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8"/>
  </p:notesMasterIdLst>
  <p:handoutMasterIdLst>
    <p:handoutMasterId r:id="rId29"/>
  </p:handoutMasterIdLst>
  <p:sldIdLst>
    <p:sldId id="256" r:id="rId5"/>
    <p:sldId id="286" r:id="rId6"/>
    <p:sldId id="277" r:id="rId7"/>
    <p:sldId id="303" r:id="rId8"/>
    <p:sldId id="304" r:id="rId9"/>
    <p:sldId id="305" r:id="rId10"/>
    <p:sldId id="306" r:id="rId11"/>
    <p:sldId id="307" r:id="rId12"/>
    <p:sldId id="270" r:id="rId13"/>
    <p:sldId id="283" r:id="rId14"/>
    <p:sldId id="319" r:id="rId15"/>
    <p:sldId id="308" r:id="rId16"/>
    <p:sldId id="282" r:id="rId17"/>
    <p:sldId id="309" r:id="rId18"/>
    <p:sldId id="287" r:id="rId19"/>
    <p:sldId id="288" r:id="rId20"/>
    <p:sldId id="310" r:id="rId21"/>
    <p:sldId id="289" r:id="rId22"/>
    <p:sldId id="321" r:id="rId23"/>
    <p:sldId id="323" r:id="rId24"/>
    <p:sldId id="291" r:id="rId25"/>
    <p:sldId id="313" r:id="rId26"/>
    <p:sldId id="31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896B"/>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598" autoAdjust="0"/>
  </p:normalViewPr>
  <p:slideViewPr>
    <p:cSldViewPr snapToGrid="0">
      <p:cViewPr varScale="1">
        <p:scale>
          <a:sx n="111" d="100"/>
          <a:sy n="111" d="100"/>
        </p:scale>
        <p:origin x="672" y="20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154"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 Shea" userId="1308b792d6a3c08a" providerId="LiveId" clId="{EC8A9070-C5AF-5641-8990-8BCEEBDA806C}"/>
    <pc:docChg chg="delSld">
      <pc:chgData name="Liz Shea" userId="1308b792d6a3c08a" providerId="LiveId" clId="{EC8A9070-C5AF-5641-8990-8BCEEBDA806C}" dt="2023-01-13T13:56:50.279" v="12" actId="2696"/>
      <pc:docMkLst>
        <pc:docMk/>
      </pc:docMkLst>
      <pc:sldChg chg="del">
        <pc:chgData name="Liz Shea" userId="1308b792d6a3c08a" providerId="LiveId" clId="{EC8A9070-C5AF-5641-8990-8BCEEBDA806C}" dt="2023-01-13T13:56:34.240" v="8" actId="2696"/>
        <pc:sldMkLst>
          <pc:docMk/>
          <pc:sldMk cId="3156962457" sldId="281"/>
        </pc:sldMkLst>
      </pc:sldChg>
      <pc:sldChg chg="del">
        <pc:chgData name="Liz Shea" userId="1308b792d6a3c08a" providerId="LiveId" clId="{EC8A9070-C5AF-5641-8990-8BCEEBDA806C}" dt="2023-01-13T13:56:19.401" v="4" actId="2696"/>
        <pc:sldMkLst>
          <pc:docMk/>
          <pc:sldMk cId="4134366943" sldId="284"/>
        </pc:sldMkLst>
      </pc:sldChg>
      <pc:sldChg chg="del">
        <pc:chgData name="Liz Shea" userId="1308b792d6a3c08a" providerId="LiveId" clId="{EC8A9070-C5AF-5641-8990-8BCEEBDA806C}" dt="2023-01-13T13:56:50.279" v="12" actId="2696"/>
        <pc:sldMkLst>
          <pc:docMk/>
          <pc:sldMk cId="2004695702" sldId="285"/>
        </pc:sldMkLst>
      </pc:sldChg>
      <pc:sldChg chg="del">
        <pc:chgData name="Liz Shea" userId="1308b792d6a3c08a" providerId="LiveId" clId="{EC8A9070-C5AF-5641-8990-8BCEEBDA806C}" dt="2023-01-13T13:56:04.913" v="2" actId="2696"/>
        <pc:sldMkLst>
          <pc:docMk/>
          <pc:sldMk cId="4181988417" sldId="290"/>
        </pc:sldMkLst>
      </pc:sldChg>
      <pc:sldChg chg="del">
        <pc:chgData name="Liz Shea" userId="1308b792d6a3c08a" providerId="LiveId" clId="{EC8A9070-C5AF-5641-8990-8BCEEBDA806C}" dt="2023-01-13T13:56:34.840" v="9" actId="2696"/>
        <pc:sldMkLst>
          <pc:docMk/>
          <pc:sldMk cId="2153693242" sldId="300"/>
        </pc:sldMkLst>
      </pc:sldChg>
      <pc:sldChg chg="del">
        <pc:chgData name="Liz Shea" userId="1308b792d6a3c08a" providerId="LiveId" clId="{EC8A9070-C5AF-5641-8990-8BCEEBDA806C}" dt="2023-01-13T13:56:35.743" v="10" actId="2696"/>
        <pc:sldMkLst>
          <pc:docMk/>
          <pc:sldMk cId="1814628652" sldId="301"/>
        </pc:sldMkLst>
      </pc:sldChg>
      <pc:sldChg chg="del">
        <pc:chgData name="Liz Shea" userId="1308b792d6a3c08a" providerId="LiveId" clId="{EC8A9070-C5AF-5641-8990-8BCEEBDA806C}" dt="2023-01-13T13:56:37.509" v="11" actId="2696"/>
        <pc:sldMkLst>
          <pc:docMk/>
          <pc:sldMk cId="3129031251" sldId="302"/>
        </pc:sldMkLst>
      </pc:sldChg>
      <pc:sldChg chg="del">
        <pc:chgData name="Liz Shea" userId="1308b792d6a3c08a" providerId="LiveId" clId="{EC8A9070-C5AF-5641-8990-8BCEEBDA806C}" dt="2023-01-13T13:55:59.884" v="0" actId="2696"/>
        <pc:sldMkLst>
          <pc:docMk/>
          <pc:sldMk cId="2853002938" sldId="311"/>
        </pc:sldMkLst>
      </pc:sldChg>
      <pc:sldChg chg="del">
        <pc:chgData name="Liz Shea" userId="1308b792d6a3c08a" providerId="LiveId" clId="{EC8A9070-C5AF-5641-8990-8BCEEBDA806C}" dt="2023-01-13T13:56:20.108" v="5" actId="2696"/>
        <pc:sldMkLst>
          <pc:docMk/>
          <pc:sldMk cId="1208289269" sldId="316"/>
        </pc:sldMkLst>
      </pc:sldChg>
      <pc:sldChg chg="del">
        <pc:chgData name="Liz Shea" userId="1308b792d6a3c08a" providerId="LiveId" clId="{EC8A9070-C5AF-5641-8990-8BCEEBDA806C}" dt="2023-01-13T13:56:20.805" v="6" actId="2696"/>
        <pc:sldMkLst>
          <pc:docMk/>
          <pc:sldMk cId="1602093531" sldId="317"/>
        </pc:sldMkLst>
      </pc:sldChg>
      <pc:sldChg chg="del">
        <pc:chgData name="Liz Shea" userId="1308b792d6a3c08a" providerId="LiveId" clId="{EC8A9070-C5AF-5641-8990-8BCEEBDA806C}" dt="2023-01-13T13:56:21.504" v="7" actId="2696"/>
        <pc:sldMkLst>
          <pc:docMk/>
          <pc:sldMk cId="1765084977" sldId="318"/>
        </pc:sldMkLst>
      </pc:sldChg>
      <pc:sldChg chg="del">
        <pc:chgData name="Liz Shea" userId="1308b792d6a3c08a" providerId="LiveId" clId="{EC8A9070-C5AF-5641-8990-8BCEEBDA806C}" dt="2023-01-13T13:56:05.791" v="3" actId="2696"/>
        <pc:sldMkLst>
          <pc:docMk/>
          <pc:sldMk cId="3744144779" sldId="320"/>
        </pc:sldMkLst>
      </pc:sldChg>
      <pc:sldChg chg="del">
        <pc:chgData name="Liz Shea" userId="1308b792d6a3c08a" providerId="LiveId" clId="{EC8A9070-C5AF-5641-8990-8BCEEBDA806C}" dt="2023-01-13T13:56:00.754" v="1" actId="2696"/>
        <pc:sldMkLst>
          <pc:docMk/>
          <pc:sldMk cId="1672216697" sldId="322"/>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1308b792d6a3c08a/Documents/ACT%20RESULTS%20LS%202022.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1308b792d6a3c08a/Documents/ACT%20RESULTS%20LS%202022.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d.docs.live.net/1308b792d6a3c08a/Documents/ACT%20RESULTS%20LS%202022.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rPr>
              <a:t>GRAPH</a:t>
            </a:r>
            <a:r>
              <a:rPr lang="en-GB" sz="2400" b="1" baseline="0" dirty="0">
                <a:solidFill>
                  <a:schemeClr val="accent2"/>
                </a:solidFill>
                <a:latin typeface="Arial" panose="020B0604020202020204" pitchFamily="34" charset="0"/>
                <a:ea typeface="Calibri" panose="020F0502020204030204" pitchFamily="34" charset="0"/>
                <a:cs typeface="Arial" panose="020B0604020202020204" pitchFamily="34" charset="0"/>
              </a:rPr>
              <a:t> ONE</a:t>
            </a:r>
            <a:endPar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endParaRPr>
          </a:p>
          <a:p>
            <a:pPr>
              <a:defRPr>
                <a:latin typeface="Arial" panose="020B0604020202020204" pitchFamily="34" charset="0"/>
                <a:cs typeface="Arial" panose="020B0604020202020204" pitchFamily="34" charset="0"/>
              </a:defRPr>
            </a:pPr>
            <a:r>
              <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rPr>
              <a:t>MPAI-A Totals before and after concert/</a:t>
            </a:r>
            <a:r>
              <a:rPr lang="en-GB" sz="2400" b="1" baseline="0" dirty="0">
                <a:solidFill>
                  <a:schemeClr val="accent2"/>
                </a:solidFill>
                <a:latin typeface="Arial" panose="020B0604020202020204" pitchFamily="34" charset="0"/>
                <a:ea typeface="Calibri" panose="020F0502020204030204" pitchFamily="34" charset="0"/>
                <a:cs typeface="Arial" panose="020B0604020202020204" pitchFamily="34" charset="0"/>
              </a:rPr>
              <a:t>ACT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barChart>
        <c:barDir val="col"/>
        <c:grouping val="clustered"/>
        <c:varyColors val="0"/>
        <c:ser>
          <c:idx val="0"/>
          <c:order val="0"/>
          <c:tx>
            <c:v>Total before concert/ACT</c:v>
          </c:tx>
          <c:spPr>
            <a:solidFill>
              <a:schemeClr val="accent1"/>
            </a:solidFill>
            <a:ln>
              <a:noFill/>
            </a:ln>
            <a:effectLst/>
          </c:spPr>
          <c:invertIfNegative val="0"/>
          <c:val>
            <c:numRef>
              <c:f>'[ACT RESULTS LS 2022.xlsx]QUESTIONAIRE'!$AD$6:$AD$14</c:f>
              <c:numCache>
                <c:formatCode>General</c:formatCode>
                <c:ptCount val="9"/>
                <c:pt idx="0">
                  <c:v>31</c:v>
                </c:pt>
                <c:pt idx="1">
                  <c:v>28</c:v>
                </c:pt>
                <c:pt idx="2">
                  <c:v>63</c:v>
                </c:pt>
                <c:pt idx="3">
                  <c:v>46</c:v>
                </c:pt>
                <c:pt idx="4">
                  <c:v>62</c:v>
                </c:pt>
                <c:pt idx="5">
                  <c:v>49</c:v>
                </c:pt>
                <c:pt idx="6">
                  <c:v>53</c:v>
                </c:pt>
                <c:pt idx="7">
                  <c:v>47</c:v>
                </c:pt>
                <c:pt idx="8">
                  <c:v>25</c:v>
                </c:pt>
              </c:numCache>
            </c:numRef>
          </c:val>
          <c:extLst>
            <c:ext xmlns:c16="http://schemas.microsoft.com/office/drawing/2014/chart" uri="{C3380CC4-5D6E-409C-BE32-E72D297353CC}">
              <c16:uniqueId val="{00000000-2819-4E03-9E6D-3AEE4EC7B1BD}"/>
            </c:ext>
          </c:extLst>
        </c:ser>
        <c:ser>
          <c:idx val="1"/>
          <c:order val="1"/>
          <c:tx>
            <c:v>Total after concert/ACT</c:v>
          </c:tx>
          <c:spPr>
            <a:solidFill>
              <a:schemeClr val="accent2"/>
            </a:solidFill>
            <a:ln>
              <a:noFill/>
            </a:ln>
            <a:effectLst/>
          </c:spPr>
          <c:invertIfNegative val="0"/>
          <c:val>
            <c:numRef>
              <c:f>'[ACT RESULTS LS 2022.xlsx]QUESTIONAIRE'!$AE$6:$AE$14</c:f>
              <c:numCache>
                <c:formatCode>General</c:formatCode>
                <c:ptCount val="9"/>
                <c:pt idx="0">
                  <c:v>40</c:v>
                </c:pt>
                <c:pt idx="1">
                  <c:v>25</c:v>
                </c:pt>
                <c:pt idx="2">
                  <c:v>34</c:v>
                </c:pt>
                <c:pt idx="3">
                  <c:v>38</c:v>
                </c:pt>
                <c:pt idx="4">
                  <c:v>60</c:v>
                </c:pt>
                <c:pt idx="5">
                  <c:v>50</c:v>
                </c:pt>
                <c:pt idx="6">
                  <c:v>26</c:v>
                </c:pt>
                <c:pt idx="7">
                  <c:v>29</c:v>
                </c:pt>
                <c:pt idx="8">
                  <c:v>14</c:v>
                </c:pt>
              </c:numCache>
            </c:numRef>
          </c:val>
          <c:extLst>
            <c:ext xmlns:c16="http://schemas.microsoft.com/office/drawing/2014/chart" uri="{C3380CC4-5D6E-409C-BE32-E72D297353CC}">
              <c16:uniqueId val="{00000001-2819-4E03-9E6D-3AEE4EC7B1BD}"/>
            </c:ext>
          </c:extLst>
        </c:ser>
        <c:dLbls>
          <c:showLegendKey val="0"/>
          <c:showVal val="0"/>
          <c:showCatName val="0"/>
          <c:showSerName val="0"/>
          <c:showPercent val="0"/>
          <c:showBubbleSize val="0"/>
        </c:dLbls>
        <c:gapWidth val="219"/>
        <c:overlap val="-27"/>
        <c:axId val="1526633952"/>
        <c:axId val="1526585744"/>
      </c:barChart>
      <c:catAx>
        <c:axId val="1526633952"/>
        <c:scaling>
          <c:orientation val="minMax"/>
        </c:scaling>
        <c:delete val="0"/>
        <c:axPos val="b"/>
        <c:title>
          <c:tx>
            <c:rich>
              <a:bodyPr rot="0" spcFirstLastPara="1" vertOverflow="ellipsis" vert="horz" wrap="square" anchor="ctr" anchorCtr="1"/>
              <a:lstStyle/>
              <a:p>
                <a:pPr>
                  <a:defRPr sz="1400" b="1" i="0" u="none" strike="noStrike" kern="1200" baseline="0">
                    <a:solidFill>
                      <a:srgbClr val="20896B"/>
                    </a:solidFill>
                    <a:latin typeface="Arial" panose="020B0604020202020204" pitchFamily="34" charset="0"/>
                    <a:ea typeface="Calibri" panose="020F0502020204030204" pitchFamily="34" charset="0"/>
                    <a:cs typeface="Arial" panose="020B0604020202020204" pitchFamily="34" charset="0"/>
                  </a:defRPr>
                </a:pPr>
                <a:r>
                  <a:rPr lang="en-GB" sz="1400" b="1">
                    <a:solidFill>
                      <a:srgbClr val="20896B"/>
                    </a:solidFill>
                    <a:latin typeface="Arial" panose="020B0604020202020204" pitchFamily="34" charset="0"/>
                    <a:ea typeface="Calibri" panose="020F0502020204030204" pitchFamily="34" charset="0"/>
                    <a:cs typeface="Arial" panose="020B0604020202020204" pitchFamily="34" charset="0"/>
                  </a:rPr>
                  <a:t>Student</a:t>
                </a:r>
                <a:r>
                  <a:rPr lang="en-GB" sz="1400" b="1" baseline="0">
                    <a:solidFill>
                      <a:srgbClr val="20896B"/>
                    </a:solidFill>
                    <a:latin typeface="Arial" panose="020B0604020202020204" pitchFamily="34" charset="0"/>
                    <a:ea typeface="Calibri" panose="020F0502020204030204" pitchFamily="34" charset="0"/>
                    <a:cs typeface="Arial" panose="020B0604020202020204" pitchFamily="34" charset="0"/>
                  </a:rPr>
                  <a:t> ID</a:t>
                </a:r>
                <a:endParaRPr lang="en-GB" sz="1400" b="1">
                  <a:solidFill>
                    <a:srgbClr val="20896B"/>
                  </a:solidFill>
                  <a:latin typeface="Arial" panose="020B0604020202020204" pitchFamily="34" charset="0"/>
                  <a:ea typeface="Calibri" panose="020F050202020403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400" b="1" i="0" u="none" strike="noStrike" kern="1200" baseline="0">
                  <a:solidFill>
                    <a:srgbClr val="20896B"/>
                  </a:solidFill>
                  <a:latin typeface="Arial" panose="020B0604020202020204" pitchFamily="34" charset="0"/>
                  <a:ea typeface="Calibri" panose="020F0502020204030204" pitchFamily="34" charset="0"/>
                  <a:cs typeface="Arial" panose="020B0604020202020204" pitchFamily="34" charset="0"/>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6585744"/>
        <c:crosses val="autoZero"/>
        <c:auto val="1"/>
        <c:lblAlgn val="ctr"/>
        <c:lblOffset val="100"/>
        <c:noMultiLvlLbl val="0"/>
      </c:catAx>
      <c:valAx>
        <c:axId val="15265857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r>
                  <a:rPr lang="en-GB" sz="1200"/>
                  <a:t>Total scores.  Highest possible score is 80  </a:t>
                </a:r>
              </a:p>
            </c:rich>
          </c:tx>
          <c:layout>
            <c:manualLayout>
              <c:xMode val="edge"/>
              <c:yMode val="edge"/>
              <c:x val="1.3641487738504496E-2"/>
              <c:y val="0.29653107863169759"/>
            </c:manualLayout>
          </c:layout>
          <c:overlay val="0"/>
          <c:spPr>
            <a:noFill/>
            <a:ln>
              <a:noFill/>
            </a:ln>
            <a:effectLst/>
          </c:spPr>
          <c:txPr>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66339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1" i="0" u="none" strike="noStrike" kern="1200" baseline="0">
              <a:solidFill>
                <a:srgbClr val="20896B"/>
              </a:solidFill>
              <a:latin typeface="Arial" panose="020B0604020202020204" pitchFamily="34" charset="0"/>
              <a:ea typeface="Calibri" panose="020F0502020204030204" pitchFamily="34" charset="0"/>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v>Enjoyed performing?</c:v>
          </c:tx>
          <c:spPr>
            <a:solidFill>
              <a:schemeClr val="accent1"/>
            </a:solidFill>
            <a:ln>
              <a:noFill/>
            </a:ln>
            <a:effectLst/>
          </c:spPr>
          <c:invertIfNegative val="0"/>
          <c:val>
            <c:numRef>
              <c:f>'[ACT RESULTS LS 2022.xlsx]QUESTIONAIRE'!$AX$6:$AX$14</c:f>
              <c:numCache>
                <c:formatCode>General</c:formatCode>
                <c:ptCount val="9"/>
                <c:pt idx="0">
                  <c:v>3</c:v>
                </c:pt>
                <c:pt idx="1">
                  <c:v>5</c:v>
                </c:pt>
                <c:pt idx="2">
                  <c:v>3</c:v>
                </c:pt>
                <c:pt idx="3">
                  <c:v>4</c:v>
                </c:pt>
                <c:pt idx="4">
                  <c:v>5</c:v>
                </c:pt>
                <c:pt idx="5">
                  <c:v>3</c:v>
                </c:pt>
                <c:pt idx="6">
                  <c:v>2</c:v>
                </c:pt>
                <c:pt idx="7">
                  <c:v>5</c:v>
                </c:pt>
                <c:pt idx="8">
                  <c:v>5</c:v>
                </c:pt>
              </c:numCache>
            </c:numRef>
          </c:val>
          <c:extLst>
            <c:ext xmlns:c16="http://schemas.microsoft.com/office/drawing/2014/chart" uri="{C3380CC4-5D6E-409C-BE32-E72D297353CC}">
              <c16:uniqueId val="{00000000-0A4C-44FD-A56B-37FAB3C9455D}"/>
            </c:ext>
          </c:extLst>
        </c:ser>
        <c:ser>
          <c:idx val="1"/>
          <c:order val="1"/>
          <c:tx>
            <c:v>Felt more relaxed performing after workshop?</c:v>
          </c:tx>
          <c:spPr>
            <a:solidFill>
              <a:schemeClr val="accent2"/>
            </a:solidFill>
            <a:ln>
              <a:noFill/>
            </a:ln>
            <a:effectLst/>
          </c:spPr>
          <c:invertIfNegative val="0"/>
          <c:val>
            <c:numRef>
              <c:f>'[ACT RESULTS LS 2022.xlsx]QUESTIONAIRE'!$AY$6:$AY$14</c:f>
              <c:numCache>
                <c:formatCode>General</c:formatCode>
                <c:ptCount val="9"/>
                <c:pt idx="0">
                  <c:v>3</c:v>
                </c:pt>
                <c:pt idx="1">
                  <c:v>5</c:v>
                </c:pt>
                <c:pt idx="2">
                  <c:v>2</c:v>
                </c:pt>
                <c:pt idx="3">
                  <c:v>2</c:v>
                </c:pt>
                <c:pt idx="4">
                  <c:v>4</c:v>
                </c:pt>
                <c:pt idx="5">
                  <c:v>3</c:v>
                </c:pt>
                <c:pt idx="6">
                  <c:v>3</c:v>
                </c:pt>
                <c:pt idx="7">
                  <c:v>5</c:v>
                </c:pt>
                <c:pt idx="8">
                  <c:v>5</c:v>
                </c:pt>
              </c:numCache>
            </c:numRef>
          </c:val>
          <c:extLst>
            <c:ext xmlns:c16="http://schemas.microsoft.com/office/drawing/2014/chart" uri="{C3380CC4-5D6E-409C-BE32-E72D297353CC}">
              <c16:uniqueId val="{00000001-0A4C-44FD-A56B-37FAB3C9455D}"/>
            </c:ext>
          </c:extLst>
        </c:ser>
        <c:ser>
          <c:idx val="2"/>
          <c:order val="2"/>
          <c:tx>
            <c:v>Breathing exercise, helpful?</c:v>
          </c:tx>
          <c:spPr>
            <a:solidFill>
              <a:schemeClr val="accent3"/>
            </a:solidFill>
            <a:ln>
              <a:noFill/>
            </a:ln>
            <a:effectLst/>
          </c:spPr>
          <c:invertIfNegative val="0"/>
          <c:val>
            <c:numRef>
              <c:f>'[ACT RESULTS LS 2022.xlsx]QUESTIONAIRE'!$AZ$6:$AZ$14</c:f>
              <c:numCache>
                <c:formatCode>General</c:formatCode>
                <c:ptCount val="9"/>
                <c:pt idx="0">
                  <c:v>3</c:v>
                </c:pt>
                <c:pt idx="1">
                  <c:v>5</c:v>
                </c:pt>
                <c:pt idx="2">
                  <c:v>1</c:v>
                </c:pt>
                <c:pt idx="3">
                  <c:v>2</c:v>
                </c:pt>
                <c:pt idx="4">
                  <c:v>0</c:v>
                </c:pt>
                <c:pt idx="5">
                  <c:v>5</c:v>
                </c:pt>
                <c:pt idx="6">
                  <c:v>4</c:v>
                </c:pt>
                <c:pt idx="7">
                  <c:v>5</c:v>
                </c:pt>
                <c:pt idx="8">
                  <c:v>5</c:v>
                </c:pt>
              </c:numCache>
            </c:numRef>
          </c:val>
          <c:extLst>
            <c:ext xmlns:c16="http://schemas.microsoft.com/office/drawing/2014/chart" uri="{C3380CC4-5D6E-409C-BE32-E72D297353CC}">
              <c16:uniqueId val="{00000002-0A4C-44FD-A56B-37FAB3C9455D}"/>
            </c:ext>
          </c:extLst>
        </c:ser>
        <c:ser>
          <c:idx val="3"/>
          <c:order val="3"/>
          <c:tx>
            <c:v>Acknowledging nerves, helpful?</c:v>
          </c:tx>
          <c:spPr>
            <a:solidFill>
              <a:schemeClr val="accent4"/>
            </a:solidFill>
            <a:ln>
              <a:noFill/>
            </a:ln>
            <a:effectLst/>
          </c:spPr>
          <c:invertIfNegative val="0"/>
          <c:val>
            <c:numRef>
              <c:f>'[ACT RESULTS LS 2022.xlsx]QUESTIONAIRE'!$BA$6:$BA$14</c:f>
              <c:numCache>
                <c:formatCode>General</c:formatCode>
                <c:ptCount val="9"/>
                <c:pt idx="0">
                  <c:v>3</c:v>
                </c:pt>
                <c:pt idx="1">
                  <c:v>3</c:v>
                </c:pt>
                <c:pt idx="2">
                  <c:v>3</c:v>
                </c:pt>
                <c:pt idx="3">
                  <c:v>4</c:v>
                </c:pt>
                <c:pt idx="4">
                  <c:v>4</c:v>
                </c:pt>
                <c:pt idx="5">
                  <c:v>1</c:v>
                </c:pt>
                <c:pt idx="6">
                  <c:v>2</c:v>
                </c:pt>
                <c:pt idx="7">
                  <c:v>5</c:v>
                </c:pt>
                <c:pt idx="8">
                  <c:v>5</c:v>
                </c:pt>
              </c:numCache>
            </c:numRef>
          </c:val>
          <c:extLst>
            <c:ext xmlns:c16="http://schemas.microsoft.com/office/drawing/2014/chart" uri="{C3380CC4-5D6E-409C-BE32-E72D297353CC}">
              <c16:uniqueId val="{00000003-0A4C-44FD-A56B-37FAB3C9455D}"/>
            </c:ext>
          </c:extLst>
        </c:ser>
        <c:ser>
          <c:idx val="4"/>
          <c:order val="4"/>
          <c:tx>
            <c:v>Defusion, helpful?</c:v>
          </c:tx>
          <c:spPr>
            <a:solidFill>
              <a:schemeClr val="accent5"/>
            </a:solidFill>
            <a:ln>
              <a:noFill/>
            </a:ln>
            <a:effectLst/>
          </c:spPr>
          <c:invertIfNegative val="0"/>
          <c:val>
            <c:numRef>
              <c:f>'[ACT RESULTS LS 2022.xlsx]QUESTIONAIRE'!$BB$6:$BB$14</c:f>
              <c:numCache>
                <c:formatCode>General</c:formatCode>
                <c:ptCount val="9"/>
                <c:pt idx="0">
                  <c:v>3</c:v>
                </c:pt>
                <c:pt idx="1">
                  <c:v>4</c:v>
                </c:pt>
                <c:pt idx="2">
                  <c:v>0</c:v>
                </c:pt>
                <c:pt idx="3">
                  <c:v>1</c:v>
                </c:pt>
                <c:pt idx="4">
                  <c:v>1</c:v>
                </c:pt>
                <c:pt idx="5">
                  <c:v>0</c:v>
                </c:pt>
                <c:pt idx="6">
                  <c:v>4</c:v>
                </c:pt>
                <c:pt idx="7">
                  <c:v>5</c:v>
                </c:pt>
                <c:pt idx="8">
                  <c:v>5</c:v>
                </c:pt>
              </c:numCache>
            </c:numRef>
          </c:val>
          <c:extLst>
            <c:ext xmlns:c16="http://schemas.microsoft.com/office/drawing/2014/chart" uri="{C3380CC4-5D6E-409C-BE32-E72D297353CC}">
              <c16:uniqueId val="{00000004-0A4C-44FD-A56B-37FAB3C9455D}"/>
            </c:ext>
          </c:extLst>
        </c:ser>
        <c:ser>
          <c:idx val="5"/>
          <c:order val="5"/>
          <c:tx>
            <c:v>Treasure box, helpful?</c:v>
          </c:tx>
          <c:spPr>
            <a:solidFill>
              <a:srgbClr val="92D050"/>
            </a:solidFill>
            <a:ln>
              <a:noFill/>
            </a:ln>
            <a:effectLst/>
          </c:spPr>
          <c:invertIfNegative val="0"/>
          <c:val>
            <c:numRef>
              <c:f>'[ACT RESULTS LS 2022.xlsx]QUESTIONAIRE'!$BC$6:$BC$14</c:f>
              <c:numCache>
                <c:formatCode>General</c:formatCode>
                <c:ptCount val="9"/>
                <c:pt idx="0">
                  <c:v>5</c:v>
                </c:pt>
                <c:pt idx="1">
                  <c:v>5</c:v>
                </c:pt>
                <c:pt idx="2">
                  <c:v>0</c:v>
                </c:pt>
                <c:pt idx="3">
                  <c:v>4</c:v>
                </c:pt>
                <c:pt idx="4">
                  <c:v>1</c:v>
                </c:pt>
                <c:pt idx="5">
                  <c:v>1</c:v>
                </c:pt>
                <c:pt idx="6">
                  <c:v>1</c:v>
                </c:pt>
                <c:pt idx="7">
                  <c:v>5</c:v>
                </c:pt>
                <c:pt idx="8">
                  <c:v>4</c:v>
                </c:pt>
              </c:numCache>
            </c:numRef>
          </c:val>
          <c:extLst>
            <c:ext xmlns:c16="http://schemas.microsoft.com/office/drawing/2014/chart" uri="{C3380CC4-5D6E-409C-BE32-E72D297353CC}">
              <c16:uniqueId val="{00000005-0A4C-44FD-A56B-37FAB3C9455D}"/>
            </c:ext>
          </c:extLst>
        </c:ser>
        <c:dLbls>
          <c:showLegendKey val="0"/>
          <c:showVal val="0"/>
          <c:showCatName val="0"/>
          <c:showSerName val="0"/>
          <c:showPercent val="0"/>
          <c:showBubbleSize val="0"/>
        </c:dLbls>
        <c:gapWidth val="150"/>
        <c:overlap val="100"/>
        <c:axId val="1534224368"/>
        <c:axId val="1534617104"/>
      </c:barChart>
      <c:catAx>
        <c:axId val="1534224368"/>
        <c:scaling>
          <c:orientation val="minMax"/>
        </c:scaling>
        <c:delete val="0"/>
        <c:axPos val="b"/>
        <c:title>
          <c:tx>
            <c:rich>
              <a:bodyPr rot="0" spcFirstLastPara="1" vertOverflow="ellipsis" vert="horz" wrap="square" anchor="ctr" anchorCtr="1"/>
              <a:lstStyle/>
              <a:p>
                <a:pPr>
                  <a:defRPr sz="1000" b="1" i="0" u="none" strike="noStrike" kern="1200" baseline="0">
                    <a:solidFill>
                      <a:srgbClr val="20896B"/>
                    </a:solidFill>
                    <a:latin typeface="+mn-lt"/>
                    <a:ea typeface="+mn-ea"/>
                    <a:cs typeface="+mn-cs"/>
                  </a:defRPr>
                </a:pPr>
                <a:r>
                  <a:rPr lang="en-GB" b="1">
                    <a:solidFill>
                      <a:srgbClr val="20896B"/>
                    </a:solidFill>
                  </a:rPr>
                  <a:t>Student</a:t>
                </a:r>
                <a:r>
                  <a:rPr lang="en-GB" b="1" baseline="0">
                    <a:solidFill>
                      <a:srgbClr val="20896B"/>
                    </a:solidFill>
                  </a:rPr>
                  <a:t> ID</a:t>
                </a:r>
                <a:endParaRPr lang="en-GB" b="1">
                  <a:solidFill>
                    <a:srgbClr val="20896B"/>
                  </a:solidFill>
                </a:endParaRPr>
              </a:p>
            </c:rich>
          </c:tx>
          <c:overlay val="0"/>
          <c:spPr>
            <a:noFill/>
            <a:ln>
              <a:noFill/>
            </a:ln>
            <a:effectLst/>
          </c:spPr>
          <c:txPr>
            <a:bodyPr rot="0" spcFirstLastPara="1" vertOverflow="ellipsis" vert="horz" wrap="square" anchor="ctr" anchorCtr="1"/>
            <a:lstStyle/>
            <a:p>
              <a:pPr>
                <a:defRPr sz="1000" b="1" i="0" u="none" strike="noStrike" kern="1200" baseline="0">
                  <a:solidFill>
                    <a:srgbClr val="20896B"/>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4617104"/>
        <c:crosses val="autoZero"/>
        <c:auto val="1"/>
        <c:lblAlgn val="ctr"/>
        <c:lblOffset val="100"/>
        <c:noMultiLvlLbl val="0"/>
      </c:catAx>
      <c:valAx>
        <c:axId val="15346171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Results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42243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1" i="0" u="none" strike="noStrike" kern="1200" baseline="0">
              <a:solidFill>
                <a:srgbClr val="20896B"/>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Calibri" panose="020F0502020204030204" pitchFamily="34" charset="0"/>
                <a:cs typeface="Arial" panose="020B0604020202020204" pitchFamily="34" charset="0"/>
              </a:defRPr>
            </a:pPr>
            <a:endParaRPr lang="en-GB" dirty="0">
              <a:latin typeface="Arial" panose="020B0604020202020204" pitchFamily="34" charset="0"/>
              <a:ea typeface="Calibri" panose="020F0502020204030204" pitchFamily="34" charset="0"/>
              <a:cs typeface="Arial" panose="020B0604020202020204" pitchFamily="34" charset="0"/>
            </a:endParaRPr>
          </a:p>
          <a:p>
            <a:pPr>
              <a:defRPr>
                <a:latin typeface="Arial" panose="020B0604020202020204" pitchFamily="34" charset="0"/>
                <a:ea typeface="Calibri" panose="020F0502020204030204" pitchFamily="34" charset="0"/>
                <a:cs typeface="Arial" panose="020B0604020202020204" pitchFamily="34" charset="0"/>
              </a:defRPr>
            </a:pPr>
            <a:r>
              <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rPr>
              <a:t>Performance satisfaction 2 weeks later</a:t>
            </a:r>
            <a:endParaRPr lang="en-GB" b="1" dirty="0">
              <a:solidFill>
                <a:schemeClr val="accent2"/>
              </a:solidFill>
              <a:latin typeface="Arial" panose="020B0604020202020204" pitchFamily="34" charset="0"/>
              <a:ea typeface="Calibri" panose="020F050202020403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Arial" panose="020B0604020202020204" pitchFamily="34" charset="0"/>
              <a:ea typeface="Calibri" panose="020F0502020204030204" pitchFamily="34" charset="0"/>
              <a:cs typeface="Arial" panose="020B0604020202020204" pitchFamily="34" charset="0"/>
            </a:defRPr>
          </a:pPr>
          <a:endParaRPr lang="en-US"/>
        </a:p>
      </c:txPr>
    </c:title>
    <c:autoTitleDeleted val="0"/>
    <c:plotArea>
      <c:layout/>
      <c:barChart>
        <c:barDir val="col"/>
        <c:grouping val="stacked"/>
        <c:varyColors val="0"/>
        <c:ser>
          <c:idx val="0"/>
          <c:order val="0"/>
          <c:spPr>
            <a:solidFill>
              <a:schemeClr val="accent1"/>
            </a:solidFill>
            <a:ln>
              <a:noFill/>
            </a:ln>
            <a:effectLst/>
          </c:spPr>
          <c:invertIfNegative val="0"/>
          <c:val>
            <c:numRef>
              <c:f>'[ACT RESULTS LS 2022.xlsx]QUESTIONAIRE'!$BF$6:$BF$14</c:f>
              <c:numCache>
                <c:formatCode>General</c:formatCode>
                <c:ptCount val="9"/>
                <c:pt idx="0">
                  <c:v>4</c:v>
                </c:pt>
                <c:pt idx="1">
                  <c:v>5</c:v>
                </c:pt>
                <c:pt idx="2">
                  <c:v>4.5</c:v>
                </c:pt>
                <c:pt idx="3">
                  <c:v>4</c:v>
                </c:pt>
                <c:pt idx="4">
                  <c:v>3</c:v>
                </c:pt>
                <c:pt idx="5">
                  <c:v>4</c:v>
                </c:pt>
                <c:pt idx="6">
                  <c:v>4</c:v>
                </c:pt>
                <c:pt idx="7">
                  <c:v>4</c:v>
                </c:pt>
                <c:pt idx="8">
                  <c:v>4.5</c:v>
                </c:pt>
              </c:numCache>
            </c:numRef>
          </c:val>
          <c:extLst>
            <c:ext xmlns:c16="http://schemas.microsoft.com/office/drawing/2014/chart" uri="{C3380CC4-5D6E-409C-BE32-E72D297353CC}">
              <c16:uniqueId val="{00000000-CE7F-45C2-8776-27535C67784E}"/>
            </c:ext>
          </c:extLst>
        </c:ser>
        <c:dLbls>
          <c:showLegendKey val="0"/>
          <c:showVal val="0"/>
          <c:showCatName val="0"/>
          <c:showSerName val="0"/>
          <c:showPercent val="0"/>
          <c:showBubbleSize val="0"/>
        </c:dLbls>
        <c:gapWidth val="150"/>
        <c:overlap val="100"/>
        <c:axId val="1404268464"/>
        <c:axId val="1404288848"/>
      </c:barChart>
      <c:catAx>
        <c:axId val="1404268464"/>
        <c:scaling>
          <c:orientation val="minMax"/>
        </c:scaling>
        <c:delete val="0"/>
        <c:axPos val="b"/>
        <c:title>
          <c:tx>
            <c:rich>
              <a:bodyPr rot="0" spcFirstLastPara="1" vertOverflow="ellipsis" vert="horz" wrap="square" anchor="ctr" anchorCtr="1"/>
              <a:lstStyle/>
              <a:p>
                <a:pPr>
                  <a:defRPr sz="1000" b="0" i="0" u="none" strike="noStrike" kern="1200" baseline="0">
                    <a:solidFill>
                      <a:srgbClr val="20896B"/>
                    </a:solidFill>
                    <a:latin typeface="Arial" panose="020B0604020202020204" pitchFamily="34" charset="0"/>
                    <a:ea typeface="Calibri" panose="020F0502020204030204" pitchFamily="34" charset="0"/>
                    <a:cs typeface="Arial" panose="020B0604020202020204" pitchFamily="34" charset="0"/>
                  </a:defRPr>
                </a:pPr>
                <a:r>
                  <a:rPr lang="en-GB" sz="1400" b="1" dirty="0">
                    <a:solidFill>
                      <a:srgbClr val="20896B"/>
                    </a:solidFill>
                    <a:latin typeface="Arial" panose="020B0604020202020204" pitchFamily="34" charset="0"/>
                    <a:ea typeface="Calibri" panose="020F0502020204030204" pitchFamily="34" charset="0"/>
                    <a:cs typeface="Arial" panose="020B0604020202020204" pitchFamily="34" charset="0"/>
                  </a:rPr>
                  <a:t>Student ID</a:t>
                </a:r>
              </a:p>
            </c:rich>
          </c:tx>
          <c:overlay val="0"/>
          <c:spPr>
            <a:noFill/>
            <a:ln>
              <a:noFill/>
            </a:ln>
            <a:effectLst/>
          </c:spPr>
          <c:txPr>
            <a:bodyPr rot="0" spcFirstLastPara="1" vertOverflow="ellipsis" vert="horz" wrap="square" anchor="ctr" anchorCtr="1"/>
            <a:lstStyle/>
            <a:p>
              <a:pPr>
                <a:defRPr sz="1000" b="0" i="0" u="none" strike="noStrike" kern="1200" baseline="0">
                  <a:solidFill>
                    <a:srgbClr val="20896B"/>
                  </a:solidFill>
                  <a:latin typeface="Arial" panose="020B0604020202020204" pitchFamily="34" charset="0"/>
                  <a:ea typeface="Calibri" panose="020F0502020204030204" pitchFamily="34" charset="0"/>
                  <a:cs typeface="Arial" panose="020B0604020202020204" pitchFamily="34" charset="0"/>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4288848"/>
        <c:crosses val="autoZero"/>
        <c:auto val="1"/>
        <c:lblAlgn val="ctr"/>
        <c:lblOffset val="100"/>
        <c:noMultiLvlLbl val="0"/>
      </c:catAx>
      <c:valAx>
        <c:axId val="14042888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Score</a:t>
                </a:r>
                <a:r>
                  <a:rPr lang="en-GB" baseline="0"/>
                  <a:t>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042684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3F1DE3-1DA9-3841-9260-EDD048BB1702}" type="doc">
      <dgm:prSet loTypeId="urn:microsoft.com/office/officeart/2005/8/layout/cycle3" loCatId="" qsTypeId="urn:microsoft.com/office/officeart/2005/8/quickstyle/simple1" qsCatId="simple" csTypeId="urn:microsoft.com/office/officeart/2005/8/colors/accent1_2" csCatId="accent1" phldr="1"/>
      <dgm:spPr/>
      <dgm:t>
        <a:bodyPr/>
        <a:lstStyle/>
        <a:p>
          <a:endParaRPr lang="en-GB"/>
        </a:p>
      </dgm:t>
    </dgm:pt>
    <dgm:pt modelId="{FC8DDAED-FB90-A047-84BC-0E2DD6046D78}">
      <dgm:prSet phldrT="[Text]"/>
      <dgm:spPr>
        <a:solidFill>
          <a:schemeClr val="accent4">
            <a:lumMod val="40000"/>
            <a:lumOff val="60000"/>
          </a:schemeClr>
        </a:solidFill>
      </dgm:spPr>
      <dgm:t>
        <a:bodyPr/>
        <a:lstStyle/>
        <a:p>
          <a:r>
            <a:rPr lang="en-GB" b="1" dirty="0">
              <a:solidFill>
                <a:srgbClr val="20896B"/>
              </a:solidFill>
            </a:rPr>
            <a:t>Literature Review</a:t>
          </a:r>
        </a:p>
      </dgm:t>
    </dgm:pt>
    <dgm:pt modelId="{E672781A-05F1-1C4C-A9F5-91936E826B6E}" type="parTrans" cxnId="{5DD52231-9992-834A-B132-16C386FE4ADC}">
      <dgm:prSet/>
      <dgm:spPr/>
      <dgm:t>
        <a:bodyPr/>
        <a:lstStyle/>
        <a:p>
          <a:endParaRPr lang="en-GB"/>
        </a:p>
      </dgm:t>
    </dgm:pt>
    <dgm:pt modelId="{DDE7F374-F5D1-134F-BFF6-6D9C217F09DE}" type="sibTrans" cxnId="{5DD52231-9992-834A-B132-16C386FE4ADC}">
      <dgm:prSet/>
      <dgm:spPr>
        <a:solidFill>
          <a:srgbClr val="7030A0"/>
        </a:solidFill>
      </dgm:spPr>
      <dgm:t>
        <a:bodyPr/>
        <a:lstStyle/>
        <a:p>
          <a:endParaRPr lang="en-GB"/>
        </a:p>
      </dgm:t>
    </dgm:pt>
    <dgm:pt modelId="{062DB3DD-6D52-8B4D-8AF0-19C912C6EB34}">
      <dgm:prSet phldrT="[Text]"/>
      <dgm:spPr>
        <a:solidFill>
          <a:schemeClr val="accent4">
            <a:lumMod val="40000"/>
            <a:lumOff val="60000"/>
          </a:schemeClr>
        </a:solidFill>
      </dgm:spPr>
      <dgm:t>
        <a:bodyPr/>
        <a:lstStyle/>
        <a:p>
          <a:r>
            <a:rPr lang="en-GB" b="1" dirty="0">
              <a:solidFill>
                <a:srgbClr val="20896B"/>
              </a:solidFill>
            </a:rPr>
            <a:t>Semi-Structured Interviews</a:t>
          </a:r>
        </a:p>
      </dgm:t>
    </dgm:pt>
    <dgm:pt modelId="{51C4CC10-10BC-9E40-BAC3-C5F4BAF7B298}" type="parTrans" cxnId="{52204A22-EAC7-9843-A9CF-FFB763094C3E}">
      <dgm:prSet/>
      <dgm:spPr/>
      <dgm:t>
        <a:bodyPr/>
        <a:lstStyle/>
        <a:p>
          <a:endParaRPr lang="en-GB"/>
        </a:p>
      </dgm:t>
    </dgm:pt>
    <dgm:pt modelId="{61B0DE4A-21CD-E54F-83CD-DC483BAE57A0}" type="sibTrans" cxnId="{52204A22-EAC7-9843-A9CF-FFB763094C3E}">
      <dgm:prSet/>
      <dgm:spPr/>
      <dgm:t>
        <a:bodyPr/>
        <a:lstStyle/>
        <a:p>
          <a:endParaRPr lang="en-GB"/>
        </a:p>
      </dgm:t>
    </dgm:pt>
    <dgm:pt modelId="{C2E340E2-FB55-3B4B-831F-783D3DF56FF9}">
      <dgm:prSet phldrT="[Text]"/>
      <dgm:spPr>
        <a:solidFill>
          <a:schemeClr val="accent4">
            <a:lumMod val="40000"/>
            <a:lumOff val="60000"/>
          </a:schemeClr>
        </a:solidFill>
      </dgm:spPr>
      <dgm:t>
        <a:bodyPr/>
        <a:lstStyle/>
        <a:p>
          <a:r>
            <a:rPr lang="en-GB" b="1" dirty="0">
              <a:solidFill>
                <a:srgbClr val="20896B"/>
              </a:solidFill>
            </a:rPr>
            <a:t>Questionnaires</a:t>
          </a:r>
        </a:p>
      </dgm:t>
    </dgm:pt>
    <dgm:pt modelId="{05A1EB2A-892B-2F44-9B44-8B3DE227914B}" type="parTrans" cxnId="{950992D2-F4F0-0541-9941-CA99D2E81493}">
      <dgm:prSet/>
      <dgm:spPr/>
      <dgm:t>
        <a:bodyPr/>
        <a:lstStyle/>
        <a:p>
          <a:endParaRPr lang="en-GB"/>
        </a:p>
      </dgm:t>
    </dgm:pt>
    <dgm:pt modelId="{A83645B2-683C-9C4A-931C-5B6B333EBB97}" type="sibTrans" cxnId="{950992D2-F4F0-0541-9941-CA99D2E81493}">
      <dgm:prSet/>
      <dgm:spPr/>
      <dgm:t>
        <a:bodyPr/>
        <a:lstStyle/>
        <a:p>
          <a:endParaRPr lang="en-GB"/>
        </a:p>
      </dgm:t>
    </dgm:pt>
    <dgm:pt modelId="{655A6656-852D-4B46-8E21-609C0021D5FA}">
      <dgm:prSet phldrT="[Text]"/>
      <dgm:spPr>
        <a:solidFill>
          <a:schemeClr val="accent4">
            <a:lumMod val="40000"/>
            <a:lumOff val="60000"/>
          </a:schemeClr>
        </a:solidFill>
      </dgm:spPr>
      <dgm:t>
        <a:bodyPr/>
        <a:lstStyle/>
        <a:p>
          <a:r>
            <a:rPr lang="en-GB" b="1" dirty="0">
              <a:solidFill>
                <a:srgbClr val="20896B"/>
              </a:solidFill>
            </a:rPr>
            <a:t>Reflections </a:t>
          </a:r>
        </a:p>
        <a:p>
          <a:r>
            <a:rPr lang="en-GB" b="1" dirty="0">
              <a:solidFill>
                <a:srgbClr val="20896B"/>
              </a:solidFill>
            </a:rPr>
            <a:t>Post-Performing</a:t>
          </a:r>
        </a:p>
      </dgm:t>
    </dgm:pt>
    <dgm:pt modelId="{810DE21F-CC1F-D840-ACD4-9DF39CF1194B}" type="parTrans" cxnId="{3BDCBB32-D43A-414E-A89C-E98B19F56F17}">
      <dgm:prSet/>
      <dgm:spPr/>
      <dgm:t>
        <a:bodyPr/>
        <a:lstStyle/>
        <a:p>
          <a:endParaRPr lang="en-GB"/>
        </a:p>
      </dgm:t>
    </dgm:pt>
    <dgm:pt modelId="{4A48CA9E-364A-5747-A59F-B2FA985F86F5}" type="sibTrans" cxnId="{3BDCBB32-D43A-414E-A89C-E98B19F56F17}">
      <dgm:prSet/>
      <dgm:spPr/>
      <dgm:t>
        <a:bodyPr/>
        <a:lstStyle/>
        <a:p>
          <a:endParaRPr lang="en-GB"/>
        </a:p>
      </dgm:t>
    </dgm:pt>
    <dgm:pt modelId="{71155227-6827-B04B-A681-F1478FD26911}" type="pres">
      <dgm:prSet presAssocID="{883F1DE3-1DA9-3841-9260-EDD048BB1702}" presName="Name0" presStyleCnt="0">
        <dgm:presLayoutVars>
          <dgm:dir/>
          <dgm:resizeHandles val="exact"/>
        </dgm:presLayoutVars>
      </dgm:prSet>
      <dgm:spPr/>
    </dgm:pt>
    <dgm:pt modelId="{3638E90C-C172-7149-B585-4DC90459E696}" type="pres">
      <dgm:prSet presAssocID="{883F1DE3-1DA9-3841-9260-EDD048BB1702}" presName="cycle" presStyleCnt="0"/>
      <dgm:spPr/>
    </dgm:pt>
    <dgm:pt modelId="{F034CB55-FFED-C842-867A-65DD7A27CDB4}" type="pres">
      <dgm:prSet presAssocID="{FC8DDAED-FB90-A047-84BC-0E2DD6046D78}" presName="nodeFirstNode" presStyleLbl="node1" presStyleIdx="0" presStyleCnt="4">
        <dgm:presLayoutVars>
          <dgm:bulletEnabled val="1"/>
        </dgm:presLayoutVars>
      </dgm:prSet>
      <dgm:spPr/>
    </dgm:pt>
    <dgm:pt modelId="{74E65172-3CBA-F648-9568-704E23D8220C}" type="pres">
      <dgm:prSet presAssocID="{DDE7F374-F5D1-134F-BFF6-6D9C217F09DE}" presName="sibTransFirstNode" presStyleLbl="bgShp" presStyleIdx="0" presStyleCnt="1"/>
      <dgm:spPr/>
    </dgm:pt>
    <dgm:pt modelId="{8FB5AE10-A9D3-CA46-93FE-4A0D7C6DCE16}" type="pres">
      <dgm:prSet presAssocID="{062DB3DD-6D52-8B4D-8AF0-19C912C6EB34}" presName="nodeFollowingNodes" presStyleLbl="node1" presStyleIdx="1" presStyleCnt="4">
        <dgm:presLayoutVars>
          <dgm:bulletEnabled val="1"/>
        </dgm:presLayoutVars>
      </dgm:prSet>
      <dgm:spPr/>
    </dgm:pt>
    <dgm:pt modelId="{60F17171-02B4-EC4D-9F76-BBF038AAEFA4}" type="pres">
      <dgm:prSet presAssocID="{C2E340E2-FB55-3B4B-831F-783D3DF56FF9}" presName="nodeFollowingNodes" presStyleLbl="node1" presStyleIdx="2" presStyleCnt="4">
        <dgm:presLayoutVars>
          <dgm:bulletEnabled val="1"/>
        </dgm:presLayoutVars>
      </dgm:prSet>
      <dgm:spPr/>
    </dgm:pt>
    <dgm:pt modelId="{506AD0A6-ABD8-F040-B15C-C538CF35A67C}" type="pres">
      <dgm:prSet presAssocID="{655A6656-852D-4B46-8E21-609C0021D5FA}" presName="nodeFollowingNodes" presStyleLbl="node1" presStyleIdx="3" presStyleCnt="4">
        <dgm:presLayoutVars>
          <dgm:bulletEnabled val="1"/>
        </dgm:presLayoutVars>
      </dgm:prSet>
      <dgm:spPr/>
    </dgm:pt>
  </dgm:ptLst>
  <dgm:cxnLst>
    <dgm:cxn modelId="{F0B22F01-B3AC-D14E-BD94-0FEBDB3AA6B5}" type="presOf" srcId="{C2E340E2-FB55-3B4B-831F-783D3DF56FF9}" destId="{60F17171-02B4-EC4D-9F76-BBF038AAEFA4}" srcOrd="0" destOrd="0" presId="urn:microsoft.com/office/officeart/2005/8/layout/cycle3"/>
    <dgm:cxn modelId="{EADC2B14-FDD0-8744-B99F-FF579508E2D7}" type="presOf" srcId="{DDE7F374-F5D1-134F-BFF6-6D9C217F09DE}" destId="{74E65172-3CBA-F648-9568-704E23D8220C}" srcOrd="0" destOrd="0" presId="urn:microsoft.com/office/officeart/2005/8/layout/cycle3"/>
    <dgm:cxn modelId="{52204A22-EAC7-9843-A9CF-FFB763094C3E}" srcId="{883F1DE3-1DA9-3841-9260-EDD048BB1702}" destId="{062DB3DD-6D52-8B4D-8AF0-19C912C6EB34}" srcOrd="1" destOrd="0" parTransId="{51C4CC10-10BC-9E40-BAC3-C5F4BAF7B298}" sibTransId="{61B0DE4A-21CD-E54F-83CD-DC483BAE57A0}"/>
    <dgm:cxn modelId="{5DD52231-9992-834A-B132-16C386FE4ADC}" srcId="{883F1DE3-1DA9-3841-9260-EDD048BB1702}" destId="{FC8DDAED-FB90-A047-84BC-0E2DD6046D78}" srcOrd="0" destOrd="0" parTransId="{E672781A-05F1-1C4C-A9F5-91936E826B6E}" sibTransId="{DDE7F374-F5D1-134F-BFF6-6D9C217F09DE}"/>
    <dgm:cxn modelId="{3BDCBB32-D43A-414E-A89C-E98B19F56F17}" srcId="{883F1DE3-1DA9-3841-9260-EDD048BB1702}" destId="{655A6656-852D-4B46-8E21-609C0021D5FA}" srcOrd="3" destOrd="0" parTransId="{810DE21F-CC1F-D840-ACD4-9DF39CF1194B}" sibTransId="{4A48CA9E-364A-5747-A59F-B2FA985F86F5}"/>
    <dgm:cxn modelId="{92735936-4687-6441-BFD0-4FD7D1D49AEC}" type="presOf" srcId="{883F1DE3-1DA9-3841-9260-EDD048BB1702}" destId="{71155227-6827-B04B-A681-F1478FD26911}" srcOrd="0" destOrd="0" presId="urn:microsoft.com/office/officeart/2005/8/layout/cycle3"/>
    <dgm:cxn modelId="{1D23B53D-422D-1742-BA1C-C7A5C6B035EF}" type="presOf" srcId="{655A6656-852D-4B46-8E21-609C0021D5FA}" destId="{506AD0A6-ABD8-F040-B15C-C538CF35A67C}" srcOrd="0" destOrd="0" presId="urn:microsoft.com/office/officeart/2005/8/layout/cycle3"/>
    <dgm:cxn modelId="{5B21C872-09C4-6B41-A962-B3649EF436E1}" type="presOf" srcId="{FC8DDAED-FB90-A047-84BC-0E2DD6046D78}" destId="{F034CB55-FFED-C842-867A-65DD7A27CDB4}" srcOrd="0" destOrd="0" presId="urn:microsoft.com/office/officeart/2005/8/layout/cycle3"/>
    <dgm:cxn modelId="{E008C0AF-6351-2A46-93BD-553CC997E4EB}" type="presOf" srcId="{062DB3DD-6D52-8B4D-8AF0-19C912C6EB34}" destId="{8FB5AE10-A9D3-CA46-93FE-4A0D7C6DCE16}" srcOrd="0" destOrd="0" presId="urn:microsoft.com/office/officeart/2005/8/layout/cycle3"/>
    <dgm:cxn modelId="{950992D2-F4F0-0541-9941-CA99D2E81493}" srcId="{883F1DE3-1DA9-3841-9260-EDD048BB1702}" destId="{C2E340E2-FB55-3B4B-831F-783D3DF56FF9}" srcOrd="2" destOrd="0" parTransId="{05A1EB2A-892B-2F44-9B44-8B3DE227914B}" sibTransId="{A83645B2-683C-9C4A-931C-5B6B333EBB97}"/>
    <dgm:cxn modelId="{D17238BE-77CF-E041-A160-CB65AD39BD5C}" type="presParOf" srcId="{71155227-6827-B04B-A681-F1478FD26911}" destId="{3638E90C-C172-7149-B585-4DC90459E696}" srcOrd="0" destOrd="0" presId="urn:microsoft.com/office/officeart/2005/8/layout/cycle3"/>
    <dgm:cxn modelId="{2E3020A9-B925-1B4D-9E7C-0C77D294CDA7}" type="presParOf" srcId="{3638E90C-C172-7149-B585-4DC90459E696}" destId="{F034CB55-FFED-C842-867A-65DD7A27CDB4}" srcOrd="0" destOrd="0" presId="urn:microsoft.com/office/officeart/2005/8/layout/cycle3"/>
    <dgm:cxn modelId="{B56DA827-7419-8843-ABD0-2021EC336B31}" type="presParOf" srcId="{3638E90C-C172-7149-B585-4DC90459E696}" destId="{74E65172-3CBA-F648-9568-704E23D8220C}" srcOrd="1" destOrd="0" presId="urn:microsoft.com/office/officeart/2005/8/layout/cycle3"/>
    <dgm:cxn modelId="{E033B7EF-CD00-6F42-B2D7-9EEB6BDD0C49}" type="presParOf" srcId="{3638E90C-C172-7149-B585-4DC90459E696}" destId="{8FB5AE10-A9D3-CA46-93FE-4A0D7C6DCE16}" srcOrd="2" destOrd="0" presId="urn:microsoft.com/office/officeart/2005/8/layout/cycle3"/>
    <dgm:cxn modelId="{AB77185B-E8D6-A545-91AD-6F0B1E222AFC}" type="presParOf" srcId="{3638E90C-C172-7149-B585-4DC90459E696}" destId="{60F17171-02B4-EC4D-9F76-BBF038AAEFA4}" srcOrd="3" destOrd="0" presId="urn:microsoft.com/office/officeart/2005/8/layout/cycle3"/>
    <dgm:cxn modelId="{8EE896DD-F0A9-9A4F-8C9F-3B5B91A92D8E}" type="presParOf" srcId="{3638E90C-C172-7149-B585-4DC90459E696}" destId="{506AD0A6-ABD8-F040-B15C-C538CF35A67C}"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65172-3CBA-F648-9568-704E23D8220C}">
      <dsp:nvSpPr>
        <dsp:cNvPr id="0" name=""/>
        <dsp:cNvSpPr/>
      </dsp:nvSpPr>
      <dsp:spPr>
        <a:xfrm>
          <a:off x="2157685" y="-135714"/>
          <a:ext cx="5158829" cy="5158829"/>
        </a:xfrm>
        <a:prstGeom prst="circularArrow">
          <a:avLst>
            <a:gd name="adj1" fmla="val 4668"/>
            <a:gd name="adj2" fmla="val 272909"/>
            <a:gd name="adj3" fmla="val 12844846"/>
            <a:gd name="adj4" fmla="val 18021690"/>
            <a:gd name="adj5" fmla="val 4847"/>
          </a:avLst>
        </a:prstGeom>
        <a:solidFill>
          <a:srgbClr val="7030A0"/>
        </a:solidFill>
        <a:ln>
          <a:noFill/>
        </a:ln>
        <a:effectLst/>
      </dsp:spPr>
      <dsp:style>
        <a:lnRef idx="0">
          <a:scrgbClr r="0" g="0" b="0"/>
        </a:lnRef>
        <a:fillRef idx="1">
          <a:scrgbClr r="0" g="0" b="0"/>
        </a:fillRef>
        <a:effectRef idx="0">
          <a:scrgbClr r="0" g="0" b="0"/>
        </a:effectRef>
        <a:fontRef idx="minor"/>
      </dsp:style>
    </dsp:sp>
    <dsp:sp modelId="{F034CB55-FFED-C842-867A-65DD7A27CDB4}">
      <dsp:nvSpPr>
        <dsp:cNvPr id="0" name=""/>
        <dsp:cNvSpPr/>
      </dsp:nvSpPr>
      <dsp:spPr>
        <a:xfrm>
          <a:off x="3025452" y="1147"/>
          <a:ext cx="3423294" cy="1711647"/>
        </a:xfrm>
        <a:prstGeom prst="round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solidFill>
                <a:srgbClr val="20896B"/>
              </a:solidFill>
            </a:rPr>
            <a:t>Literature Review</a:t>
          </a:r>
        </a:p>
      </dsp:txBody>
      <dsp:txXfrm>
        <a:off x="3109008" y="84703"/>
        <a:ext cx="3256182" cy="1544535"/>
      </dsp:txXfrm>
    </dsp:sp>
    <dsp:sp modelId="{8FB5AE10-A9D3-CA46-93FE-4A0D7C6DCE16}">
      <dsp:nvSpPr>
        <dsp:cNvPr id="0" name=""/>
        <dsp:cNvSpPr/>
      </dsp:nvSpPr>
      <dsp:spPr>
        <a:xfrm>
          <a:off x="4877815" y="1853509"/>
          <a:ext cx="3423294" cy="1711647"/>
        </a:xfrm>
        <a:prstGeom prst="round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solidFill>
                <a:srgbClr val="20896B"/>
              </a:solidFill>
            </a:rPr>
            <a:t>Semi-Structured Interviews</a:t>
          </a:r>
        </a:p>
      </dsp:txBody>
      <dsp:txXfrm>
        <a:off x="4961371" y="1937065"/>
        <a:ext cx="3256182" cy="1544535"/>
      </dsp:txXfrm>
    </dsp:sp>
    <dsp:sp modelId="{60F17171-02B4-EC4D-9F76-BBF038AAEFA4}">
      <dsp:nvSpPr>
        <dsp:cNvPr id="0" name=""/>
        <dsp:cNvSpPr/>
      </dsp:nvSpPr>
      <dsp:spPr>
        <a:xfrm>
          <a:off x="3025452" y="3705872"/>
          <a:ext cx="3423294" cy="1711647"/>
        </a:xfrm>
        <a:prstGeom prst="round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solidFill>
                <a:srgbClr val="20896B"/>
              </a:solidFill>
            </a:rPr>
            <a:t>Questionnaires</a:t>
          </a:r>
        </a:p>
      </dsp:txBody>
      <dsp:txXfrm>
        <a:off x="3109008" y="3789428"/>
        <a:ext cx="3256182" cy="1544535"/>
      </dsp:txXfrm>
    </dsp:sp>
    <dsp:sp modelId="{506AD0A6-ABD8-F040-B15C-C538CF35A67C}">
      <dsp:nvSpPr>
        <dsp:cNvPr id="0" name=""/>
        <dsp:cNvSpPr/>
      </dsp:nvSpPr>
      <dsp:spPr>
        <a:xfrm>
          <a:off x="1173090" y="1853509"/>
          <a:ext cx="3423294" cy="1711647"/>
        </a:xfrm>
        <a:prstGeom prst="round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solidFill>
                <a:srgbClr val="20896B"/>
              </a:solidFill>
            </a:rPr>
            <a:t>Reflections </a:t>
          </a:r>
        </a:p>
        <a:p>
          <a:pPr marL="0" lvl="0" indent="0" algn="ctr" defTabSz="1333500">
            <a:lnSpc>
              <a:spcPct val="90000"/>
            </a:lnSpc>
            <a:spcBef>
              <a:spcPct val="0"/>
            </a:spcBef>
            <a:spcAft>
              <a:spcPct val="35000"/>
            </a:spcAft>
            <a:buNone/>
          </a:pPr>
          <a:r>
            <a:rPr lang="en-GB" sz="3000" b="1" kern="1200" dirty="0">
              <a:solidFill>
                <a:srgbClr val="20896B"/>
              </a:solidFill>
            </a:rPr>
            <a:t>Post-Performing</a:t>
          </a:r>
        </a:p>
      </dsp:txBody>
      <dsp:txXfrm>
        <a:off x="1256646" y="1937065"/>
        <a:ext cx="3256182" cy="1544535"/>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10D272-305C-421E-A9EF-95D63D599B42}" type="datetimeFigureOut">
              <a:rPr lang="en-US" smtClean="0"/>
              <a:t>1/13/23</a:t>
            </a:fld>
            <a:endParaRPr lang="en-US" dirty="0"/>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E7DFA-63CC-4ED7-B30E-ACF88B4B8932}" type="slidenum">
              <a:rPr lang="en-US" smtClean="0"/>
              <a:t>‹#›</a:t>
            </a:fld>
            <a:endParaRPr lang="en-US" dirty="0"/>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6E63-7886-43BC-8DD4-4F14C3DD7360}" type="datetimeFigureOut">
              <a:rPr lang="en-US" smtClean="0"/>
              <a:t>1/13/23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C5307-140F-447F-BCBA-BB92E3A2906B}" type="slidenum">
              <a:rPr lang="en-US" smtClean="0"/>
              <a:t>‹#›</a:t>
            </a:fld>
            <a:endParaRPr lang="en-US" dirty="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r>
              <a:rPr lang="en-US"/>
              <a:t>Click to edit Master subtitle style</a:t>
            </a:r>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706224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r>
              <a:rPr lang="en-US" sz="6000"/>
              <a:t>Click to edit Master title style</a:t>
            </a:r>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dirty="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dirty="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p:txBody>
          <a:bodyPr vert="horz" lIns="91440" tIns="45720" rIns="91440" bIns="45720" rtlCol="0" anchor="t">
            <a:normAutofit/>
          </a:bodyPr>
          <a:lstStyle/>
          <a:p>
            <a:r>
              <a:rPr lang="en-US" sz="8100" b="1" kern="1200" spc="-40" baseline="0" dirty="0">
                <a:solidFill>
                  <a:srgbClr val="FFFFFF"/>
                </a:solidFill>
                <a:latin typeface="+mj-lt"/>
                <a:ea typeface="+mj-ea"/>
                <a:cs typeface="+mj-cs"/>
              </a:rPr>
              <a:t>Module 3 Presentation</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p:txBody>
          <a:bodyPr vert="horz" lIns="91440" tIns="45720" rIns="91440" bIns="45720" rtlCol="0" anchor="b">
            <a:normAutofit/>
          </a:bodyPr>
          <a:lstStyle/>
          <a:p>
            <a:pPr>
              <a:lnSpc>
                <a:spcPct val="100000"/>
              </a:lnSpc>
            </a:pPr>
            <a:r>
              <a:rPr lang="en-US" b="1" kern="1200" spc="-20" baseline="0" dirty="0">
                <a:solidFill>
                  <a:srgbClr val="FFFFFF"/>
                </a:solidFill>
                <a:latin typeface="+mn-lt"/>
                <a:ea typeface="+mn-ea"/>
                <a:cs typeface="+mn-cs"/>
              </a:rPr>
              <a:t>Liz Shea – Student ID 2118998</a:t>
            </a:r>
          </a:p>
        </p:txBody>
      </p:sp>
      <p:pic>
        <p:nvPicPr>
          <p:cNvPr id="1028" name="Picture 4" descr="See the source image">
            <a:extLst>
              <a:ext uri="{FF2B5EF4-FFF2-40B4-BE49-F238E27FC236}">
                <a16:creationId xmlns:a16="http://schemas.microsoft.com/office/drawing/2014/main" id="{FE104EFB-D4CE-AADD-4992-908C414348CA}"/>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5400" r="5400"/>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718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400"/>
                                        <p:tgtEl>
                                          <p:spTgt spid="8">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p:txBody>
          <a:bodyPr vert="horz" lIns="91440" tIns="45720" rIns="91440" bIns="45720" rtlCol="0" anchor="t">
            <a:noAutofit/>
          </a:bodyPr>
          <a:lstStyle/>
          <a:p>
            <a:r>
              <a:rPr lang="en-GB" sz="3600" dirty="0"/>
              <a:t>Can an ACT workshop delivered by a singing teacher combined with a LKPO mitigate against MPA with females aged 8-17?</a:t>
            </a:r>
            <a:br>
              <a:rPr lang="en-GB" sz="3600" dirty="0"/>
            </a:br>
            <a:br>
              <a:rPr lang="en-GB" sz="3600" dirty="0"/>
            </a:br>
            <a:r>
              <a:rPr lang="en-GB" sz="2000" dirty="0"/>
              <a:t>ACT=Acceptance and commitment training</a:t>
            </a:r>
            <a:br>
              <a:rPr lang="en-GB" sz="2000" dirty="0"/>
            </a:br>
            <a:r>
              <a:rPr lang="en-GB" sz="2000" dirty="0"/>
              <a:t>LKPO=Low key performance opportunity</a:t>
            </a:r>
            <a:br>
              <a:rPr lang="en-GB" sz="2000" dirty="0"/>
            </a:br>
            <a:r>
              <a:rPr lang="en-GB" sz="2000" dirty="0"/>
              <a:t>MPA=Music Performance Anxiety</a:t>
            </a:r>
            <a:endParaRPr lang="en-GB" sz="3600" dirty="0"/>
          </a:p>
        </p:txBody>
      </p:sp>
      <p:pic>
        <p:nvPicPr>
          <p:cNvPr id="1028" name="Picture 4" descr="See the source image">
            <a:extLst>
              <a:ext uri="{FF2B5EF4-FFF2-40B4-BE49-F238E27FC236}">
                <a16:creationId xmlns:a16="http://schemas.microsoft.com/office/drawing/2014/main" id="{FE104EFB-D4CE-AADD-4992-908C414348CA}"/>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5400" r="5400"/>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2">
            <a:extLst>
              <a:ext uri="{FF2B5EF4-FFF2-40B4-BE49-F238E27FC236}">
                <a16:creationId xmlns:a16="http://schemas.microsoft.com/office/drawing/2014/main" id="{305CD919-AC11-4C47-20ED-D19878285AFF}"/>
              </a:ext>
            </a:extLst>
          </p:cNvPr>
          <p:cNvSpPr txBox="1">
            <a:spLocks/>
          </p:cNvSpPr>
          <p:nvPr/>
        </p:nvSpPr>
        <p:spPr>
          <a:xfrm>
            <a:off x="199277" y="6356350"/>
            <a:ext cx="374904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b="1" dirty="0">
                <a:solidFill>
                  <a:schemeClr val="bg1"/>
                </a:solidFill>
              </a:rPr>
              <a:t>Module 3 Presentation – Liz Shea</a:t>
            </a:r>
          </a:p>
        </p:txBody>
      </p:sp>
    </p:spTree>
    <p:extLst>
      <p:ext uri="{BB962C8B-B14F-4D97-AF65-F5344CB8AC3E}">
        <p14:creationId xmlns:p14="http://schemas.microsoft.com/office/powerpoint/2010/main" val="15980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32263" y="136526"/>
            <a:ext cx="11057757" cy="5589904"/>
          </a:xfrm>
        </p:spPr>
        <p:txBody>
          <a:bodyPr>
            <a:normAutofit/>
          </a:bodyPr>
          <a:lstStyle/>
          <a:p>
            <a:pPr algn="ctr"/>
            <a:r>
              <a:rPr lang="en-GB" sz="4800" dirty="0">
                <a:effectLst/>
              </a:rPr>
              <a:t>Music Performance Anxiety (MPA) </a:t>
            </a:r>
            <a:br>
              <a:rPr lang="en-GB" dirty="0"/>
            </a:br>
            <a:br>
              <a:rPr lang="en-GB" sz="4800" dirty="0">
                <a:effectLst/>
              </a:rPr>
            </a:br>
            <a:r>
              <a:rPr lang="en-GB" sz="4800" dirty="0">
                <a:effectLst/>
              </a:rPr>
              <a:t>“the experience of persisting, distressful apprehension about and or actual impairment of performance skills in a public context”</a:t>
            </a:r>
            <a:br>
              <a:rPr lang="en-GB" sz="4800" dirty="0">
                <a:effectLst/>
              </a:rPr>
            </a:br>
            <a:r>
              <a:rPr lang="en-GB" sz="3100" dirty="0">
                <a:effectLst/>
              </a:rPr>
              <a:t> (Salmon, 1990, p. 3) </a:t>
            </a:r>
            <a:br>
              <a:rPr lang="en-GB" sz="5400" dirty="0">
                <a:effectLst/>
              </a:rPr>
            </a:br>
            <a:endParaRPr lang="en-GB" dirty="0"/>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879256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12EA58D-C2ED-73B4-F66E-8AD69A3EF49A}"/>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37B454AD-0A8A-F12F-3DF6-4C6EAC384A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3074" name="Picture 2" descr="See the source image">
            <a:extLst>
              <a:ext uri="{FF2B5EF4-FFF2-40B4-BE49-F238E27FC236}">
                <a16:creationId xmlns:a16="http://schemas.microsoft.com/office/drawing/2014/main" id="{67A514E2-1E2A-F395-1A7F-427E0750FB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309" y="0"/>
            <a:ext cx="4247352" cy="685525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E5FBCA5-4461-3631-3544-754468CA7265}"/>
              </a:ext>
            </a:extLst>
          </p:cNvPr>
          <p:cNvSpPr txBox="1"/>
          <p:nvPr/>
        </p:nvSpPr>
        <p:spPr>
          <a:xfrm>
            <a:off x="2937345" y="472974"/>
            <a:ext cx="8870342" cy="5324535"/>
          </a:xfrm>
          <a:prstGeom prst="rect">
            <a:avLst/>
          </a:prstGeom>
          <a:noFill/>
        </p:spPr>
        <p:txBody>
          <a:bodyPr wrap="square" rtlCol="0">
            <a:spAutoFit/>
          </a:bodyPr>
          <a:lstStyle/>
          <a:p>
            <a:pPr algn="ctr">
              <a:lnSpc>
                <a:spcPct val="150000"/>
              </a:lnSpc>
            </a:pPr>
            <a:r>
              <a:rPr lang="en-US" sz="2800" b="1" u="sng" spc="-40" dirty="0">
                <a:solidFill>
                  <a:srgbClr val="20896B"/>
                </a:solidFill>
                <a:latin typeface="Arial" panose="020B0604020202020204" pitchFamily="34" charset="0"/>
                <a:cs typeface="Arial" panose="020B0604020202020204" pitchFamily="34" charset="0"/>
              </a:rPr>
              <a:t>Acceptance and Commitment Training (ACT)</a:t>
            </a:r>
          </a:p>
          <a:p>
            <a:pPr marL="571500" lvl="0" indent="-457200">
              <a:lnSpc>
                <a:spcPct val="100000"/>
              </a:lnSpc>
              <a:buFont typeface="Arial" panose="020B0604020202020204" pitchFamily="34" charset="0"/>
              <a:buChar char="•"/>
            </a:pPr>
            <a:endParaRPr lang="en-US" sz="2800" b="1" dirty="0">
              <a:solidFill>
                <a:srgbClr val="20896B"/>
              </a:solidFill>
              <a:effectLst/>
              <a:latin typeface="Arial" panose="020B0604020202020204" pitchFamily="34" charset="0"/>
              <a:cs typeface="Arial" panose="020B0604020202020204" pitchFamily="34" charset="0"/>
            </a:endParaRPr>
          </a:p>
          <a:p>
            <a:pPr marL="571500" lvl="0" indent="-457200">
              <a:lnSpc>
                <a:spcPct val="100000"/>
              </a:lnSpc>
              <a:buFont typeface="Arial" panose="020B0604020202020204" pitchFamily="34" charset="0"/>
              <a:buChar char="•"/>
            </a:pPr>
            <a:r>
              <a:rPr lang="en-US" sz="2800" b="1" dirty="0">
                <a:solidFill>
                  <a:srgbClr val="20896B"/>
                </a:solidFill>
                <a:effectLst/>
                <a:latin typeface="Arial" panose="020B0604020202020204" pitchFamily="34" charset="0"/>
                <a:cs typeface="Arial" panose="020B0604020202020204" pitchFamily="34" charset="0"/>
              </a:rPr>
              <a:t>“Promising” for treating MPA   </a:t>
            </a:r>
          </a:p>
          <a:p>
            <a:pPr marL="571500" lvl="1"/>
            <a:r>
              <a:rPr lang="en-US" sz="2000" b="1" dirty="0">
                <a:solidFill>
                  <a:srgbClr val="20896B"/>
                </a:solidFill>
                <a:effectLst/>
                <a:latin typeface="Arial" panose="020B0604020202020204" pitchFamily="34" charset="0"/>
                <a:cs typeface="Arial" panose="020B0604020202020204" pitchFamily="34" charset="0"/>
              </a:rPr>
              <a:t>	Juncos and de Paiva E </a:t>
            </a:r>
            <a:r>
              <a:rPr lang="en-US" sz="2000" b="1" dirty="0" err="1">
                <a:solidFill>
                  <a:srgbClr val="20896B"/>
                </a:solidFill>
                <a:effectLst/>
                <a:latin typeface="Arial" panose="020B0604020202020204" pitchFamily="34" charset="0"/>
                <a:cs typeface="Arial" panose="020B0604020202020204" pitchFamily="34" charset="0"/>
              </a:rPr>
              <a:t>Pona</a:t>
            </a:r>
            <a:r>
              <a:rPr lang="en-US" sz="2000" b="1" dirty="0">
                <a:solidFill>
                  <a:srgbClr val="20896B"/>
                </a:solidFill>
                <a:effectLst/>
                <a:latin typeface="Arial" panose="020B0604020202020204" pitchFamily="34" charset="0"/>
                <a:cs typeface="Arial" panose="020B0604020202020204" pitchFamily="34" charset="0"/>
              </a:rPr>
              <a:t>, 2022 </a:t>
            </a:r>
          </a:p>
          <a:p>
            <a:pPr marL="571500" lvl="1"/>
            <a:endParaRPr lang="en-US" sz="2000" b="1" dirty="0">
              <a:solidFill>
                <a:srgbClr val="20896B"/>
              </a:solidFill>
              <a:effectLst/>
              <a:latin typeface="Arial" panose="020B0604020202020204" pitchFamily="34" charset="0"/>
              <a:cs typeface="Arial" panose="020B0604020202020204" pitchFamily="34" charset="0"/>
            </a:endParaRPr>
          </a:p>
          <a:p>
            <a:pPr marL="571500" lvl="0" indent="-457200">
              <a:lnSpc>
                <a:spcPct val="100000"/>
              </a:lnSpc>
              <a:buFont typeface="Arial" panose="020B0604020202020204" pitchFamily="34" charset="0"/>
              <a:buChar char="•"/>
            </a:pPr>
            <a:r>
              <a:rPr lang="en-US" sz="2800" b="1" dirty="0">
                <a:solidFill>
                  <a:srgbClr val="20896B"/>
                </a:solidFill>
                <a:effectLst/>
                <a:latin typeface="Arial" panose="020B0604020202020204" pitchFamily="34" charset="0"/>
                <a:cs typeface="Arial" panose="020B0604020202020204" pitchFamily="34" charset="0"/>
              </a:rPr>
              <a:t>Useable by a singing teacher </a:t>
            </a:r>
          </a:p>
          <a:p>
            <a:pPr marL="571500" lvl="1"/>
            <a:r>
              <a:rPr lang="en-US" b="1" dirty="0">
                <a:solidFill>
                  <a:srgbClr val="20896B"/>
                </a:solidFill>
                <a:latin typeface="Arial" panose="020B0604020202020204" pitchFamily="34" charset="0"/>
                <a:cs typeface="Arial" panose="020B0604020202020204" pitchFamily="34" charset="0"/>
              </a:rPr>
              <a:t>	</a:t>
            </a:r>
            <a:r>
              <a:rPr lang="en-US" b="1" dirty="0">
                <a:solidFill>
                  <a:srgbClr val="20896B"/>
                </a:solidFill>
                <a:effectLst/>
                <a:latin typeface="Arial" panose="020B0604020202020204" pitchFamily="34" charset="0"/>
                <a:cs typeface="Arial" panose="020B0604020202020204" pitchFamily="34" charset="0"/>
              </a:rPr>
              <a:t>Mahony, Juncos and Winter, 2022</a:t>
            </a:r>
          </a:p>
          <a:p>
            <a:pPr marL="571500" lvl="1"/>
            <a:endParaRPr lang="en-US" b="1" dirty="0">
              <a:solidFill>
                <a:srgbClr val="20896B"/>
              </a:solidFill>
              <a:effectLst/>
              <a:latin typeface="Arial" panose="020B0604020202020204" pitchFamily="34" charset="0"/>
              <a:cs typeface="Arial" panose="020B0604020202020204" pitchFamily="34" charset="0"/>
            </a:endParaRPr>
          </a:p>
          <a:p>
            <a:pPr marL="571500" lvl="0" indent="-457200">
              <a:lnSpc>
                <a:spcPct val="100000"/>
              </a:lnSpc>
              <a:buFont typeface="Arial" panose="020B0604020202020204" pitchFamily="34" charset="0"/>
              <a:buChar char="•"/>
            </a:pPr>
            <a:r>
              <a:rPr lang="en-US" sz="2800" b="1" dirty="0">
                <a:solidFill>
                  <a:srgbClr val="20896B"/>
                </a:solidFill>
                <a:effectLst/>
                <a:latin typeface="Arial" panose="020B0604020202020204" pitchFamily="34" charset="0"/>
                <a:cs typeface="Arial" panose="020B0604020202020204" pitchFamily="34" charset="0"/>
              </a:rPr>
              <a:t>Useable for general anxiety with children and young people </a:t>
            </a:r>
          </a:p>
          <a:p>
            <a:pPr marL="571500" lvl="1"/>
            <a:r>
              <a:rPr lang="en-US" b="1" dirty="0">
                <a:solidFill>
                  <a:srgbClr val="20896B"/>
                </a:solidFill>
                <a:latin typeface="Arial" panose="020B0604020202020204" pitchFamily="34" charset="0"/>
                <a:cs typeface="Arial" panose="020B0604020202020204" pitchFamily="34" charset="0"/>
              </a:rPr>
              <a:t>	</a:t>
            </a:r>
            <a:r>
              <a:rPr lang="en-US" b="1" dirty="0">
                <a:solidFill>
                  <a:srgbClr val="20896B"/>
                </a:solidFill>
                <a:effectLst/>
                <a:latin typeface="Arial" panose="020B0604020202020204" pitchFamily="34" charset="0"/>
                <a:cs typeface="Arial" panose="020B0604020202020204" pitchFamily="34" charset="0"/>
              </a:rPr>
              <a:t>Black, 2022</a:t>
            </a:r>
          </a:p>
          <a:p>
            <a:pPr marL="571500" lvl="1"/>
            <a:endParaRPr lang="en-US" b="1" dirty="0">
              <a:solidFill>
                <a:srgbClr val="20896B"/>
              </a:solidFill>
              <a:latin typeface="Arial" panose="020B0604020202020204" pitchFamily="34" charset="0"/>
              <a:cs typeface="Arial" panose="020B0604020202020204" pitchFamily="34" charset="0"/>
            </a:endParaRPr>
          </a:p>
          <a:p>
            <a:pPr marL="571500" indent="-457200">
              <a:buFont typeface="Arial" panose="020B0604020202020204" pitchFamily="34" charset="0"/>
              <a:buChar char="•"/>
            </a:pPr>
            <a:r>
              <a:rPr lang="en-US" sz="2800" b="1" dirty="0">
                <a:solidFill>
                  <a:srgbClr val="20896B"/>
                </a:solidFill>
                <a:effectLst/>
                <a:latin typeface="Arial" panose="020B0604020202020204" pitchFamily="34" charset="0"/>
                <a:cs typeface="Arial" panose="020B0604020202020204" pitchFamily="34" charset="0"/>
              </a:rPr>
              <a:t>Not tested in this specific context</a:t>
            </a:r>
            <a:endParaRPr lang="en-GB" sz="2800" b="1" dirty="0">
              <a:solidFill>
                <a:srgbClr val="20896B"/>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b="1" dirty="0">
              <a:solidFill>
                <a:srgbClr val="20896B"/>
              </a:solidFill>
            </a:endParaRPr>
          </a:p>
        </p:txBody>
      </p:sp>
      <p:sp>
        <p:nvSpPr>
          <p:cNvPr id="2" name="Footer Placeholder 2">
            <a:extLst>
              <a:ext uri="{FF2B5EF4-FFF2-40B4-BE49-F238E27FC236}">
                <a16:creationId xmlns:a16="http://schemas.microsoft.com/office/drawing/2014/main" id="{4C4CCE19-D7BE-AC7B-A026-BD3A20D5F327}"/>
              </a:ext>
            </a:extLst>
          </p:cNvPr>
          <p:cNvSpPr txBox="1">
            <a:spLocks/>
          </p:cNvSpPr>
          <p:nvPr/>
        </p:nvSpPr>
        <p:spPr>
          <a:xfrm>
            <a:off x="7855720" y="6355080"/>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spTree>
    <p:extLst>
      <p:ext uri="{BB962C8B-B14F-4D97-AF65-F5344CB8AC3E}">
        <p14:creationId xmlns:p14="http://schemas.microsoft.com/office/powerpoint/2010/main" val="2713652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32263" y="136526"/>
            <a:ext cx="11057757" cy="1589404"/>
          </a:xfrm>
        </p:spPr>
        <p:txBody>
          <a:bodyPr>
            <a:normAutofit/>
          </a:bodyPr>
          <a:lstStyle/>
          <a:p>
            <a:pPr algn="ctr"/>
            <a:r>
              <a:rPr lang="en-US" dirty="0"/>
              <a:t>Issues for insider researchers</a:t>
            </a:r>
            <a:br>
              <a:rPr lang="en-GB" sz="5400" dirty="0">
                <a:effectLst/>
              </a:rPr>
            </a:br>
            <a:endParaRPr lang="en-GB" dirty="0"/>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graphicFrame>
        <p:nvGraphicFramePr>
          <p:cNvPr id="4" name="Table 3">
            <a:extLst>
              <a:ext uri="{FF2B5EF4-FFF2-40B4-BE49-F238E27FC236}">
                <a16:creationId xmlns:a16="http://schemas.microsoft.com/office/drawing/2014/main" id="{0AC8A2BB-2F6F-2588-A879-B7EA10794415}"/>
              </a:ext>
            </a:extLst>
          </p:cNvPr>
          <p:cNvGraphicFramePr>
            <a:graphicFrameLocks noGrp="1"/>
          </p:cNvGraphicFramePr>
          <p:nvPr>
            <p:extLst>
              <p:ext uri="{D42A27DB-BD31-4B8C-83A1-F6EECF244321}">
                <p14:modId xmlns:p14="http://schemas.microsoft.com/office/powerpoint/2010/main" val="41597514"/>
              </p:ext>
            </p:extLst>
          </p:nvPr>
        </p:nvGraphicFramePr>
        <p:xfrm>
          <a:off x="1051560" y="1520190"/>
          <a:ext cx="10538460" cy="4355128"/>
        </p:xfrm>
        <a:graphic>
          <a:graphicData uri="http://schemas.openxmlformats.org/drawingml/2006/table">
            <a:tbl>
              <a:tblPr firstRow="1" firstCol="1" bandRow="1">
                <a:tableStyleId>{5C22544A-7EE6-4342-B048-85BDC9FD1C3A}</a:tableStyleId>
              </a:tblPr>
              <a:tblGrid>
                <a:gridCol w="5265198">
                  <a:extLst>
                    <a:ext uri="{9D8B030D-6E8A-4147-A177-3AD203B41FA5}">
                      <a16:colId xmlns:a16="http://schemas.microsoft.com/office/drawing/2014/main" val="3011041120"/>
                    </a:ext>
                  </a:extLst>
                </a:gridCol>
                <a:gridCol w="5273262">
                  <a:extLst>
                    <a:ext uri="{9D8B030D-6E8A-4147-A177-3AD203B41FA5}">
                      <a16:colId xmlns:a16="http://schemas.microsoft.com/office/drawing/2014/main" val="2867405687"/>
                    </a:ext>
                  </a:extLst>
                </a:gridCol>
              </a:tblGrid>
              <a:tr h="443221">
                <a:tc>
                  <a:txBody>
                    <a:bodyPr/>
                    <a:lstStyle/>
                    <a:p>
                      <a:pPr algn="ctr">
                        <a:lnSpc>
                          <a:spcPct val="150000"/>
                        </a:lnSpc>
                      </a:pPr>
                      <a:r>
                        <a:rPr lang="en-GB" sz="2000" dirty="0">
                          <a:solidFill>
                            <a:srgbClr val="20896B"/>
                          </a:solidFill>
                          <a:effectLst/>
                          <a:latin typeface="Arial" panose="020B0604020202020204" pitchFamily="34" charset="0"/>
                          <a:cs typeface="Arial" panose="020B0604020202020204" pitchFamily="34" charset="0"/>
                        </a:rPr>
                        <a:t>Insider researcher Positives</a:t>
                      </a:r>
                      <a:endParaRPr lang="en-GB" sz="2400" dirty="0">
                        <a:solidFill>
                          <a:srgbClr val="20896B"/>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a:lnSpc>
                          <a:spcPct val="150000"/>
                        </a:lnSpc>
                      </a:pPr>
                      <a:r>
                        <a:rPr lang="en-GB" sz="2000" b="1" dirty="0">
                          <a:solidFill>
                            <a:srgbClr val="20896B"/>
                          </a:solidFill>
                          <a:effectLst/>
                          <a:latin typeface="Arial" panose="020B0604020202020204" pitchFamily="34" charset="0"/>
                          <a:cs typeface="Arial" panose="020B0604020202020204" pitchFamily="34" charset="0"/>
                        </a:rPr>
                        <a:t>Insider researcher Negatives</a:t>
                      </a:r>
                      <a:endParaRPr lang="en-GB" sz="2000" b="1" dirty="0">
                        <a:solidFill>
                          <a:srgbClr val="20896B"/>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20000"/>
                        <a:lumOff val="80000"/>
                      </a:schemeClr>
                    </a:solidFill>
                  </a:tcPr>
                </a:tc>
                <a:extLst>
                  <a:ext uri="{0D108BD9-81ED-4DB2-BD59-A6C34878D82A}">
                    <a16:rowId xmlns:a16="http://schemas.microsoft.com/office/drawing/2014/main" val="2072677000"/>
                  </a:ext>
                </a:extLst>
              </a:tr>
              <a:tr h="3911907">
                <a:tc>
                  <a:txBody>
                    <a:bodyPr/>
                    <a:lstStyle/>
                    <a:p>
                      <a:pPr marL="342900" lvl="0" indent="-342900">
                        <a:lnSpc>
                          <a:spcPct val="150000"/>
                        </a:lnSpc>
                        <a:buFont typeface="Symbol" pitchFamily="2" charset="2"/>
                        <a:buChar char=""/>
                      </a:pPr>
                      <a:r>
                        <a:rPr lang="en-GB" sz="2000" dirty="0">
                          <a:solidFill>
                            <a:srgbClr val="20896B"/>
                          </a:solidFill>
                          <a:effectLst/>
                          <a:latin typeface="Arial" panose="020B0604020202020204" pitchFamily="34" charset="0"/>
                          <a:cs typeface="Arial" panose="020B0604020202020204" pitchFamily="34" charset="0"/>
                        </a:rPr>
                        <a:t>Able to gain relevant permissions easily</a:t>
                      </a:r>
                      <a:endParaRPr lang="en-GB" sz="2400" dirty="0">
                        <a:solidFill>
                          <a:srgbClr val="20896B"/>
                        </a:solidFill>
                        <a:effectLst/>
                        <a:latin typeface="Arial" panose="020B0604020202020204" pitchFamily="34" charset="0"/>
                        <a:cs typeface="Arial" panose="020B0604020202020204" pitchFamily="34" charset="0"/>
                      </a:endParaRPr>
                    </a:p>
                    <a:p>
                      <a:pPr marL="342900" lvl="0" indent="-342900">
                        <a:lnSpc>
                          <a:spcPct val="150000"/>
                        </a:lnSpc>
                        <a:buFont typeface="Symbol" pitchFamily="2" charset="2"/>
                        <a:buChar char=""/>
                      </a:pPr>
                      <a:r>
                        <a:rPr lang="en-GB" sz="2000" dirty="0">
                          <a:solidFill>
                            <a:srgbClr val="20896B"/>
                          </a:solidFill>
                          <a:effectLst/>
                          <a:latin typeface="Arial" panose="020B0604020202020204" pitchFamily="34" charset="0"/>
                          <a:cs typeface="Arial" panose="020B0604020202020204" pitchFamily="34" charset="0"/>
                        </a:rPr>
                        <a:t>Known and trusted by the students</a:t>
                      </a:r>
                      <a:endParaRPr lang="en-GB" sz="2400" dirty="0">
                        <a:solidFill>
                          <a:srgbClr val="20896B"/>
                        </a:solidFill>
                        <a:effectLst/>
                        <a:latin typeface="Arial" panose="020B0604020202020204" pitchFamily="34" charset="0"/>
                        <a:cs typeface="Arial" panose="020B0604020202020204" pitchFamily="34" charset="0"/>
                      </a:endParaRPr>
                    </a:p>
                    <a:p>
                      <a:pPr marL="342900" lvl="0" indent="-342900">
                        <a:lnSpc>
                          <a:spcPct val="150000"/>
                        </a:lnSpc>
                        <a:buFont typeface="Symbol" pitchFamily="2" charset="2"/>
                        <a:buChar char=""/>
                      </a:pPr>
                      <a:r>
                        <a:rPr lang="en-GB" sz="2000" dirty="0">
                          <a:solidFill>
                            <a:srgbClr val="20896B"/>
                          </a:solidFill>
                          <a:effectLst/>
                          <a:latin typeface="Arial" panose="020B0604020202020204" pitchFamily="34" charset="0"/>
                          <a:cs typeface="Arial" panose="020B0604020202020204" pitchFamily="34" charset="0"/>
                        </a:rPr>
                        <a:t>Have regular access to students</a:t>
                      </a:r>
                      <a:endParaRPr lang="en-GB" sz="2400" dirty="0">
                        <a:solidFill>
                          <a:srgbClr val="20896B"/>
                        </a:solidFill>
                        <a:effectLst/>
                        <a:latin typeface="Arial" panose="020B0604020202020204" pitchFamily="34" charset="0"/>
                        <a:cs typeface="Arial" panose="020B0604020202020204" pitchFamily="34" charset="0"/>
                      </a:endParaRPr>
                    </a:p>
                    <a:p>
                      <a:pPr marL="342900" lvl="0" indent="-342900">
                        <a:lnSpc>
                          <a:spcPct val="150000"/>
                        </a:lnSpc>
                        <a:buFont typeface="Symbol" pitchFamily="2" charset="2"/>
                        <a:buChar char=""/>
                      </a:pPr>
                      <a:r>
                        <a:rPr lang="en-GB" sz="2000" dirty="0">
                          <a:solidFill>
                            <a:srgbClr val="20896B"/>
                          </a:solidFill>
                          <a:effectLst/>
                          <a:latin typeface="Arial" panose="020B0604020202020204" pitchFamily="34" charset="0"/>
                          <a:cs typeface="Arial" panose="020B0604020202020204" pitchFamily="34" charset="0"/>
                        </a:rPr>
                        <a:t>Able to organise workshop and concert easily - </a:t>
                      </a:r>
                      <a:r>
                        <a:rPr lang="en-GB" sz="1800" dirty="0">
                          <a:solidFill>
                            <a:srgbClr val="20896B"/>
                          </a:solidFill>
                          <a:effectLst/>
                          <a:latin typeface="Arial" panose="020B0604020202020204" pitchFamily="34" charset="0"/>
                          <a:cs typeface="Arial" panose="020B0604020202020204" pitchFamily="34" charset="0"/>
                        </a:rPr>
                        <a:t>Hermann, 1989</a:t>
                      </a:r>
                    </a:p>
                    <a:p>
                      <a:pPr>
                        <a:lnSpc>
                          <a:spcPct val="150000"/>
                        </a:lnSpc>
                      </a:pPr>
                      <a:r>
                        <a:rPr lang="en-GB" sz="2000" dirty="0">
                          <a:solidFill>
                            <a:srgbClr val="20896B"/>
                          </a:solidFill>
                          <a:effectLst/>
                          <a:latin typeface="Arial" panose="020B0604020202020204" pitchFamily="34" charset="0"/>
                          <a:cs typeface="Arial" panose="020B0604020202020204" pitchFamily="34" charset="0"/>
                        </a:rPr>
                        <a:t> </a:t>
                      </a:r>
                      <a:endParaRPr lang="en-GB" sz="2400" dirty="0">
                        <a:solidFill>
                          <a:srgbClr val="20896B"/>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marL="342900" lvl="0" indent="-342900">
                        <a:lnSpc>
                          <a:spcPct val="150000"/>
                        </a:lnSpc>
                        <a:buFont typeface="Symbol" pitchFamily="2" charset="2"/>
                        <a:buChar char=""/>
                      </a:pPr>
                      <a:r>
                        <a:rPr lang="en-GB" sz="2000" b="1" dirty="0">
                          <a:solidFill>
                            <a:srgbClr val="20896B"/>
                          </a:solidFill>
                          <a:effectLst/>
                          <a:latin typeface="Arial" panose="020B0604020202020204" pitchFamily="34" charset="0"/>
                          <a:cs typeface="Arial" panose="020B0604020202020204" pitchFamily="34" charset="0"/>
                        </a:rPr>
                        <a:t>Keeping appropriate boundaries between teaching and researching</a:t>
                      </a:r>
                    </a:p>
                    <a:p>
                      <a:pPr marL="342900" lvl="0" indent="-342900">
                        <a:lnSpc>
                          <a:spcPct val="150000"/>
                        </a:lnSpc>
                        <a:buFont typeface="Symbol" pitchFamily="2" charset="2"/>
                        <a:buChar char=""/>
                      </a:pPr>
                      <a:r>
                        <a:rPr lang="en-GB" sz="2000" b="1" dirty="0">
                          <a:solidFill>
                            <a:srgbClr val="20896B"/>
                          </a:solidFill>
                          <a:effectLst/>
                          <a:latin typeface="Arial" panose="020B0604020202020204" pitchFamily="34" charset="0"/>
                          <a:cs typeface="Arial" panose="020B0604020202020204" pitchFamily="34" charset="0"/>
                        </a:rPr>
                        <a:t>“Insider”/ “Outsider”/ “powerful position” - </a:t>
                      </a:r>
                      <a:r>
                        <a:rPr lang="en-GB" sz="1800" b="1" dirty="0">
                          <a:solidFill>
                            <a:srgbClr val="20896B"/>
                          </a:solidFill>
                          <a:effectLst/>
                          <a:latin typeface="Arial" panose="020B0604020202020204" pitchFamily="34" charset="0"/>
                          <a:cs typeface="Arial" panose="020B0604020202020204" pitchFamily="34" charset="0"/>
                        </a:rPr>
                        <a:t>Finney and Laurence, 2017</a:t>
                      </a:r>
                    </a:p>
                    <a:p>
                      <a:pPr marL="342900" lvl="0" indent="-342900">
                        <a:lnSpc>
                          <a:spcPct val="150000"/>
                        </a:lnSpc>
                        <a:buFont typeface="Symbol" pitchFamily="2" charset="2"/>
                        <a:buChar char=""/>
                      </a:pPr>
                      <a:r>
                        <a:rPr lang="en-GB" sz="2000" b="1" dirty="0">
                          <a:solidFill>
                            <a:srgbClr val="20896B"/>
                          </a:solidFill>
                          <a:effectLst/>
                          <a:latin typeface="Arial" panose="020B0604020202020204" pitchFamily="34" charset="0"/>
                          <a:cs typeface="Arial" panose="020B0604020202020204" pitchFamily="34" charset="0"/>
                        </a:rPr>
                        <a:t>Bias - </a:t>
                      </a:r>
                      <a:r>
                        <a:rPr lang="en-GB" sz="1800" b="1" dirty="0" err="1">
                          <a:solidFill>
                            <a:srgbClr val="20896B"/>
                          </a:solidFill>
                          <a:effectLst/>
                          <a:latin typeface="Arial" panose="020B0604020202020204" pitchFamily="34" charset="0"/>
                          <a:cs typeface="Arial" panose="020B0604020202020204" pitchFamily="34" charset="0"/>
                        </a:rPr>
                        <a:t>Saidin</a:t>
                      </a:r>
                      <a:r>
                        <a:rPr lang="en-GB" sz="1800" b="1" dirty="0">
                          <a:solidFill>
                            <a:srgbClr val="20896B"/>
                          </a:solidFill>
                          <a:effectLst/>
                          <a:latin typeface="Arial" panose="020B0604020202020204" pitchFamily="34" charset="0"/>
                          <a:cs typeface="Arial" panose="020B0604020202020204" pitchFamily="34" charset="0"/>
                        </a:rPr>
                        <a:t> and Yaacob, 2016</a:t>
                      </a:r>
                    </a:p>
                    <a:p>
                      <a:pPr>
                        <a:lnSpc>
                          <a:spcPct val="150000"/>
                        </a:lnSpc>
                      </a:pPr>
                      <a:r>
                        <a:rPr lang="en-GB" sz="2000" b="1" dirty="0">
                          <a:solidFill>
                            <a:srgbClr val="20896B"/>
                          </a:solidFill>
                          <a:effectLst/>
                          <a:latin typeface="Arial" panose="020B0604020202020204" pitchFamily="34" charset="0"/>
                          <a:cs typeface="Arial" panose="020B0604020202020204" pitchFamily="34" charset="0"/>
                        </a:rPr>
                        <a:t> </a:t>
                      </a:r>
                    </a:p>
                    <a:p>
                      <a:pPr>
                        <a:lnSpc>
                          <a:spcPct val="150000"/>
                        </a:lnSpc>
                      </a:pPr>
                      <a:r>
                        <a:rPr lang="en-GB" sz="2000" b="1" dirty="0">
                          <a:solidFill>
                            <a:srgbClr val="20896B"/>
                          </a:solidFill>
                          <a:effectLst/>
                          <a:latin typeface="Arial" panose="020B0604020202020204" pitchFamily="34" charset="0"/>
                          <a:cs typeface="Arial" panose="020B0604020202020204" pitchFamily="34" charset="0"/>
                        </a:rPr>
                        <a:t> </a:t>
                      </a:r>
                      <a:endParaRPr lang="en-GB" sz="2000" b="1" dirty="0">
                        <a:solidFill>
                          <a:srgbClr val="20896B"/>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20000"/>
                        <a:lumOff val="80000"/>
                      </a:schemeClr>
                    </a:solidFill>
                  </a:tcPr>
                </a:tc>
                <a:extLst>
                  <a:ext uri="{0D108BD9-81ED-4DB2-BD59-A6C34878D82A}">
                    <a16:rowId xmlns:a16="http://schemas.microsoft.com/office/drawing/2014/main" val="4011944147"/>
                  </a:ext>
                </a:extLst>
              </a:tr>
            </a:tbl>
          </a:graphicData>
        </a:graphic>
      </p:graphicFrame>
    </p:spTree>
    <p:extLst>
      <p:ext uri="{BB962C8B-B14F-4D97-AF65-F5344CB8AC3E}">
        <p14:creationId xmlns:p14="http://schemas.microsoft.com/office/powerpoint/2010/main" val="3937183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34859"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67121" y="135890"/>
            <a:ext cx="11057757" cy="1589404"/>
          </a:xfrm>
        </p:spPr>
        <p:txBody>
          <a:bodyPr>
            <a:normAutofit/>
          </a:bodyPr>
          <a:lstStyle/>
          <a:p>
            <a:pPr algn="ctr"/>
            <a:r>
              <a:rPr lang="en-US" dirty="0"/>
              <a:t>Methods</a:t>
            </a:r>
            <a:br>
              <a:rPr lang="en-GB" sz="5400" dirty="0">
                <a:effectLst/>
              </a:rPr>
            </a:br>
            <a:endParaRPr lang="en-GB" dirty="0"/>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graphicFrame>
        <p:nvGraphicFramePr>
          <p:cNvPr id="5" name="Diagram 4">
            <a:extLst>
              <a:ext uri="{FF2B5EF4-FFF2-40B4-BE49-F238E27FC236}">
                <a16:creationId xmlns:a16="http://schemas.microsoft.com/office/drawing/2014/main" id="{3D8BF9A8-6593-E2B7-9FCB-0CA8393960AF}"/>
              </a:ext>
            </a:extLst>
          </p:cNvPr>
          <p:cNvGraphicFramePr/>
          <p:nvPr>
            <p:extLst>
              <p:ext uri="{D42A27DB-BD31-4B8C-83A1-F6EECF244321}">
                <p14:modId xmlns:p14="http://schemas.microsoft.com/office/powerpoint/2010/main" val="601404796"/>
              </p:ext>
            </p:extLst>
          </p:nvPr>
        </p:nvGraphicFramePr>
        <p:xfrm>
          <a:off x="1358900" y="1120245"/>
          <a:ext cx="94742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2861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34859"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67121" y="135889"/>
            <a:ext cx="11057757" cy="4916171"/>
          </a:xfrm>
        </p:spPr>
        <p:txBody>
          <a:bodyPr>
            <a:normAutofit/>
          </a:bodyPr>
          <a:lstStyle/>
          <a:p>
            <a:pPr algn="ctr"/>
            <a:r>
              <a:rPr lang="en-GB" sz="4800" u="sng" dirty="0">
                <a:effectLst/>
                <a:latin typeface="Arial" panose="020B0604020202020204" pitchFamily="34" charset="0"/>
                <a:ea typeface="Calibri" panose="020F0502020204030204" pitchFamily="34" charset="0"/>
                <a:cs typeface="Times New Roman" panose="02020603050405020304" pitchFamily="18" charset="0"/>
              </a:rPr>
              <a:t>Music Performance Anxiety Inventory for Adolescents (MPAI-I)</a:t>
            </a:r>
            <a:br>
              <a:rPr lang="en-GB" sz="4800" u="sng" dirty="0">
                <a:effectLst/>
                <a:latin typeface="Arial" panose="020B0604020202020204" pitchFamily="34" charset="0"/>
                <a:ea typeface="Calibri" panose="020F0502020204030204" pitchFamily="34" charset="0"/>
                <a:cs typeface="Times New Roman" panose="02020603050405020304" pitchFamily="18" charset="0"/>
              </a:rPr>
            </a:br>
            <a:r>
              <a:rPr lang="en-GB" sz="4800" dirty="0">
                <a:effectLst/>
                <a:latin typeface="Arial" panose="020B0604020202020204" pitchFamily="34" charset="0"/>
                <a:ea typeface="Calibri" panose="020F0502020204030204" pitchFamily="34" charset="0"/>
                <a:cs typeface="Times New Roman" panose="02020603050405020304" pitchFamily="18" charset="0"/>
              </a:rPr>
              <a:t> </a:t>
            </a:r>
            <a:br>
              <a:rPr lang="en-GB" sz="4800" dirty="0">
                <a:effectLst/>
                <a:latin typeface="Arial" panose="020B0604020202020204" pitchFamily="34" charset="0"/>
                <a:ea typeface="Calibri" panose="020F0502020204030204" pitchFamily="34" charset="0"/>
                <a:cs typeface="Times New Roman" panose="02020603050405020304" pitchFamily="18" charset="0"/>
              </a:rPr>
            </a:br>
            <a:r>
              <a:rPr lang="en-GB" sz="4000" dirty="0">
                <a:effectLst/>
                <a:latin typeface="Arial" panose="020B0604020202020204" pitchFamily="34" charset="0"/>
                <a:ea typeface="Calibri" panose="020F0502020204030204" pitchFamily="34" charset="0"/>
                <a:cs typeface="Times New Roman" panose="02020603050405020304" pitchFamily="18" charset="0"/>
              </a:rPr>
              <a:t>A “robust” measure of performance anxiety.</a:t>
            </a:r>
            <a:br>
              <a:rPr lang="en-GB" sz="4000" dirty="0">
                <a:effectLst/>
                <a:latin typeface="Calibri" panose="020F0502020204030204" pitchFamily="34" charset="0"/>
                <a:ea typeface="Calibri" panose="020F0502020204030204" pitchFamily="34" charset="0"/>
                <a:cs typeface="Times New Roman" panose="02020603050405020304" pitchFamily="18" charset="0"/>
              </a:rPr>
            </a:br>
            <a:br>
              <a:rPr lang="en-GB" sz="40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Arial" panose="020B0604020202020204" pitchFamily="34" charset="0"/>
                <a:ea typeface="Calibri" panose="020F0502020204030204" pitchFamily="34" charset="0"/>
                <a:cs typeface="Times New Roman" panose="02020603050405020304" pitchFamily="18" charset="0"/>
              </a:rPr>
              <a:t>Osborne and Kenny, 2005</a:t>
            </a:r>
            <a:br>
              <a:rPr lang="en-GB" sz="5400" dirty="0">
                <a:effectLst/>
              </a:rPr>
            </a:br>
            <a:endParaRPr lang="en-GB" dirty="0"/>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104992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32262" y="136527"/>
            <a:ext cx="11057757" cy="1006474"/>
          </a:xfrm>
        </p:spPr>
        <p:txBody>
          <a:bodyPr>
            <a:normAutofit/>
          </a:bodyPr>
          <a:lstStyle/>
          <a:p>
            <a:pPr algn="ctr"/>
            <a:r>
              <a:rPr lang="en-GB" dirty="0"/>
              <a:t>Ethics</a:t>
            </a:r>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graphicFrame>
        <p:nvGraphicFramePr>
          <p:cNvPr id="4" name="Table 3">
            <a:extLst>
              <a:ext uri="{FF2B5EF4-FFF2-40B4-BE49-F238E27FC236}">
                <a16:creationId xmlns:a16="http://schemas.microsoft.com/office/drawing/2014/main" id="{0AC8A2BB-2F6F-2588-A879-B7EA10794415}"/>
              </a:ext>
            </a:extLst>
          </p:cNvPr>
          <p:cNvGraphicFramePr>
            <a:graphicFrameLocks noGrp="1"/>
          </p:cNvGraphicFramePr>
          <p:nvPr>
            <p:extLst>
              <p:ext uri="{D42A27DB-BD31-4B8C-83A1-F6EECF244321}">
                <p14:modId xmlns:p14="http://schemas.microsoft.com/office/powerpoint/2010/main" val="3812639539"/>
              </p:ext>
            </p:extLst>
          </p:nvPr>
        </p:nvGraphicFramePr>
        <p:xfrm>
          <a:off x="1418316" y="1279526"/>
          <a:ext cx="9285650" cy="4743449"/>
        </p:xfrm>
        <a:graphic>
          <a:graphicData uri="http://schemas.openxmlformats.org/drawingml/2006/table">
            <a:tbl>
              <a:tblPr firstRow="1" firstCol="1" bandRow="1">
                <a:tableStyleId>{5C22544A-7EE6-4342-B048-85BDC9FD1C3A}</a:tableStyleId>
              </a:tblPr>
              <a:tblGrid>
                <a:gridCol w="9285650">
                  <a:extLst>
                    <a:ext uri="{9D8B030D-6E8A-4147-A177-3AD203B41FA5}">
                      <a16:colId xmlns:a16="http://schemas.microsoft.com/office/drawing/2014/main" val="2867405687"/>
                    </a:ext>
                  </a:extLst>
                </a:gridCol>
              </a:tblGrid>
              <a:tr h="4743449">
                <a:tc>
                  <a:txBody>
                    <a:bodyPr/>
                    <a:lstStyle/>
                    <a:p>
                      <a:pPr marL="342900" lvl="0" indent="-342900">
                        <a:lnSpc>
                          <a:spcPct val="150000"/>
                        </a:lnSpc>
                        <a:buFont typeface="Symbol" pitchFamily="2" charset="2"/>
                        <a:buChar char=""/>
                      </a:pPr>
                      <a:r>
                        <a:rPr lang="en-GB" sz="2800" dirty="0">
                          <a:solidFill>
                            <a:srgbClr val="20896B"/>
                          </a:solidFill>
                          <a:effectLst/>
                          <a:latin typeface="Arial" panose="020B0604020202020204" pitchFamily="34" charset="0"/>
                          <a:ea typeface="Calibri" panose="020F0502020204030204" pitchFamily="34" charset="0"/>
                          <a:cs typeface="Arial" panose="020B0604020202020204" pitchFamily="34" charset="0"/>
                        </a:rPr>
                        <a:t>Approval from University</a:t>
                      </a:r>
                    </a:p>
                    <a:p>
                      <a:pPr marL="342900" lvl="0" indent="-342900">
                        <a:lnSpc>
                          <a:spcPct val="150000"/>
                        </a:lnSpc>
                        <a:buFont typeface="Symbol" pitchFamily="2" charset="2"/>
                        <a:buChar char=""/>
                      </a:pPr>
                      <a:r>
                        <a:rPr lang="en-GB" sz="2800" dirty="0">
                          <a:solidFill>
                            <a:srgbClr val="20896B"/>
                          </a:solidFill>
                          <a:effectLst/>
                          <a:latin typeface="Arial" panose="020B0604020202020204" pitchFamily="34" charset="0"/>
                          <a:ea typeface="Calibri" panose="020F0502020204030204" pitchFamily="34" charset="0"/>
                          <a:cs typeface="Arial" panose="020B0604020202020204" pitchFamily="34" charset="0"/>
                        </a:rPr>
                        <a:t>Permissions and consents from head of music service, line managers, parents, and students</a:t>
                      </a:r>
                    </a:p>
                    <a:p>
                      <a:pPr marL="342900" lvl="0" indent="-342900">
                        <a:lnSpc>
                          <a:spcPct val="150000"/>
                        </a:lnSpc>
                        <a:buFont typeface="Symbol" pitchFamily="2" charset="2"/>
                        <a:buChar char=""/>
                      </a:pPr>
                      <a:r>
                        <a:rPr lang="en-GB" sz="2800" dirty="0">
                          <a:solidFill>
                            <a:srgbClr val="20896B"/>
                          </a:solidFill>
                          <a:effectLst/>
                          <a:latin typeface="Arial" panose="020B0604020202020204" pitchFamily="34" charset="0"/>
                          <a:ea typeface="Calibri" panose="020F0502020204030204" pitchFamily="34" charset="0"/>
                          <a:cs typeface="Arial" panose="020B0604020202020204" pitchFamily="34" charset="0"/>
                        </a:rPr>
                        <a:t>Confidentiality and data protection</a:t>
                      </a:r>
                    </a:p>
                    <a:p>
                      <a:pPr marL="342900" lvl="0" indent="-342900">
                        <a:lnSpc>
                          <a:spcPct val="150000"/>
                        </a:lnSpc>
                        <a:buFont typeface="Symbol" pitchFamily="2" charset="2"/>
                        <a:buChar char=""/>
                      </a:pPr>
                      <a:r>
                        <a:rPr lang="en-GB" sz="2800" dirty="0">
                          <a:solidFill>
                            <a:srgbClr val="20896B"/>
                          </a:solidFill>
                          <a:effectLst/>
                          <a:latin typeface="Arial" panose="020B0604020202020204" pitchFamily="34" charset="0"/>
                          <a:ea typeface="Calibri" panose="020F0502020204030204" pitchFamily="34" charset="0"/>
                          <a:cs typeface="Arial" panose="020B0604020202020204" pitchFamily="34" charset="0"/>
                        </a:rPr>
                        <a:t>Safeguarding</a:t>
                      </a:r>
                    </a:p>
                    <a:p>
                      <a:pPr marL="342900" lvl="0" indent="-342900">
                        <a:lnSpc>
                          <a:spcPct val="150000"/>
                        </a:lnSpc>
                        <a:buFont typeface="Symbol" pitchFamily="2" charset="2"/>
                        <a:buChar char=""/>
                      </a:pPr>
                      <a:r>
                        <a:rPr lang="en-GB" sz="2800" dirty="0">
                          <a:solidFill>
                            <a:srgbClr val="20896B"/>
                          </a:solidFill>
                          <a:effectLst/>
                          <a:latin typeface="Arial" panose="020B0604020202020204" pitchFamily="34" charset="0"/>
                          <a:ea typeface="Calibri" panose="020F0502020204030204" pitchFamily="34" charset="0"/>
                          <a:cs typeface="Arial" panose="020B0604020202020204" pitchFamily="34" charset="0"/>
                        </a:rPr>
                        <a:t>Students signposted to support</a:t>
                      </a:r>
                    </a:p>
                    <a:p>
                      <a:pPr marL="342900" lvl="0" indent="-342900">
                        <a:lnSpc>
                          <a:spcPct val="150000"/>
                        </a:lnSpc>
                        <a:buFont typeface="Symbol" pitchFamily="2" charset="2"/>
                        <a:buChar char=""/>
                      </a:pPr>
                      <a:r>
                        <a:rPr lang="en-GB" sz="2800" dirty="0">
                          <a:solidFill>
                            <a:srgbClr val="20896B"/>
                          </a:solidFill>
                          <a:effectLst/>
                          <a:latin typeface="Arial" panose="020B0604020202020204" pitchFamily="34" charset="0"/>
                          <a:ea typeface="Calibri" panose="020F0502020204030204" pitchFamily="34" charset="0"/>
                          <a:cs typeface="Arial" panose="020B0604020202020204" pitchFamily="34" charset="0"/>
                        </a:rPr>
                        <a:t>Freedom to opt out</a:t>
                      </a:r>
                      <a:endParaRPr lang="en-GB" sz="2000" b="1" dirty="0">
                        <a:solidFill>
                          <a:srgbClr val="20896B"/>
                        </a:solidFill>
                        <a:effectLst/>
                        <a:latin typeface="Arial" panose="020B0604020202020204" pitchFamily="34" charset="0"/>
                        <a:cs typeface="Arial" panose="020B0604020202020204" pitchFamily="34" charset="0"/>
                      </a:endParaRPr>
                    </a:p>
                  </a:txBody>
                  <a:tcPr marL="68580" marR="68580" marT="0" marB="0">
                    <a:solidFill>
                      <a:schemeClr val="accent4">
                        <a:lumMod val="20000"/>
                        <a:lumOff val="80000"/>
                      </a:schemeClr>
                    </a:solidFill>
                  </a:tcPr>
                </a:tc>
                <a:extLst>
                  <a:ext uri="{0D108BD9-81ED-4DB2-BD59-A6C34878D82A}">
                    <a16:rowId xmlns:a16="http://schemas.microsoft.com/office/drawing/2014/main" val="4011944147"/>
                  </a:ext>
                </a:extLst>
              </a:tr>
            </a:tbl>
          </a:graphicData>
        </a:graphic>
      </p:graphicFrame>
    </p:spTree>
    <p:extLst>
      <p:ext uri="{BB962C8B-B14F-4D97-AF65-F5344CB8AC3E}">
        <p14:creationId xmlns:p14="http://schemas.microsoft.com/office/powerpoint/2010/main" val="1876649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9</a:t>
            </a:fld>
            <a:endParaRPr lang="en-US" noProof="0" dirty="0"/>
          </a:p>
        </p:txBody>
      </p:sp>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xfrm>
            <a:off x="3241963" y="6192078"/>
            <a:ext cx="8950035" cy="694144"/>
          </a:xfrm>
          <a:noFill/>
        </p:spPr>
        <p:txBody>
          <a:bodyPr>
            <a:normAutofit fontScale="25000" lnSpcReduction="20000"/>
          </a:bodyPr>
          <a:lstStyle/>
          <a:p>
            <a:endParaRPr lang="en-GB"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xfrm>
            <a:off x="308113" y="404880"/>
            <a:ext cx="11688815" cy="944219"/>
          </a:xfrm>
          <a:noFill/>
        </p:spPr>
        <p:txBody>
          <a:bodyPr>
            <a:normAutofit fontScale="90000"/>
          </a:bodyPr>
          <a:lstStyle/>
          <a:p>
            <a:pPr algn="ctr"/>
            <a:r>
              <a:rPr lang="en-GB" dirty="0">
                <a:solidFill>
                  <a:schemeClr val="accent2"/>
                </a:solidFill>
              </a:rPr>
              <a:t>THE ACT HEXAFLEX </a:t>
            </a:r>
            <a:br>
              <a:rPr lang="en-GB" dirty="0">
                <a:solidFill>
                  <a:schemeClr val="accent2"/>
                </a:solidFill>
              </a:rPr>
            </a:br>
            <a:r>
              <a:rPr lang="en-GB" sz="3600" dirty="0">
                <a:solidFill>
                  <a:schemeClr val="accent2"/>
                </a:solidFill>
              </a:rPr>
              <a:t>Shaw, Juncos, Winter 2020</a:t>
            </a:r>
            <a:endParaRPr lang="en-GB" dirty="0">
              <a:solidFill>
                <a:schemeClr val="accent2"/>
              </a:solidFill>
            </a:endParaRPr>
          </a:p>
        </p:txBody>
      </p:sp>
      <p:pic>
        <p:nvPicPr>
          <p:cNvPr id="10" name="Picture 9" descr="page4image47170160">
            <a:extLst>
              <a:ext uri="{FF2B5EF4-FFF2-40B4-BE49-F238E27FC236}">
                <a16:creationId xmlns:a16="http://schemas.microsoft.com/office/drawing/2014/main" id="{0820FCC5-A4F9-05D3-E4BD-C5A4EBDB7E1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5195" y="1440504"/>
            <a:ext cx="7901609" cy="5136894"/>
          </a:xfrm>
          <a:prstGeom prst="rect">
            <a:avLst/>
          </a:prstGeom>
          <a:noFill/>
          <a:ln>
            <a:noFill/>
          </a:ln>
        </p:spPr>
      </p:pic>
      <p:sp>
        <p:nvSpPr>
          <p:cNvPr id="11" name="Footer Placeholder 2">
            <a:extLst>
              <a:ext uri="{FF2B5EF4-FFF2-40B4-BE49-F238E27FC236}">
                <a16:creationId xmlns:a16="http://schemas.microsoft.com/office/drawing/2014/main" id="{5F703CE0-45EF-1EBF-DC05-86C5F28807B7}"/>
              </a:ext>
            </a:extLst>
          </p:cNvPr>
          <p:cNvSpPr txBox="1">
            <a:spLocks/>
          </p:cNvSpPr>
          <p:nvPr/>
        </p:nvSpPr>
        <p:spPr>
          <a:xfrm>
            <a:off x="7855720" y="6355080"/>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spTree>
    <p:extLst>
      <p:ext uri="{BB962C8B-B14F-4D97-AF65-F5344CB8AC3E}">
        <p14:creationId xmlns:p14="http://schemas.microsoft.com/office/powerpoint/2010/main" val="3386475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10</a:t>
            </a:fld>
            <a:endParaRPr lang="en-US" noProof="0"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xfrm>
            <a:off x="308113" y="404880"/>
            <a:ext cx="11688815" cy="944219"/>
          </a:xfrm>
          <a:noFill/>
        </p:spPr>
        <p:txBody>
          <a:bodyPr>
            <a:normAutofit/>
          </a:bodyPr>
          <a:lstStyle/>
          <a:p>
            <a:pPr algn="ctr"/>
            <a:r>
              <a:rPr lang="en-GB" dirty="0">
                <a:solidFill>
                  <a:schemeClr val="accent2"/>
                </a:solidFill>
              </a:rPr>
              <a:t>THE TREASURE BOX</a:t>
            </a:r>
          </a:p>
        </p:txBody>
      </p:sp>
      <p:sp>
        <p:nvSpPr>
          <p:cNvPr id="11" name="Footer Placeholder 2">
            <a:extLst>
              <a:ext uri="{FF2B5EF4-FFF2-40B4-BE49-F238E27FC236}">
                <a16:creationId xmlns:a16="http://schemas.microsoft.com/office/drawing/2014/main" id="{5F703CE0-45EF-1EBF-DC05-86C5F28807B7}"/>
              </a:ext>
            </a:extLst>
          </p:cNvPr>
          <p:cNvSpPr txBox="1">
            <a:spLocks/>
          </p:cNvSpPr>
          <p:nvPr/>
        </p:nvSpPr>
        <p:spPr>
          <a:xfrm>
            <a:off x="7855720" y="6355080"/>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pic>
        <p:nvPicPr>
          <p:cNvPr id="2" name="Picture 1">
            <a:extLst>
              <a:ext uri="{FF2B5EF4-FFF2-40B4-BE49-F238E27FC236}">
                <a16:creationId xmlns:a16="http://schemas.microsoft.com/office/drawing/2014/main" id="{BC85C0B4-7144-DE9D-FDB6-1E4959DCC85D}"/>
              </a:ext>
            </a:extLst>
          </p:cNvPr>
          <p:cNvPicPr/>
          <p:nvPr/>
        </p:nvPicPr>
        <p:blipFill rotWithShape="1">
          <a:blip r:embed="rId2"/>
          <a:srcRect t="15962" r="48171" b="15726"/>
          <a:stretch/>
        </p:blipFill>
        <p:spPr>
          <a:xfrm>
            <a:off x="2301099" y="1420238"/>
            <a:ext cx="5540900" cy="5163780"/>
          </a:xfrm>
          <a:prstGeom prst="rect">
            <a:avLst/>
          </a:prstGeom>
        </p:spPr>
      </p:pic>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xfrm>
            <a:off x="3241963" y="6192078"/>
            <a:ext cx="8950035" cy="694144"/>
          </a:xfrm>
          <a:noFill/>
        </p:spPr>
        <p:txBody>
          <a:bodyPr>
            <a:normAutofit fontScale="25000" lnSpcReduction="20000"/>
          </a:bodyPr>
          <a:lstStyle/>
          <a:p>
            <a:endParaRPr lang="en-GB" dirty="0"/>
          </a:p>
        </p:txBody>
      </p:sp>
    </p:spTree>
    <p:extLst>
      <p:ext uri="{BB962C8B-B14F-4D97-AF65-F5344CB8AC3E}">
        <p14:creationId xmlns:p14="http://schemas.microsoft.com/office/powerpoint/2010/main" val="2357749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12EA58D-C2ED-73B4-F66E-8AD69A3EF49A}"/>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37B454AD-0A8A-F12F-3DF6-4C6EAC384A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3074" name="Picture 2" descr="See the source image">
            <a:extLst>
              <a:ext uri="{FF2B5EF4-FFF2-40B4-BE49-F238E27FC236}">
                <a16:creationId xmlns:a16="http://schemas.microsoft.com/office/drawing/2014/main" id="{67A514E2-1E2A-F395-1A7F-427E0750FB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309" y="0"/>
            <a:ext cx="4247352" cy="685525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2">
            <a:extLst>
              <a:ext uri="{FF2B5EF4-FFF2-40B4-BE49-F238E27FC236}">
                <a16:creationId xmlns:a16="http://schemas.microsoft.com/office/drawing/2014/main" id="{4C4CCE19-D7BE-AC7B-A026-BD3A20D5F327}"/>
              </a:ext>
            </a:extLst>
          </p:cNvPr>
          <p:cNvSpPr txBox="1">
            <a:spLocks/>
          </p:cNvSpPr>
          <p:nvPr/>
        </p:nvSpPr>
        <p:spPr>
          <a:xfrm>
            <a:off x="389366" y="6423241"/>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sp>
        <p:nvSpPr>
          <p:cNvPr id="5" name="TextBox 4">
            <a:extLst>
              <a:ext uri="{FF2B5EF4-FFF2-40B4-BE49-F238E27FC236}">
                <a16:creationId xmlns:a16="http://schemas.microsoft.com/office/drawing/2014/main" id="{8CBB08CD-26D8-01FB-3B4C-B2472F16F695}"/>
              </a:ext>
            </a:extLst>
          </p:cNvPr>
          <p:cNvSpPr txBox="1"/>
          <p:nvPr/>
        </p:nvSpPr>
        <p:spPr>
          <a:xfrm>
            <a:off x="2932292" y="230545"/>
            <a:ext cx="8870342" cy="6627455"/>
          </a:xfrm>
          <a:prstGeom prst="rect">
            <a:avLst/>
          </a:prstGeom>
          <a:noFill/>
        </p:spPr>
        <p:txBody>
          <a:bodyPr wrap="square" rtlCol="0">
            <a:spAutoFit/>
          </a:bodyPr>
          <a:lstStyle/>
          <a:p>
            <a:pPr>
              <a:lnSpc>
                <a:spcPct val="150000"/>
              </a:lnSpc>
            </a:pPr>
            <a:r>
              <a:rPr lang="en-GB" sz="2400" b="1" u="sng"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Parameters for creating a low-key positive performance experience:</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88265" lvl="0" indent="-342900" algn="just">
              <a:lnSpc>
                <a:spcPct val="150000"/>
              </a:lnSpc>
              <a:spcAft>
                <a:spcPts val="795"/>
              </a:spcAft>
              <a:buFont typeface="Symbol" panose="05050102010706020507" pitchFamily="18" charset="2"/>
              <a:buChar char=""/>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Non-competitive and non-evaluative </a:t>
            </a:r>
            <a:r>
              <a:rPr lang="en-GB"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(Simon and Rainer, 1979)</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88265" lvl="0" indent="-342900" algn="just">
              <a:lnSpc>
                <a:spcPct val="150000"/>
              </a:lnSpc>
              <a:spcAft>
                <a:spcPts val="795"/>
              </a:spcAft>
              <a:buFont typeface="Symbol" panose="05050102010706020507" pitchFamily="18" charset="2"/>
              <a:buChar char=""/>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Audience: </a:t>
            </a:r>
          </a:p>
          <a:p>
            <a:pPr marL="914400" marR="88265" lvl="1" indent="-457200" algn="just">
              <a:lnSpc>
                <a:spcPct val="150000"/>
              </a:lnSpc>
              <a:spcAft>
                <a:spcPts val="795"/>
              </a:spcAft>
              <a:buFont typeface="+mj-lt"/>
              <a:buAutoNum type="arabicPeriod"/>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Small and supportive </a:t>
            </a:r>
          </a:p>
          <a:p>
            <a:pPr marL="914400" marR="88265" lvl="1" indent="-457200" algn="just">
              <a:lnSpc>
                <a:spcPct val="150000"/>
              </a:lnSpc>
              <a:spcAft>
                <a:spcPts val="795"/>
              </a:spcAft>
              <a:buFont typeface="+mj-lt"/>
              <a:buAutoNum type="arabicPeriod"/>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Encouragement of positive audience behaviour by clapping along and enthusiastic applause  </a:t>
            </a:r>
            <a:r>
              <a:rPr lang="en-GB" b="1" dirty="0">
                <a:solidFill>
                  <a:schemeClr val="accent2"/>
                </a:solidFill>
                <a:effectLst/>
                <a:latin typeface="Calibri" panose="020F0502020204030204" pitchFamily="34" charset="0"/>
                <a:ea typeface="Times New Roman" panose="02020603050405020304" pitchFamily="18" charset="0"/>
                <a:cs typeface="Times New Roman" panose="02020603050405020304" pitchFamily="18" charset="0"/>
              </a:rPr>
              <a:t>(LeBlanc </a:t>
            </a:r>
            <a:r>
              <a:rPr lang="en-GB" b="1" i="1" dirty="0">
                <a:solidFill>
                  <a:schemeClr val="accent2"/>
                </a:solidFill>
                <a:effectLst/>
                <a:latin typeface="Calibri" panose="020F0502020204030204" pitchFamily="34" charset="0"/>
                <a:ea typeface="Times New Roman" panose="02020603050405020304" pitchFamily="18" charset="0"/>
                <a:cs typeface="Times New Roman" panose="02020603050405020304" pitchFamily="18" charset="0"/>
              </a:rPr>
              <a:t>et al.</a:t>
            </a:r>
            <a:r>
              <a:rPr lang="en-GB" b="1" dirty="0">
                <a:solidFill>
                  <a:schemeClr val="accent2"/>
                </a:solidFill>
                <a:effectLst/>
                <a:latin typeface="Calibri" panose="020F0502020204030204" pitchFamily="34" charset="0"/>
                <a:ea typeface="Times New Roman" panose="02020603050405020304" pitchFamily="18" charset="0"/>
                <a:cs typeface="Times New Roman" panose="02020603050405020304" pitchFamily="18" charset="0"/>
              </a:rPr>
              <a:t>, 1997)</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88265" lvl="0" indent="-342900" algn="just">
              <a:lnSpc>
                <a:spcPct val="150000"/>
              </a:lnSpc>
              <a:spcAft>
                <a:spcPts val="795"/>
              </a:spcAft>
              <a:buFont typeface="Symbol" panose="05050102010706020507" pitchFamily="18" charset="2"/>
              <a:buChar char=""/>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Acknowledgment of nerves </a:t>
            </a:r>
            <a:r>
              <a:rPr lang="en-GB"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(Swain and Bodkin-Allen, 2017)</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88265" lvl="0" indent="-342900" algn="just">
              <a:lnSpc>
                <a:spcPct val="150000"/>
              </a:lnSpc>
              <a:spcAft>
                <a:spcPts val="795"/>
              </a:spcAft>
              <a:buFont typeface="Symbol" panose="05050102010706020507" pitchFamily="18" charset="2"/>
              <a:buChar char=""/>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Parents instructed to give specific encouragement to their child after event </a:t>
            </a:r>
            <a:r>
              <a:rPr lang="en-GB"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a:t>
            </a:r>
            <a:r>
              <a:rPr lang="en-GB" b="1" dirty="0" err="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Patston</a:t>
            </a:r>
            <a:r>
              <a:rPr lang="en-GB"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 2014)</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88265" lvl="0" indent="-342900" algn="just">
              <a:lnSpc>
                <a:spcPct val="150000"/>
              </a:lnSpc>
              <a:spcAft>
                <a:spcPts val="795"/>
              </a:spcAft>
              <a:buFont typeface="Symbol" panose="05050102010706020507" pitchFamily="18" charset="2"/>
              <a:buChar char=""/>
            </a:pPr>
            <a:r>
              <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Only peers present are fellow performers </a:t>
            </a:r>
            <a:r>
              <a:rPr lang="en-GB" b="1" dirty="0">
                <a:solidFill>
                  <a:schemeClr val="accent2"/>
                </a:solidFill>
                <a:effectLst/>
                <a:latin typeface="Calibri" panose="020F0502020204030204" pitchFamily="34" charset="0"/>
                <a:ea typeface="Times New Roman" panose="02020603050405020304" pitchFamily="18" charset="0"/>
                <a:cs typeface="Times New Roman" panose="02020603050405020304" pitchFamily="18" charset="0"/>
              </a:rPr>
              <a:t>(LeBlanc </a:t>
            </a:r>
            <a:r>
              <a:rPr lang="en-GB" b="1" i="1" dirty="0">
                <a:solidFill>
                  <a:schemeClr val="accent2"/>
                </a:solidFill>
                <a:effectLst/>
                <a:latin typeface="Calibri" panose="020F0502020204030204" pitchFamily="34" charset="0"/>
                <a:ea typeface="Times New Roman" panose="02020603050405020304" pitchFamily="18" charset="0"/>
                <a:cs typeface="Times New Roman" panose="02020603050405020304" pitchFamily="18" charset="0"/>
              </a:rPr>
              <a:t>et al.</a:t>
            </a:r>
            <a:r>
              <a:rPr lang="en-GB" b="1" dirty="0">
                <a:solidFill>
                  <a:schemeClr val="accent2"/>
                </a:solidFill>
                <a:effectLst/>
                <a:latin typeface="Calibri" panose="020F0502020204030204" pitchFamily="34" charset="0"/>
                <a:ea typeface="Times New Roman" panose="02020603050405020304" pitchFamily="18" charset="0"/>
                <a:cs typeface="Times New Roman" panose="02020603050405020304" pitchFamily="18" charset="0"/>
              </a:rPr>
              <a:t>, 1997)</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p:txBody>
      </p:sp>
    </p:spTree>
    <p:extLst>
      <p:ext uri="{BB962C8B-B14F-4D97-AF65-F5344CB8AC3E}">
        <p14:creationId xmlns:p14="http://schemas.microsoft.com/office/powerpoint/2010/main" val="342069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67121" y="136617"/>
            <a:ext cx="11057757" cy="994727"/>
          </a:xfrm>
        </p:spPr>
        <p:txBody>
          <a:bodyPr>
            <a:normAutofit/>
          </a:bodyPr>
          <a:lstStyle/>
          <a:p>
            <a:pPr algn="ctr"/>
            <a:r>
              <a:rPr lang="en-US" sz="4800" spc="-40" dirty="0">
                <a:solidFill>
                  <a:srgbClr val="FFFFFF"/>
                </a:solidFill>
                <a:latin typeface="Arial" panose="020B0604020202020204" pitchFamily="34" charset="0"/>
                <a:cs typeface="Arial" panose="020B0604020202020204" pitchFamily="34" charset="0"/>
              </a:rPr>
              <a:t>Themes that emerged from coding</a:t>
            </a:r>
            <a:endParaRPr lang="en-GB" dirty="0">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graphicFrame>
        <p:nvGraphicFramePr>
          <p:cNvPr id="5" name="Table 4">
            <a:extLst>
              <a:ext uri="{FF2B5EF4-FFF2-40B4-BE49-F238E27FC236}">
                <a16:creationId xmlns:a16="http://schemas.microsoft.com/office/drawing/2014/main" id="{7788BAAF-04CA-FC85-2E92-BCE20B1A68C1}"/>
              </a:ext>
            </a:extLst>
          </p:cNvPr>
          <p:cNvGraphicFramePr>
            <a:graphicFrameLocks noGrp="1"/>
          </p:cNvGraphicFramePr>
          <p:nvPr>
            <p:extLst>
              <p:ext uri="{D42A27DB-BD31-4B8C-83A1-F6EECF244321}">
                <p14:modId xmlns:p14="http://schemas.microsoft.com/office/powerpoint/2010/main" val="387381036"/>
              </p:ext>
            </p:extLst>
          </p:nvPr>
        </p:nvGraphicFramePr>
        <p:xfrm>
          <a:off x="989806" y="1436654"/>
          <a:ext cx="10635072" cy="4413837"/>
        </p:xfrm>
        <a:graphic>
          <a:graphicData uri="http://schemas.openxmlformats.org/drawingml/2006/table">
            <a:tbl>
              <a:tblPr firstRow="1" firstCol="1" bandRow="1">
                <a:tableStyleId>{3B4B98B0-60AC-42C2-AFA5-B58CD77FA1E5}</a:tableStyleId>
              </a:tblPr>
              <a:tblGrid>
                <a:gridCol w="5877258">
                  <a:extLst>
                    <a:ext uri="{9D8B030D-6E8A-4147-A177-3AD203B41FA5}">
                      <a16:colId xmlns:a16="http://schemas.microsoft.com/office/drawing/2014/main" val="3594913176"/>
                    </a:ext>
                  </a:extLst>
                </a:gridCol>
                <a:gridCol w="4757814">
                  <a:extLst>
                    <a:ext uri="{9D8B030D-6E8A-4147-A177-3AD203B41FA5}">
                      <a16:colId xmlns:a16="http://schemas.microsoft.com/office/drawing/2014/main" val="686897723"/>
                    </a:ext>
                  </a:extLst>
                </a:gridCol>
              </a:tblGrid>
              <a:tr h="2230939">
                <a:tc>
                  <a:txBody>
                    <a:bodyPr/>
                    <a:lstStyle/>
                    <a:p>
                      <a:pPr>
                        <a:lnSpc>
                          <a:spcPct val="150000"/>
                        </a:lnSpc>
                      </a:pPr>
                      <a:r>
                        <a:rPr lang="en-GB" sz="1800" b="1" dirty="0">
                          <a:solidFill>
                            <a:srgbClr val="20896B"/>
                          </a:solidFill>
                          <a:effectLst/>
                        </a:rPr>
                        <a:t>Performance emotions </a:t>
                      </a:r>
                    </a:p>
                    <a:p>
                      <a:pPr>
                        <a:lnSpc>
                          <a:spcPct val="150000"/>
                        </a:lnSpc>
                      </a:pPr>
                      <a:endParaRPr lang="en-GB" sz="1800" b="1" dirty="0">
                        <a:solidFill>
                          <a:srgbClr val="20896B"/>
                        </a:solidFill>
                        <a:effectLst/>
                      </a:endParaRPr>
                    </a:p>
                    <a:p>
                      <a:pPr>
                        <a:lnSpc>
                          <a:spcPct val="150000"/>
                        </a:lnSpc>
                      </a:pPr>
                      <a:r>
                        <a:rPr lang="en-GB" sz="1800" b="1" dirty="0">
                          <a:solidFill>
                            <a:srgbClr val="20896B"/>
                          </a:solidFill>
                          <a:effectLst/>
                        </a:rPr>
                        <a:t>Kenny &amp; Osborne (2005) call “Somatic and Cognitive”</a:t>
                      </a:r>
                      <a:endParaRPr lang="en-GB" sz="1800" b="1" dirty="0">
                        <a:solidFill>
                          <a:srgbClr val="20896B"/>
                        </a:solidFill>
                        <a:effectLst/>
                        <a:latin typeface="Calibri" panose="020F0502020204030204" pitchFamily="34" charset="0"/>
                        <a:ea typeface="Calibri" panose="020F0502020204030204" pitchFamily="34" charset="0"/>
                        <a:cs typeface="Times New Roman" panose="02020603050405020304" pitchFamily="18" charset="0"/>
                      </a:endParaRPr>
                    </a:p>
                  </a:txBody>
                  <a:tcPr marL="79689" marR="79689" marT="0" marB="0">
                    <a:solidFill>
                      <a:schemeClr val="accent4">
                        <a:lumMod val="40000"/>
                        <a:lumOff val="60000"/>
                      </a:schemeClr>
                    </a:solidFill>
                  </a:tcPr>
                </a:tc>
                <a:tc>
                  <a:txBody>
                    <a:bodyPr/>
                    <a:lstStyle/>
                    <a:p>
                      <a:pPr marR="90170">
                        <a:lnSpc>
                          <a:spcPct val="150000"/>
                        </a:lnSpc>
                      </a:pPr>
                      <a:r>
                        <a:rPr lang="en-GB" sz="1800" b="1">
                          <a:solidFill>
                            <a:srgbClr val="20896B"/>
                          </a:solidFill>
                          <a:effectLst/>
                        </a:rPr>
                        <a:t>“Nerves/excitement”</a:t>
                      </a:r>
                    </a:p>
                    <a:p>
                      <a:pPr marR="90170">
                        <a:lnSpc>
                          <a:spcPct val="150000"/>
                        </a:lnSpc>
                      </a:pPr>
                      <a:r>
                        <a:rPr lang="en-GB" sz="1800" b="1">
                          <a:solidFill>
                            <a:srgbClr val="20896B"/>
                          </a:solidFill>
                          <a:effectLst/>
                        </a:rPr>
                        <a:t>“Flow”</a:t>
                      </a:r>
                    </a:p>
                    <a:p>
                      <a:pPr marR="90170">
                        <a:lnSpc>
                          <a:spcPct val="150000"/>
                        </a:lnSpc>
                      </a:pPr>
                      <a:r>
                        <a:rPr lang="en-GB" sz="1800" b="1">
                          <a:solidFill>
                            <a:srgbClr val="20896B"/>
                          </a:solidFill>
                          <a:effectLst/>
                        </a:rPr>
                        <a:t>“Enjoy”</a:t>
                      </a:r>
                    </a:p>
                    <a:p>
                      <a:pPr marR="90170">
                        <a:lnSpc>
                          <a:spcPct val="150000"/>
                        </a:lnSpc>
                      </a:pPr>
                      <a:r>
                        <a:rPr lang="en-GB" sz="1800" b="1">
                          <a:solidFill>
                            <a:srgbClr val="20896B"/>
                          </a:solidFill>
                          <a:effectLst/>
                        </a:rPr>
                        <a:t>“Confident”</a:t>
                      </a:r>
                    </a:p>
                    <a:p>
                      <a:pPr marR="90170">
                        <a:lnSpc>
                          <a:spcPct val="150000"/>
                        </a:lnSpc>
                      </a:pPr>
                      <a:r>
                        <a:rPr lang="en-GB" sz="1800" b="1">
                          <a:solidFill>
                            <a:srgbClr val="20896B"/>
                          </a:solidFill>
                          <a:effectLst/>
                        </a:rPr>
                        <a:t>“My mind is telling you”</a:t>
                      </a:r>
                      <a:endParaRPr lang="en-GB" sz="1800" b="1">
                        <a:solidFill>
                          <a:srgbClr val="20896B"/>
                        </a:solidFill>
                        <a:effectLst/>
                        <a:latin typeface="Calibri" panose="020F0502020204030204" pitchFamily="34" charset="0"/>
                        <a:ea typeface="Calibri" panose="020F0502020204030204" pitchFamily="34" charset="0"/>
                        <a:cs typeface="Times New Roman" panose="02020603050405020304" pitchFamily="18" charset="0"/>
                      </a:endParaRPr>
                    </a:p>
                  </a:txBody>
                  <a:tcPr marL="79689" marR="79689" marT="0" marB="0">
                    <a:solidFill>
                      <a:schemeClr val="accent4">
                        <a:lumMod val="40000"/>
                        <a:lumOff val="60000"/>
                      </a:schemeClr>
                    </a:solidFill>
                  </a:tcPr>
                </a:tc>
                <a:extLst>
                  <a:ext uri="{0D108BD9-81ED-4DB2-BD59-A6C34878D82A}">
                    <a16:rowId xmlns:a16="http://schemas.microsoft.com/office/drawing/2014/main" val="513530798"/>
                  </a:ext>
                </a:extLst>
              </a:tr>
              <a:tr h="1319347">
                <a:tc>
                  <a:txBody>
                    <a:bodyPr/>
                    <a:lstStyle/>
                    <a:p>
                      <a:pPr>
                        <a:lnSpc>
                          <a:spcPct val="150000"/>
                        </a:lnSpc>
                      </a:pPr>
                      <a:r>
                        <a:rPr lang="en-GB" sz="1800" b="1" dirty="0">
                          <a:solidFill>
                            <a:srgbClr val="20896B"/>
                          </a:solidFill>
                          <a:effectLst/>
                        </a:rPr>
                        <a:t>“Performance evaluation”</a:t>
                      </a:r>
                      <a:endParaRPr lang="en-GB" sz="1800" b="1" dirty="0">
                        <a:solidFill>
                          <a:srgbClr val="20896B"/>
                        </a:solidFill>
                        <a:effectLst/>
                        <a:latin typeface="Calibri" panose="020F0502020204030204" pitchFamily="34" charset="0"/>
                        <a:ea typeface="Calibri" panose="020F0502020204030204" pitchFamily="34" charset="0"/>
                        <a:cs typeface="Times New Roman" panose="02020603050405020304" pitchFamily="18" charset="0"/>
                      </a:endParaRPr>
                    </a:p>
                  </a:txBody>
                  <a:tcPr marL="79689" marR="79689" marT="0" marB="0">
                    <a:solidFill>
                      <a:schemeClr val="accent4">
                        <a:lumMod val="40000"/>
                        <a:lumOff val="60000"/>
                      </a:schemeClr>
                    </a:solidFill>
                  </a:tcPr>
                </a:tc>
                <a:tc>
                  <a:txBody>
                    <a:bodyPr/>
                    <a:lstStyle/>
                    <a:p>
                      <a:pPr marR="90170">
                        <a:lnSpc>
                          <a:spcPct val="150000"/>
                        </a:lnSpc>
                      </a:pPr>
                      <a:r>
                        <a:rPr lang="en-GB" sz="1800" b="1">
                          <a:solidFill>
                            <a:srgbClr val="20896B"/>
                          </a:solidFill>
                          <a:effectLst/>
                        </a:rPr>
                        <a:t>“Judgement”</a:t>
                      </a:r>
                    </a:p>
                    <a:p>
                      <a:pPr marR="90170">
                        <a:lnSpc>
                          <a:spcPct val="150000"/>
                        </a:lnSpc>
                      </a:pPr>
                      <a:r>
                        <a:rPr lang="en-GB" sz="1800" b="1">
                          <a:solidFill>
                            <a:srgbClr val="20896B"/>
                          </a:solidFill>
                          <a:effectLst/>
                        </a:rPr>
                        <a:t>Parental “expectations of me”</a:t>
                      </a:r>
                    </a:p>
                    <a:p>
                      <a:pPr marR="90170">
                        <a:lnSpc>
                          <a:spcPct val="150000"/>
                        </a:lnSpc>
                      </a:pPr>
                      <a:r>
                        <a:rPr lang="en-GB" sz="1800" b="1">
                          <a:solidFill>
                            <a:srgbClr val="20896B"/>
                          </a:solidFill>
                          <a:effectLst/>
                        </a:rPr>
                        <a:t>“My mind is telling you”</a:t>
                      </a:r>
                      <a:endParaRPr lang="en-GB" sz="1800" b="1">
                        <a:solidFill>
                          <a:srgbClr val="20896B"/>
                        </a:solidFill>
                        <a:effectLst/>
                        <a:latin typeface="Calibri" panose="020F0502020204030204" pitchFamily="34" charset="0"/>
                        <a:ea typeface="Calibri" panose="020F0502020204030204" pitchFamily="34" charset="0"/>
                        <a:cs typeface="Times New Roman" panose="02020603050405020304" pitchFamily="18" charset="0"/>
                      </a:endParaRPr>
                    </a:p>
                  </a:txBody>
                  <a:tcPr marL="79689" marR="79689" marT="0" marB="0">
                    <a:solidFill>
                      <a:schemeClr val="accent4">
                        <a:lumMod val="40000"/>
                        <a:lumOff val="60000"/>
                      </a:schemeClr>
                    </a:solidFill>
                  </a:tcPr>
                </a:tc>
                <a:extLst>
                  <a:ext uri="{0D108BD9-81ED-4DB2-BD59-A6C34878D82A}">
                    <a16:rowId xmlns:a16="http://schemas.microsoft.com/office/drawing/2014/main" val="414398558"/>
                  </a:ext>
                </a:extLst>
              </a:tr>
              <a:tr h="863551">
                <a:tc>
                  <a:txBody>
                    <a:bodyPr/>
                    <a:lstStyle/>
                    <a:p>
                      <a:pPr>
                        <a:lnSpc>
                          <a:spcPct val="150000"/>
                        </a:lnSpc>
                      </a:pPr>
                      <a:r>
                        <a:rPr lang="en-GB" sz="1800" b="1" dirty="0">
                          <a:solidFill>
                            <a:srgbClr val="20896B"/>
                          </a:solidFill>
                          <a:effectLst/>
                        </a:rPr>
                        <a:t>“Performance context"</a:t>
                      </a:r>
                      <a:endParaRPr lang="en-GB" sz="1800" b="1" dirty="0">
                        <a:solidFill>
                          <a:srgbClr val="20896B"/>
                        </a:solidFill>
                        <a:effectLst/>
                        <a:latin typeface="Calibri" panose="020F0502020204030204" pitchFamily="34" charset="0"/>
                        <a:ea typeface="Calibri" panose="020F0502020204030204" pitchFamily="34" charset="0"/>
                        <a:cs typeface="Times New Roman" panose="02020603050405020304" pitchFamily="18" charset="0"/>
                      </a:endParaRPr>
                    </a:p>
                  </a:txBody>
                  <a:tcPr marL="79689" marR="79689" marT="0" marB="0">
                    <a:solidFill>
                      <a:schemeClr val="accent4">
                        <a:lumMod val="40000"/>
                        <a:lumOff val="60000"/>
                      </a:schemeClr>
                    </a:solidFill>
                  </a:tcPr>
                </a:tc>
                <a:tc>
                  <a:txBody>
                    <a:bodyPr/>
                    <a:lstStyle/>
                    <a:p>
                      <a:pPr marR="90170">
                        <a:lnSpc>
                          <a:spcPct val="150000"/>
                        </a:lnSpc>
                      </a:pPr>
                      <a:r>
                        <a:rPr lang="en-GB" sz="1800" b="1" dirty="0">
                          <a:solidFill>
                            <a:srgbClr val="20896B"/>
                          </a:solidFill>
                          <a:effectLst/>
                        </a:rPr>
                        <a:t>“Audience” preference</a:t>
                      </a:r>
                    </a:p>
                    <a:p>
                      <a:pPr marR="90170">
                        <a:lnSpc>
                          <a:spcPct val="150000"/>
                        </a:lnSpc>
                      </a:pPr>
                      <a:r>
                        <a:rPr lang="en-GB" sz="1800" b="1" dirty="0">
                          <a:solidFill>
                            <a:srgbClr val="20896B"/>
                          </a:solidFill>
                          <a:effectLst/>
                        </a:rPr>
                        <a:t>“Performance at school”</a:t>
                      </a:r>
                      <a:endParaRPr lang="en-GB" sz="1800" b="1" dirty="0">
                        <a:solidFill>
                          <a:srgbClr val="20896B"/>
                        </a:solidFill>
                        <a:effectLst/>
                        <a:latin typeface="Calibri" panose="020F0502020204030204" pitchFamily="34" charset="0"/>
                        <a:ea typeface="Calibri" panose="020F0502020204030204" pitchFamily="34" charset="0"/>
                        <a:cs typeface="Times New Roman" panose="02020603050405020304" pitchFamily="18" charset="0"/>
                      </a:endParaRPr>
                    </a:p>
                  </a:txBody>
                  <a:tcPr marL="79689" marR="79689" marT="0" marB="0">
                    <a:solidFill>
                      <a:schemeClr val="accent4">
                        <a:lumMod val="40000"/>
                        <a:lumOff val="60000"/>
                      </a:schemeClr>
                    </a:solidFill>
                  </a:tcPr>
                </a:tc>
                <a:extLst>
                  <a:ext uri="{0D108BD9-81ED-4DB2-BD59-A6C34878D82A}">
                    <a16:rowId xmlns:a16="http://schemas.microsoft.com/office/drawing/2014/main" val="2823514341"/>
                  </a:ext>
                </a:extLst>
              </a:tr>
            </a:tbl>
          </a:graphicData>
        </a:graphic>
      </p:graphicFrame>
      <p:sp>
        <p:nvSpPr>
          <p:cNvPr id="7" name="TextBox 6">
            <a:extLst>
              <a:ext uri="{FF2B5EF4-FFF2-40B4-BE49-F238E27FC236}">
                <a16:creationId xmlns:a16="http://schemas.microsoft.com/office/drawing/2014/main" id="{9A2F7DA3-478F-8BA1-4A6E-B00A27EE839C}"/>
              </a:ext>
            </a:extLst>
          </p:cNvPr>
          <p:cNvSpPr txBox="1"/>
          <p:nvPr/>
        </p:nvSpPr>
        <p:spPr>
          <a:xfrm>
            <a:off x="3044190" y="6155801"/>
            <a:ext cx="6103620" cy="369332"/>
          </a:xfrm>
          <a:prstGeom prst="rect">
            <a:avLst/>
          </a:prstGeom>
          <a:noFill/>
        </p:spPr>
        <p:txBody>
          <a:bodyPr wrap="square">
            <a:spAutoFit/>
          </a:bodyPr>
          <a:lstStyle/>
          <a:p>
            <a:pPr marL="0" marR="0" lvl="0" indent="-228600" algn="ctr" fontAlgn="base">
              <a:spcBef>
                <a:spcPct val="0"/>
              </a:spcBef>
              <a:spcAft>
                <a:spcPts val="600"/>
              </a:spcAft>
              <a:buClrTx/>
              <a:buSzTx/>
              <a:tabLst/>
            </a:pPr>
            <a:r>
              <a:rPr kumimoji="0" lang="en-US" altLang="en-US" b="1" i="0" u="none" strike="noStrike" cap="none" normalizeH="0" dirty="0">
                <a:ln>
                  <a:noFill/>
                </a:ln>
                <a:solidFill>
                  <a:schemeClr val="bg1"/>
                </a:solidFill>
                <a:effectLst/>
                <a:latin typeface="Arial" panose="020B0604020202020204" pitchFamily="34" charset="0"/>
                <a:cs typeface="Arial" panose="020B0604020202020204" pitchFamily="34" charset="0"/>
              </a:rPr>
              <a:t>Triangulate with Kenny and Osborne (2005)</a:t>
            </a:r>
          </a:p>
        </p:txBody>
      </p:sp>
    </p:spTree>
    <p:extLst>
      <p:ext uri="{BB962C8B-B14F-4D97-AF65-F5344CB8AC3E}">
        <p14:creationId xmlns:p14="http://schemas.microsoft.com/office/powerpoint/2010/main" val="1900435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13</a:t>
            </a:fld>
            <a:endParaRPr lang="en-US" noProof="0" dirty="0"/>
          </a:p>
        </p:txBody>
      </p:sp>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noFill/>
        </p:spPr>
        <p:txBody>
          <a:bodyPr/>
          <a:lstStyle/>
          <a:p>
            <a:endParaRPr lang="en-GB"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noFill/>
        </p:spPr>
        <p:txBody>
          <a:bodyPr/>
          <a:lstStyle/>
          <a:p>
            <a:endParaRPr lang="en-GB" dirty="0"/>
          </a:p>
        </p:txBody>
      </p:sp>
      <p:graphicFrame>
        <p:nvGraphicFramePr>
          <p:cNvPr id="2" name="Chart 1">
            <a:extLst>
              <a:ext uri="{FF2B5EF4-FFF2-40B4-BE49-F238E27FC236}">
                <a16:creationId xmlns:a16="http://schemas.microsoft.com/office/drawing/2014/main" id="{BE4BA5C3-55D4-9531-2F93-17E40ACE7865}"/>
              </a:ext>
            </a:extLst>
          </p:cNvPr>
          <p:cNvGraphicFramePr/>
          <p:nvPr>
            <p:extLst>
              <p:ext uri="{D42A27DB-BD31-4B8C-83A1-F6EECF244321}">
                <p14:modId xmlns:p14="http://schemas.microsoft.com/office/powerpoint/2010/main" val="2597338999"/>
              </p:ext>
            </p:extLst>
          </p:nvPr>
        </p:nvGraphicFramePr>
        <p:xfrm>
          <a:off x="359922" y="136525"/>
          <a:ext cx="11630909" cy="658367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69283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567121" y="136617"/>
            <a:ext cx="11057757" cy="994727"/>
          </a:xfrm>
        </p:spPr>
        <p:txBody>
          <a:bodyPr>
            <a:normAutofit/>
          </a:bodyPr>
          <a:lstStyle/>
          <a:p>
            <a:pPr algn="ctr"/>
            <a:r>
              <a:rPr lang="en-US" dirty="0"/>
              <a:t>Excitement nerve Sandwich</a:t>
            </a:r>
            <a:endParaRPr lang="en-GB" dirty="0">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6" name="TextBox 5">
            <a:extLst>
              <a:ext uri="{FF2B5EF4-FFF2-40B4-BE49-F238E27FC236}">
                <a16:creationId xmlns:a16="http://schemas.microsoft.com/office/drawing/2014/main" id="{A1F6C158-CE15-0E5B-3EF1-8119CAD21848}"/>
              </a:ext>
            </a:extLst>
          </p:cNvPr>
          <p:cNvSpPr txBox="1"/>
          <p:nvPr/>
        </p:nvSpPr>
        <p:spPr>
          <a:xfrm>
            <a:off x="2054747" y="700794"/>
            <a:ext cx="8458200" cy="1938992"/>
          </a:xfrm>
          <a:prstGeom prst="rect">
            <a:avLst/>
          </a:prstGeom>
          <a:noFill/>
        </p:spPr>
        <p:txBody>
          <a:bodyPr wrap="square">
            <a:spAutoFit/>
          </a:bodyPr>
          <a:lstStyle/>
          <a:p>
            <a:pPr algn="ctr"/>
            <a:br>
              <a:rPr lang="en-US" sz="2400" b="1" dirty="0">
                <a:latin typeface="Arial" panose="020B0604020202020204" pitchFamily="34" charset="0"/>
                <a:cs typeface="Arial" panose="020B0604020202020204" pitchFamily="34" charset="0"/>
              </a:rPr>
            </a:br>
            <a:r>
              <a:rPr lang="en-GB" sz="2400" b="1" i="1" dirty="0">
                <a:solidFill>
                  <a:schemeClr val="bg1"/>
                </a:solidFill>
                <a:effectLst/>
                <a:latin typeface="Arial" panose="020B0604020202020204" pitchFamily="34" charset="0"/>
                <a:ea typeface="Calibri" panose="020F0502020204030204" pitchFamily="34" charset="0"/>
              </a:rPr>
              <a:t>“It's like an excitement and nervous sandwich and you can taste the bread more than you can taste the filling”.</a:t>
            </a:r>
          </a:p>
          <a:p>
            <a:pPr algn="ctr"/>
            <a:r>
              <a:rPr lang="en-GB" sz="2400" i="1" dirty="0">
                <a:solidFill>
                  <a:schemeClr val="bg1"/>
                </a:solidFill>
                <a:latin typeface="Arial" panose="020B0604020202020204" pitchFamily="34" charset="0"/>
                <a:ea typeface="Calibri" panose="020F0502020204030204" pitchFamily="34" charset="0"/>
              </a:rPr>
              <a:t>Student 1, aged 8</a:t>
            </a:r>
          </a:p>
          <a:p>
            <a:pPr algn="ctr"/>
            <a:endParaRPr lang="en-US" sz="2400" b="1"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FA45F785-83A0-55D9-A56A-82536AE9AC64}"/>
              </a:ext>
            </a:extLst>
          </p:cNvPr>
          <p:cNvPicPr>
            <a:picLocks noChangeAspect="1"/>
          </p:cNvPicPr>
          <p:nvPr/>
        </p:nvPicPr>
        <p:blipFill rotWithShape="1">
          <a:blip r:embed="rId2"/>
          <a:srcRect t="7691" b="8731"/>
          <a:stretch/>
        </p:blipFill>
        <p:spPr>
          <a:xfrm>
            <a:off x="2209799" y="2503170"/>
            <a:ext cx="7772400" cy="3654036"/>
          </a:xfrm>
          <a:prstGeom prst="rect">
            <a:avLst/>
          </a:prstGeom>
        </p:spPr>
      </p:pic>
      <p:sp>
        <p:nvSpPr>
          <p:cNvPr id="12" name="Title 1">
            <a:extLst>
              <a:ext uri="{FF2B5EF4-FFF2-40B4-BE49-F238E27FC236}">
                <a16:creationId xmlns:a16="http://schemas.microsoft.com/office/drawing/2014/main" id="{410E2B3A-2B21-2DD4-2366-896F3654FC69}"/>
              </a:ext>
            </a:extLst>
          </p:cNvPr>
          <p:cNvSpPr txBox="1">
            <a:spLocks/>
          </p:cNvSpPr>
          <p:nvPr/>
        </p:nvSpPr>
        <p:spPr>
          <a:xfrm rot="20350061">
            <a:off x="4596481" y="3941330"/>
            <a:ext cx="2999038" cy="64094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pPr algn="ctr"/>
            <a:r>
              <a:rPr lang="en-US" sz="4000" dirty="0"/>
              <a:t>excitement</a:t>
            </a:r>
            <a:endParaRPr lang="en-GB" sz="4000" dirty="0">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75699AC1-4C25-F4D9-2E4F-C6DA8B5FDBBA}"/>
              </a:ext>
            </a:extLst>
          </p:cNvPr>
          <p:cNvSpPr txBox="1">
            <a:spLocks/>
          </p:cNvSpPr>
          <p:nvPr/>
        </p:nvSpPr>
        <p:spPr>
          <a:xfrm rot="20350061">
            <a:off x="4360314" y="3474542"/>
            <a:ext cx="2999038" cy="64094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pPr algn="ctr"/>
            <a:r>
              <a:rPr lang="en-US" sz="4000" dirty="0">
                <a:solidFill>
                  <a:srgbClr val="20896B"/>
                </a:solidFill>
              </a:rPr>
              <a:t>nerves</a:t>
            </a:r>
            <a:endParaRPr lang="en-GB" sz="4000" dirty="0">
              <a:solidFill>
                <a:srgbClr val="20896B"/>
              </a:solidFill>
              <a:latin typeface="Arial" panose="020B0604020202020204" pitchFamily="34" charset="0"/>
              <a:cs typeface="Arial" panose="020B0604020202020204" pitchFamily="34" charset="0"/>
            </a:endParaRPr>
          </a:p>
        </p:txBody>
      </p:sp>
      <p:sp>
        <p:nvSpPr>
          <p:cNvPr id="14" name="Title 1">
            <a:extLst>
              <a:ext uri="{FF2B5EF4-FFF2-40B4-BE49-F238E27FC236}">
                <a16:creationId xmlns:a16="http://schemas.microsoft.com/office/drawing/2014/main" id="{CC628E63-A09B-4323-DB37-42CA27727ED2}"/>
              </a:ext>
            </a:extLst>
          </p:cNvPr>
          <p:cNvSpPr txBox="1">
            <a:spLocks/>
          </p:cNvSpPr>
          <p:nvPr/>
        </p:nvSpPr>
        <p:spPr>
          <a:xfrm rot="20350061">
            <a:off x="4864337" y="4574791"/>
            <a:ext cx="2999038" cy="64094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pPr algn="ctr"/>
            <a:r>
              <a:rPr lang="en-US" sz="4000" dirty="0">
                <a:solidFill>
                  <a:srgbClr val="20896B"/>
                </a:solidFill>
              </a:rPr>
              <a:t>nerves</a:t>
            </a:r>
            <a:endParaRPr lang="en-GB" sz="4000" dirty="0">
              <a:solidFill>
                <a:srgbClr val="20896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5703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15</a:t>
            </a:fld>
            <a:endParaRPr lang="en-US" noProof="0" dirty="0"/>
          </a:p>
        </p:txBody>
      </p:sp>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noFill/>
        </p:spPr>
        <p:txBody>
          <a:bodyPr/>
          <a:lstStyle/>
          <a:p>
            <a:endParaRPr lang="en-GB"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noFill/>
        </p:spPr>
        <p:txBody>
          <a:bodyPr/>
          <a:lstStyle/>
          <a:p>
            <a:endParaRPr lang="en-GB" dirty="0"/>
          </a:p>
        </p:txBody>
      </p:sp>
      <p:pic>
        <p:nvPicPr>
          <p:cNvPr id="3" name="Picture 2" descr="A picture containing timeline&#10;&#10;Description automatically generated">
            <a:extLst>
              <a:ext uri="{FF2B5EF4-FFF2-40B4-BE49-F238E27FC236}">
                <a16:creationId xmlns:a16="http://schemas.microsoft.com/office/drawing/2014/main" id="{881E92F1-6381-F602-E426-C4CF88E66121}"/>
              </a:ext>
            </a:extLst>
          </p:cNvPr>
          <p:cNvPicPr>
            <a:picLocks noChangeAspect="1"/>
          </p:cNvPicPr>
          <p:nvPr/>
        </p:nvPicPr>
        <p:blipFill rotWithShape="1">
          <a:blip r:embed="rId2">
            <a:extLst>
              <a:ext uri="{28A0092B-C50C-407E-A947-70E740481C1C}">
                <a14:useLocalDpi xmlns:a14="http://schemas.microsoft.com/office/drawing/2010/main" val="0"/>
              </a:ext>
            </a:extLst>
          </a:blip>
          <a:srcRect l="4168" t="2002" r="7783" b="14220"/>
          <a:stretch/>
        </p:blipFill>
        <p:spPr bwMode="auto">
          <a:xfrm>
            <a:off x="1265658" y="478478"/>
            <a:ext cx="9843567" cy="593376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34022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16</a:t>
            </a:fld>
            <a:endParaRPr lang="en-US" noProof="0" dirty="0"/>
          </a:p>
        </p:txBody>
      </p:sp>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noFill/>
        </p:spPr>
        <p:txBody>
          <a:bodyPr/>
          <a:lstStyle/>
          <a:p>
            <a:endParaRPr lang="en-GB"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noFill/>
        </p:spPr>
        <p:txBody>
          <a:bodyPr/>
          <a:lstStyle/>
          <a:p>
            <a:endParaRPr lang="en-GB" dirty="0"/>
          </a:p>
        </p:txBody>
      </p:sp>
      <p:graphicFrame>
        <p:nvGraphicFramePr>
          <p:cNvPr id="2" name="Chart 1">
            <a:extLst>
              <a:ext uri="{FF2B5EF4-FFF2-40B4-BE49-F238E27FC236}">
                <a16:creationId xmlns:a16="http://schemas.microsoft.com/office/drawing/2014/main" id="{973F73F3-A2D9-F97B-A0E8-2E7ED298441F}"/>
              </a:ext>
            </a:extLst>
          </p:cNvPr>
          <p:cNvGraphicFramePr/>
          <p:nvPr>
            <p:extLst>
              <p:ext uri="{D42A27DB-BD31-4B8C-83A1-F6EECF244321}">
                <p14:modId xmlns:p14="http://schemas.microsoft.com/office/powerpoint/2010/main" val="2405363129"/>
              </p:ext>
            </p:extLst>
          </p:nvPr>
        </p:nvGraphicFramePr>
        <p:xfrm>
          <a:off x="321012" y="233464"/>
          <a:ext cx="11332723" cy="6120346"/>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4DA7FFD9-5868-8378-AC62-58132C188D3E}"/>
              </a:ext>
            </a:extLst>
          </p:cNvPr>
          <p:cNvSpPr txBox="1"/>
          <p:nvPr/>
        </p:nvSpPr>
        <p:spPr>
          <a:xfrm>
            <a:off x="2619756" y="230924"/>
            <a:ext cx="7209975" cy="830997"/>
          </a:xfrm>
          <a:prstGeom prst="rect">
            <a:avLst/>
          </a:prstGeom>
          <a:noFill/>
        </p:spPr>
        <p:txBody>
          <a:bodyPr wrap="square">
            <a:spAutoFit/>
          </a:bodyPr>
          <a:lstStyle/>
          <a:p>
            <a:pPr algn="ctr" rtl="0">
              <a:defRPr sz="1400" b="0" i="0" u="none" strike="noStrike" kern="1200" spc="0" baseline="0">
                <a:solidFill>
                  <a:prstClr val="black">
                    <a:lumMod val="65000"/>
                    <a:lumOff val="35000"/>
                  </a:prstClr>
                </a:solidFill>
                <a:latin typeface="Arial" panose="020B0604020202020204" pitchFamily="34" charset="0"/>
                <a:ea typeface="+mn-ea"/>
                <a:cs typeface="Arial" panose="020B0604020202020204" pitchFamily="34" charset="0"/>
              </a:defRPr>
            </a:pPr>
            <a:r>
              <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rPr>
              <a:t>GRAPH</a:t>
            </a:r>
            <a:r>
              <a:rPr lang="en-GB" sz="2400" b="1" baseline="0" dirty="0">
                <a:solidFill>
                  <a:schemeClr val="accent2"/>
                </a:solidFill>
                <a:latin typeface="Arial" panose="020B0604020202020204" pitchFamily="34" charset="0"/>
                <a:ea typeface="Calibri" panose="020F0502020204030204" pitchFamily="34" charset="0"/>
                <a:cs typeface="Arial" panose="020B0604020202020204" pitchFamily="34" charset="0"/>
              </a:rPr>
              <a:t> TWO</a:t>
            </a:r>
            <a:endPar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endParaRPr>
          </a:p>
          <a:p>
            <a:pPr algn="ctr" rtl="0">
              <a:defRPr sz="1400" b="0" i="0" u="none" strike="noStrike" kern="1200" spc="0" baseline="0">
                <a:solidFill>
                  <a:prstClr val="black">
                    <a:lumMod val="65000"/>
                    <a:lumOff val="35000"/>
                  </a:prstClr>
                </a:solidFill>
                <a:latin typeface="Arial" panose="020B0604020202020204" pitchFamily="34" charset="0"/>
                <a:ea typeface="+mn-ea"/>
                <a:cs typeface="Arial" panose="020B0604020202020204" pitchFamily="34" charset="0"/>
              </a:defRPr>
            </a:pPr>
            <a:r>
              <a:rPr lang="en-GB" sz="2400" b="1" dirty="0">
                <a:solidFill>
                  <a:schemeClr val="accent2"/>
                </a:solidFill>
                <a:latin typeface="Arial" panose="020B0604020202020204" pitchFamily="34" charset="0"/>
                <a:ea typeface="Calibri" panose="020F0502020204030204" pitchFamily="34" charset="0"/>
                <a:cs typeface="Arial" panose="020B0604020202020204" pitchFamily="34" charset="0"/>
              </a:rPr>
              <a:t>Comparison of ACT/LKPO efficacy by AGE</a:t>
            </a:r>
            <a:endParaRPr lang="en-GB" sz="2400" b="1" baseline="0" dirty="0">
              <a:solidFill>
                <a:schemeClr val="accent2"/>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61441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17</a:t>
            </a:fld>
            <a:endParaRPr lang="en-US" noProof="0"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xfrm>
            <a:off x="308113" y="404880"/>
            <a:ext cx="11688815" cy="944219"/>
          </a:xfrm>
          <a:noFill/>
        </p:spPr>
        <p:txBody>
          <a:bodyPr>
            <a:normAutofit/>
          </a:bodyPr>
          <a:lstStyle/>
          <a:p>
            <a:pPr algn="ctr"/>
            <a:r>
              <a:rPr lang="en-GB" dirty="0">
                <a:solidFill>
                  <a:schemeClr val="accent2"/>
                </a:solidFill>
              </a:rPr>
              <a:t>THE TREASURE BOX</a:t>
            </a:r>
          </a:p>
        </p:txBody>
      </p:sp>
      <p:sp>
        <p:nvSpPr>
          <p:cNvPr id="11" name="Footer Placeholder 2">
            <a:extLst>
              <a:ext uri="{FF2B5EF4-FFF2-40B4-BE49-F238E27FC236}">
                <a16:creationId xmlns:a16="http://schemas.microsoft.com/office/drawing/2014/main" id="{5F703CE0-45EF-1EBF-DC05-86C5F28807B7}"/>
              </a:ext>
            </a:extLst>
          </p:cNvPr>
          <p:cNvSpPr txBox="1">
            <a:spLocks/>
          </p:cNvSpPr>
          <p:nvPr/>
        </p:nvSpPr>
        <p:spPr>
          <a:xfrm>
            <a:off x="7855720" y="6355080"/>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pic>
        <p:nvPicPr>
          <p:cNvPr id="2" name="Picture 1">
            <a:extLst>
              <a:ext uri="{FF2B5EF4-FFF2-40B4-BE49-F238E27FC236}">
                <a16:creationId xmlns:a16="http://schemas.microsoft.com/office/drawing/2014/main" id="{BC85C0B4-7144-DE9D-FDB6-1E4959DCC85D}"/>
              </a:ext>
            </a:extLst>
          </p:cNvPr>
          <p:cNvPicPr/>
          <p:nvPr/>
        </p:nvPicPr>
        <p:blipFill rotWithShape="1">
          <a:blip r:embed="rId2"/>
          <a:srcRect t="15962" r="48171" b="15726"/>
          <a:stretch/>
        </p:blipFill>
        <p:spPr>
          <a:xfrm>
            <a:off x="201168" y="1546618"/>
            <a:ext cx="4629150" cy="4100790"/>
          </a:xfrm>
          <a:prstGeom prst="rect">
            <a:avLst/>
          </a:prstGeom>
        </p:spPr>
      </p:pic>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xfrm>
            <a:off x="3241963" y="6192078"/>
            <a:ext cx="8950035" cy="694144"/>
          </a:xfrm>
          <a:noFill/>
        </p:spPr>
        <p:txBody>
          <a:bodyPr>
            <a:normAutofit fontScale="25000" lnSpcReduction="20000"/>
          </a:bodyPr>
          <a:lstStyle/>
          <a:p>
            <a:endParaRPr lang="en-GB" dirty="0"/>
          </a:p>
        </p:txBody>
      </p:sp>
      <p:sp>
        <p:nvSpPr>
          <p:cNvPr id="4" name="TextBox 3">
            <a:extLst>
              <a:ext uri="{FF2B5EF4-FFF2-40B4-BE49-F238E27FC236}">
                <a16:creationId xmlns:a16="http://schemas.microsoft.com/office/drawing/2014/main" id="{0F2B0A63-0BB9-9BAA-EF54-5D7B394B4403}"/>
              </a:ext>
            </a:extLst>
          </p:cNvPr>
          <p:cNvSpPr txBox="1"/>
          <p:nvPr/>
        </p:nvSpPr>
        <p:spPr>
          <a:xfrm>
            <a:off x="4446270" y="1512101"/>
            <a:ext cx="7338060" cy="4678204"/>
          </a:xfrm>
          <a:prstGeom prst="rect">
            <a:avLst/>
          </a:prstGeom>
          <a:noFill/>
        </p:spPr>
        <p:txBody>
          <a:bodyPr wrap="square">
            <a:spAutoFit/>
          </a:bodyPr>
          <a:lstStyle/>
          <a:p>
            <a:r>
              <a:rPr lang="en-GB" sz="2400" b="1" dirty="0">
                <a:solidFill>
                  <a:srgbClr val="20896B"/>
                </a:solidFill>
                <a:latin typeface="Arial" panose="020B0604020202020204" pitchFamily="34" charset="0"/>
                <a:ea typeface="Calibri" panose="020F0502020204030204" pitchFamily="34" charset="0"/>
                <a:cs typeface="Arial" panose="020B0604020202020204" pitchFamily="34" charset="0"/>
              </a:rPr>
              <a:t>S</a:t>
            </a:r>
            <a:r>
              <a:rPr lang="en-GB" sz="2400" b="1" dirty="0">
                <a:solidFill>
                  <a:srgbClr val="20896B"/>
                </a:solidFill>
                <a:effectLst/>
                <a:latin typeface="Arial" panose="020B0604020202020204" pitchFamily="34" charset="0"/>
                <a:ea typeface="Calibri" panose="020F0502020204030204" pitchFamily="34" charset="0"/>
                <a:cs typeface="Arial" panose="020B0604020202020204" pitchFamily="34" charset="0"/>
              </a:rPr>
              <a:t>tudent 9 : “The treasure box actually did help, it really did help...it helped me not to have my focus entirely on my singing going wrong, but it helped me think about feelings and thoughts. I would definitely use the ACT technique again.” </a:t>
            </a:r>
          </a:p>
          <a:p>
            <a:endParaRPr lang="en-GB" sz="1600" b="1" dirty="0">
              <a:solidFill>
                <a:srgbClr val="20896B"/>
              </a:solidFill>
              <a:effectLst/>
              <a:latin typeface="Arial" panose="020B0604020202020204" pitchFamily="34" charset="0"/>
              <a:ea typeface="Calibri" panose="020F0502020204030204" pitchFamily="34" charset="0"/>
              <a:cs typeface="Arial" panose="020B0604020202020204" pitchFamily="34" charset="0"/>
            </a:endParaRPr>
          </a:p>
          <a:p>
            <a:r>
              <a:rPr lang="en-US" sz="2400" b="1" dirty="0">
                <a:solidFill>
                  <a:srgbClr val="20896B"/>
                </a:solidFill>
                <a:latin typeface="Arial" panose="020B0604020202020204" pitchFamily="34" charset="0"/>
                <a:cs typeface="Arial" panose="020B0604020202020204" pitchFamily="34" charset="0"/>
              </a:rPr>
              <a:t>Student 2: “That treasure box really helped me.”</a:t>
            </a:r>
          </a:p>
          <a:p>
            <a:endParaRPr lang="en-US" sz="1600" b="1" dirty="0">
              <a:solidFill>
                <a:srgbClr val="20896B"/>
              </a:solidFill>
              <a:latin typeface="Arial" panose="020B0604020202020204" pitchFamily="34" charset="0"/>
              <a:cs typeface="Arial" panose="020B0604020202020204" pitchFamily="34" charset="0"/>
            </a:endParaRPr>
          </a:p>
          <a:p>
            <a:r>
              <a:rPr lang="en-US" sz="2400" b="1" dirty="0">
                <a:solidFill>
                  <a:srgbClr val="20896B"/>
                </a:solidFill>
                <a:latin typeface="Arial" panose="020B0604020202020204" pitchFamily="34" charset="0"/>
                <a:cs typeface="Arial" panose="020B0604020202020204" pitchFamily="34" charset="0"/>
              </a:rPr>
              <a:t>Student 5: “The treasure box really helped with focus.”</a:t>
            </a:r>
          </a:p>
          <a:p>
            <a:endParaRPr lang="en-US" b="1" dirty="0">
              <a:solidFill>
                <a:srgbClr val="20896B"/>
              </a:solidFill>
              <a:latin typeface="Arial" panose="020B0604020202020204" pitchFamily="34" charset="0"/>
              <a:cs typeface="Arial" panose="020B0604020202020204" pitchFamily="34" charset="0"/>
            </a:endParaRPr>
          </a:p>
          <a:p>
            <a:r>
              <a:rPr lang="en-US" sz="2400" b="1" dirty="0">
                <a:solidFill>
                  <a:srgbClr val="20896B"/>
                </a:solidFill>
                <a:latin typeface="Arial" panose="020B0604020202020204" pitchFamily="34" charset="0"/>
                <a:cs typeface="Arial" panose="020B0604020202020204" pitchFamily="34" charset="0"/>
              </a:rPr>
              <a:t>Student 8: “It really helped identifying one thing in my treasure box.”  </a:t>
            </a:r>
          </a:p>
        </p:txBody>
      </p:sp>
    </p:spTree>
    <p:extLst>
      <p:ext uri="{BB962C8B-B14F-4D97-AF65-F5344CB8AC3E}">
        <p14:creationId xmlns:p14="http://schemas.microsoft.com/office/powerpoint/2010/main" val="3413957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18</a:t>
            </a:fld>
            <a:endParaRPr lang="en-US" noProof="0" dirty="0"/>
          </a:p>
        </p:txBody>
      </p:sp>
      <p:sp>
        <p:nvSpPr>
          <p:cNvPr id="7" name="Subtitle 6">
            <a:extLst>
              <a:ext uri="{FF2B5EF4-FFF2-40B4-BE49-F238E27FC236}">
                <a16:creationId xmlns:a16="http://schemas.microsoft.com/office/drawing/2014/main" id="{3C67450A-3915-075E-EE7B-2C4F56AA1B42}"/>
              </a:ext>
            </a:extLst>
          </p:cNvPr>
          <p:cNvSpPr>
            <a:spLocks noGrp="1"/>
          </p:cNvSpPr>
          <p:nvPr>
            <p:ph type="subTitle" idx="1"/>
          </p:nvPr>
        </p:nvSpPr>
        <p:spPr>
          <a:noFill/>
        </p:spPr>
        <p:txBody>
          <a:bodyPr/>
          <a:lstStyle/>
          <a:p>
            <a:endParaRPr lang="en-GB" dirty="0"/>
          </a:p>
        </p:txBody>
      </p:sp>
      <p:sp>
        <p:nvSpPr>
          <p:cNvPr id="9" name="Title 8">
            <a:extLst>
              <a:ext uri="{FF2B5EF4-FFF2-40B4-BE49-F238E27FC236}">
                <a16:creationId xmlns:a16="http://schemas.microsoft.com/office/drawing/2014/main" id="{3626DCDF-B8EA-B941-D685-002A0E6927CD}"/>
              </a:ext>
            </a:extLst>
          </p:cNvPr>
          <p:cNvSpPr>
            <a:spLocks noGrp="1"/>
          </p:cNvSpPr>
          <p:nvPr>
            <p:ph type="ctrTitle"/>
          </p:nvPr>
        </p:nvSpPr>
        <p:spPr>
          <a:noFill/>
        </p:spPr>
        <p:txBody>
          <a:bodyPr/>
          <a:lstStyle/>
          <a:p>
            <a:endParaRPr lang="en-GB" dirty="0"/>
          </a:p>
        </p:txBody>
      </p:sp>
      <p:graphicFrame>
        <p:nvGraphicFramePr>
          <p:cNvPr id="3" name="Chart 2">
            <a:extLst>
              <a:ext uri="{FF2B5EF4-FFF2-40B4-BE49-F238E27FC236}">
                <a16:creationId xmlns:a16="http://schemas.microsoft.com/office/drawing/2014/main" id="{AF8C8355-CEBA-0BFB-078A-ABE496A94720}"/>
              </a:ext>
            </a:extLst>
          </p:cNvPr>
          <p:cNvGraphicFramePr/>
          <p:nvPr>
            <p:extLst>
              <p:ext uri="{D42A27DB-BD31-4B8C-83A1-F6EECF244321}">
                <p14:modId xmlns:p14="http://schemas.microsoft.com/office/powerpoint/2010/main" val="1880141853"/>
              </p:ext>
            </p:extLst>
          </p:nvPr>
        </p:nvGraphicFramePr>
        <p:xfrm>
          <a:off x="573932" y="262648"/>
          <a:ext cx="10894979" cy="6091162"/>
        </p:xfrm>
        <a:graphic>
          <a:graphicData uri="http://schemas.openxmlformats.org/drawingml/2006/chart">
            <c:chart xmlns:c="http://schemas.openxmlformats.org/drawingml/2006/chart" xmlns:r="http://schemas.openxmlformats.org/officeDocument/2006/relationships" r:id="rId2"/>
          </a:graphicData>
        </a:graphic>
      </p:graphicFrame>
      <p:sp>
        <p:nvSpPr>
          <p:cNvPr id="2" name="Rectangle 1">
            <a:extLst>
              <a:ext uri="{FF2B5EF4-FFF2-40B4-BE49-F238E27FC236}">
                <a16:creationId xmlns:a16="http://schemas.microsoft.com/office/drawing/2014/main" id="{9079556D-BCA6-FA8B-EE16-A9AC717822DF}"/>
              </a:ext>
            </a:extLst>
          </p:cNvPr>
          <p:cNvSpPr>
            <a:spLocks noChangeArrowheads="1"/>
          </p:cNvSpPr>
          <p:nvPr/>
        </p:nvSpPr>
        <p:spPr bwMode="auto">
          <a:xfrm>
            <a:off x="1177636" y="6325278"/>
            <a:ext cx="998356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err="1">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Stoeber</a:t>
            </a:r>
            <a:r>
              <a:rPr kumimoji="0" lang="en-GB" altLang="en-US" sz="1400" b="1" i="0" u="none" strike="noStrike" cap="none" normalizeH="0" baseline="0" dirty="0">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 and </a:t>
            </a:r>
            <a:r>
              <a:rPr kumimoji="0" lang="en-GB" altLang="en-US" sz="1400" b="1" i="0" u="none" strike="noStrike" cap="none" normalizeH="0" baseline="0" dirty="0" err="1">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Eismann</a:t>
            </a:r>
            <a:r>
              <a:rPr kumimoji="0" lang="en-GB" altLang="en-US" sz="1400" b="1" i="0" u="none" strike="noStrike" cap="none" normalizeH="0" baseline="0" dirty="0">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 (2007),  </a:t>
            </a:r>
            <a:r>
              <a:rPr kumimoji="0" lang="en-GB" altLang="en-US" sz="1400" b="1" i="0" u="none" strike="noStrike" cap="none" normalizeH="0" baseline="0" dirty="0" err="1">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Mor</a:t>
            </a:r>
            <a:r>
              <a:rPr kumimoji="0" lang="en-GB" altLang="en-US" sz="1400" b="1" i="0" u="none" strike="noStrike" cap="none" normalizeH="0" baseline="0" dirty="0">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 et al., (1995), and </a:t>
            </a:r>
            <a:r>
              <a:rPr kumimoji="0" lang="en-GB" altLang="en-US" sz="1400" b="1" i="0" u="none" strike="noStrike" cap="none" normalizeH="0" baseline="0" dirty="0" err="1">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Stober</a:t>
            </a:r>
            <a:r>
              <a:rPr kumimoji="0" lang="en-GB" altLang="en-US" sz="1400" b="1" i="0" u="none" strike="noStrike" cap="none" normalizeH="0" baseline="0" dirty="0">
                <a:ln>
                  <a:noFill/>
                </a:ln>
                <a:solidFill>
                  <a:srgbClr val="20896B"/>
                </a:solidFill>
                <a:effectLst/>
                <a:latin typeface="Arial" panose="020B0604020202020204" pitchFamily="34" charset="0"/>
                <a:ea typeface="Calibri" panose="020F0502020204030204" pitchFamily="34" charset="0"/>
                <a:cs typeface="Times New Roman" panose="02020603050405020304" pitchFamily="18" charset="0"/>
              </a:rPr>
              <a:t>, (1998) warn that adolescents can be overly self-critical </a:t>
            </a:r>
            <a:endParaRPr kumimoji="0" lang="en-GB" altLang="en-US" sz="2000" b="1" i="0" u="none" strike="noStrike" cap="none" normalizeH="0" baseline="0" dirty="0">
              <a:ln>
                <a:noFill/>
              </a:ln>
              <a:solidFill>
                <a:srgbClr val="20896B"/>
              </a:solidFill>
              <a:effectLst/>
              <a:latin typeface="Arial" panose="020B0604020202020204" pitchFamily="34" charset="0"/>
            </a:endParaRPr>
          </a:p>
        </p:txBody>
      </p:sp>
    </p:spTree>
    <p:extLst>
      <p:ext uri="{BB962C8B-B14F-4D97-AF65-F5344CB8AC3E}">
        <p14:creationId xmlns:p14="http://schemas.microsoft.com/office/powerpoint/2010/main" val="2014550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12EA58D-C2ED-73B4-F66E-8AD69A3EF49A}"/>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37B454AD-0A8A-F12F-3DF6-4C6EAC384A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2" name="Footer Placeholder 2">
            <a:extLst>
              <a:ext uri="{FF2B5EF4-FFF2-40B4-BE49-F238E27FC236}">
                <a16:creationId xmlns:a16="http://schemas.microsoft.com/office/drawing/2014/main" id="{4C4CCE19-D7BE-AC7B-A026-BD3A20D5F327}"/>
              </a:ext>
            </a:extLst>
          </p:cNvPr>
          <p:cNvSpPr txBox="1">
            <a:spLocks/>
          </p:cNvSpPr>
          <p:nvPr/>
        </p:nvSpPr>
        <p:spPr>
          <a:xfrm>
            <a:off x="389366" y="6423241"/>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pic>
        <p:nvPicPr>
          <p:cNvPr id="9" name="Picture 8" descr="A person singing into a microphone">
            <a:extLst>
              <a:ext uri="{FF2B5EF4-FFF2-40B4-BE49-F238E27FC236}">
                <a16:creationId xmlns:a16="http://schemas.microsoft.com/office/drawing/2014/main" id="{4627F612-2629-9E90-5C8E-715698B8F52D}"/>
              </a:ext>
            </a:extLst>
          </p:cNvPr>
          <p:cNvPicPr>
            <a:picLocks noChangeAspect="1"/>
          </p:cNvPicPr>
          <p:nvPr/>
        </p:nvPicPr>
        <p:blipFill rotWithShape="1">
          <a:blip r:embed="rId2"/>
          <a:srcRect l="30887" r="33424"/>
          <a:stretch/>
        </p:blipFill>
        <p:spPr>
          <a:xfrm>
            <a:off x="-88490" y="0"/>
            <a:ext cx="3480619" cy="6858000"/>
          </a:xfrm>
          <a:prstGeom prst="rect">
            <a:avLst/>
          </a:prstGeom>
        </p:spPr>
      </p:pic>
      <p:sp>
        <p:nvSpPr>
          <p:cNvPr id="10" name="Rectangle 9">
            <a:extLst>
              <a:ext uri="{FF2B5EF4-FFF2-40B4-BE49-F238E27FC236}">
                <a16:creationId xmlns:a16="http://schemas.microsoft.com/office/drawing/2014/main" id="{3736F070-30FE-5369-E9AB-488000CE74B8}"/>
              </a:ext>
            </a:extLst>
          </p:cNvPr>
          <p:cNvSpPr/>
          <p:nvPr/>
        </p:nvSpPr>
        <p:spPr>
          <a:xfrm>
            <a:off x="3234813" y="0"/>
            <a:ext cx="903593"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CBB08CD-26D8-01FB-3B4C-B2472F16F695}"/>
              </a:ext>
            </a:extLst>
          </p:cNvPr>
          <p:cNvSpPr txBox="1"/>
          <p:nvPr/>
        </p:nvSpPr>
        <p:spPr>
          <a:xfrm>
            <a:off x="3069452" y="1762165"/>
            <a:ext cx="9032730" cy="4299895"/>
          </a:xfrm>
          <a:prstGeom prst="rect">
            <a:avLst/>
          </a:prstGeom>
          <a:noFill/>
        </p:spPr>
        <p:txBody>
          <a:bodyPr wrap="square" rtlCol="0">
            <a:spAutoFit/>
          </a:bodyPr>
          <a:lstStyle/>
          <a:p>
            <a:pPr marL="342900" lvl="0" indent="-342900">
              <a:lnSpc>
                <a:spcPct val="150000"/>
              </a:lnSpc>
              <a:buFont typeface="Symbol" panose="05050102010706020507" pitchFamily="18" charset="2"/>
              <a:buChar char=""/>
            </a:pPr>
            <a:r>
              <a:rPr lang="en-GB" sz="24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Adolescent females struggle with performance anxiety</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endParaRPr lang="en-GB"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4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ACT/LKPO appears to help, lowers symptoms of MPA in 7/9 students and increases psychological flexibility </a:t>
            </a:r>
          </a:p>
          <a:p>
            <a:pPr lvl="0">
              <a:lnSpc>
                <a:spcPct val="150000"/>
              </a:lnSpc>
            </a:pPr>
            <a:endParaRPr lang="en-GB" sz="1600" b="1" dirty="0">
              <a:solidFill>
                <a:schemeClr val="accent2"/>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4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Mid adolescent students aged 12-16 have higher levels of MPA symptoms </a:t>
            </a:r>
          </a:p>
          <a:p>
            <a:pPr lvl="0">
              <a:lnSpc>
                <a:spcPct val="150000"/>
              </a:lnSpc>
            </a:pPr>
            <a:endParaRPr lang="en-GB" sz="1400" b="1" dirty="0">
              <a:solidFill>
                <a:schemeClr val="accent2"/>
              </a:solidFill>
              <a:latin typeface="Arial" panose="020B0604020202020204" pitchFamily="34" charset="0"/>
              <a:ea typeface="Calibri" panose="020F0502020204030204" pitchFamily="34" charset="0"/>
              <a:cs typeface="Times New Roman" panose="02020603050405020304" pitchFamily="18" charset="0"/>
            </a:endParaRPr>
          </a:p>
          <a:p>
            <a:pPr lvl="1">
              <a:lnSpc>
                <a:spcPct val="150000"/>
              </a:lnSpc>
            </a:pPr>
            <a:r>
              <a:rPr lang="en-GB" sz="1600" b="1" dirty="0" err="1">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Fehm</a:t>
            </a:r>
            <a:r>
              <a:rPr lang="en-GB" sz="16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 and Schmidt, 2006; Osborne and Kenny, 2008; </a:t>
            </a:r>
            <a:r>
              <a:rPr lang="en-GB" sz="1600" b="1" dirty="0" err="1">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Sârbescu</a:t>
            </a:r>
            <a:r>
              <a:rPr lang="en-GB" sz="16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600" b="1" dirty="0" err="1">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Dorgo</a:t>
            </a:r>
            <a:r>
              <a:rPr lang="en-GB" sz="16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 2014</a:t>
            </a:r>
            <a:endParaRPr lang="en-GB" sz="28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61423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12EA58D-C2ED-73B4-F66E-8AD69A3EF49A}"/>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37B454AD-0A8A-F12F-3DF6-4C6EAC384A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2" name="Footer Placeholder 2">
            <a:extLst>
              <a:ext uri="{FF2B5EF4-FFF2-40B4-BE49-F238E27FC236}">
                <a16:creationId xmlns:a16="http://schemas.microsoft.com/office/drawing/2014/main" id="{4C4CCE19-D7BE-AC7B-A026-BD3A20D5F327}"/>
              </a:ext>
            </a:extLst>
          </p:cNvPr>
          <p:cNvSpPr txBox="1">
            <a:spLocks/>
          </p:cNvSpPr>
          <p:nvPr/>
        </p:nvSpPr>
        <p:spPr>
          <a:xfrm>
            <a:off x="389366" y="6423241"/>
            <a:ext cx="3749040"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2"/>
                </a:solidFill>
              </a:rPr>
              <a:t>Module 3 Presentation – Liz Shea</a:t>
            </a:r>
          </a:p>
        </p:txBody>
      </p:sp>
      <p:pic>
        <p:nvPicPr>
          <p:cNvPr id="9" name="Picture 8" descr="A person singing into a microphone">
            <a:extLst>
              <a:ext uri="{FF2B5EF4-FFF2-40B4-BE49-F238E27FC236}">
                <a16:creationId xmlns:a16="http://schemas.microsoft.com/office/drawing/2014/main" id="{4627F612-2629-9E90-5C8E-715698B8F52D}"/>
              </a:ext>
            </a:extLst>
          </p:cNvPr>
          <p:cNvPicPr>
            <a:picLocks noChangeAspect="1"/>
          </p:cNvPicPr>
          <p:nvPr/>
        </p:nvPicPr>
        <p:blipFill rotWithShape="1">
          <a:blip r:embed="rId2"/>
          <a:srcRect l="30887" r="33424"/>
          <a:stretch/>
        </p:blipFill>
        <p:spPr>
          <a:xfrm>
            <a:off x="-88490" y="0"/>
            <a:ext cx="3480619" cy="6858000"/>
          </a:xfrm>
          <a:prstGeom prst="rect">
            <a:avLst/>
          </a:prstGeom>
        </p:spPr>
      </p:pic>
      <p:sp>
        <p:nvSpPr>
          <p:cNvPr id="10" name="Rectangle 9">
            <a:extLst>
              <a:ext uri="{FF2B5EF4-FFF2-40B4-BE49-F238E27FC236}">
                <a16:creationId xmlns:a16="http://schemas.microsoft.com/office/drawing/2014/main" id="{3736F070-30FE-5369-E9AB-488000CE74B8}"/>
              </a:ext>
            </a:extLst>
          </p:cNvPr>
          <p:cNvSpPr/>
          <p:nvPr/>
        </p:nvSpPr>
        <p:spPr>
          <a:xfrm>
            <a:off x="3234813" y="0"/>
            <a:ext cx="903593"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CBB08CD-26D8-01FB-3B4C-B2472F16F695}"/>
              </a:ext>
            </a:extLst>
          </p:cNvPr>
          <p:cNvSpPr txBox="1"/>
          <p:nvPr/>
        </p:nvSpPr>
        <p:spPr>
          <a:xfrm>
            <a:off x="3159270" y="2027655"/>
            <a:ext cx="9032730" cy="3772186"/>
          </a:xfrm>
          <a:prstGeom prst="rect">
            <a:avLst/>
          </a:prstGeom>
          <a:noFill/>
        </p:spPr>
        <p:txBody>
          <a:bodyPr wrap="square" rtlCol="0">
            <a:spAutoFit/>
          </a:bodyPr>
          <a:lstStyle/>
          <a:p>
            <a:pPr marL="342900" lvl="0" indent="-342900">
              <a:lnSpc>
                <a:spcPct val="150000"/>
              </a:lnSpc>
              <a:buFont typeface="Symbol" panose="05050102010706020507" pitchFamily="18" charset="2"/>
              <a:buChar char=""/>
            </a:pPr>
            <a:r>
              <a:rPr lang="en-GB" sz="24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Mid adolescents may be less amenable to intervention but need it the most.  </a:t>
            </a:r>
          </a:p>
          <a:p>
            <a:pPr marL="342900" lvl="0" indent="-342900">
              <a:lnSpc>
                <a:spcPct val="150000"/>
              </a:lnSpc>
              <a:buFont typeface="Symbol" panose="05050102010706020507" pitchFamily="18" charset="2"/>
              <a:buChar char=""/>
            </a:pPr>
            <a:endParaRPr lang="en-GB"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4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Support and intervention prior to mid adolescence would be preferable </a:t>
            </a:r>
            <a:r>
              <a:rPr lang="en-GB" sz="2400" b="1" dirty="0">
                <a:solidFill>
                  <a:schemeClr val="accent2"/>
                </a:solidFill>
                <a:latin typeface="Arial" panose="020B0604020202020204" pitchFamily="34" charset="0"/>
                <a:ea typeface="Calibri" panose="020F0502020204030204" pitchFamily="34" charset="0"/>
                <a:cs typeface="Times New Roman" panose="02020603050405020304" pitchFamily="18" charset="0"/>
              </a:rPr>
              <a:t>     </a:t>
            </a:r>
            <a:r>
              <a:rPr lang="en-GB" b="1" dirty="0" err="1">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Zarza-Alzugaray</a:t>
            </a:r>
            <a:r>
              <a:rPr lang="en-GB"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 (2018)</a:t>
            </a:r>
          </a:p>
          <a:p>
            <a:pPr marL="342900" lvl="0" indent="-342900">
              <a:lnSpc>
                <a:spcPct val="150000"/>
              </a:lnSpc>
              <a:buFont typeface="Symbol" panose="05050102010706020507" pitchFamily="18" charset="2"/>
              <a:buChar char=""/>
            </a:pPr>
            <a:endParaRPr lang="en-GB"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4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Further research required</a:t>
            </a:r>
            <a:endParaRPr lang="en-GB" sz="24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85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p:txBody>
          <a:bodyPr vert="horz" lIns="91440" tIns="45720" rIns="91440" bIns="45720" rtlCol="0" anchor="t">
            <a:noAutofit/>
          </a:bodyPr>
          <a:lstStyle/>
          <a:p>
            <a:pPr algn="ctr"/>
            <a:r>
              <a:rPr lang="en-GB" sz="4000" dirty="0"/>
              <a:t>Singing teachers should be alert to the extra vulnerability of female students aged 12-16 starting to perform and consider ACT/LKPO as a means of mitigating against these students developing debilitating MPA</a:t>
            </a:r>
            <a:endParaRPr lang="en-GB" dirty="0"/>
          </a:p>
        </p:txBody>
      </p:sp>
      <p:pic>
        <p:nvPicPr>
          <p:cNvPr id="2" name="Picture 1" descr="A person singing into a microphone">
            <a:extLst>
              <a:ext uri="{FF2B5EF4-FFF2-40B4-BE49-F238E27FC236}">
                <a16:creationId xmlns:a16="http://schemas.microsoft.com/office/drawing/2014/main" id="{A641AF9E-D0F6-96FD-CF5C-237B8B49E28F}"/>
              </a:ext>
            </a:extLst>
          </p:cNvPr>
          <p:cNvPicPr>
            <a:picLocks noChangeAspect="1"/>
          </p:cNvPicPr>
          <p:nvPr/>
        </p:nvPicPr>
        <p:blipFill rotWithShape="1">
          <a:blip r:embed="rId2"/>
          <a:srcRect l="30887" r="33424"/>
          <a:stretch/>
        </p:blipFill>
        <p:spPr>
          <a:xfrm>
            <a:off x="8062336" y="0"/>
            <a:ext cx="3992011" cy="6858000"/>
          </a:xfrm>
          <a:prstGeom prst="rect">
            <a:avLst/>
          </a:prstGeom>
        </p:spPr>
      </p:pic>
      <p:sp>
        <p:nvSpPr>
          <p:cNvPr id="3" name="Picture Placeholder 2">
            <a:extLst>
              <a:ext uri="{FF2B5EF4-FFF2-40B4-BE49-F238E27FC236}">
                <a16:creationId xmlns:a16="http://schemas.microsoft.com/office/drawing/2014/main" id="{CD0E3563-D3C5-C063-CFD2-BE52ECCF6DD3}"/>
              </a:ext>
            </a:extLst>
          </p:cNvPr>
          <p:cNvSpPr>
            <a:spLocks noGrp="1"/>
          </p:cNvSpPr>
          <p:nvPr>
            <p:ph type="pic" sz="quarter" idx="13"/>
          </p:nvPr>
        </p:nvSpPr>
        <p:spPr>
          <a:xfrm>
            <a:off x="8152861" y="0"/>
            <a:ext cx="4082983" cy="6858000"/>
          </a:xfrm>
        </p:spPr>
      </p:sp>
    </p:spTree>
    <p:extLst>
      <p:ext uri="{BB962C8B-B14F-4D97-AF65-F5344CB8AC3E}">
        <p14:creationId xmlns:p14="http://schemas.microsoft.com/office/powerpoint/2010/main" val="26327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308235" y="777241"/>
            <a:ext cx="11057757" cy="5589904"/>
          </a:xfrm>
        </p:spPr>
        <p:txBody>
          <a:bodyPr>
            <a:noAutofit/>
          </a:bodyPr>
          <a:lstStyle/>
          <a:p>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3200" u="sng" dirty="0">
                <a:effectLst/>
                <a:latin typeface="Calibri" panose="020F0502020204030204" pitchFamily="34" charset="0"/>
                <a:ea typeface="Times New Roman" panose="02020603050405020304" pitchFamily="18" charset="0"/>
                <a:cs typeface="Times New Roman" panose="02020603050405020304" pitchFamily="18" charset="0"/>
              </a:rPr>
              <a:t>References</a:t>
            </a:r>
            <a:br>
              <a:rPr lang="en-GB" sz="27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Barlow (2000) </a:t>
            </a:r>
            <a:r>
              <a:rPr lang="en-GB" sz="1800" i="1" dirty="0" err="1">
                <a:effectLst/>
                <a:latin typeface="Calibri" panose="020F0502020204030204" pitchFamily="34" charset="0"/>
                <a:ea typeface="Times New Roman" panose="02020603050405020304" pitchFamily="18" charset="0"/>
                <a:cs typeface="Times New Roman" panose="02020603050405020304" pitchFamily="18" charset="0"/>
              </a:rPr>
              <a:t>Unraveling</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 the mysteries of anxiety and its disorders from the perspective ...: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American Psychologist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Black, T. (2022)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ACT for treating children.  The essential guide to acceptance and commitment therapy for kids.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New Harbinger Publications, Inc.</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Brugues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A.O. (2011)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Music Performance Anxiety-Part 1. A Review of its Epidemiology - ProQuest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Medical problems of performing artists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Cohen, S. and Bodner, E. (2019) ‘Music performance skills: A two-pronged approach-facilitating optimal music performance and reducing music performance anxiety’,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47(4), pp. 521–538.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Fehm</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L. and Schmidt, K. (2006) ‘Performance anxiety in gifted adolescent musicians’,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anxiety disorders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 pp. 98–109.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Finney, J. and Laurence, F. (2017) ‘Teachers researching singing: contexts, conundrums, and contributions’,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Education 3-13</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45(6), pp. 744–756.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Hermann, A.W.. (1989)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The participant observer as ‘insider’: Researching your own classroom.</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150.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Hunnicott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H., and Winter, S., (2011)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Musical Performance Anxiety: Adapting Psychotherapy Techniques of </a:t>
            </a:r>
            <a:r>
              <a:rPr lang="en-GB" sz="1800" i="1" dirty="0" err="1">
                <a:effectLst/>
                <a:latin typeface="Calibri" panose="020F0502020204030204" pitchFamily="34" charset="0"/>
                <a:ea typeface="Times New Roman" panose="02020603050405020304" pitchFamily="18" charset="0"/>
                <a:cs typeface="Times New Roman" panose="02020603050405020304" pitchFamily="18" charset="0"/>
              </a:rPr>
              <a:t>Desensiti</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 EBSCOhost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Singing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Juncos, D.G., Markman, E.J. and Juncos, D. (2016) ‘Acceptance and Commitment Therapy for the treatment of music performance anxiety: A single subject design with a university student,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44(5), pp. 935–952.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Juncos, D.G. and de Paiva E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Pona</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E. (no date) ‘Acceptance and commitment therapy as a clinical anxiety treatment and performance enhancement program for musicians: Towards an evidence-based practice model within performance psychology Common treatment options for musicians with performance anxiety’.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LeBlanc, A.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(1997) ‘Effect of audience on music performance anxiety’,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Research in Music Education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45(3), pp. 480–496. </a:t>
            </a:r>
            <a:endParaRPr lang="en-GB" dirty="0"/>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42241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7A197D-FEFB-B8FB-A017-D92264C86876}"/>
              </a:ext>
            </a:extLst>
          </p:cNvPr>
          <p:cNvSpPr/>
          <p:nvPr/>
        </p:nvSpPr>
        <p:spPr>
          <a:xfrm>
            <a:off x="0" y="0"/>
            <a:ext cx="12192000" cy="68580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0441A04-FF73-891F-4327-44EABC2640E4}"/>
              </a:ext>
            </a:extLst>
          </p:cNvPr>
          <p:cNvSpPr>
            <a:spLocks noGrp="1"/>
          </p:cNvSpPr>
          <p:nvPr>
            <p:ph type="title"/>
          </p:nvPr>
        </p:nvSpPr>
        <p:spPr>
          <a:xfrm>
            <a:off x="439665" y="838268"/>
            <a:ext cx="11057757" cy="5589904"/>
          </a:xfrm>
        </p:spPr>
        <p:txBody>
          <a:bodyPr>
            <a:noAutofit/>
          </a:bodyPr>
          <a:lstStyle/>
          <a:p>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Mahony, S.E., Juncos, D.G. and Winter, D. (2022) ‘Acceptance and Commitment Coaching for Music Performance Anxiety: Piloting a 6-Week Group Course With Undergraduate Dance and Musical Theatre Students’,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Frontiers in Psychology</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McCormack, C. (2000) ‘From Interview Transcript to Interpretive Story: Part 1-Viewing the Transcript through Multiple Lenses’.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Osborne, M.S. and Kenny, D.T. (2005) ‘Development and validation of a music performance anxiety inventory for gifted adolescent musicians’,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Anxiety Disorders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19(7), pp. 725–751.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Osborne, M.S., and Kenny, D.T., (2008) ‘A RT I C L E The role of sensitizing experiences in music performance anxiety in adolescent musicians’,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36, pp. 447–462.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Patston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T. (2014) ‘Teaching stage fright? - Implications for music educators’,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British Journal of Music Education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31(1), pp. 85–98.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Ryan, C. (2004) ‘Gender differences in children’s experience of music performance anxiety’,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32(1), pp. 89–103.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Ryan, C. (2005)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Experience of musical performance anxiety in elementary school children.: EBSCOhost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stress management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Saidin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K. and Yaacob, A. (2016) ‘INSIDER RESEARCHERS: CHALLENGES &amp; OPPORTUNITIES’,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Proceedings of The ICECRS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1(1), p. picecrs.v1i1.563.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/10.21070/picecrs.v1i1.563.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Sârbescu</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P.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Dorgo</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M. (2014) ‘Frightened by the stage or by the public? Exploring the multidimensionality of music performance anxiety’,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42(4), pp. 568–579.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Simon, J.A. and Rainer, M., (1979)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Children’s Anxiety in Sport and </a:t>
            </a:r>
            <a:r>
              <a:rPr lang="en-GB" sz="1800" i="1" dirty="0" err="1">
                <a:effectLst/>
                <a:latin typeface="Calibri" panose="020F0502020204030204" pitchFamily="34" charset="0"/>
                <a:ea typeface="Times New Roman" panose="02020603050405020304" pitchFamily="18" charset="0"/>
                <a:cs typeface="Times New Roman" panose="02020603050405020304" pitchFamily="18" charset="0"/>
              </a:rPr>
              <a:t>Nonsport</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 Evaluative Activities.: EBSCOhost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sport psychology</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Swain, N. and Bodkin-Allen, S. (2017) ‘Developing singing confidence in early childhood teachers using acceptance and commitment therapy and group singing: A randomized trial’,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Research Studies in Music Education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39(1), pp. 109–120.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Zarza-Alzugaray</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F.J.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(2018) ‘Music Performance Anxiety in adolescence and early adulthood: Its relation with the age of onset in musical training’,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46(1), pp. 18–32. </a:t>
            </a:r>
            <a:endParaRPr lang="en-GB" dirty="0"/>
          </a:p>
        </p:txBody>
      </p:sp>
      <p:sp>
        <p:nvSpPr>
          <p:cNvPr id="3" name="Footer Placeholder 2">
            <a:extLst>
              <a:ext uri="{FF2B5EF4-FFF2-40B4-BE49-F238E27FC236}">
                <a16:creationId xmlns:a16="http://schemas.microsoft.com/office/drawing/2014/main" id="{B65F0FAA-50F1-3580-31C0-DDDA838A2963}"/>
              </a:ext>
            </a:extLst>
          </p:cNvPr>
          <p:cNvSpPr>
            <a:spLocks noGrp="1"/>
          </p:cNvSpPr>
          <p:nvPr>
            <p:ph type="ftr" sz="quarter" idx="11"/>
          </p:nvPr>
        </p:nvSpPr>
        <p:spPr/>
        <p:txBody>
          <a:bodyPr/>
          <a:lstStyle/>
          <a:p>
            <a:r>
              <a:rPr lang="en-US" b="1" dirty="0"/>
              <a:t>Module 3 Presentation – Liz Shea</a:t>
            </a:r>
          </a:p>
        </p:txBody>
      </p:sp>
      <p:sp>
        <p:nvSpPr>
          <p:cNvPr id="8" name="Slide Number Placeholder 7">
            <a:extLst>
              <a:ext uri="{FF2B5EF4-FFF2-40B4-BE49-F238E27FC236}">
                <a16:creationId xmlns:a16="http://schemas.microsoft.com/office/drawing/2014/main" id="{EBD21E1D-5F72-C9F3-C968-E20294A6231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350854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A5CCB28C-7D26-4A36-9CFC-D739C28F3D18}">
  <ds:schemaRefs>
    <ds:schemaRef ds:uri="http://schemas.microsoft.com/sharepoint/v3/contenttype/forms"/>
  </ds:schemaRefs>
</ds:datastoreItem>
</file>

<file path=customXml/itemProps3.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{35B460AA-1B71-4ECC-864E-3C6CFE5E8E4F}tf89117832_win32</Template>
  <TotalTime>3125</TotalTime>
  <Words>1802</Words>
  <Application>Microsoft Macintosh PowerPoint</Application>
  <PresentationFormat>Widescreen</PresentationFormat>
  <Paragraphs>167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Avenir Next LT Pro</vt:lpstr>
      <vt:lpstr>Calibri</vt:lpstr>
      <vt:lpstr>Symbol</vt:lpstr>
      <vt:lpstr>ColorBlockVTI</vt:lpstr>
      <vt:lpstr>Module 3 Presentation</vt:lpstr>
      <vt:lpstr>Can an ACT workshop delivered by a singing teacher combined with a LKPO mitigate against MPA with females aged 8-17?  ACT=Acceptance and commitment training LKPO=Low key performance opportunity MPA=Music Performance Anxiety</vt:lpstr>
      <vt:lpstr>Music Performance Anxiety (MPA)   “the experience of persisting, distressful apprehension about and or actual impairment of performance skills in a public context”  (Salmon, 1990, p. 3)  </vt:lpstr>
      <vt:lpstr>PowerPoint Presentation</vt:lpstr>
      <vt:lpstr>Issues for insider researchers </vt:lpstr>
      <vt:lpstr>Methods </vt:lpstr>
      <vt:lpstr>Music Performance Anxiety Inventory for Adolescents (MPAI-I)   A “robust” measure of performance anxiety.  Osborne and Kenny, 2005 </vt:lpstr>
      <vt:lpstr>Ethics</vt:lpstr>
      <vt:lpstr>THE ACT HEXAFLEX  Shaw, Juncos, Winter 2020</vt:lpstr>
      <vt:lpstr>THE TREASURE BOX</vt:lpstr>
      <vt:lpstr>PowerPoint Presentation</vt:lpstr>
      <vt:lpstr>Themes that emerged from coding</vt:lpstr>
      <vt:lpstr>PowerPoint Presentation</vt:lpstr>
      <vt:lpstr>Excitement nerve Sandwich</vt:lpstr>
      <vt:lpstr>PowerPoint Presentation</vt:lpstr>
      <vt:lpstr>PowerPoint Presentation</vt:lpstr>
      <vt:lpstr>THE TREASURE BOX</vt:lpstr>
      <vt:lpstr>PowerPoint Presentation</vt:lpstr>
      <vt:lpstr>PowerPoint Presentation</vt:lpstr>
      <vt:lpstr>PowerPoint Presentation</vt:lpstr>
      <vt:lpstr>Singing teachers should be alert to the extra vulnerability of female students aged 12-16 starting to perform and consider ACT/LKPO as a means of mitigating against these students developing debilitating MPA</vt:lpstr>
      <vt:lpstr>                                     References  Barlow (2000) Unraveling the mysteries of anxiety and its disorders from the perspective ...:  American Psychologist.  Black, T. (2022) ACT for treating children.  The essential guide to acceptance and commitment therapy for kids. New Harbinger Publications, Inc. Brugues, A.O. (2011) Music Performance Anxiety-Part 1. A Review of its Epidemiology - ProQuest, Medical problems of performing artists. Cohen, S. and Bodner, E. (2019) ‘Music performance skills: A two-pronged approach-facilitating optimal music performance and reducing music performance anxiety’, Psychology of Music, 47(4), pp. 521–538.  Fehm, L. and Schmidt, K. (2006) ‘Performance anxiety in gifted adolescent musicians’, Journal of anxiety disorders, 20, pp. 98–109.  Finney, J. and Laurence, F. (2017) ‘Teachers researching singing: contexts, conundrums, and contributions’, Education 3-13, 45(6), pp. 744–756.  Hermann, A.W.. (1989) The participant observer as ‘insider’: Researching your own classroom. 150. Hunnicott, H., and Winter, S., (2011) Musical Performance Anxiety: Adapting Psychotherapy Techniques of Desensiti...: EBSCOhost, Journal of Singing.  Juncos, D.G., Markman, E.J. and Juncos, D. (2016) ‘Acceptance and Commitment Therapy for the treatment of music performance anxiety: A single subject design with a university student, Psychology of Music, 44(5), pp. 935–952.  Juncos, D.G. and de Paiva E Pona, E. (no date) ‘Acceptance and commitment therapy as a clinical anxiety treatment and performance enhancement program for musicians: Towards an evidence-based practice model within performance psychology Common treatment options for musicians with performance anxiety’.  LeBlanc, A. et al. (1997) ‘Effect of audience on music performance anxiety’, Journal of Research in Music Education, 45(3), pp. 480–496. </vt:lpstr>
      <vt:lpstr>  Mahony, S.E., Juncos, D.G. and Winter, D. (2022) ‘Acceptance and Commitment Coaching for Music Performance Anxiety: Piloting a 6-Week Group Course With Undergraduate Dance and Musical Theatre Students’, Frontiers in Psychology, 13. McCormack, C. (2000) ‘From Interview Transcript to Interpretive Story: Part 1-Viewing the Transcript through Multiple Lenses’. Osborne, M.S. and Kenny, D.T. (2005) ‘Development and validation of a music performance anxiety inventory for gifted adolescent musicians’, Journal of Anxiety Disorders, 19(7), pp. 725–751.  Osborne, M.S., and Kenny, D.T., (2008) ‘A RT I C L E The role of sensitizing experiences in music performance anxiety in adolescent musicians’, Psychology of music, 36, pp. 447–462.  Patston, T. (2014) ‘Teaching stage fright? - Implications for music educators’, British Journal of Music Education, 31(1), pp. 85–98.  Ryan, C. (2004) ‘Gender differences in children’s experience of music performance anxiety’, Psychology of music, 32(1), pp. 89–103.  Ryan, C. (2005) Experience of musical performance anxiety in elementary school children.: EBSCOhost, International journal of stress management.  Saidin, K. and Yaacob, A. (2016) ‘INSIDER RESEARCHERS: CHALLENGES &amp; OPPORTUNITIES’, Proceedings of The ICECRS, 1(1), p. picecrs.v1i1.563. Available at: https://doi.org/10.21070/picecrs.v1i1.563. Sârbescu, P. and Dorgo, M. (2014) ‘Frightened by the stage or by the public? Exploring the multidimensionality of music performance anxiety’, Psychology of Music, 42(4), pp. 568–579.  Simon, J.A. and Rainer, M., (1979) Children’s Anxiety in Sport and Nonsport Evaluative Activities.: EBSCOhost, Journal of sport psychology.  Swain, N. and Bodkin-Allen, S. (2017) ‘Developing singing confidence in early childhood teachers using acceptance and commitment therapy and group singing: A randomized trial’, Research Studies in Music Education, 39(1), pp. 109–120.  Zarza-Alzugaray, F.J. et al. (2018) ‘Music Performance Anxiety in adolescence and early adulthood: Its relation with the age of onset in musical training’, Psychology of Music, 46(1), pp. 18–32.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3 Presentation</dc:title>
  <dc:creator>Martyn Shea</dc:creator>
  <cp:lastModifiedBy>Liz Shea</cp:lastModifiedBy>
  <cp:revision>5</cp:revision>
  <dcterms:created xsi:type="dcterms:W3CDTF">2023-01-03T18:11:01Z</dcterms:created>
  <dcterms:modified xsi:type="dcterms:W3CDTF">2023-01-13T13:56:51Z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