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  <p:sldMasterId id="2147483730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7" r:id="rId4"/>
    <p:sldId id="258" r:id="rId5"/>
    <p:sldId id="259" r:id="rId6"/>
    <p:sldId id="260" r:id="rId7"/>
    <p:sldId id="277" r:id="rId8"/>
    <p:sldId id="262" r:id="rId9"/>
    <p:sldId id="273" r:id="rId10"/>
    <p:sldId id="274" r:id="rId11"/>
    <p:sldId id="278" r:id="rId12"/>
    <p:sldId id="276" r:id="rId13"/>
    <p:sldId id="271" r:id="rId14"/>
    <p:sldId id="265" r:id="rId15"/>
    <p:sldId id="27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472" autoAdjust="0"/>
  </p:normalViewPr>
  <p:slideViewPr>
    <p:cSldViewPr snapToGrid="0">
      <p:cViewPr>
        <p:scale>
          <a:sx n="82" d="100"/>
          <a:sy n="82" d="100"/>
        </p:scale>
        <p:origin x="5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1" d="100"/>
          <a:sy n="61" d="100"/>
        </p:scale>
        <p:origin x="2468" y="2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00E5E0-1135-44A9-869A-9B722A47D233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FB9EB8-C921-42EF-BBCE-F3F5AEA5B5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4479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  <p:transition spd="slow" advTm="1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  <p:transition spd="slow" advTm="100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  <p:transition spd="slow" advTm="1000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  <p:transition spd="slow" advTm="100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  <p:transition spd="slow" advTm="1000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343516"/>
      </p:ext>
    </p:extLst>
  </p:cSld>
  <p:clrMapOvr>
    <a:masterClrMapping/>
  </p:clrMapOvr>
  <p:transition spd="slow" advTm="1000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903921"/>
      </p:ext>
    </p:extLst>
  </p:cSld>
  <p:clrMapOvr>
    <a:masterClrMapping/>
  </p:clrMapOvr>
  <p:transition spd="slow" advTm="1000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373781"/>
      </p:ext>
    </p:extLst>
  </p:cSld>
  <p:clrMapOvr>
    <a:masterClrMapping/>
  </p:clrMapOvr>
  <p:transition spd="slow" advTm="1000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318784"/>
      </p:ext>
    </p:extLst>
  </p:cSld>
  <p:clrMapOvr>
    <a:masterClrMapping/>
  </p:clrMapOvr>
  <p:transition spd="slow" advTm="1000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936455"/>
      </p:ext>
    </p:extLst>
  </p:cSld>
  <p:clrMapOvr>
    <a:masterClrMapping/>
  </p:clrMapOvr>
  <p:transition spd="slow" advTm="1000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950422"/>
      </p:ext>
    </p:extLst>
  </p:cSld>
  <p:clrMapOvr>
    <a:masterClrMapping/>
  </p:clrMapOvr>
  <p:transition spd="slow" advTm="1000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396495"/>
      </p:ext>
    </p:extLst>
  </p:cSld>
  <p:clrMapOvr>
    <a:masterClrMapping/>
  </p:clrMapOvr>
  <p:transition spd="slow" advTm="1000">
    <p:randomBa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504609"/>
      </p:ext>
    </p:extLst>
  </p:cSld>
  <p:clrMapOvr>
    <a:masterClrMapping/>
  </p:clrMapOvr>
  <p:transition spd="slow" advTm="1000">
    <p:randomBa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15073"/>
      </p:ext>
    </p:extLst>
  </p:cSld>
  <p:clrMapOvr>
    <a:masterClrMapping/>
  </p:clrMapOvr>
  <p:transition spd="slow" advTm="1000">
    <p:randomBar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915689"/>
      </p:ext>
    </p:extLst>
  </p:cSld>
  <p:clrMapOvr>
    <a:masterClrMapping/>
  </p:clrMapOvr>
  <p:transition spd="slow" advTm="1000">
    <p:randomBar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972898"/>
      </p:ext>
    </p:extLst>
  </p:cSld>
  <p:clrMapOvr>
    <a:masterClrMapping/>
  </p:clrMapOvr>
  <p:transition spd="slow" advTm="1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ransition spd="slow" advTm="1000">
    <p:randomBar dir="vert"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0C433-C3AC-4199-8FE5-C3A1E1DFFFEE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5C7B1-D76C-4261-99B4-EAB2FEAB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875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ransition spd="slow" advTm="1000">
    <p:randomBar dir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cvsknowledge.org/resource/root-cause-analysis-in-action/" TargetMode="External"/><Relationship Id="rId2" Type="http://schemas.openxmlformats.org/officeDocument/2006/relationships/hyperlink" Target="https://www.businessanalystlearnings.com/ba-techniques/2018/5/19/cause-effect-analysis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bstudies.co.za/business-concepts/stakeholder-definition/" TargetMode="External"/><Relationship Id="rId5" Type="http://schemas.openxmlformats.org/officeDocument/2006/relationships/hyperlink" Target="https://www.investopedia.com/terms/m/marketeconomy.asp" TargetMode="External"/><Relationship Id="rId4" Type="http://schemas.openxmlformats.org/officeDocument/2006/relationships/hyperlink" Target="https://bgmcgroup.com/exploring-the-fishbone-diagram-types-advantages-drawbacks-and-revealing-the-six-ms-of-change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6807" y="1441341"/>
            <a:ext cx="6997500" cy="3223647"/>
          </a:xfrm>
        </p:spPr>
        <p:txBody>
          <a:bodyPr>
            <a:normAutofit/>
          </a:bodyPr>
          <a:lstStyle/>
          <a:p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</a:t>
            </a: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b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SOLVING AND DEVISION MAKING</a:t>
            </a: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LCLM4004 </a:t>
            </a: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</a:t>
            </a: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NAME: </a:t>
            </a:r>
            <a:r>
              <a:rPr lang="en-GB" sz="1400" b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Awylson</a:t>
            </a: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 Cruz</a:t>
            </a: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</a:t>
            </a: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2542300</a:t>
            </a: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THOMAS ADEYEMI</a:t>
            </a: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1: </a:t>
            </a: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339" y="723978"/>
            <a:ext cx="8005520" cy="795231"/>
          </a:xfrm>
        </p:spPr>
        <p:txBody>
          <a:bodyPr>
            <a:normAutofit/>
          </a:bodyPr>
          <a:lstStyle/>
          <a:p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OVERVIEW</a:t>
            </a:r>
            <a:endParaRPr lang="en-GB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7322" y="1824459"/>
            <a:ext cx="8005520" cy="3441653"/>
          </a:xfrm>
        </p:spPr>
        <p:txBody>
          <a:bodyPr>
            <a:normAutofit/>
          </a:bodyPr>
          <a:lstStyle/>
          <a:p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</a:p>
          <a:p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 background</a:t>
            </a:r>
          </a:p>
          <a:p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</a:t>
            </a: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nature and scope</a:t>
            </a:r>
          </a:p>
          <a:p>
            <a:r>
              <a:rPr lang="en-GB" sz="1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PESTel</a:t>
            </a: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ANALYSIS: Basil’s Bakery</a:t>
            </a:r>
          </a:p>
          <a:p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 and effect analysis: Fishbone diagram</a:t>
            </a:r>
          </a:p>
          <a:p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5543" y="929897"/>
            <a:ext cx="7749935" cy="443859"/>
          </a:xfrm>
        </p:spPr>
        <p:txBody>
          <a:bodyPr>
            <a:noAutofit/>
          </a:bodyPr>
          <a:lstStyle/>
          <a:p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GB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7536" y="1565328"/>
            <a:ext cx="8765074" cy="4481166"/>
          </a:xfrm>
        </p:spPr>
        <p:txBody>
          <a:bodyPr>
            <a:normAutofit/>
          </a:bodyPr>
          <a:lstStyle/>
          <a:p>
            <a:pPr algn="just"/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What the presentation is about?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presentation is about Basil’s Bakery and its low sales.</a:t>
            </a:r>
          </a:p>
          <a:p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Definitions of the Concepts </a:t>
            </a:r>
          </a:p>
          <a:p>
            <a:r>
              <a:rPr lang="en-GB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use three concepts:</a:t>
            </a:r>
          </a:p>
          <a:p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PESTLE Analysis:</a:t>
            </a:r>
            <a:r>
              <a:rPr lang="en-GB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helps us understand things outside a business that can affect it.</a:t>
            </a:r>
          </a:p>
          <a:p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Fishbone Diagram:</a:t>
            </a:r>
            <a:r>
              <a:rPr lang="en-GB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helps us find the possible causes of a problem.</a:t>
            </a:r>
          </a:p>
          <a:p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Problem-solving:</a:t>
            </a:r>
            <a:r>
              <a:rPr lang="en-GB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means finding ways to solve a problem.</a:t>
            </a: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use these tools to find out why the bakery sells less</a:t>
            </a:r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b="1" dirty="0">
              <a:solidFill>
                <a:srgbClr val="FF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279" y="511444"/>
            <a:ext cx="8454633" cy="607452"/>
          </a:xfrm>
        </p:spPr>
        <p:txBody>
          <a:bodyPr>
            <a:normAutofit/>
          </a:bodyPr>
          <a:lstStyle/>
          <a:p>
            <a:r>
              <a:rPr lang="en-GB" sz="1400" b="1" dirty="0">
                <a:solidFill>
                  <a:schemeClr val="tx1"/>
                </a:solidFill>
              </a:rPr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1516" y="1247613"/>
            <a:ext cx="8686800" cy="5176433"/>
          </a:xfrm>
        </p:spPr>
        <p:txBody>
          <a:bodyPr>
            <a:noAutofit/>
          </a:bodyPr>
          <a:lstStyle/>
          <a:p>
            <a:pPr algn="just"/>
            <a:endParaRPr lang="en-GB" sz="1600" b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Basil’s </a:t>
            </a: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Bakery</a:t>
            </a:r>
          </a:p>
          <a:p>
            <a:pPr algn="just"/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Founded </a:t>
            </a: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2015</a:t>
            </a:r>
          </a:p>
          <a:p>
            <a:pPr algn="just"/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Owners: 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Basil’s Bakery is owned by Basil.</a:t>
            </a:r>
            <a:endParaRPr lang="en-GB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Sells </a:t>
            </a: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Bread, cakes and pastries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More Information About the Case Study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Location: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Basil’s Bakery is in a retail park in Coventry, UK.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Business problem: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Sales are about 25% lower than in 2019.</a:t>
            </a:r>
          </a:p>
          <a:p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problems:</a:t>
            </a:r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Costs are higher, fewer customers visit the shop, and people work in different ways.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Customer needs: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customers want food delivery and the option to order food before they arrive.</a:t>
            </a:r>
          </a:p>
          <a:p>
            <a:pPr marL="342900" indent="-342900" algn="just">
              <a:buFont typeface="Arial" charset="2"/>
              <a:buChar char="•"/>
            </a:pPr>
            <a:endParaRPr lang="en-GB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96325" y="643181"/>
            <a:ext cx="9624448" cy="6090834"/>
          </a:xfrm>
        </p:spPr>
        <p:txBody>
          <a:bodyPr>
            <a:normAutofit/>
          </a:bodyPr>
          <a:lstStyle/>
          <a:p>
            <a:r>
              <a:rPr lang="en-GB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5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54264" y="2369202"/>
            <a:ext cx="1444384" cy="493385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 defTabSz="914400">
              <a:defRPr/>
            </a:pP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sz="1200" b="1" kern="0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is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 problem </a:t>
            </a:r>
            <a:r>
              <a:rPr lang="en-GB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kumimoji="0" lang="en-GB" sz="12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48757" y="2882214"/>
            <a:ext cx="2055398" cy="828488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Sales have fallen by around 25% compared with 2019.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154264" y="4472300"/>
            <a:ext cx="1514126" cy="556900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Why: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why does it happen?</a:t>
            </a:r>
            <a:endParaRPr lang="en-GB" sz="1400" dirty="0"/>
          </a:p>
        </p:txBody>
      </p:sp>
      <p:sp>
        <p:nvSpPr>
          <p:cNvPr id="20" name="Rectangle 19"/>
          <p:cNvSpPr/>
          <p:nvPr/>
        </p:nvSpPr>
        <p:spPr>
          <a:xfrm>
            <a:off x="4231964" y="2384616"/>
            <a:ext cx="1486911" cy="477971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</a:rPr>
              <a:t>Who: </a:t>
            </a: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who is involved?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033872" y="2876311"/>
            <a:ext cx="1979105" cy="8300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Basil’s Bakery, its owner, staff and customers.</a:t>
            </a:r>
          </a:p>
          <a:p>
            <a:pPr algn="ctr"/>
            <a:endParaRPr lang="en-GB" sz="800" b="1" dirty="0"/>
          </a:p>
        </p:txBody>
      </p:sp>
      <p:sp>
        <p:nvSpPr>
          <p:cNvPr id="24" name="Rectangle 23"/>
          <p:cNvSpPr/>
          <p:nvPr/>
        </p:nvSpPr>
        <p:spPr>
          <a:xfrm>
            <a:off x="5362118" y="4472300"/>
            <a:ext cx="1558165" cy="603395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How: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does it happen?</a:t>
            </a:r>
            <a:endParaRPr lang="en-GB" sz="1400" dirty="0"/>
          </a:p>
        </p:txBody>
      </p:sp>
      <p:sp>
        <p:nvSpPr>
          <p:cNvPr id="26" name="Rectangle 25"/>
          <p:cNvSpPr/>
          <p:nvPr/>
        </p:nvSpPr>
        <p:spPr>
          <a:xfrm>
            <a:off x="5114441" y="5091004"/>
            <a:ext cx="2125462" cy="759606"/>
          </a:xfrm>
          <a:prstGeom prst="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 bakery sells less food and makes less money</a:t>
            </a:r>
            <a:endParaRPr lang="en-GB" sz="1200" dirty="0"/>
          </a:p>
        </p:txBody>
      </p:sp>
      <p:sp>
        <p:nvSpPr>
          <p:cNvPr id="27" name="Rectangle 26"/>
          <p:cNvSpPr/>
          <p:nvPr/>
        </p:nvSpPr>
        <p:spPr>
          <a:xfrm>
            <a:off x="6409529" y="2412575"/>
            <a:ext cx="1373530" cy="450012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</a:rPr>
              <a:t>Where: </a:t>
            </a: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where</a:t>
            </a:r>
            <a:r>
              <a:rPr kumimoji="0" lang="en-GB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is the problem?</a:t>
            </a:r>
            <a:endParaRPr kumimoji="0" lang="en-GB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186664" y="2882214"/>
            <a:ext cx="1922631" cy="8296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 defTabSz="914400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At Basil’s Bakery, in a retail park in 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Coventry, UK</a:t>
            </a:r>
            <a:endParaRPr kumimoji="0" lang="en-GB" sz="12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314741" y="4454425"/>
            <a:ext cx="1574407" cy="621269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GB" sz="14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much: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much does it?</a:t>
            </a:r>
            <a:endParaRPr lang="en-GB" sz="1400" dirty="0"/>
          </a:p>
        </p:txBody>
      </p:sp>
      <p:sp>
        <p:nvSpPr>
          <p:cNvPr id="30" name="Rectangle 29"/>
          <p:cNvSpPr/>
          <p:nvPr/>
        </p:nvSpPr>
        <p:spPr>
          <a:xfrm>
            <a:off x="8109295" y="5083444"/>
            <a:ext cx="2119585" cy="767166"/>
          </a:xfrm>
          <a:prstGeom prst="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Sales are around 25% lower than in 2019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482596" y="2436069"/>
            <a:ext cx="1418094" cy="439112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</a:rPr>
              <a:t>When: </a:t>
            </a:r>
            <a:r>
              <a:rPr kumimoji="0" lang="en-GB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when</a:t>
            </a:r>
            <a:r>
              <a:rPr kumimoji="0" lang="en-GB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does it happen?</a:t>
            </a:r>
            <a:endParaRPr kumimoji="0" lang="en-GB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82982" y="2880261"/>
            <a:ext cx="1794238" cy="8221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 defTabSz="914400"/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2023–2025Sales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remained below the 2019 level during </a:t>
            </a:r>
            <a:endParaRPr kumimoji="0" lang="en-GB" sz="12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766087" y="5057082"/>
            <a:ext cx="2501490" cy="793527"/>
          </a:xfrm>
          <a:prstGeom prst="rect">
            <a:avLst/>
          </a:prstGeom>
          <a:solidFill>
            <a:srgbClr val="FFC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lvl="0" algn="ctr" defTabSz="914400">
              <a:defRPr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Not many people come to the </a:t>
            </a:r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shop</a:t>
            </a:r>
            <a:r>
              <a:rPr kumimoji="0" lang="en-GB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0" algn="ctr" defTabSz="914400">
              <a:defRPr/>
            </a:pPr>
            <a:r>
              <a:rPr kumimoji="0" lang="en-GB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costs are higher,</a:t>
            </a:r>
            <a:endParaRPr kumimoji="0" lang="en-GB" sz="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1" name="Straight Arrow Connector 60"/>
          <p:cNvCxnSpPr/>
          <p:nvPr/>
        </p:nvCxnSpPr>
        <p:spPr>
          <a:xfrm flipH="1">
            <a:off x="3198159" y="3733535"/>
            <a:ext cx="5903785" cy="6791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3973216" y="4814450"/>
            <a:ext cx="122766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>
            <a:off x="7026740" y="4868694"/>
            <a:ext cx="121335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6325" y="498893"/>
            <a:ext cx="9020013" cy="1317576"/>
          </a:xfrm>
        </p:spPr>
        <p:txBody>
          <a:bodyPr>
            <a:normAutofit fontScale="90000"/>
          </a:bodyPr>
          <a:lstStyle/>
          <a:p>
            <a:r>
              <a:rPr lang="en-GB" sz="1800" b="1" dirty="0" smtClean="0">
                <a:solidFill>
                  <a:srgbClr val="00B050"/>
                </a:solidFill>
              </a:rPr>
              <a:t/>
            </a:r>
            <a:br>
              <a:rPr lang="en-GB" sz="1800" b="1" dirty="0" smtClean="0">
                <a:solidFill>
                  <a:srgbClr val="00B050"/>
                </a:solidFill>
              </a:rPr>
            </a:br>
            <a:r>
              <a:rPr lang="en-GB" sz="1800" b="1" dirty="0" smtClean="0">
                <a:solidFill>
                  <a:srgbClr val="00B050"/>
                </a:solidFill>
              </a:rPr>
              <a:t/>
            </a:r>
            <a:br>
              <a:rPr lang="en-GB" sz="1800" b="1" dirty="0" smtClean="0">
                <a:solidFill>
                  <a:srgbClr val="00B050"/>
                </a:solidFill>
              </a:rPr>
            </a:br>
            <a:r>
              <a:rPr lang="en-GB" sz="1600" b="1" dirty="0" smtClean="0">
                <a:solidFill>
                  <a:schemeClr val="tx1"/>
                </a:solidFill>
              </a:rPr>
              <a:t>Problem</a:t>
            </a:r>
            <a:r>
              <a:rPr lang="en-GB" sz="1600" b="1" dirty="0">
                <a:solidFill>
                  <a:schemeClr val="tx1"/>
                </a:solidFill>
              </a:rPr>
              <a:t>: nature and scope</a:t>
            </a:r>
            <a:r>
              <a:rPr lang="en-GB" sz="1800" b="1" dirty="0">
                <a:solidFill>
                  <a:srgbClr val="00B050"/>
                </a:solidFill>
              </a:rPr>
              <a:t/>
            </a:r>
            <a:br>
              <a:rPr lang="en-GB" sz="1800" b="1" dirty="0">
                <a:solidFill>
                  <a:srgbClr val="00B050"/>
                </a:solidFill>
              </a:rPr>
            </a:br>
            <a:r>
              <a:rPr lang="en-GB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5W2H: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is a tool used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problem by asking questions</a:t>
            </a:r>
            <a:r>
              <a:rPr lang="en-GB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68390" y="6344272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95209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cxnSp>
        <p:nvCxnSpPr>
          <p:cNvPr id="10" name="Straight Arrow Connector 9"/>
          <p:cNvCxnSpPr>
            <a:stCxn id="6" idx="3"/>
            <a:endCxn id="20" idx="1"/>
          </p:cNvCxnSpPr>
          <p:nvPr/>
        </p:nvCxnSpPr>
        <p:spPr>
          <a:xfrm>
            <a:off x="3598648" y="2615895"/>
            <a:ext cx="633316" cy="7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5789673" y="2637581"/>
            <a:ext cx="633316" cy="7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7849280" y="2615894"/>
            <a:ext cx="633316" cy="7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21251" y="822943"/>
            <a:ext cx="24574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What is PESTLE Analysis?</a:t>
            </a:r>
            <a:endParaRPr lang="en-GB" sz="1400" dirty="0"/>
          </a:p>
        </p:txBody>
      </p:sp>
      <p:sp>
        <p:nvSpPr>
          <p:cNvPr id="3" name="Rectangle 2"/>
          <p:cNvSpPr/>
          <p:nvPr/>
        </p:nvSpPr>
        <p:spPr>
          <a:xfrm>
            <a:off x="1621251" y="1541425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PESTLE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Analysis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a business understand things that can affect it.</a:t>
            </a:r>
          </a:p>
          <a:p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400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Sammut-Bonnici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400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Galea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2015)</a:t>
            </a:r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a business see changes.</a:t>
            </a: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a business make plans.</a:t>
            </a:r>
          </a:p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not solve problems.</a:t>
            </a: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hard to know what will happen next.</a:t>
            </a:r>
          </a:p>
          <a:p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(CIPD, 2025)</a:t>
            </a:r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523116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2564" y="1205451"/>
            <a:ext cx="8469825" cy="4619625"/>
          </a:xfrm>
        </p:spPr>
        <p:txBody>
          <a:bodyPr>
            <a:normAutofit/>
          </a:bodyPr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POLITICAL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Idea 1: Government help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government can give 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grants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small businesses. This can help 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 Bakery finically if the bakery is struggling.</a:t>
            </a:r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Idea 2: Business tax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 must pay tax for his business. If the tax goes up, he will have less money.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Idea 1: Higher costs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Electricity, rent and food cost more now. Basil needs more money to run his bakery.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Idea 2: Lower sales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 sells about 25% less than in 2019. He sells less food and gets less money 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(Basil’s Bakery case study, </a:t>
            </a:r>
            <a:r>
              <a:rPr lang="en-GB" sz="1400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n.d.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 sz="16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2564" y="517756"/>
            <a:ext cx="9988449" cy="479400"/>
          </a:xfrm>
        </p:spPr>
        <p:txBody>
          <a:bodyPr>
            <a:normAutofit/>
          </a:bodyPr>
          <a:lstStyle/>
          <a:p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PESTLE </a:t>
            </a: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ANALYSIS: Basil’s Bakery</a:t>
            </a:r>
            <a:endParaRPr lang="en-GB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12563" y="464949"/>
            <a:ext cx="802812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</a:p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1: Working from home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now 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from home. They do not visit the bakery every day. Basil has fewer customers.</a:t>
            </a:r>
          </a:p>
          <a:p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(Basil’s Bakery case study, </a:t>
            </a:r>
            <a:r>
              <a:rPr lang="en-GB" sz="1400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n.d.</a:t>
            </a:r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 2: Customer needs</a:t>
            </a:r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customers want food delivered to their homes. Others want to order food before they arrive.</a:t>
            </a:r>
          </a:p>
          <a:p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(Basil’s Bakery case study, </a:t>
            </a:r>
            <a:r>
              <a:rPr lang="en-GB" sz="1400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n.d.</a:t>
            </a:r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TECHNOLOGICAL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1: Website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 can use a website to sell bread, cakes and pastries.</a:t>
            </a:r>
          </a:p>
          <a:p>
            <a:endParaRPr lang="en-GB" sz="14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2: Online orders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Customers can order food online before they visit the bakery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400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Sammut-Bonnici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400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Galea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2015</a:t>
            </a:r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688206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4075" y="469419"/>
            <a:ext cx="834583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LEGAL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Idea 1: Food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safety</a:t>
            </a:r>
          </a:p>
          <a:p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bakery must follow food safety rules. This helps keep the food safe.</a:t>
            </a:r>
          </a:p>
          <a:p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(Food Standards Agency, 2026</a:t>
            </a:r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Idea 2: Workers’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wages</a:t>
            </a:r>
          </a:p>
          <a:p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 must pay his workers the correct amount of money.</a:t>
            </a:r>
          </a:p>
          <a:p>
            <a:endParaRPr lang="en-GB" sz="14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1: Energy use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bakery can use less electricity to save money.</a:t>
            </a:r>
          </a:p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Idea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2: Food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waste</a:t>
            </a:r>
          </a:p>
          <a:p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bakery can make less extra food. </a:t>
            </a:r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help reduce waste.</a:t>
            </a:r>
          </a:p>
          <a:p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(GOV.UK, 2026</a:t>
            </a:r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PESTLE SOURCES</a:t>
            </a:r>
          </a:p>
          <a:p>
            <a:r>
              <a:rPr lang="en-GB" sz="1400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Sammut-Bonnici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400" i="1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Galea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(2015); CIPD (2025).</a:t>
            </a:r>
          </a:p>
        </p:txBody>
      </p:sp>
    </p:spTree>
    <p:extLst>
      <p:ext uri="{BB962C8B-B14F-4D97-AF65-F5344CB8AC3E}">
        <p14:creationId xmlns:p14="http://schemas.microsoft.com/office/powerpoint/2010/main" val="3286514176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73076" y="810737"/>
            <a:ext cx="939197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Causes :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does a problem happen?</a:t>
            </a:r>
            <a:endParaRPr lang="pt-BR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r>
              <a:rPr lang="pt-BR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Basil’s Bakery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 people come to the shop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Rent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bills and food cost more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want to order food online and get it at home</a:t>
            </a:r>
            <a:endParaRPr lang="pt-BR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Effect </a:t>
            </a: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:What happens because of a problem.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Basil’s Bakery</a:t>
            </a:r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bakery sells less food. 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bakery makes less money. 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business has problems.</a:t>
            </a:r>
          </a:p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is a Fishbone Diagram?</a:t>
            </a: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 Fishbone Diagram 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us find why a problem happens.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400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(Ishikawa, 1986)</a:t>
            </a:r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helps us understand the problem.</a:t>
            </a: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helps us sort the problems.</a:t>
            </a:r>
            <a:endParaRPr lang="en-GB" sz="14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does not fix the problem.</a:t>
            </a: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may not find all the reasons.</a:t>
            </a:r>
          </a:p>
          <a:p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5328" y="366619"/>
            <a:ext cx="41280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Cause and effect analysis (Fishbone diagram)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088263758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0593" y="397754"/>
            <a:ext cx="89192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Fishbone diagram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533591" y="985772"/>
            <a:ext cx="10314057" cy="56103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mtClean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863091" y="2106707"/>
            <a:ext cx="16760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GB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o website for orders food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32624" y="3929439"/>
            <a:ext cx="1365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Food  is waste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38064" y="3947333"/>
            <a:ext cx="13494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People want to order early</a:t>
            </a:r>
            <a:endParaRPr lang="en-GB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154790" y="3156807"/>
            <a:ext cx="7335614" cy="300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2051402" y="1414902"/>
            <a:ext cx="2230016" cy="619277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CUSTOMERS:</a:t>
            </a:r>
            <a:endParaRPr lang="en-GB" sz="1400" dirty="0">
              <a:solidFill>
                <a:schemeClr val="accent2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504417" y="1453107"/>
            <a:ext cx="2230016" cy="645403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  <a:endParaRPr lang="en-GB" dirty="0" smtClean="0"/>
          </a:p>
          <a:p>
            <a:pPr algn="ctr"/>
            <a:r>
              <a:rPr lang="en-GB" sz="1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TECHNOLOGY:</a:t>
            </a:r>
          </a:p>
          <a:p>
            <a:pPr algn="ctr"/>
            <a:endParaRPr lang="en-GB" dirty="0"/>
          </a:p>
        </p:txBody>
      </p:sp>
      <p:sp>
        <p:nvSpPr>
          <p:cNvPr id="11" name="Flowchart: Decision 10"/>
          <p:cNvSpPr/>
          <p:nvPr/>
        </p:nvSpPr>
        <p:spPr>
          <a:xfrm>
            <a:off x="3220418" y="4310971"/>
            <a:ext cx="2355106" cy="795154"/>
          </a:xfrm>
          <a:prstGeom prst="flowChartDecis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 smtClean="0">
                <a:solidFill>
                  <a:schemeClr val="accent6"/>
                </a:solidFill>
              </a:rPr>
              <a:t>PRODUCTS;</a:t>
            </a:r>
            <a:endParaRPr lang="en-GB" sz="1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Flowchart: Decision 11"/>
          <p:cNvSpPr/>
          <p:nvPr/>
        </p:nvSpPr>
        <p:spPr>
          <a:xfrm>
            <a:off x="6010231" y="4310971"/>
            <a:ext cx="2339186" cy="727569"/>
          </a:xfrm>
          <a:prstGeom prst="flowChartDecis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LOCATION:</a:t>
            </a:r>
            <a:endParaRPr lang="en-GB" sz="14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500640" y="2613107"/>
            <a:ext cx="2155897" cy="107595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</a:t>
            </a:r>
            <a:r>
              <a:rPr lang="en-GB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sales are </a:t>
            </a:r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falling :</a:t>
            </a:r>
            <a:r>
              <a:rPr lang="en-GB" sz="1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SALES </a:t>
            </a:r>
            <a:r>
              <a:rPr lang="en-GB" sz="1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Basil's Bakery </a:t>
            </a:r>
          </a:p>
          <a:p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7014653" y="1499564"/>
            <a:ext cx="2230016" cy="640978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</a:t>
            </a:r>
            <a:r>
              <a:rPr lang="en-GB" sz="1400" i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14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TS</a:t>
            </a:r>
            <a:r>
              <a:rPr lang="en-GB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53936" y="2581144"/>
            <a:ext cx="10915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Food costs more.</a:t>
            </a:r>
            <a:endParaRPr lang="en-GB" sz="11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lowchart: Decision 23"/>
          <p:cNvSpPr/>
          <p:nvPr/>
        </p:nvSpPr>
        <p:spPr>
          <a:xfrm>
            <a:off x="8638320" y="4294801"/>
            <a:ext cx="2083949" cy="700905"/>
          </a:xfrm>
          <a:prstGeom prst="flowChartDecis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SERVICE:</a:t>
            </a:r>
            <a:endParaRPr lang="en-GB" sz="14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25560" y="3428201"/>
            <a:ext cx="13452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Shops are empty</a:t>
            </a:r>
            <a:endParaRPr lang="en-GB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2666321" y="1899426"/>
            <a:ext cx="1414273" cy="12516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1661937" y="2011624"/>
            <a:ext cx="13628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Not many people come to the shop</a:t>
            </a:r>
            <a:endParaRPr lang="en-GB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3070645" y="2270064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5140438" y="2796587"/>
            <a:ext cx="5114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1407338" y="2611726"/>
            <a:ext cx="131372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More People work from home</a:t>
            </a:r>
            <a:endParaRPr lang="en-GB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508281" y="2548069"/>
            <a:ext cx="16678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No one answers the phone.</a:t>
            </a:r>
            <a:endParaRPr lang="en-GB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5188291" y="1939686"/>
            <a:ext cx="1414273" cy="12516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8170358" y="2336405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581794" y="2796587"/>
            <a:ext cx="5114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7106351" y="2132386"/>
            <a:ext cx="1023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Bills cost more</a:t>
            </a:r>
            <a:r>
              <a:rPr lang="en-GB" sz="1200" dirty="0"/>
              <a:t>.</a:t>
            </a:r>
            <a:endParaRPr lang="en-GB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V="1">
            <a:off x="7805480" y="1915898"/>
            <a:ext cx="1414273" cy="12516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5629037" y="2275819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7683399" y="2816167"/>
            <a:ext cx="5114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764435" y="3455337"/>
            <a:ext cx="1127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Products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does not sell</a:t>
            </a:r>
            <a:endParaRPr lang="en-GB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 bwMode="ltGray">
          <a:xfrm>
            <a:off x="3393097" y="3196857"/>
            <a:ext cx="1025473" cy="11209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140005" y="3571102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3687342" y="4088154"/>
            <a:ext cx="5114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8625776" y="3178237"/>
            <a:ext cx="1025473" cy="11209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177884" y="3161279"/>
            <a:ext cx="1025473" cy="11209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8901063" y="4137154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6451257" y="4084755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8465029" y="3690172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939112" y="3571102"/>
            <a:ext cx="5893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5139792" y="3925117"/>
            <a:ext cx="13869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Not many people </a:t>
            </a:r>
            <a:endParaRPr lang="en-GB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come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here.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208804" y="3527362"/>
            <a:ext cx="12258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/>
              <a:t>No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delivery</a:t>
            </a:r>
            <a:r>
              <a:rPr lang="en-GB" sz="1200" dirty="0"/>
              <a:t>.</a:t>
            </a:r>
            <a:endParaRPr lang="en-GB" sz="1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263352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  <p:bldP spid="21" grpId="0"/>
      <p:bldP spid="54" grpId="0"/>
      <p:bldP spid="50" grpId="0"/>
      <p:bldP spid="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8588" y="1100379"/>
            <a:ext cx="7833398" cy="520879"/>
          </a:xfrm>
        </p:spPr>
        <p:txBody>
          <a:bodyPr>
            <a:normAutofit/>
          </a:bodyPr>
          <a:lstStyle/>
          <a:p>
            <a:pPr defTabSz="914400" eaLnBrk="0" fontAlgn="base" hangingPunct="0">
              <a:spcAft>
                <a:spcPct val="0"/>
              </a:spcAft>
            </a:pPr>
            <a:r>
              <a:rPr lang="en-GB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Findings</a:t>
            </a:r>
            <a:endParaRPr lang="en-GB" sz="14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58588" y="2076749"/>
            <a:ext cx="6067623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Sales are 25% lower than in 2019.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Fewer people go to the bakery.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Rent, electricity and food cost more.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Some people want to order food online and get it at home.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The bakery can offer new services to get more people and sell more food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8121722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706" y="265485"/>
            <a:ext cx="8584931" cy="416440"/>
          </a:xfrm>
        </p:spPr>
        <p:txBody>
          <a:bodyPr>
            <a:normAutofit fontScale="90000"/>
          </a:bodyPr>
          <a:lstStyle/>
          <a:p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898902"/>
            <a:ext cx="9445087" cy="4703735"/>
          </a:xfrm>
        </p:spPr>
        <p:txBody>
          <a:bodyPr>
            <a:normAutofit/>
          </a:bodyPr>
          <a:lstStyle/>
          <a:p>
            <a:r>
              <a:rPr lang="en-GB" sz="1400" b="1" dirty="0">
                <a:solidFill>
                  <a:schemeClr val="tx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5 sources</a:t>
            </a:r>
            <a:r>
              <a:rPr lang="en-GB" sz="1400" b="1" dirty="0">
                <a:latin typeface="Arial"/>
                <a:ea typeface="Roboto"/>
                <a:cs typeface="Roboto"/>
              </a:rPr>
              <a:t/>
            </a:r>
            <a:br>
              <a:rPr lang="en-GB" sz="1400" b="1" dirty="0">
                <a:latin typeface="Arial"/>
                <a:ea typeface="Roboto"/>
                <a:cs typeface="Roboto"/>
              </a:rPr>
            </a:br>
            <a:endParaRPr lang="en-GB" sz="1400" b="1" dirty="0">
              <a:solidFill>
                <a:srgbClr val="FFFF00"/>
              </a:solidFill>
              <a:latin typeface="Arial"/>
              <a:ea typeface="Roboto"/>
              <a:cs typeface="Roboto"/>
            </a:endParaRPr>
          </a:p>
          <a:p>
            <a:r>
              <a:rPr lang="en-GB" sz="1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Famuyide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 (2018) ‘Cause and Effect Analysis’. 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Analyst Learnings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19 May. Available at: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www.businessanalystlearnings.com/ba-techniques/2018/5/19/cause-effect-analysis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RCVS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(2025) </a:t>
            </a:r>
            <a:r>
              <a:rPr lang="en-GB" sz="14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Root cause analysis in action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https://www.rcvsknowledge.org/resource/root-cause-analysis-in-action/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(24 October 2026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1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://bgmcgroup.com/exploring-the-fishbone-diagram-types-advantages-drawbacks-and-revealing-the-six-ms-of-change/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28 October 2024</a:t>
            </a:r>
            <a:r>
              <a:rPr lang="en-GB" sz="1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GB" sz="1400" dirty="0">
              <a:solidFill>
                <a:srgbClr val="FFFF00"/>
              </a:solidFill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xmlns:lc="http://schemas.openxmlformats.org/drawingml/2006/lockedCanvas" val="tx"/>
                    </a:ext>
                  </a:extLst>
                </a:hlinkClick>
              </a:rPr>
              <a:t>https://www.investopedia.com/terms/m/marketeconomy.asp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24 June 2025</a:t>
            </a:r>
            <a:r>
              <a:rPr lang="en-GB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xmlns:lc="http://schemas.openxmlformats.org/drawingml/2006/lockedCanvas" val="tx"/>
                    </a:ext>
                  </a:extLst>
                </a:hlinkClick>
              </a:rPr>
              <a:t>https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xmlns:lc="http://schemas.openxmlformats.org/drawingml/2006/lockedCanvas" val="tx"/>
                    </a:ext>
                  </a:extLst>
                </a:hlinkClick>
              </a:rPr>
              <a:t>://www.bstudies.co.za/business-concepts/stakeholder-definition/</a:t>
            </a:r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24 June </a:t>
            </a:r>
          </a:p>
          <a:p>
            <a:r>
              <a:rPr lang="en-GB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2025).</a:t>
            </a:r>
          </a:p>
          <a:p>
            <a:endParaRPr lang="en-GB" sz="1600" b="1" dirty="0">
              <a:solidFill>
                <a:srgbClr val="FFFF00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Thank You Images - Free Download on Freepik">
            <a:extLst>
              <a:ext uri="{FF2B5EF4-FFF2-40B4-BE49-F238E27FC236}">
                <a16:creationId xmlns=""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2952427" y="1005390"/>
            <a:ext cx="7183465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363682"/>
      </p:ext>
    </p:extLst>
  </p:cSld>
  <p:clrMapOvr>
    <a:masterClrMapping/>
  </p:clrMapOvr>
  <p:transition spd="slow" advTm="1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2208</TotalTime>
  <Words>816</Words>
  <Application>Microsoft Office PowerPoint</Application>
  <PresentationFormat>Widescreen</PresentationFormat>
  <Paragraphs>194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Century Gothic</vt:lpstr>
      <vt:lpstr>Roboto</vt:lpstr>
      <vt:lpstr>Wingdings 3</vt:lpstr>
      <vt:lpstr>Wisp</vt:lpstr>
      <vt:lpstr>Custom Design</vt:lpstr>
      <vt:lpstr>MODULE NAME  PROBLEM SOLVING AND DEVISION MAKING  MODULE CODE: LCLM4004   STUDENT NAME: Awylson Da Cruz  STUDENT ID: 2542300  LECTURER: THOMAS ADEYEMI  Assignment 1: Presentation</vt:lpstr>
      <vt:lpstr> OVERVIEW</vt:lpstr>
      <vt:lpstr>Introduction</vt:lpstr>
      <vt:lpstr>Company background</vt:lpstr>
      <vt:lpstr>  Problem: nature and scope  5W2H:  is a tool used to understand a problem by asking questions  </vt:lpstr>
      <vt:lpstr>PowerPoint Presentation</vt:lpstr>
      <vt:lpstr>PESTLE ANALYSIS: Basil’s Bakery</vt:lpstr>
      <vt:lpstr>PowerPoint Presentation</vt:lpstr>
      <vt:lpstr>PowerPoint Presentation</vt:lpstr>
      <vt:lpstr>PowerPoint Presentation</vt:lpstr>
      <vt:lpstr>PowerPoint Presentation</vt:lpstr>
      <vt:lpstr>Key Findings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  MODULE CODE  STUDENT NAME  STUDENT ID  LECTURER Assignment 1: Presentation</dc:title>
  <dc:creator>Anita Nan</dc:creator>
  <cp:lastModifiedBy>Dell</cp:lastModifiedBy>
  <cp:revision>303</cp:revision>
  <dcterms:created xsi:type="dcterms:W3CDTF">2024-10-08T15:58:04Z</dcterms:created>
  <dcterms:modified xsi:type="dcterms:W3CDTF">2026-10-26T11:28:10Z</dcterms:modified>
</cp:coreProperties>
</file>