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42"/>
  </p:notesMasterIdLst>
  <p:sldIdLst>
    <p:sldId id="256" r:id="rId2"/>
    <p:sldId id="258" r:id="rId3"/>
    <p:sldId id="260" r:id="rId4"/>
    <p:sldId id="318" r:id="rId5"/>
    <p:sldId id="319" r:id="rId6"/>
    <p:sldId id="346" r:id="rId7"/>
    <p:sldId id="347" r:id="rId8"/>
    <p:sldId id="320" r:id="rId9"/>
    <p:sldId id="321" r:id="rId10"/>
    <p:sldId id="322" r:id="rId11"/>
    <p:sldId id="348" r:id="rId12"/>
    <p:sldId id="323" r:id="rId13"/>
    <p:sldId id="324" r:id="rId14"/>
    <p:sldId id="325" r:id="rId15"/>
    <p:sldId id="326" r:id="rId16"/>
    <p:sldId id="349" r:id="rId17"/>
    <p:sldId id="350" r:id="rId18"/>
    <p:sldId id="327" r:id="rId19"/>
    <p:sldId id="328" r:id="rId20"/>
    <p:sldId id="329" r:id="rId21"/>
    <p:sldId id="330" r:id="rId22"/>
    <p:sldId id="351" r:id="rId23"/>
    <p:sldId id="331" r:id="rId24"/>
    <p:sldId id="332" r:id="rId25"/>
    <p:sldId id="333" r:id="rId26"/>
    <p:sldId id="352" r:id="rId27"/>
    <p:sldId id="335" r:id="rId28"/>
    <p:sldId id="353" r:id="rId29"/>
    <p:sldId id="336" r:id="rId30"/>
    <p:sldId id="337" r:id="rId31"/>
    <p:sldId id="338" r:id="rId32"/>
    <p:sldId id="339" r:id="rId33"/>
    <p:sldId id="340" r:id="rId34"/>
    <p:sldId id="341" r:id="rId35"/>
    <p:sldId id="342" r:id="rId36"/>
    <p:sldId id="354" r:id="rId37"/>
    <p:sldId id="343" r:id="rId38"/>
    <p:sldId id="344" r:id="rId39"/>
    <p:sldId id="345" r:id="rId40"/>
    <p:sldId id="259" r:id="rId4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432"/>
    <p:restoredTop sz="94729"/>
  </p:normalViewPr>
  <p:slideViewPr>
    <p:cSldViewPr snapToGrid="0">
      <p:cViewPr>
        <p:scale>
          <a:sx n="134" d="100"/>
          <a:sy n="134" d="100"/>
        </p:scale>
        <p:origin x="112" y="-8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8A5AA3-34ED-D041-85B2-21D5020CE7B4}" type="datetimeFigureOut">
              <a:rPr lang="en-US" smtClean="0"/>
              <a:t>2/1/25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E1CED8-3B7F-F741-9386-7C896F80B4B2}" type="slidenum">
              <a:rPr lang="en-US" smtClean="0"/>
              <a:t>‹#›</a:t>
            </a:fld>
            <a:endParaRPr lang="en-US"/>
          </a:p>
        </p:txBody>
      </p:sp>
    </p:spTree>
    <p:extLst>
      <p:ext uri="{BB962C8B-B14F-4D97-AF65-F5344CB8AC3E}">
        <p14:creationId xmlns:p14="http://schemas.microsoft.com/office/powerpoint/2010/main" val="33047736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E1CED8-3B7F-F741-9386-7C896F80B4B2}" type="slidenum">
              <a:rPr lang="en-US" smtClean="0"/>
              <a:t>21</a:t>
            </a:fld>
            <a:endParaRPr lang="en-US"/>
          </a:p>
        </p:txBody>
      </p:sp>
    </p:spTree>
    <p:extLst>
      <p:ext uri="{BB962C8B-B14F-4D97-AF65-F5344CB8AC3E}">
        <p14:creationId xmlns:p14="http://schemas.microsoft.com/office/powerpoint/2010/main" val="10572430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C924C9-8AF7-0083-D0B7-53ACF53C508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D1960BE-8731-BD1E-79E6-8B3A0BB567B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C1ABDA3-313F-BB23-0C66-036A3FF46CA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6A9EA956-CB41-3599-E60A-CD32CE6C42AC}"/>
              </a:ext>
            </a:extLst>
          </p:cNvPr>
          <p:cNvSpPr>
            <a:spLocks noGrp="1"/>
          </p:cNvSpPr>
          <p:nvPr>
            <p:ph type="sldNum" sz="quarter" idx="5"/>
          </p:nvPr>
        </p:nvSpPr>
        <p:spPr/>
        <p:txBody>
          <a:bodyPr/>
          <a:lstStyle/>
          <a:p>
            <a:fld id="{A8E1CED8-3B7F-F741-9386-7C896F80B4B2}" type="slidenum">
              <a:rPr lang="en-US" smtClean="0"/>
              <a:t>22</a:t>
            </a:fld>
            <a:endParaRPr lang="en-US"/>
          </a:p>
        </p:txBody>
      </p:sp>
    </p:spTree>
    <p:extLst>
      <p:ext uri="{BB962C8B-B14F-4D97-AF65-F5344CB8AC3E}">
        <p14:creationId xmlns:p14="http://schemas.microsoft.com/office/powerpoint/2010/main" val="35263824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E1CED8-3B7F-F741-9386-7C896F80B4B2}" type="slidenum">
              <a:rPr lang="en-US" smtClean="0"/>
              <a:t>24</a:t>
            </a:fld>
            <a:endParaRPr lang="en-US"/>
          </a:p>
        </p:txBody>
      </p:sp>
    </p:spTree>
    <p:extLst>
      <p:ext uri="{BB962C8B-B14F-4D97-AF65-F5344CB8AC3E}">
        <p14:creationId xmlns:p14="http://schemas.microsoft.com/office/powerpoint/2010/main" val="39630540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E1CED8-3B7F-F741-9386-7C896F80B4B2}" type="slidenum">
              <a:rPr lang="en-US" smtClean="0"/>
              <a:t>30</a:t>
            </a:fld>
            <a:endParaRPr lang="en-US"/>
          </a:p>
        </p:txBody>
      </p:sp>
    </p:spTree>
    <p:extLst>
      <p:ext uri="{BB962C8B-B14F-4D97-AF65-F5344CB8AC3E}">
        <p14:creationId xmlns:p14="http://schemas.microsoft.com/office/powerpoint/2010/main" val="13843344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E1CED8-3B7F-F741-9386-7C896F80B4B2}" type="slidenum">
              <a:rPr lang="en-US" smtClean="0"/>
              <a:t>40</a:t>
            </a:fld>
            <a:endParaRPr lang="en-US"/>
          </a:p>
        </p:txBody>
      </p:sp>
    </p:spTree>
    <p:extLst>
      <p:ext uri="{BB962C8B-B14F-4D97-AF65-F5344CB8AC3E}">
        <p14:creationId xmlns:p14="http://schemas.microsoft.com/office/powerpoint/2010/main" val="303765726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2/1/25</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2/1/25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2/1/25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2/1/25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2/1/25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2/1/25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2/1/25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2/1/25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2/1/25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2/1/25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2/1/25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2/1/25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2/1/25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2/1/25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2/1/25</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2/1/25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2/1/25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2/1/25</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8F20F-B09E-6B51-312D-A149EBD7429B}"/>
              </a:ext>
            </a:extLst>
          </p:cNvPr>
          <p:cNvSpPr>
            <a:spLocks noGrp="1"/>
          </p:cNvSpPr>
          <p:nvPr>
            <p:ph type="ctrTitle"/>
          </p:nvPr>
        </p:nvSpPr>
        <p:spPr/>
        <p:txBody>
          <a:bodyPr/>
          <a:lstStyle/>
          <a:p>
            <a:r>
              <a:rPr lang="en-US" dirty="0"/>
              <a:t>Advanced Application of Employment Law</a:t>
            </a:r>
            <a:br>
              <a:rPr lang="en-US" dirty="0"/>
            </a:br>
            <a:endParaRPr lang="en-US" dirty="0"/>
          </a:p>
        </p:txBody>
      </p:sp>
      <p:sp>
        <p:nvSpPr>
          <p:cNvPr id="3" name="Subtitle 2">
            <a:extLst>
              <a:ext uri="{FF2B5EF4-FFF2-40B4-BE49-F238E27FC236}">
                <a16:creationId xmlns:a16="http://schemas.microsoft.com/office/drawing/2014/main" id="{4FD89F51-769F-5F95-812C-0283A56732D1}"/>
              </a:ext>
            </a:extLst>
          </p:cNvPr>
          <p:cNvSpPr>
            <a:spLocks noGrp="1"/>
          </p:cNvSpPr>
          <p:nvPr>
            <p:ph type="subTitle" idx="1"/>
          </p:nvPr>
        </p:nvSpPr>
        <p:spPr/>
        <p:txBody>
          <a:bodyPr/>
          <a:lstStyle/>
          <a:p>
            <a:pPr algn="r"/>
            <a:r>
              <a:rPr lang="en-US" b="1" dirty="0"/>
              <a:t>Bethan </a:t>
            </a:r>
            <a:r>
              <a:rPr lang="en-US" b="1" dirty="0" err="1"/>
              <a:t>southcombe</a:t>
            </a:r>
            <a:endParaRPr lang="en-US" b="1" dirty="0"/>
          </a:p>
        </p:txBody>
      </p:sp>
    </p:spTree>
    <p:extLst>
      <p:ext uri="{BB962C8B-B14F-4D97-AF65-F5344CB8AC3E}">
        <p14:creationId xmlns:p14="http://schemas.microsoft.com/office/powerpoint/2010/main" val="17787140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07F977-4F92-9157-3C07-CB774C2D2B3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C26C797-7537-29E8-8B55-34EC1B4B786D}"/>
              </a:ext>
            </a:extLst>
          </p:cNvPr>
          <p:cNvSpPr>
            <a:spLocks noGrp="1"/>
          </p:cNvSpPr>
          <p:nvPr>
            <p:ph type="ctrTitle"/>
          </p:nvPr>
        </p:nvSpPr>
        <p:spPr/>
        <p:txBody>
          <a:bodyPr/>
          <a:lstStyle/>
          <a:p>
            <a:r>
              <a:rPr lang="en-US" dirty="0"/>
              <a:t>Disability Discrimination  </a:t>
            </a:r>
            <a:br>
              <a:rPr lang="en-US" dirty="0"/>
            </a:br>
            <a:endParaRPr lang="en-US" dirty="0"/>
          </a:p>
        </p:txBody>
      </p:sp>
      <p:sp>
        <p:nvSpPr>
          <p:cNvPr id="3" name="Subtitle 2">
            <a:extLst>
              <a:ext uri="{FF2B5EF4-FFF2-40B4-BE49-F238E27FC236}">
                <a16:creationId xmlns:a16="http://schemas.microsoft.com/office/drawing/2014/main" id="{97C31CA8-84A2-713C-1832-E346A71CA1B4}"/>
              </a:ext>
            </a:extLst>
          </p:cNvPr>
          <p:cNvSpPr>
            <a:spLocks noGrp="1"/>
          </p:cNvSpPr>
          <p:nvPr>
            <p:ph type="subTitle" idx="1"/>
          </p:nvPr>
        </p:nvSpPr>
        <p:spPr/>
        <p:txBody>
          <a:bodyPr/>
          <a:lstStyle/>
          <a:p>
            <a:r>
              <a:rPr lang="en-US" b="1" dirty="0"/>
              <a:t>18</a:t>
            </a:r>
            <a:r>
              <a:rPr lang="en-US" b="1" baseline="30000" dirty="0"/>
              <a:t>TH</a:t>
            </a:r>
            <a:r>
              <a:rPr lang="en-US" b="1" dirty="0"/>
              <a:t> FEBRUARY 2025                                                               Bethan </a:t>
            </a:r>
            <a:r>
              <a:rPr lang="en-US" b="1" dirty="0" err="1"/>
              <a:t>southcombe</a:t>
            </a:r>
            <a:endParaRPr lang="en-US" b="1" dirty="0"/>
          </a:p>
        </p:txBody>
      </p:sp>
    </p:spTree>
    <p:extLst>
      <p:ext uri="{BB962C8B-B14F-4D97-AF65-F5344CB8AC3E}">
        <p14:creationId xmlns:p14="http://schemas.microsoft.com/office/powerpoint/2010/main" val="21674974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4EA18-F38E-D3B2-EEEE-5D4889E4E990}"/>
              </a:ext>
            </a:extLst>
          </p:cNvPr>
          <p:cNvSpPr>
            <a:spLocks noGrp="1"/>
          </p:cNvSpPr>
          <p:nvPr>
            <p:ph type="title"/>
          </p:nvPr>
        </p:nvSpPr>
        <p:spPr/>
        <p:txBody>
          <a:bodyPr/>
          <a:lstStyle/>
          <a:p>
            <a:r>
              <a:rPr lang="en-US" dirty="0"/>
              <a:t>Disability – Equality Act 2010 </a:t>
            </a:r>
          </a:p>
        </p:txBody>
      </p:sp>
      <p:sp>
        <p:nvSpPr>
          <p:cNvPr id="3" name="Content Placeholder 2">
            <a:extLst>
              <a:ext uri="{FF2B5EF4-FFF2-40B4-BE49-F238E27FC236}">
                <a16:creationId xmlns:a16="http://schemas.microsoft.com/office/drawing/2014/main" id="{3CB6DD9E-F7B0-062F-4C20-B8CCA12A0A69}"/>
              </a:ext>
            </a:extLst>
          </p:cNvPr>
          <p:cNvSpPr>
            <a:spLocks noGrp="1"/>
          </p:cNvSpPr>
          <p:nvPr>
            <p:ph idx="1"/>
          </p:nvPr>
        </p:nvSpPr>
        <p:spPr/>
        <p:txBody>
          <a:bodyPr>
            <a:normAutofit/>
          </a:bodyPr>
          <a:lstStyle/>
          <a:p>
            <a:r>
              <a:rPr lang="en-US" dirty="0"/>
              <a:t>A person (P) has a disability if P has a </a:t>
            </a:r>
            <a:r>
              <a:rPr lang="en-US" b="1" dirty="0">
                <a:solidFill>
                  <a:srgbClr val="7030A0"/>
                </a:solidFill>
              </a:rPr>
              <a:t>physical or mental impairment</a:t>
            </a:r>
            <a:r>
              <a:rPr lang="en-US" dirty="0"/>
              <a:t>, that has a </a:t>
            </a:r>
            <a:r>
              <a:rPr lang="en-US" b="1" dirty="0">
                <a:solidFill>
                  <a:srgbClr val="7030A0"/>
                </a:solidFill>
              </a:rPr>
              <a:t>substantial</a:t>
            </a:r>
            <a:r>
              <a:rPr lang="en-US" dirty="0"/>
              <a:t> and </a:t>
            </a:r>
            <a:r>
              <a:rPr lang="en-US" b="1" dirty="0">
                <a:solidFill>
                  <a:srgbClr val="7030A0"/>
                </a:solidFill>
              </a:rPr>
              <a:t>long-term adverse effect </a:t>
            </a:r>
            <a:r>
              <a:rPr lang="en-US" dirty="0"/>
              <a:t>on their ability to carry out </a:t>
            </a:r>
            <a:r>
              <a:rPr lang="en-US" b="1" dirty="0">
                <a:solidFill>
                  <a:srgbClr val="7030A0"/>
                </a:solidFill>
              </a:rPr>
              <a:t>normal day-to-day </a:t>
            </a:r>
            <a:r>
              <a:rPr lang="en-US" dirty="0"/>
              <a:t>activities </a:t>
            </a:r>
          </a:p>
          <a:p>
            <a:endParaRPr lang="en-US" dirty="0"/>
          </a:p>
          <a:p>
            <a:pPr marL="0" indent="0">
              <a:buNone/>
            </a:pPr>
            <a:endParaRPr lang="en-US" dirty="0"/>
          </a:p>
          <a:p>
            <a:endParaRPr lang="en-US" dirty="0"/>
          </a:p>
        </p:txBody>
      </p:sp>
    </p:spTree>
    <p:extLst>
      <p:ext uri="{BB962C8B-B14F-4D97-AF65-F5344CB8AC3E}">
        <p14:creationId xmlns:p14="http://schemas.microsoft.com/office/powerpoint/2010/main" val="20418384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5C81AF-5868-0024-CF2B-3729CD3B4C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F3DC05-E09F-8118-FDDA-52B843919683}"/>
              </a:ext>
            </a:extLst>
          </p:cNvPr>
          <p:cNvSpPr>
            <a:spLocks noGrp="1"/>
          </p:cNvSpPr>
          <p:nvPr>
            <p:ph type="title"/>
          </p:nvPr>
        </p:nvSpPr>
        <p:spPr/>
        <p:txBody>
          <a:bodyPr/>
          <a:lstStyle/>
          <a:p>
            <a:r>
              <a:rPr lang="en-US" dirty="0"/>
              <a:t>“Impairment”</a:t>
            </a:r>
          </a:p>
        </p:txBody>
      </p:sp>
      <p:sp>
        <p:nvSpPr>
          <p:cNvPr id="3" name="Content Placeholder 2">
            <a:extLst>
              <a:ext uri="{FF2B5EF4-FFF2-40B4-BE49-F238E27FC236}">
                <a16:creationId xmlns:a16="http://schemas.microsoft.com/office/drawing/2014/main" id="{B6812C1F-E34C-AEDA-94FB-2910383129FC}"/>
              </a:ext>
            </a:extLst>
          </p:cNvPr>
          <p:cNvSpPr>
            <a:spLocks noGrp="1"/>
          </p:cNvSpPr>
          <p:nvPr>
            <p:ph idx="1"/>
          </p:nvPr>
        </p:nvSpPr>
        <p:spPr/>
        <p:txBody>
          <a:bodyPr>
            <a:normAutofit fontScale="92500" lnSpcReduction="10000"/>
          </a:bodyPr>
          <a:lstStyle/>
          <a:p>
            <a:r>
              <a:rPr lang="en-US" dirty="0"/>
              <a:t>Impairment in this context bears “its ordinary and natural meaning … it is left to the good sense of the tribunal to make a decision in each case on whether the evidence available establishes that the applicant has a physical or mental impairment with the stated effect”</a:t>
            </a:r>
          </a:p>
          <a:p>
            <a:pPr lvl="1"/>
            <a:r>
              <a:rPr lang="en-US" u="sng" dirty="0"/>
              <a:t>McNicol v Balfour Beatty </a:t>
            </a:r>
            <a:r>
              <a:rPr lang="en-US" dirty="0"/>
              <a:t>[2002]</a:t>
            </a:r>
          </a:p>
          <a:p>
            <a:r>
              <a:rPr lang="en-US" dirty="0"/>
              <a:t>Physical impairment</a:t>
            </a:r>
          </a:p>
          <a:p>
            <a:pPr lvl="1"/>
            <a:r>
              <a:rPr lang="en-US" dirty="0"/>
              <a:t>a person has a physical impairment if they have “something wrong with them physically”</a:t>
            </a:r>
          </a:p>
          <a:p>
            <a:r>
              <a:rPr lang="en-US" dirty="0"/>
              <a:t>Mental impairment</a:t>
            </a:r>
          </a:p>
          <a:p>
            <a:pPr lvl="1"/>
            <a:r>
              <a:rPr lang="en-US" dirty="0"/>
              <a:t>Intended to cover a wide range of impairments relating to mental functioning, including learning disabilities </a:t>
            </a:r>
          </a:p>
          <a:p>
            <a:pPr marL="0" indent="0">
              <a:buNone/>
            </a:pPr>
            <a:endParaRPr lang="en-US" dirty="0"/>
          </a:p>
          <a:p>
            <a:pPr marL="0" indent="0">
              <a:buNone/>
            </a:pPr>
            <a:endParaRPr lang="en-US" dirty="0"/>
          </a:p>
          <a:p>
            <a:endParaRPr lang="en-US" dirty="0"/>
          </a:p>
        </p:txBody>
      </p:sp>
    </p:spTree>
    <p:extLst>
      <p:ext uri="{BB962C8B-B14F-4D97-AF65-F5344CB8AC3E}">
        <p14:creationId xmlns:p14="http://schemas.microsoft.com/office/powerpoint/2010/main" val="601604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60FF46-108A-BA0E-2A28-7BC9CCEAF30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0154C1-7D2A-33C6-123F-329AA2C3BDD1}"/>
              </a:ext>
            </a:extLst>
          </p:cNvPr>
          <p:cNvSpPr>
            <a:spLocks noGrp="1"/>
          </p:cNvSpPr>
          <p:nvPr>
            <p:ph type="title"/>
          </p:nvPr>
        </p:nvSpPr>
        <p:spPr/>
        <p:txBody>
          <a:bodyPr/>
          <a:lstStyle/>
          <a:p>
            <a:r>
              <a:rPr lang="en-US" dirty="0"/>
              <a:t>“Substantial”</a:t>
            </a:r>
          </a:p>
        </p:txBody>
      </p:sp>
      <p:sp>
        <p:nvSpPr>
          <p:cNvPr id="3" name="Content Placeholder 2">
            <a:extLst>
              <a:ext uri="{FF2B5EF4-FFF2-40B4-BE49-F238E27FC236}">
                <a16:creationId xmlns:a16="http://schemas.microsoft.com/office/drawing/2014/main" id="{16B793F1-9801-29CE-0517-7D163D74B90C}"/>
              </a:ext>
            </a:extLst>
          </p:cNvPr>
          <p:cNvSpPr>
            <a:spLocks noGrp="1"/>
          </p:cNvSpPr>
          <p:nvPr>
            <p:ph idx="1"/>
          </p:nvPr>
        </p:nvSpPr>
        <p:spPr/>
        <p:txBody>
          <a:bodyPr>
            <a:normAutofit/>
          </a:bodyPr>
          <a:lstStyle/>
          <a:p>
            <a:r>
              <a:rPr lang="en-US" dirty="0"/>
              <a:t>More than minor or trivial </a:t>
            </a:r>
          </a:p>
          <a:p>
            <a:pPr marL="0" indent="0">
              <a:buNone/>
            </a:pPr>
            <a:endParaRPr lang="en-US" dirty="0"/>
          </a:p>
          <a:p>
            <a:pPr marL="0" indent="0">
              <a:buNone/>
            </a:pPr>
            <a:endParaRPr lang="en-US" dirty="0"/>
          </a:p>
          <a:p>
            <a:endParaRPr lang="en-US" dirty="0"/>
          </a:p>
        </p:txBody>
      </p:sp>
    </p:spTree>
    <p:extLst>
      <p:ext uri="{BB962C8B-B14F-4D97-AF65-F5344CB8AC3E}">
        <p14:creationId xmlns:p14="http://schemas.microsoft.com/office/powerpoint/2010/main" val="6157970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8EEBBE-647A-7AA0-FA20-65B43A174C3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C2ABD5-A863-1D70-02CE-1AFEAAB1A14D}"/>
              </a:ext>
            </a:extLst>
          </p:cNvPr>
          <p:cNvSpPr>
            <a:spLocks noGrp="1"/>
          </p:cNvSpPr>
          <p:nvPr>
            <p:ph type="title"/>
          </p:nvPr>
        </p:nvSpPr>
        <p:spPr/>
        <p:txBody>
          <a:bodyPr/>
          <a:lstStyle/>
          <a:p>
            <a:r>
              <a:rPr lang="en-US" dirty="0"/>
              <a:t>“long-term effect”</a:t>
            </a:r>
          </a:p>
        </p:txBody>
      </p:sp>
      <p:sp>
        <p:nvSpPr>
          <p:cNvPr id="3" name="Content Placeholder 2">
            <a:extLst>
              <a:ext uri="{FF2B5EF4-FFF2-40B4-BE49-F238E27FC236}">
                <a16:creationId xmlns:a16="http://schemas.microsoft.com/office/drawing/2014/main" id="{D6940105-D047-9E35-5FB7-3A23F6E1EA7B}"/>
              </a:ext>
            </a:extLst>
          </p:cNvPr>
          <p:cNvSpPr>
            <a:spLocks noGrp="1"/>
          </p:cNvSpPr>
          <p:nvPr>
            <p:ph idx="1"/>
          </p:nvPr>
        </p:nvSpPr>
        <p:spPr/>
        <p:txBody>
          <a:bodyPr>
            <a:normAutofit/>
          </a:bodyPr>
          <a:lstStyle/>
          <a:p>
            <a:r>
              <a:rPr lang="en-US" dirty="0"/>
              <a:t>Lasted at least 12 months; or </a:t>
            </a:r>
          </a:p>
          <a:p>
            <a:r>
              <a:rPr lang="en-US" dirty="0"/>
              <a:t>Likely to last for 12 months or more</a:t>
            </a:r>
          </a:p>
          <a:p>
            <a:endParaRPr lang="en-US" dirty="0"/>
          </a:p>
          <a:p>
            <a:r>
              <a:rPr lang="en-US" dirty="0"/>
              <a:t>Likely = could well happen </a:t>
            </a:r>
          </a:p>
          <a:p>
            <a:pPr marL="0" indent="0">
              <a:buNone/>
            </a:pPr>
            <a:endParaRPr lang="en-US" dirty="0"/>
          </a:p>
          <a:p>
            <a:pPr marL="0" indent="0">
              <a:buNone/>
            </a:pPr>
            <a:endParaRPr lang="en-US" dirty="0"/>
          </a:p>
          <a:p>
            <a:pPr marL="0" indent="0">
              <a:buNone/>
            </a:pPr>
            <a:endParaRPr lang="en-US" dirty="0"/>
          </a:p>
          <a:p>
            <a:endParaRPr lang="en-US" dirty="0"/>
          </a:p>
        </p:txBody>
      </p:sp>
    </p:spTree>
    <p:extLst>
      <p:ext uri="{BB962C8B-B14F-4D97-AF65-F5344CB8AC3E}">
        <p14:creationId xmlns:p14="http://schemas.microsoft.com/office/powerpoint/2010/main" val="31460580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F8088A-7EA4-29A2-5998-DE9943BA6D2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B242E8D-F1CC-BA2D-9428-5A400EB4DEF0}"/>
              </a:ext>
            </a:extLst>
          </p:cNvPr>
          <p:cNvSpPr>
            <a:spLocks noGrp="1"/>
          </p:cNvSpPr>
          <p:nvPr>
            <p:ph type="title"/>
          </p:nvPr>
        </p:nvSpPr>
        <p:spPr/>
        <p:txBody>
          <a:bodyPr/>
          <a:lstStyle/>
          <a:p>
            <a:r>
              <a:rPr lang="en-US" dirty="0"/>
              <a:t>“normal day-to-day” activities </a:t>
            </a:r>
          </a:p>
        </p:txBody>
      </p:sp>
      <p:sp>
        <p:nvSpPr>
          <p:cNvPr id="3" name="Content Placeholder 2">
            <a:extLst>
              <a:ext uri="{FF2B5EF4-FFF2-40B4-BE49-F238E27FC236}">
                <a16:creationId xmlns:a16="http://schemas.microsoft.com/office/drawing/2014/main" id="{7AC25233-41F3-0A7A-F0CD-CE713707C95D}"/>
              </a:ext>
            </a:extLst>
          </p:cNvPr>
          <p:cNvSpPr>
            <a:spLocks noGrp="1"/>
          </p:cNvSpPr>
          <p:nvPr>
            <p:ph idx="1"/>
          </p:nvPr>
        </p:nvSpPr>
        <p:spPr/>
        <p:txBody>
          <a:bodyPr>
            <a:normAutofit fontScale="92500" lnSpcReduction="10000"/>
          </a:bodyPr>
          <a:lstStyle/>
          <a:p>
            <a:r>
              <a:rPr lang="en-US" dirty="0"/>
              <a:t>Shopping</a:t>
            </a:r>
          </a:p>
          <a:p>
            <a:r>
              <a:rPr lang="en-US" dirty="0"/>
              <a:t>Reading and writing</a:t>
            </a:r>
          </a:p>
          <a:p>
            <a:r>
              <a:rPr lang="en-US" dirty="0"/>
              <a:t>Having a conversation or using the telephone </a:t>
            </a:r>
          </a:p>
          <a:p>
            <a:r>
              <a:rPr lang="en-US" dirty="0"/>
              <a:t>Watching TV</a:t>
            </a:r>
          </a:p>
          <a:p>
            <a:r>
              <a:rPr lang="en-US" dirty="0"/>
              <a:t>Getting washed and dressed</a:t>
            </a:r>
          </a:p>
          <a:p>
            <a:r>
              <a:rPr lang="en-US" dirty="0"/>
              <a:t>Preparing and eating food </a:t>
            </a:r>
          </a:p>
          <a:p>
            <a:r>
              <a:rPr lang="en-US" dirty="0"/>
              <a:t>Carrying out household tasks </a:t>
            </a:r>
          </a:p>
          <a:p>
            <a:r>
              <a:rPr lang="en-US" dirty="0"/>
              <a:t>Walking and travelling by various forms of transport </a:t>
            </a:r>
          </a:p>
          <a:p>
            <a:r>
              <a:rPr lang="en-US" dirty="0"/>
              <a:t>Taking part in social activities </a:t>
            </a:r>
          </a:p>
          <a:p>
            <a:pPr marL="0" indent="0">
              <a:buNone/>
            </a:pPr>
            <a:endParaRPr lang="en-US" dirty="0"/>
          </a:p>
          <a:p>
            <a:pPr marL="0" indent="0">
              <a:buNone/>
            </a:pPr>
            <a:endParaRPr lang="en-US" dirty="0"/>
          </a:p>
          <a:p>
            <a:pPr marL="0" indent="0">
              <a:buNone/>
            </a:pPr>
            <a:endParaRPr lang="en-US" dirty="0"/>
          </a:p>
          <a:p>
            <a:endParaRPr lang="en-US" dirty="0"/>
          </a:p>
        </p:txBody>
      </p:sp>
    </p:spTree>
    <p:extLst>
      <p:ext uri="{BB962C8B-B14F-4D97-AF65-F5344CB8AC3E}">
        <p14:creationId xmlns:p14="http://schemas.microsoft.com/office/powerpoint/2010/main" val="36646372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94FAE0-6585-554D-CF1E-0060CC1E9F0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B4B6F0F-D0A6-ABC4-7D51-E91C9EE1F8E7}"/>
              </a:ext>
            </a:extLst>
          </p:cNvPr>
          <p:cNvSpPr>
            <a:spLocks noGrp="1"/>
          </p:cNvSpPr>
          <p:nvPr>
            <p:ph type="title"/>
          </p:nvPr>
        </p:nvSpPr>
        <p:spPr/>
        <p:txBody>
          <a:bodyPr/>
          <a:lstStyle/>
          <a:p>
            <a:r>
              <a:rPr lang="en-US" dirty="0"/>
              <a:t>Deemed disabilities </a:t>
            </a:r>
            <a:br>
              <a:rPr lang="en-US" dirty="0"/>
            </a:br>
            <a:r>
              <a:rPr lang="en-US" dirty="0"/>
              <a:t>(automatic protection)</a:t>
            </a:r>
          </a:p>
        </p:txBody>
      </p:sp>
      <p:sp>
        <p:nvSpPr>
          <p:cNvPr id="3" name="Content Placeholder 2">
            <a:extLst>
              <a:ext uri="{FF2B5EF4-FFF2-40B4-BE49-F238E27FC236}">
                <a16:creationId xmlns:a16="http://schemas.microsoft.com/office/drawing/2014/main" id="{83607F75-A8A5-B0E8-53D6-73CCB97D6927}"/>
              </a:ext>
            </a:extLst>
          </p:cNvPr>
          <p:cNvSpPr>
            <a:spLocks noGrp="1"/>
          </p:cNvSpPr>
          <p:nvPr>
            <p:ph idx="1"/>
          </p:nvPr>
        </p:nvSpPr>
        <p:spPr/>
        <p:txBody>
          <a:bodyPr>
            <a:normAutofit/>
          </a:bodyPr>
          <a:lstStyle/>
          <a:p>
            <a:r>
              <a:rPr lang="en-US" dirty="0"/>
              <a:t>Blindness, severe sight impairment, sight impairment and partial sightedness (not </a:t>
            </a:r>
            <a:r>
              <a:rPr lang="en-US" dirty="0" err="1"/>
              <a:t>colour</a:t>
            </a:r>
            <a:r>
              <a:rPr lang="en-US" dirty="0"/>
              <a:t> blindness)</a:t>
            </a:r>
          </a:p>
          <a:p>
            <a:r>
              <a:rPr lang="en-US" dirty="0"/>
              <a:t>Severe disfigurements, with the exception of unremoved tattoos and piercings </a:t>
            </a:r>
          </a:p>
          <a:p>
            <a:r>
              <a:rPr lang="en-US" dirty="0"/>
              <a:t>Cancer, HIV infection and MS</a:t>
            </a:r>
          </a:p>
          <a:p>
            <a:pPr marL="0" indent="0">
              <a:buNone/>
            </a:pPr>
            <a:endParaRPr lang="en-US" dirty="0"/>
          </a:p>
          <a:p>
            <a:pPr marL="0" indent="0">
              <a:buNone/>
            </a:pPr>
            <a:endParaRPr lang="en-US" dirty="0"/>
          </a:p>
          <a:p>
            <a:pPr marL="0" indent="0">
              <a:buNone/>
            </a:pPr>
            <a:endParaRPr lang="en-US" dirty="0"/>
          </a:p>
          <a:p>
            <a:endParaRPr lang="en-US" dirty="0"/>
          </a:p>
        </p:txBody>
      </p:sp>
    </p:spTree>
    <p:extLst>
      <p:ext uri="{BB962C8B-B14F-4D97-AF65-F5344CB8AC3E}">
        <p14:creationId xmlns:p14="http://schemas.microsoft.com/office/powerpoint/2010/main" val="12625504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D9D5F4-B51A-121D-1A14-B1B28F59B9C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5172976-1F9E-2117-7337-90A1BBC83A76}"/>
              </a:ext>
            </a:extLst>
          </p:cNvPr>
          <p:cNvSpPr>
            <a:spLocks noGrp="1"/>
          </p:cNvSpPr>
          <p:nvPr>
            <p:ph type="title"/>
          </p:nvPr>
        </p:nvSpPr>
        <p:spPr/>
        <p:txBody>
          <a:bodyPr/>
          <a:lstStyle/>
          <a:p>
            <a:r>
              <a:rPr lang="en-US" dirty="0"/>
              <a:t>Excluded conditions</a:t>
            </a:r>
          </a:p>
        </p:txBody>
      </p:sp>
      <p:sp>
        <p:nvSpPr>
          <p:cNvPr id="3" name="Content Placeholder 2">
            <a:extLst>
              <a:ext uri="{FF2B5EF4-FFF2-40B4-BE49-F238E27FC236}">
                <a16:creationId xmlns:a16="http://schemas.microsoft.com/office/drawing/2014/main" id="{1FF29FF9-0161-B265-BC9F-0FFD54675088}"/>
              </a:ext>
            </a:extLst>
          </p:cNvPr>
          <p:cNvSpPr>
            <a:spLocks noGrp="1"/>
          </p:cNvSpPr>
          <p:nvPr>
            <p:ph idx="1"/>
          </p:nvPr>
        </p:nvSpPr>
        <p:spPr/>
        <p:txBody>
          <a:bodyPr>
            <a:normAutofit fontScale="85000" lnSpcReduction="20000"/>
          </a:bodyPr>
          <a:lstStyle/>
          <a:p>
            <a:endParaRPr lang="en-US" dirty="0"/>
          </a:p>
          <a:p>
            <a:r>
              <a:rPr lang="en-US" dirty="0"/>
              <a:t>Addiction to alcohol, nicotine and any other substance</a:t>
            </a:r>
          </a:p>
          <a:p>
            <a:pPr lvl="1"/>
            <a:r>
              <a:rPr lang="en-US" dirty="0"/>
              <a:t>Although this does not apply where the addiction was originally the result of the administration of medically prescribed drugs or other medical treatment</a:t>
            </a:r>
          </a:p>
          <a:p>
            <a:r>
              <a:rPr lang="en-US" dirty="0"/>
              <a:t>Tendency to set fires, steal or commit physical or sexual abuse</a:t>
            </a:r>
          </a:p>
          <a:p>
            <a:r>
              <a:rPr lang="en-US" dirty="0"/>
              <a:t>Exhibitionism  </a:t>
            </a:r>
          </a:p>
          <a:p>
            <a:r>
              <a:rPr lang="en-US" dirty="0"/>
              <a:t>Voyeurism</a:t>
            </a:r>
          </a:p>
          <a:p>
            <a:r>
              <a:rPr lang="en-US" dirty="0"/>
              <a:t>Tattoos and body piercing </a:t>
            </a:r>
          </a:p>
          <a:p>
            <a:r>
              <a:rPr lang="en-US" dirty="0"/>
              <a:t>Seasonal allergies e.g. </a:t>
            </a:r>
            <a:r>
              <a:rPr lang="en-US" dirty="0" err="1"/>
              <a:t>hayfever</a:t>
            </a:r>
            <a:endParaRPr lang="en-US" dirty="0"/>
          </a:p>
          <a:p>
            <a:endParaRPr lang="en-US" dirty="0"/>
          </a:p>
          <a:p>
            <a:pPr marL="0" indent="0">
              <a:buNone/>
            </a:pPr>
            <a:r>
              <a:rPr lang="en-US" dirty="0"/>
              <a:t>*be careful to consider disabilities arising out of these conditions </a:t>
            </a:r>
          </a:p>
          <a:p>
            <a:endParaRPr lang="en-US" dirty="0"/>
          </a:p>
          <a:p>
            <a:pPr marL="0" indent="0">
              <a:buNone/>
            </a:pPr>
            <a:endParaRPr lang="en-US" dirty="0"/>
          </a:p>
          <a:p>
            <a:endParaRPr lang="en-US" dirty="0"/>
          </a:p>
        </p:txBody>
      </p:sp>
    </p:spTree>
    <p:extLst>
      <p:ext uri="{BB962C8B-B14F-4D97-AF65-F5344CB8AC3E}">
        <p14:creationId xmlns:p14="http://schemas.microsoft.com/office/powerpoint/2010/main" val="38042349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1766D3-ACB0-939B-BC52-6375513079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E20BDF-1E34-04C4-511B-A111CA07AAB1}"/>
              </a:ext>
            </a:extLst>
          </p:cNvPr>
          <p:cNvSpPr>
            <a:spLocks noGrp="1"/>
          </p:cNvSpPr>
          <p:nvPr>
            <p:ph type="title"/>
          </p:nvPr>
        </p:nvSpPr>
        <p:spPr/>
        <p:txBody>
          <a:bodyPr/>
          <a:lstStyle/>
          <a:p>
            <a:r>
              <a:rPr lang="en-US" dirty="0"/>
              <a:t>Invisible disabilities </a:t>
            </a:r>
          </a:p>
        </p:txBody>
      </p:sp>
      <p:sp>
        <p:nvSpPr>
          <p:cNvPr id="3" name="Content Placeholder 2">
            <a:extLst>
              <a:ext uri="{FF2B5EF4-FFF2-40B4-BE49-F238E27FC236}">
                <a16:creationId xmlns:a16="http://schemas.microsoft.com/office/drawing/2014/main" id="{630FDFCC-3530-AAD9-75B2-6885803D2ACB}"/>
              </a:ext>
            </a:extLst>
          </p:cNvPr>
          <p:cNvSpPr>
            <a:spLocks noGrp="1"/>
          </p:cNvSpPr>
          <p:nvPr>
            <p:ph idx="1"/>
          </p:nvPr>
        </p:nvSpPr>
        <p:spPr/>
        <p:txBody>
          <a:bodyPr>
            <a:normAutofit/>
          </a:bodyPr>
          <a:lstStyle/>
          <a:p>
            <a:r>
              <a:rPr lang="en-US" dirty="0"/>
              <a:t>Knowledge </a:t>
            </a:r>
          </a:p>
          <a:p>
            <a:pPr lvl="1"/>
            <a:r>
              <a:rPr lang="en-US" dirty="0"/>
              <a:t>You cannot be liable for disability discrimination unless you knew or ought to have known about the existence of the disability</a:t>
            </a:r>
          </a:p>
          <a:p>
            <a:pPr lvl="1"/>
            <a:r>
              <a:rPr lang="en-US" dirty="0"/>
              <a:t>Be alert to the possibility that the employee themselves is not fully aware of their disability </a:t>
            </a:r>
          </a:p>
          <a:p>
            <a:endParaRPr lang="en-US" dirty="0"/>
          </a:p>
          <a:p>
            <a:pPr marL="0" indent="0">
              <a:buNone/>
            </a:pPr>
            <a:endParaRPr lang="en-US" dirty="0"/>
          </a:p>
          <a:p>
            <a:endParaRPr lang="en-US" dirty="0"/>
          </a:p>
        </p:txBody>
      </p:sp>
    </p:spTree>
    <p:extLst>
      <p:ext uri="{BB962C8B-B14F-4D97-AF65-F5344CB8AC3E}">
        <p14:creationId xmlns:p14="http://schemas.microsoft.com/office/powerpoint/2010/main" val="3552209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C889FB-CBCC-EECD-DF4F-9CE0C832C9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60E9D99-5E38-B702-9959-69EFB13DF92F}"/>
              </a:ext>
            </a:extLst>
          </p:cNvPr>
          <p:cNvSpPr>
            <a:spLocks noGrp="1"/>
          </p:cNvSpPr>
          <p:nvPr>
            <p:ph type="title"/>
          </p:nvPr>
        </p:nvSpPr>
        <p:spPr/>
        <p:txBody>
          <a:bodyPr/>
          <a:lstStyle/>
          <a:p>
            <a:r>
              <a:rPr lang="en-US" dirty="0"/>
              <a:t>Invisible disabilities </a:t>
            </a:r>
          </a:p>
        </p:txBody>
      </p:sp>
      <p:sp>
        <p:nvSpPr>
          <p:cNvPr id="3" name="Content Placeholder 2">
            <a:extLst>
              <a:ext uri="{FF2B5EF4-FFF2-40B4-BE49-F238E27FC236}">
                <a16:creationId xmlns:a16="http://schemas.microsoft.com/office/drawing/2014/main" id="{16A97E85-256C-8F55-8D69-F01A0AB772D5}"/>
              </a:ext>
            </a:extLst>
          </p:cNvPr>
          <p:cNvSpPr>
            <a:spLocks noGrp="1"/>
          </p:cNvSpPr>
          <p:nvPr>
            <p:ph idx="1"/>
          </p:nvPr>
        </p:nvSpPr>
        <p:spPr/>
        <p:txBody>
          <a:bodyPr>
            <a:normAutofit fontScale="92500" lnSpcReduction="20000"/>
          </a:bodyPr>
          <a:lstStyle/>
          <a:p>
            <a:r>
              <a:rPr lang="en-US" dirty="0"/>
              <a:t>Asperger’s syndrome</a:t>
            </a:r>
          </a:p>
          <a:p>
            <a:r>
              <a:rPr lang="en-US" dirty="0"/>
              <a:t>Autism spectrum disorder</a:t>
            </a:r>
          </a:p>
          <a:p>
            <a:r>
              <a:rPr lang="en-US" dirty="0"/>
              <a:t>ADHD</a:t>
            </a:r>
          </a:p>
          <a:p>
            <a:r>
              <a:rPr lang="en-US" dirty="0"/>
              <a:t>Dyslexia</a:t>
            </a:r>
          </a:p>
          <a:p>
            <a:r>
              <a:rPr lang="en-US" dirty="0"/>
              <a:t>Dyspraxia</a:t>
            </a:r>
          </a:p>
          <a:p>
            <a:r>
              <a:rPr lang="en-US" dirty="0"/>
              <a:t>OCD</a:t>
            </a:r>
          </a:p>
          <a:p>
            <a:r>
              <a:rPr lang="en-US" dirty="0"/>
              <a:t>PTSD</a:t>
            </a:r>
          </a:p>
          <a:p>
            <a:r>
              <a:rPr lang="en-US" dirty="0"/>
              <a:t>Diabetes</a:t>
            </a:r>
          </a:p>
          <a:p>
            <a:r>
              <a:rPr lang="en-US" dirty="0"/>
              <a:t>Epilepsy</a:t>
            </a:r>
          </a:p>
          <a:p>
            <a:r>
              <a:rPr lang="en-US" dirty="0"/>
              <a:t>Depression and other mental health conditions</a:t>
            </a:r>
          </a:p>
          <a:p>
            <a:endParaRPr lang="en-US" dirty="0"/>
          </a:p>
          <a:p>
            <a:pPr marL="0" indent="0">
              <a:buNone/>
            </a:pPr>
            <a:endParaRPr lang="en-US" dirty="0"/>
          </a:p>
          <a:p>
            <a:endParaRPr lang="en-US" dirty="0"/>
          </a:p>
        </p:txBody>
      </p:sp>
    </p:spTree>
    <p:extLst>
      <p:ext uri="{BB962C8B-B14F-4D97-AF65-F5344CB8AC3E}">
        <p14:creationId xmlns:p14="http://schemas.microsoft.com/office/powerpoint/2010/main" val="23220430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D64880-039F-C4F1-BE25-34E2B7EC8EB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4A513C3-6D46-DF82-6517-0872D9E157E8}"/>
              </a:ext>
            </a:extLst>
          </p:cNvPr>
          <p:cNvSpPr>
            <a:spLocks noGrp="1"/>
          </p:cNvSpPr>
          <p:nvPr>
            <p:ph type="title"/>
          </p:nvPr>
        </p:nvSpPr>
        <p:spPr/>
        <p:txBody>
          <a:bodyPr/>
          <a:lstStyle/>
          <a:p>
            <a:r>
              <a:rPr lang="en-US" dirty="0"/>
              <a:t>Who is protected</a:t>
            </a:r>
          </a:p>
        </p:txBody>
      </p:sp>
      <p:sp>
        <p:nvSpPr>
          <p:cNvPr id="3" name="Content Placeholder 2">
            <a:extLst>
              <a:ext uri="{FF2B5EF4-FFF2-40B4-BE49-F238E27FC236}">
                <a16:creationId xmlns:a16="http://schemas.microsoft.com/office/drawing/2014/main" id="{5A9901EA-8C1E-4447-F24F-C286D5B8D405}"/>
              </a:ext>
            </a:extLst>
          </p:cNvPr>
          <p:cNvSpPr>
            <a:spLocks noGrp="1"/>
          </p:cNvSpPr>
          <p:nvPr>
            <p:ph idx="1"/>
          </p:nvPr>
        </p:nvSpPr>
        <p:spPr/>
        <p:txBody>
          <a:bodyPr>
            <a:normAutofit/>
          </a:bodyPr>
          <a:lstStyle/>
          <a:p>
            <a:r>
              <a:rPr lang="en-US" dirty="0"/>
              <a:t>Protects job applicants and those “in employment”</a:t>
            </a:r>
          </a:p>
          <a:p>
            <a:r>
              <a:rPr lang="en-US" dirty="0"/>
              <a:t>Vicarious liability </a:t>
            </a:r>
          </a:p>
          <a:p>
            <a:pPr lvl="1"/>
            <a:r>
              <a:rPr lang="en-US" dirty="0"/>
              <a:t>If an employee discriminates against or harasses another, the employer will be liable for any discrimination or harassment unless it has taken reasonable steps to prevent such conduct. The offending employee may also be liable</a:t>
            </a:r>
          </a:p>
          <a:p>
            <a:pPr marL="0" indent="0">
              <a:buNone/>
            </a:pPr>
            <a:endParaRPr lang="en-US" dirty="0"/>
          </a:p>
          <a:p>
            <a:pPr marL="0" indent="0">
              <a:buNone/>
            </a:pPr>
            <a:endParaRPr lang="en-US" dirty="0"/>
          </a:p>
          <a:p>
            <a:endParaRPr lang="en-US" dirty="0"/>
          </a:p>
        </p:txBody>
      </p:sp>
    </p:spTree>
    <p:extLst>
      <p:ext uri="{BB962C8B-B14F-4D97-AF65-F5344CB8AC3E}">
        <p14:creationId xmlns:p14="http://schemas.microsoft.com/office/powerpoint/2010/main" val="14505688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817A23-7F9C-4E0F-30B2-79C9E82E195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1E661D-4D25-6F5B-5041-FD611931AAEA}"/>
              </a:ext>
            </a:extLst>
          </p:cNvPr>
          <p:cNvSpPr>
            <a:spLocks noGrp="1"/>
          </p:cNvSpPr>
          <p:nvPr>
            <p:ph type="title"/>
          </p:nvPr>
        </p:nvSpPr>
        <p:spPr/>
        <p:txBody>
          <a:bodyPr/>
          <a:lstStyle/>
          <a:p>
            <a:r>
              <a:rPr lang="en-US" dirty="0"/>
              <a:t>Types of discrimination</a:t>
            </a:r>
          </a:p>
        </p:txBody>
      </p:sp>
      <p:sp>
        <p:nvSpPr>
          <p:cNvPr id="3" name="Content Placeholder 2">
            <a:extLst>
              <a:ext uri="{FF2B5EF4-FFF2-40B4-BE49-F238E27FC236}">
                <a16:creationId xmlns:a16="http://schemas.microsoft.com/office/drawing/2014/main" id="{38727204-06AE-7C97-D4FC-AD01D5CC3D08}"/>
              </a:ext>
            </a:extLst>
          </p:cNvPr>
          <p:cNvSpPr>
            <a:spLocks noGrp="1"/>
          </p:cNvSpPr>
          <p:nvPr>
            <p:ph idx="1"/>
          </p:nvPr>
        </p:nvSpPr>
        <p:spPr/>
        <p:txBody>
          <a:bodyPr>
            <a:normAutofit lnSpcReduction="10000"/>
          </a:bodyPr>
          <a:lstStyle/>
          <a:p>
            <a:r>
              <a:rPr lang="en-US" dirty="0"/>
              <a:t>Direct</a:t>
            </a:r>
          </a:p>
          <a:p>
            <a:r>
              <a:rPr lang="en-US" dirty="0"/>
              <a:t>Indirect</a:t>
            </a:r>
          </a:p>
          <a:p>
            <a:r>
              <a:rPr lang="en-US" dirty="0"/>
              <a:t>Harassment </a:t>
            </a:r>
          </a:p>
          <a:p>
            <a:r>
              <a:rPr lang="en-US" dirty="0"/>
              <a:t>Victimisaiton </a:t>
            </a:r>
          </a:p>
          <a:p>
            <a:r>
              <a:rPr lang="en-US" dirty="0"/>
              <a:t>Plus</a:t>
            </a:r>
          </a:p>
          <a:p>
            <a:pPr lvl="1"/>
            <a:r>
              <a:rPr lang="en-US" dirty="0"/>
              <a:t>Treating applicants/employees unlawfully because of something arising out of disability without objective justification </a:t>
            </a:r>
          </a:p>
          <a:p>
            <a:pPr lvl="1"/>
            <a:r>
              <a:rPr lang="en-US" dirty="0"/>
              <a:t>Failing to comply with the duty to make reasonable adjustments </a:t>
            </a:r>
          </a:p>
          <a:p>
            <a:pPr lvl="1"/>
            <a:r>
              <a:rPr lang="en-US" dirty="0"/>
              <a:t>Asking applicants pre-employment health questions other than for a prescribed reason </a:t>
            </a:r>
          </a:p>
          <a:p>
            <a:pPr marL="0" indent="0">
              <a:buNone/>
            </a:pPr>
            <a:endParaRPr lang="en-US" dirty="0"/>
          </a:p>
          <a:p>
            <a:pPr marL="0" indent="0">
              <a:buNone/>
            </a:pPr>
            <a:endParaRPr lang="en-US" dirty="0"/>
          </a:p>
          <a:p>
            <a:endParaRPr lang="en-US" dirty="0"/>
          </a:p>
        </p:txBody>
      </p:sp>
    </p:spTree>
    <p:extLst>
      <p:ext uri="{BB962C8B-B14F-4D97-AF65-F5344CB8AC3E}">
        <p14:creationId xmlns:p14="http://schemas.microsoft.com/office/powerpoint/2010/main" val="23481995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4824C3-AA4E-8CF4-7CD6-DFE082B5F96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F8550A6-6F96-C1D1-F7B4-5F8D5EAF8524}"/>
              </a:ext>
            </a:extLst>
          </p:cNvPr>
          <p:cNvSpPr>
            <a:spLocks noGrp="1"/>
          </p:cNvSpPr>
          <p:nvPr>
            <p:ph type="title"/>
          </p:nvPr>
        </p:nvSpPr>
        <p:spPr/>
        <p:txBody>
          <a:bodyPr/>
          <a:lstStyle/>
          <a:p>
            <a:r>
              <a:rPr lang="en-US" dirty="0"/>
              <a:t>Association and perception</a:t>
            </a:r>
          </a:p>
        </p:txBody>
      </p:sp>
      <p:sp>
        <p:nvSpPr>
          <p:cNvPr id="3" name="Content Placeholder 2">
            <a:extLst>
              <a:ext uri="{FF2B5EF4-FFF2-40B4-BE49-F238E27FC236}">
                <a16:creationId xmlns:a16="http://schemas.microsoft.com/office/drawing/2014/main" id="{AAAD050B-7CF4-5D73-8534-42C4E4B66CE1}"/>
              </a:ext>
            </a:extLst>
          </p:cNvPr>
          <p:cNvSpPr>
            <a:spLocks noGrp="1"/>
          </p:cNvSpPr>
          <p:nvPr>
            <p:ph idx="1"/>
          </p:nvPr>
        </p:nvSpPr>
        <p:spPr/>
        <p:txBody>
          <a:bodyPr>
            <a:normAutofit/>
          </a:bodyPr>
          <a:lstStyle/>
          <a:p>
            <a:r>
              <a:rPr lang="en-US" dirty="0"/>
              <a:t>An employer treats an employee less favourably because of the disability of another person</a:t>
            </a:r>
          </a:p>
          <a:p>
            <a:r>
              <a:rPr lang="en-US" dirty="0"/>
              <a:t>An employer treats an employee less favourably because they perceive that the employee is disabled</a:t>
            </a:r>
          </a:p>
          <a:p>
            <a:pPr marL="0" indent="0">
              <a:buNone/>
            </a:pPr>
            <a:endParaRPr lang="en-US" dirty="0"/>
          </a:p>
          <a:p>
            <a:pPr marL="0" indent="0">
              <a:buNone/>
            </a:pPr>
            <a:endParaRPr lang="en-US" dirty="0"/>
          </a:p>
          <a:p>
            <a:endParaRPr lang="en-US" dirty="0"/>
          </a:p>
        </p:txBody>
      </p:sp>
    </p:spTree>
    <p:extLst>
      <p:ext uri="{BB962C8B-B14F-4D97-AF65-F5344CB8AC3E}">
        <p14:creationId xmlns:p14="http://schemas.microsoft.com/office/powerpoint/2010/main" val="19690725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37E0DB-D562-122F-E2DF-65D9F4611E3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0718AA7-D6E4-B1C9-7399-F454510D454A}"/>
              </a:ext>
            </a:extLst>
          </p:cNvPr>
          <p:cNvSpPr>
            <a:spLocks noGrp="1"/>
          </p:cNvSpPr>
          <p:nvPr>
            <p:ph type="title"/>
          </p:nvPr>
        </p:nvSpPr>
        <p:spPr/>
        <p:txBody>
          <a:bodyPr/>
          <a:lstStyle/>
          <a:p>
            <a:r>
              <a:rPr lang="en-US" dirty="0"/>
              <a:t>Association </a:t>
            </a:r>
          </a:p>
        </p:txBody>
      </p:sp>
      <p:sp>
        <p:nvSpPr>
          <p:cNvPr id="3" name="Content Placeholder 2">
            <a:extLst>
              <a:ext uri="{FF2B5EF4-FFF2-40B4-BE49-F238E27FC236}">
                <a16:creationId xmlns:a16="http://schemas.microsoft.com/office/drawing/2014/main" id="{AE2143F4-B5EE-AC7F-807D-66646558C85F}"/>
              </a:ext>
            </a:extLst>
          </p:cNvPr>
          <p:cNvSpPr>
            <a:spLocks noGrp="1"/>
          </p:cNvSpPr>
          <p:nvPr>
            <p:ph idx="1"/>
          </p:nvPr>
        </p:nvSpPr>
        <p:spPr/>
        <p:txBody>
          <a:bodyPr>
            <a:normAutofit/>
          </a:bodyPr>
          <a:lstStyle/>
          <a:p>
            <a:r>
              <a:rPr lang="en-US" dirty="0"/>
              <a:t>John Smith runs a Hotel</a:t>
            </a:r>
          </a:p>
          <a:p>
            <a:r>
              <a:rPr lang="en-US" dirty="0"/>
              <a:t>One of his employees has a son with a disability </a:t>
            </a:r>
          </a:p>
          <a:p>
            <a:r>
              <a:rPr lang="en-US" dirty="0"/>
              <a:t>As a result, John treats the employee less favourably </a:t>
            </a:r>
          </a:p>
          <a:p>
            <a:r>
              <a:rPr lang="en-US" dirty="0"/>
              <a:t>This would be an example of disability discrimination based on association</a:t>
            </a:r>
          </a:p>
          <a:p>
            <a:endParaRPr lang="en-US" dirty="0"/>
          </a:p>
          <a:p>
            <a:pPr marL="0" indent="0">
              <a:buNone/>
            </a:pPr>
            <a:endParaRPr lang="en-US" dirty="0"/>
          </a:p>
          <a:p>
            <a:endParaRPr lang="en-US" dirty="0"/>
          </a:p>
        </p:txBody>
      </p:sp>
    </p:spTree>
    <p:extLst>
      <p:ext uri="{BB962C8B-B14F-4D97-AF65-F5344CB8AC3E}">
        <p14:creationId xmlns:p14="http://schemas.microsoft.com/office/powerpoint/2010/main" val="28685388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7F8652-1317-44AA-2F96-CC54337B61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10ECA07-5BE2-1994-C1C0-AF0960D52234}"/>
              </a:ext>
            </a:extLst>
          </p:cNvPr>
          <p:cNvSpPr>
            <a:spLocks noGrp="1"/>
          </p:cNvSpPr>
          <p:nvPr>
            <p:ph type="title"/>
          </p:nvPr>
        </p:nvSpPr>
        <p:spPr/>
        <p:txBody>
          <a:bodyPr/>
          <a:lstStyle/>
          <a:p>
            <a:r>
              <a:rPr lang="en-US" dirty="0"/>
              <a:t>Perceived </a:t>
            </a:r>
          </a:p>
        </p:txBody>
      </p:sp>
      <p:sp>
        <p:nvSpPr>
          <p:cNvPr id="3" name="Content Placeholder 2">
            <a:extLst>
              <a:ext uri="{FF2B5EF4-FFF2-40B4-BE49-F238E27FC236}">
                <a16:creationId xmlns:a16="http://schemas.microsoft.com/office/drawing/2014/main" id="{AA991389-E66C-D418-FDE1-C07FC7B4CDB5}"/>
              </a:ext>
            </a:extLst>
          </p:cNvPr>
          <p:cNvSpPr>
            <a:spLocks noGrp="1"/>
          </p:cNvSpPr>
          <p:nvPr>
            <p:ph idx="1"/>
          </p:nvPr>
        </p:nvSpPr>
        <p:spPr/>
        <p:txBody>
          <a:bodyPr>
            <a:normAutofit/>
          </a:bodyPr>
          <a:lstStyle/>
          <a:p>
            <a:r>
              <a:rPr lang="en-US" dirty="0"/>
              <a:t>John Smith has another employee named Angelika </a:t>
            </a:r>
            <a:r>
              <a:rPr lang="en-US" dirty="0" err="1"/>
              <a:t>Kaminska</a:t>
            </a:r>
            <a:endParaRPr lang="en-US" dirty="0"/>
          </a:p>
          <a:p>
            <a:r>
              <a:rPr lang="en-US" dirty="0"/>
              <a:t>John believes that Angelika is suffering from some form of anxiety that meets the definition of a disability</a:t>
            </a:r>
          </a:p>
          <a:p>
            <a:r>
              <a:rPr lang="en-US" dirty="0"/>
              <a:t>As a result, he moves Angelika from the front desk to the back office </a:t>
            </a:r>
          </a:p>
          <a:p>
            <a:r>
              <a:rPr lang="en-US" dirty="0"/>
              <a:t>This would be an example of disability discrimination based on perceived characteristic </a:t>
            </a:r>
          </a:p>
          <a:p>
            <a:endParaRPr lang="en-US" dirty="0"/>
          </a:p>
          <a:p>
            <a:pPr marL="0" indent="0">
              <a:buNone/>
            </a:pPr>
            <a:endParaRPr lang="en-US" dirty="0"/>
          </a:p>
          <a:p>
            <a:endParaRPr lang="en-US" dirty="0"/>
          </a:p>
        </p:txBody>
      </p:sp>
    </p:spTree>
    <p:extLst>
      <p:ext uri="{BB962C8B-B14F-4D97-AF65-F5344CB8AC3E}">
        <p14:creationId xmlns:p14="http://schemas.microsoft.com/office/powerpoint/2010/main" val="31609032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370EED2-EC94-81DC-40EF-39B465F869F4}"/>
              </a:ext>
            </a:extLst>
          </p:cNvPr>
          <p:cNvSpPr>
            <a:spLocks noGrp="1"/>
          </p:cNvSpPr>
          <p:nvPr>
            <p:ph type="title"/>
          </p:nvPr>
        </p:nvSpPr>
        <p:spPr/>
        <p:txBody>
          <a:bodyPr/>
          <a:lstStyle/>
          <a:p>
            <a:r>
              <a:rPr lang="en-US" dirty="0"/>
              <a:t>Discrimination arising from disability </a:t>
            </a:r>
          </a:p>
        </p:txBody>
      </p:sp>
      <p:sp>
        <p:nvSpPr>
          <p:cNvPr id="5" name="Text Placeholder 4">
            <a:extLst>
              <a:ext uri="{FF2B5EF4-FFF2-40B4-BE49-F238E27FC236}">
                <a16:creationId xmlns:a16="http://schemas.microsoft.com/office/drawing/2014/main" id="{0CA89A59-37C0-59E8-2B02-6A26B43C3E2D}"/>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41164634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87849E-A4C3-9DD8-8773-6948E7CCBB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ECD944-BED9-883E-2247-E4A51E368FE5}"/>
              </a:ext>
            </a:extLst>
          </p:cNvPr>
          <p:cNvSpPr>
            <a:spLocks noGrp="1"/>
          </p:cNvSpPr>
          <p:nvPr>
            <p:ph type="title"/>
          </p:nvPr>
        </p:nvSpPr>
        <p:spPr/>
        <p:txBody>
          <a:bodyPr/>
          <a:lstStyle/>
          <a:p>
            <a:r>
              <a:rPr lang="en-US" dirty="0"/>
              <a:t>Discrimination arising from disability</a:t>
            </a:r>
          </a:p>
        </p:txBody>
      </p:sp>
      <p:sp>
        <p:nvSpPr>
          <p:cNvPr id="3" name="Content Placeholder 2">
            <a:extLst>
              <a:ext uri="{FF2B5EF4-FFF2-40B4-BE49-F238E27FC236}">
                <a16:creationId xmlns:a16="http://schemas.microsoft.com/office/drawing/2014/main" id="{A6757BAD-2BDB-DAEC-B575-9683A7027060}"/>
              </a:ext>
            </a:extLst>
          </p:cNvPr>
          <p:cNvSpPr>
            <a:spLocks noGrp="1"/>
          </p:cNvSpPr>
          <p:nvPr>
            <p:ph idx="1"/>
          </p:nvPr>
        </p:nvSpPr>
        <p:spPr/>
        <p:txBody>
          <a:bodyPr>
            <a:normAutofit/>
          </a:bodyPr>
          <a:lstStyle/>
          <a:p>
            <a:r>
              <a:rPr lang="en-US" dirty="0"/>
              <a:t>A treats B </a:t>
            </a:r>
            <a:r>
              <a:rPr lang="en-US" b="1" dirty="0">
                <a:solidFill>
                  <a:srgbClr val="7030A0"/>
                </a:solidFill>
              </a:rPr>
              <a:t>unfavourably</a:t>
            </a:r>
            <a:r>
              <a:rPr lang="en-US" b="1" dirty="0"/>
              <a:t> </a:t>
            </a:r>
            <a:r>
              <a:rPr lang="en-US" dirty="0"/>
              <a:t>because of </a:t>
            </a:r>
            <a:r>
              <a:rPr lang="en-US" b="1" dirty="0">
                <a:solidFill>
                  <a:srgbClr val="7030A0"/>
                </a:solidFill>
              </a:rPr>
              <a:t>something arising </a:t>
            </a:r>
            <a:r>
              <a:rPr lang="en-US" dirty="0"/>
              <a:t>in consequence of B’s disability and A cannot show that the treatment is a proportionate means of achieving a </a:t>
            </a:r>
            <a:r>
              <a:rPr lang="en-US" b="1" dirty="0">
                <a:solidFill>
                  <a:srgbClr val="7030A0"/>
                </a:solidFill>
              </a:rPr>
              <a:t>legitimate aim</a:t>
            </a:r>
          </a:p>
          <a:p>
            <a:r>
              <a:rPr lang="en-US" dirty="0"/>
              <a:t>An employer cannot be liable unless it knew (</a:t>
            </a:r>
            <a:r>
              <a:rPr lang="en-US" b="1" dirty="0">
                <a:solidFill>
                  <a:srgbClr val="7030A0"/>
                </a:solidFill>
              </a:rPr>
              <a:t>or should have known</a:t>
            </a:r>
            <a:r>
              <a:rPr lang="en-US" dirty="0"/>
              <a:t>) about the Claimant's disability </a:t>
            </a:r>
          </a:p>
          <a:p>
            <a:r>
              <a:rPr lang="en-US" dirty="0"/>
              <a:t>Employers must take reasonable steps to find out if a worker is disabled</a:t>
            </a:r>
          </a:p>
          <a:p>
            <a:pPr marL="0" indent="0">
              <a:buNone/>
            </a:pPr>
            <a:endParaRPr lang="en-US" dirty="0"/>
          </a:p>
          <a:p>
            <a:pPr marL="0" indent="0">
              <a:buNone/>
            </a:pPr>
            <a:endParaRPr lang="en-US" dirty="0"/>
          </a:p>
          <a:p>
            <a:endParaRPr lang="en-US" dirty="0"/>
          </a:p>
        </p:txBody>
      </p:sp>
    </p:spTree>
    <p:extLst>
      <p:ext uri="{BB962C8B-B14F-4D97-AF65-F5344CB8AC3E}">
        <p14:creationId xmlns:p14="http://schemas.microsoft.com/office/powerpoint/2010/main" val="34765037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85D306-9999-4D64-68D5-898B842A25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4924207-1A86-5A8C-2040-43EB8A0C7B21}"/>
              </a:ext>
            </a:extLst>
          </p:cNvPr>
          <p:cNvSpPr>
            <a:spLocks noGrp="1"/>
          </p:cNvSpPr>
          <p:nvPr>
            <p:ph type="title"/>
          </p:nvPr>
        </p:nvSpPr>
        <p:spPr/>
        <p:txBody>
          <a:bodyPr/>
          <a:lstStyle/>
          <a:p>
            <a:r>
              <a:rPr lang="en-US" dirty="0"/>
              <a:t>Unfavourably, not less favourably</a:t>
            </a:r>
          </a:p>
        </p:txBody>
      </p:sp>
      <p:sp>
        <p:nvSpPr>
          <p:cNvPr id="3" name="Content Placeholder 2">
            <a:extLst>
              <a:ext uri="{FF2B5EF4-FFF2-40B4-BE49-F238E27FC236}">
                <a16:creationId xmlns:a16="http://schemas.microsoft.com/office/drawing/2014/main" id="{7C14AAE1-410F-3C8F-E442-D67F95F70276}"/>
              </a:ext>
            </a:extLst>
          </p:cNvPr>
          <p:cNvSpPr>
            <a:spLocks noGrp="1"/>
          </p:cNvSpPr>
          <p:nvPr>
            <p:ph idx="1"/>
          </p:nvPr>
        </p:nvSpPr>
        <p:spPr/>
        <p:txBody>
          <a:bodyPr>
            <a:normAutofit/>
          </a:bodyPr>
          <a:lstStyle/>
          <a:p>
            <a:r>
              <a:rPr lang="en-US" dirty="0"/>
              <a:t>No comparator required</a:t>
            </a:r>
          </a:p>
          <a:p>
            <a:r>
              <a:rPr lang="en-US" dirty="0"/>
              <a:t>No statutory definition </a:t>
            </a:r>
          </a:p>
          <a:p>
            <a:r>
              <a:rPr lang="en-US" dirty="0"/>
              <a:t>It is enough that the worker can reasonably say that they would have preferred to be treated differently </a:t>
            </a:r>
          </a:p>
          <a:p>
            <a:r>
              <a:rPr lang="en-US" dirty="0"/>
              <a:t>Employees cannot make claims for associative discrimination arising from disability </a:t>
            </a:r>
          </a:p>
          <a:p>
            <a:pPr marL="0" indent="0">
              <a:buNone/>
            </a:pPr>
            <a:endParaRPr lang="en-US" dirty="0"/>
          </a:p>
          <a:p>
            <a:pPr marL="0" indent="0">
              <a:buNone/>
            </a:pPr>
            <a:endParaRPr lang="en-US" dirty="0"/>
          </a:p>
          <a:p>
            <a:endParaRPr lang="en-US" dirty="0"/>
          </a:p>
        </p:txBody>
      </p:sp>
    </p:spTree>
    <p:extLst>
      <p:ext uri="{BB962C8B-B14F-4D97-AF65-F5344CB8AC3E}">
        <p14:creationId xmlns:p14="http://schemas.microsoft.com/office/powerpoint/2010/main" val="27291293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BD1079-512B-4154-DDA7-D8AA37226A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E290A3-39E7-ED5C-086F-CF9657741F00}"/>
              </a:ext>
            </a:extLst>
          </p:cNvPr>
          <p:cNvSpPr>
            <a:spLocks noGrp="1"/>
          </p:cNvSpPr>
          <p:nvPr>
            <p:ph type="title"/>
          </p:nvPr>
        </p:nvSpPr>
        <p:spPr/>
        <p:txBody>
          <a:bodyPr/>
          <a:lstStyle/>
          <a:p>
            <a:r>
              <a:rPr lang="en-US" dirty="0"/>
              <a:t>Treatment “because of something arising in consequence of B’s disability </a:t>
            </a:r>
          </a:p>
        </p:txBody>
      </p:sp>
      <p:sp>
        <p:nvSpPr>
          <p:cNvPr id="3" name="Content Placeholder 2">
            <a:extLst>
              <a:ext uri="{FF2B5EF4-FFF2-40B4-BE49-F238E27FC236}">
                <a16:creationId xmlns:a16="http://schemas.microsoft.com/office/drawing/2014/main" id="{227AD263-F653-3555-50B5-B93FC262964D}"/>
              </a:ext>
            </a:extLst>
          </p:cNvPr>
          <p:cNvSpPr>
            <a:spLocks noGrp="1"/>
          </p:cNvSpPr>
          <p:nvPr>
            <p:ph idx="1"/>
          </p:nvPr>
        </p:nvSpPr>
        <p:spPr/>
        <p:txBody>
          <a:bodyPr>
            <a:normAutofit fontScale="25000" lnSpcReduction="20000"/>
          </a:bodyPr>
          <a:lstStyle/>
          <a:p>
            <a:r>
              <a:rPr lang="en-GB" sz="6000" dirty="0">
                <a:solidFill>
                  <a:srgbClr val="000000"/>
                </a:solidFill>
                <a:effectLst/>
              </a:rPr>
              <a:t>The unfavourable treatment must be because of something that arises in consequence of the employee's disability</a:t>
            </a:r>
          </a:p>
          <a:p>
            <a:r>
              <a:rPr lang="en-GB" sz="6000" dirty="0">
                <a:solidFill>
                  <a:srgbClr val="000000"/>
                </a:solidFill>
                <a:effectLst/>
              </a:rPr>
              <a:t>The consequences of a disability include anything which is the result, effect or outcome of a disabled person's disability, e.g.</a:t>
            </a:r>
          </a:p>
          <a:p>
            <a:pPr lvl="1"/>
            <a:r>
              <a:rPr lang="en-GB" sz="5800" dirty="0">
                <a:solidFill>
                  <a:srgbClr val="000000"/>
                </a:solidFill>
                <a:effectLst/>
              </a:rPr>
              <a:t>An inability to work unaided or a need for regular rest breaks or toilet breaks</a:t>
            </a:r>
          </a:p>
          <a:p>
            <a:pPr lvl="1"/>
            <a:r>
              <a:rPr lang="en-GB" sz="5800" dirty="0">
                <a:solidFill>
                  <a:srgbClr val="000000"/>
                </a:solidFill>
              </a:rPr>
              <a:t>R</a:t>
            </a:r>
            <a:r>
              <a:rPr lang="en-GB" sz="5800" dirty="0">
                <a:solidFill>
                  <a:srgbClr val="000000"/>
                </a:solidFill>
                <a:effectLst/>
              </a:rPr>
              <a:t>estricted diet</a:t>
            </a:r>
          </a:p>
          <a:p>
            <a:pPr lvl="1"/>
            <a:r>
              <a:rPr lang="en-GB" sz="5800" dirty="0">
                <a:solidFill>
                  <a:srgbClr val="000000"/>
                </a:solidFill>
                <a:effectLst/>
              </a:rPr>
              <a:t>Slower typing speeds</a:t>
            </a:r>
          </a:p>
          <a:p>
            <a:pPr lvl="1"/>
            <a:r>
              <a:rPr lang="en-GB" sz="5800" dirty="0">
                <a:solidFill>
                  <a:srgbClr val="000000"/>
                </a:solidFill>
                <a:effectLst/>
              </a:rPr>
              <a:t>Regular hospital appointments</a:t>
            </a:r>
          </a:p>
          <a:p>
            <a:pPr lvl="1"/>
            <a:r>
              <a:rPr lang="en-GB" sz="5800" dirty="0">
                <a:solidFill>
                  <a:srgbClr val="000000"/>
                </a:solidFill>
                <a:effectLst/>
              </a:rPr>
              <a:t>Difficulties in using public transport</a:t>
            </a:r>
          </a:p>
          <a:p>
            <a:pPr lvl="1"/>
            <a:r>
              <a:rPr lang="en-GB" sz="5800" dirty="0">
                <a:solidFill>
                  <a:srgbClr val="000000"/>
                </a:solidFill>
                <a:effectLst/>
              </a:rPr>
              <a:t>A need for specialist computer equipment</a:t>
            </a:r>
          </a:p>
          <a:p>
            <a:pPr lvl="1"/>
            <a:r>
              <a:rPr lang="en-GB" sz="5800" dirty="0">
                <a:solidFill>
                  <a:srgbClr val="000000"/>
                </a:solidFill>
                <a:effectLst/>
              </a:rPr>
              <a:t>A need for private and/or quiet working </a:t>
            </a:r>
            <a:r>
              <a:rPr lang="en-GB" sz="6000" dirty="0">
                <a:solidFill>
                  <a:srgbClr val="000000"/>
                </a:solidFill>
                <a:effectLst/>
              </a:rPr>
              <a:t>environment</a:t>
            </a:r>
          </a:p>
          <a:p>
            <a:endParaRPr lang="en-US" dirty="0"/>
          </a:p>
          <a:p>
            <a:r>
              <a:rPr lang="en-US" dirty="0"/>
              <a:t>.</a:t>
            </a:r>
          </a:p>
          <a:p>
            <a:pPr marL="0" indent="0">
              <a:buNone/>
            </a:pPr>
            <a:endParaRPr lang="en-US" dirty="0"/>
          </a:p>
          <a:p>
            <a:endParaRPr lang="en-US" dirty="0"/>
          </a:p>
        </p:txBody>
      </p:sp>
    </p:spTree>
    <p:extLst>
      <p:ext uri="{BB962C8B-B14F-4D97-AF65-F5344CB8AC3E}">
        <p14:creationId xmlns:p14="http://schemas.microsoft.com/office/powerpoint/2010/main" val="10013922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EEFD35-4514-D725-93C2-53CB7BF881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A2E424-3ED8-D0CC-71F6-6E4F35C4F4F6}"/>
              </a:ext>
            </a:extLst>
          </p:cNvPr>
          <p:cNvSpPr>
            <a:spLocks noGrp="1"/>
          </p:cNvSpPr>
          <p:nvPr>
            <p:ph type="title"/>
          </p:nvPr>
        </p:nvSpPr>
        <p:spPr/>
        <p:txBody>
          <a:bodyPr/>
          <a:lstStyle/>
          <a:p>
            <a:r>
              <a:rPr lang="en-US" dirty="0"/>
              <a:t>Objective justification </a:t>
            </a:r>
          </a:p>
        </p:txBody>
      </p:sp>
      <p:sp>
        <p:nvSpPr>
          <p:cNvPr id="3" name="Content Placeholder 2">
            <a:extLst>
              <a:ext uri="{FF2B5EF4-FFF2-40B4-BE49-F238E27FC236}">
                <a16:creationId xmlns:a16="http://schemas.microsoft.com/office/drawing/2014/main" id="{72B6656A-478C-C7B9-77F1-35481B092899}"/>
              </a:ext>
            </a:extLst>
          </p:cNvPr>
          <p:cNvSpPr>
            <a:spLocks noGrp="1"/>
          </p:cNvSpPr>
          <p:nvPr>
            <p:ph idx="1"/>
          </p:nvPr>
        </p:nvSpPr>
        <p:spPr/>
        <p:txBody>
          <a:bodyPr>
            <a:normAutofit/>
          </a:bodyPr>
          <a:lstStyle/>
          <a:p>
            <a:r>
              <a:rPr lang="en-US" dirty="0"/>
              <a:t>Is the unfavourable treatment objectively justifiable?</a:t>
            </a:r>
          </a:p>
          <a:p>
            <a:r>
              <a:rPr lang="en-US" u="sng" dirty="0"/>
              <a:t>Cunningham, v Financial Conduct Authority</a:t>
            </a:r>
            <a:r>
              <a:rPr lang="en-US" dirty="0"/>
              <a:t> [2018]</a:t>
            </a:r>
          </a:p>
          <a:p>
            <a:endParaRPr lang="en-US" dirty="0"/>
          </a:p>
          <a:p>
            <a:endParaRPr lang="en-US" dirty="0"/>
          </a:p>
        </p:txBody>
      </p:sp>
    </p:spTree>
    <p:extLst>
      <p:ext uri="{BB962C8B-B14F-4D97-AF65-F5344CB8AC3E}">
        <p14:creationId xmlns:p14="http://schemas.microsoft.com/office/powerpoint/2010/main" val="40078988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184125-59D7-C0BA-297E-D66229EA164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3340D53-189C-B725-FE3F-8E218A0CF709}"/>
              </a:ext>
            </a:extLst>
          </p:cNvPr>
          <p:cNvSpPr>
            <a:spLocks noGrp="1"/>
          </p:cNvSpPr>
          <p:nvPr>
            <p:ph type="title"/>
          </p:nvPr>
        </p:nvSpPr>
        <p:spPr/>
        <p:txBody>
          <a:bodyPr/>
          <a:lstStyle/>
          <a:p>
            <a:r>
              <a:rPr lang="en-US" dirty="0"/>
              <a:t>Objective justification </a:t>
            </a:r>
          </a:p>
        </p:txBody>
      </p:sp>
      <p:sp>
        <p:nvSpPr>
          <p:cNvPr id="3" name="Content Placeholder 2">
            <a:extLst>
              <a:ext uri="{FF2B5EF4-FFF2-40B4-BE49-F238E27FC236}">
                <a16:creationId xmlns:a16="http://schemas.microsoft.com/office/drawing/2014/main" id="{B728A320-B0F1-ED00-D33A-6765D2FE327F}"/>
              </a:ext>
            </a:extLst>
          </p:cNvPr>
          <p:cNvSpPr>
            <a:spLocks noGrp="1"/>
          </p:cNvSpPr>
          <p:nvPr>
            <p:ph idx="1"/>
          </p:nvPr>
        </p:nvSpPr>
        <p:spPr>
          <a:xfrm>
            <a:off x="976278" y="2468032"/>
            <a:ext cx="8825659" cy="3416300"/>
          </a:xfrm>
        </p:spPr>
        <p:txBody>
          <a:bodyPr>
            <a:normAutofit fontScale="47500" lnSpcReduction="20000"/>
          </a:bodyPr>
          <a:lstStyle/>
          <a:p>
            <a:r>
              <a:rPr lang="en-GB" sz="3800" dirty="0">
                <a:solidFill>
                  <a:srgbClr val="000000"/>
                </a:solidFill>
                <a:effectLst/>
              </a:rPr>
              <a:t>The unfavourable treatment must be a proportionate means of achieving a legitimate aim</a:t>
            </a:r>
          </a:p>
          <a:p>
            <a:r>
              <a:rPr lang="en-GB" sz="3800" dirty="0">
                <a:solidFill>
                  <a:srgbClr val="000000"/>
                </a:solidFill>
                <a:effectLst/>
              </a:rPr>
              <a:t>To be proportionate, the unfavourable </a:t>
            </a:r>
            <a:r>
              <a:rPr lang="en-GB" sz="3800" dirty="0">
                <a:solidFill>
                  <a:srgbClr val="000000"/>
                </a:solidFill>
              </a:rPr>
              <a:t>has </a:t>
            </a:r>
            <a:r>
              <a:rPr lang="en-GB" sz="3800" dirty="0">
                <a:solidFill>
                  <a:srgbClr val="000000"/>
                </a:solidFill>
                <a:effectLst/>
              </a:rPr>
              <a:t>be both an appropriate means of achieving the legitimate aim and a reasonably necessary means of doing so</a:t>
            </a:r>
          </a:p>
          <a:p>
            <a:r>
              <a:rPr lang="en-GB" sz="3800" dirty="0">
                <a:solidFill>
                  <a:srgbClr val="000000"/>
                </a:solidFill>
                <a:effectLst/>
              </a:rPr>
              <a:t>Tribunals will consider whether a lesser measure could have achieved the employer's legitimate aim</a:t>
            </a:r>
          </a:p>
          <a:p>
            <a:r>
              <a:rPr lang="en-GB" sz="3800" dirty="0">
                <a:solidFill>
                  <a:srgbClr val="000000"/>
                </a:solidFill>
              </a:rPr>
              <a:t>T</a:t>
            </a:r>
            <a:r>
              <a:rPr lang="en-GB" sz="3800" dirty="0">
                <a:solidFill>
                  <a:srgbClr val="000000"/>
                </a:solidFill>
                <a:effectLst/>
              </a:rPr>
              <a:t>he Tribunal will consider whether the measure taken was proportionate at the time the unfavourable treatment was applied</a:t>
            </a:r>
          </a:p>
          <a:p>
            <a:r>
              <a:rPr lang="en-GB" sz="3800" dirty="0">
                <a:solidFill>
                  <a:srgbClr val="000000"/>
                </a:solidFill>
                <a:effectLst/>
              </a:rPr>
              <a:t>It is good practice to weigh up the options available and be ready to explain your reasoning for implementing a particular measure</a:t>
            </a:r>
            <a:endParaRPr lang="en-US" sz="3800" dirty="0"/>
          </a:p>
          <a:p>
            <a:endParaRPr lang="en-US" dirty="0"/>
          </a:p>
          <a:p>
            <a:endParaRPr lang="en-US" dirty="0"/>
          </a:p>
        </p:txBody>
      </p:sp>
    </p:spTree>
    <p:extLst>
      <p:ext uri="{BB962C8B-B14F-4D97-AF65-F5344CB8AC3E}">
        <p14:creationId xmlns:p14="http://schemas.microsoft.com/office/powerpoint/2010/main" val="41016239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94A628-62AF-712E-EDCD-BA2CF459170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A9A1F5-31EC-5B8A-5F2E-09EEAA0432E3}"/>
              </a:ext>
            </a:extLst>
          </p:cNvPr>
          <p:cNvSpPr>
            <a:spLocks noGrp="1"/>
          </p:cNvSpPr>
          <p:nvPr>
            <p:ph type="title"/>
          </p:nvPr>
        </p:nvSpPr>
        <p:spPr/>
        <p:txBody>
          <a:bodyPr/>
          <a:lstStyle/>
          <a:p>
            <a:r>
              <a:rPr lang="en-US" dirty="0"/>
              <a:t>Pre employment questions practical guidance </a:t>
            </a:r>
          </a:p>
        </p:txBody>
      </p:sp>
      <p:sp>
        <p:nvSpPr>
          <p:cNvPr id="3" name="Content Placeholder 2">
            <a:extLst>
              <a:ext uri="{FF2B5EF4-FFF2-40B4-BE49-F238E27FC236}">
                <a16:creationId xmlns:a16="http://schemas.microsoft.com/office/drawing/2014/main" id="{C960549A-CC19-BE4E-0435-078903034F10}"/>
              </a:ext>
            </a:extLst>
          </p:cNvPr>
          <p:cNvSpPr>
            <a:spLocks noGrp="1"/>
          </p:cNvSpPr>
          <p:nvPr>
            <p:ph idx="1"/>
          </p:nvPr>
        </p:nvSpPr>
        <p:spPr/>
        <p:txBody>
          <a:bodyPr>
            <a:normAutofit fontScale="25000" lnSpcReduction="20000"/>
          </a:bodyPr>
          <a:lstStyle/>
          <a:p>
            <a:r>
              <a:rPr lang="en-GB" sz="6000" dirty="0">
                <a:solidFill>
                  <a:srgbClr val="000000"/>
                </a:solidFill>
                <a:effectLst/>
              </a:rPr>
              <a:t>Disabled people can be put off applying for jobs because of pre-employment health questions</a:t>
            </a:r>
          </a:p>
          <a:p>
            <a:r>
              <a:rPr lang="en-GB" sz="6000" dirty="0">
                <a:solidFill>
                  <a:srgbClr val="000000"/>
                </a:solidFill>
                <a:effectLst/>
              </a:rPr>
              <a:t>Section</a:t>
            </a:r>
            <a:r>
              <a:rPr lang="en-GB" sz="6000" dirty="0">
                <a:solidFill>
                  <a:srgbClr val="000000"/>
                </a:solidFill>
              </a:rPr>
              <a:t> </a:t>
            </a:r>
            <a:r>
              <a:rPr lang="en-GB" sz="6000" dirty="0">
                <a:solidFill>
                  <a:srgbClr val="000000"/>
                </a:solidFill>
                <a:effectLst/>
              </a:rPr>
              <a:t>60 of the </a:t>
            </a:r>
            <a:r>
              <a:rPr lang="en-GB" sz="6000" dirty="0" err="1">
                <a:solidFill>
                  <a:srgbClr val="000000"/>
                </a:solidFill>
                <a:effectLst/>
              </a:rPr>
              <a:t>EqA</a:t>
            </a:r>
            <a:r>
              <a:rPr lang="en-GB" sz="6000" dirty="0">
                <a:solidFill>
                  <a:srgbClr val="000000"/>
                </a:solidFill>
                <a:effectLst/>
              </a:rPr>
              <a:t> 2010 was introduced to address this problem. It:</a:t>
            </a:r>
          </a:p>
          <a:p>
            <a:pPr lvl="1"/>
            <a:r>
              <a:rPr lang="en-GB" sz="5800" dirty="0">
                <a:solidFill>
                  <a:srgbClr val="000000"/>
                </a:solidFill>
                <a:effectLst/>
              </a:rPr>
              <a:t>Prohibits employers from asking potential recruits questions about health, other than for prescribed reasons</a:t>
            </a:r>
          </a:p>
          <a:p>
            <a:pPr lvl="1"/>
            <a:r>
              <a:rPr lang="en-GB" sz="5800" dirty="0">
                <a:solidFill>
                  <a:srgbClr val="000000"/>
                </a:solidFill>
                <a:effectLst/>
              </a:rPr>
              <a:t>Shifts the burden of proof automatically to the employer where a job applicant who has been asked a prohibited health question and brings a direct disability discrimination claim</a:t>
            </a:r>
          </a:p>
          <a:p>
            <a:pPr lvl="1"/>
            <a:r>
              <a:rPr lang="en-GB" sz="5800" dirty="0">
                <a:solidFill>
                  <a:srgbClr val="000000"/>
                </a:solidFill>
                <a:effectLst/>
              </a:rPr>
              <a:t>Applies whether the employer asks the question of the applicant or asks the applicant's former employer by way of a reference request</a:t>
            </a:r>
          </a:p>
          <a:p>
            <a:pPr lvl="1"/>
            <a:r>
              <a:rPr lang="en-GB" sz="5800" dirty="0">
                <a:solidFill>
                  <a:srgbClr val="000000"/>
                </a:solidFill>
                <a:effectLst/>
              </a:rPr>
              <a:t>Applies where an agent or employee of the employer, rather than the employer itself, asks the questions</a:t>
            </a:r>
          </a:p>
          <a:p>
            <a:endParaRPr lang="en-US" dirty="0"/>
          </a:p>
          <a:p>
            <a:pPr marL="0" indent="0">
              <a:buNone/>
            </a:pPr>
            <a:endParaRPr lang="en-US" dirty="0"/>
          </a:p>
          <a:p>
            <a:endParaRPr lang="en-US" dirty="0"/>
          </a:p>
        </p:txBody>
      </p:sp>
    </p:spTree>
    <p:extLst>
      <p:ext uri="{BB962C8B-B14F-4D97-AF65-F5344CB8AC3E}">
        <p14:creationId xmlns:p14="http://schemas.microsoft.com/office/powerpoint/2010/main" val="10733805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FF68FD-BF66-9F4F-45B5-54677E0AF36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4515885-BB31-4F88-C745-FC593DB2626B}"/>
              </a:ext>
            </a:extLst>
          </p:cNvPr>
          <p:cNvSpPr>
            <a:spLocks noGrp="1"/>
          </p:cNvSpPr>
          <p:nvPr>
            <p:ph type="title"/>
          </p:nvPr>
        </p:nvSpPr>
        <p:spPr/>
        <p:txBody>
          <a:bodyPr/>
          <a:lstStyle/>
          <a:p>
            <a:r>
              <a:rPr lang="en-US" dirty="0"/>
              <a:t>Circumstances when you can ask health questions</a:t>
            </a:r>
          </a:p>
        </p:txBody>
      </p:sp>
      <p:sp>
        <p:nvSpPr>
          <p:cNvPr id="3" name="Content Placeholder 2">
            <a:extLst>
              <a:ext uri="{FF2B5EF4-FFF2-40B4-BE49-F238E27FC236}">
                <a16:creationId xmlns:a16="http://schemas.microsoft.com/office/drawing/2014/main" id="{4914E593-02B0-BB6E-3EA5-9EB9495B03A2}"/>
              </a:ext>
            </a:extLst>
          </p:cNvPr>
          <p:cNvSpPr>
            <a:spLocks noGrp="1"/>
          </p:cNvSpPr>
          <p:nvPr>
            <p:ph idx="1"/>
          </p:nvPr>
        </p:nvSpPr>
        <p:spPr/>
        <p:txBody>
          <a:bodyPr>
            <a:normAutofit fontScale="55000" lnSpcReduction="20000"/>
          </a:bodyPr>
          <a:lstStyle/>
          <a:p>
            <a:r>
              <a:rPr lang="en-GB" sz="3200" dirty="0">
                <a:solidFill>
                  <a:srgbClr val="000000"/>
                </a:solidFill>
                <a:effectLst/>
              </a:rPr>
              <a:t>The following questions will not be prohibited where</a:t>
            </a:r>
            <a:r>
              <a:rPr lang="en-GB" sz="3200" dirty="0">
                <a:solidFill>
                  <a:srgbClr val="000000"/>
                </a:solidFill>
              </a:rPr>
              <a:t> </a:t>
            </a:r>
            <a:r>
              <a:rPr lang="en-GB" sz="3200" dirty="0">
                <a:solidFill>
                  <a:srgbClr val="000000"/>
                </a:solidFill>
                <a:effectLst/>
              </a:rPr>
              <a:t>the questions are necessary for the purpose of any of the following:</a:t>
            </a:r>
          </a:p>
          <a:p>
            <a:pPr lvl="1"/>
            <a:r>
              <a:rPr lang="en-GB" sz="3000" dirty="0">
                <a:solidFill>
                  <a:srgbClr val="000000"/>
                </a:solidFill>
                <a:effectLst/>
              </a:rPr>
              <a:t>Establishing if the applicant will be able to undergo an assessment, or establishing if a duty to make reasonable adjustments is (or will be) imposed on the employer in relation to the applicant undergoing an assessment</a:t>
            </a:r>
          </a:p>
          <a:p>
            <a:pPr lvl="1"/>
            <a:r>
              <a:rPr lang="en-GB" sz="3000" dirty="0">
                <a:solidFill>
                  <a:srgbClr val="000000"/>
                </a:solidFill>
                <a:effectLst/>
              </a:rPr>
              <a:t>Establishing if the applicant will be able to carry out a function that is intrinsic to the work concerned</a:t>
            </a:r>
          </a:p>
          <a:p>
            <a:pPr lvl="1"/>
            <a:r>
              <a:rPr lang="en-GB" sz="3000" dirty="0">
                <a:solidFill>
                  <a:srgbClr val="000000"/>
                </a:solidFill>
                <a:effectLst/>
              </a:rPr>
              <a:t>Monitoring diversity</a:t>
            </a:r>
          </a:p>
          <a:p>
            <a:pPr lvl="1"/>
            <a:r>
              <a:rPr lang="en-GB" sz="3000" dirty="0">
                <a:solidFill>
                  <a:srgbClr val="000000"/>
                </a:solidFill>
              </a:rPr>
              <a:t>Taking action under s158 (permitted positive action)</a:t>
            </a:r>
          </a:p>
          <a:p>
            <a:pPr lvl="1"/>
            <a:r>
              <a:rPr lang="en-GB" sz="3000" dirty="0">
                <a:solidFill>
                  <a:srgbClr val="000000"/>
                </a:solidFill>
              </a:rPr>
              <a:t>If there is a genuine occupational requirement to have a particular disability, establishing whether the applicant has that disability</a:t>
            </a:r>
            <a:endParaRPr lang="en-US" dirty="0"/>
          </a:p>
          <a:p>
            <a:pPr marL="0" indent="0">
              <a:buNone/>
            </a:pPr>
            <a:endParaRPr lang="en-US" dirty="0"/>
          </a:p>
          <a:p>
            <a:endParaRPr lang="en-US" dirty="0"/>
          </a:p>
        </p:txBody>
      </p:sp>
    </p:spTree>
    <p:extLst>
      <p:ext uri="{BB962C8B-B14F-4D97-AF65-F5344CB8AC3E}">
        <p14:creationId xmlns:p14="http://schemas.microsoft.com/office/powerpoint/2010/main" val="1063762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EB41C5-3076-EAE9-7C46-FC5972A990E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653E7E3-D4F9-1C4C-DC80-B098E80A290E}"/>
              </a:ext>
            </a:extLst>
          </p:cNvPr>
          <p:cNvSpPr>
            <a:spLocks noGrp="1"/>
          </p:cNvSpPr>
          <p:nvPr>
            <p:ph type="title"/>
          </p:nvPr>
        </p:nvSpPr>
        <p:spPr/>
        <p:txBody>
          <a:bodyPr/>
          <a:lstStyle/>
          <a:p>
            <a:r>
              <a:rPr lang="en-US" dirty="0"/>
              <a:t>Responding to a job applicant who voluntarily discloses health issues</a:t>
            </a:r>
          </a:p>
        </p:txBody>
      </p:sp>
      <p:sp>
        <p:nvSpPr>
          <p:cNvPr id="3" name="Content Placeholder 2">
            <a:extLst>
              <a:ext uri="{FF2B5EF4-FFF2-40B4-BE49-F238E27FC236}">
                <a16:creationId xmlns:a16="http://schemas.microsoft.com/office/drawing/2014/main" id="{0A86A93D-1D50-E06A-4470-0D2C7F10334B}"/>
              </a:ext>
            </a:extLst>
          </p:cNvPr>
          <p:cNvSpPr>
            <a:spLocks noGrp="1"/>
          </p:cNvSpPr>
          <p:nvPr>
            <p:ph idx="1"/>
          </p:nvPr>
        </p:nvSpPr>
        <p:spPr/>
        <p:txBody>
          <a:bodyPr>
            <a:normAutofit/>
          </a:bodyPr>
          <a:lstStyle/>
          <a:p>
            <a:r>
              <a:rPr lang="en-GB" sz="1500" dirty="0">
                <a:solidFill>
                  <a:srgbClr val="000000"/>
                </a:solidFill>
                <a:effectLst/>
              </a:rPr>
              <a:t>The employer must ensure that in responding to this disclosure it only asks questions that are permitted. The employer may respond by asking further questions about reasonable adjustments that would be required to enable the person to carry out an intrinsic function of the job</a:t>
            </a:r>
          </a:p>
          <a:p>
            <a:r>
              <a:rPr lang="en-GB" sz="1500" dirty="0">
                <a:solidFill>
                  <a:srgbClr val="000000"/>
                </a:solidFill>
                <a:effectLst/>
              </a:rPr>
              <a:t>However, the employer must not respond by asking questions about the applicant's disability or health that are irrelevant to the ability to carry out the intrinsic function</a:t>
            </a:r>
            <a:endParaRPr lang="en-US" sz="1500" dirty="0"/>
          </a:p>
          <a:p>
            <a:pPr marL="0" indent="0">
              <a:buNone/>
            </a:pPr>
            <a:endParaRPr lang="en-US" dirty="0"/>
          </a:p>
          <a:p>
            <a:endParaRPr lang="en-US" dirty="0"/>
          </a:p>
        </p:txBody>
      </p:sp>
    </p:spTree>
    <p:extLst>
      <p:ext uri="{BB962C8B-B14F-4D97-AF65-F5344CB8AC3E}">
        <p14:creationId xmlns:p14="http://schemas.microsoft.com/office/powerpoint/2010/main" val="22811646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334083B-3B7B-E959-FAE5-0CD7566F63A3}"/>
              </a:ext>
            </a:extLst>
          </p:cNvPr>
          <p:cNvSpPr>
            <a:spLocks noGrp="1"/>
          </p:cNvSpPr>
          <p:nvPr>
            <p:ph type="title"/>
          </p:nvPr>
        </p:nvSpPr>
        <p:spPr/>
        <p:txBody>
          <a:bodyPr/>
          <a:lstStyle/>
          <a:p>
            <a:r>
              <a:rPr lang="en-US" dirty="0"/>
              <a:t>Reasonable adjustments </a:t>
            </a:r>
          </a:p>
        </p:txBody>
      </p:sp>
      <p:sp>
        <p:nvSpPr>
          <p:cNvPr id="5" name="Text Placeholder 4">
            <a:extLst>
              <a:ext uri="{FF2B5EF4-FFF2-40B4-BE49-F238E27FC236}">
                <a16:creationId xmlns:a16="http://schemas.microsoft.com/office/drawing/2014/main" id="{7E7A05C3-70A9-50AA-5E3D-7649FE07F02D}"/>
              </a:ext>
            </a:extLst>
          </p:cNvPr>
          <p:cNvSpPr>
            <a:spLocks noGrp="1"/>
          </p:cNvSpPr>
          <p:nvPr>
            <p:ph type="body" idx="1"/>
          </p:nvPr>
        </p:nvSpPr>
        <p:spPr/>
        <p:txBody>
          <a:bodyPr/>
          <a:lstStyle/>
          <a:p>
            <a:endParaRPr lang="en-US"/>
          </a:p>
        </p:txBody>
      </p:sp>
    </p:spTree>
    <p:extLst>
      <p:ext uri="{BB962C8B-B14F-4D97-AF65-F5344CB8AC3E}">
        <p14:creationId xmlns:p14="http://schemas.microsoft.com/office/powerpoint/2010/main" val="38390374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F7A10F-3EE6-DB97-8D4F-6C8242132E4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FA911A-7084-E31D-A0FB-0B11488AA1E8}"/>
              </a:ext>
            </a:extLst>
          </p:cNvPr>
          <p:cNvSpPr>
            <a:spLocks noGrp="1"/>
          </p:cNvSpPr>
          <p:nvPr>
            <p:ph type="title"/>
          </p:nvPr>
        </p:nvSpPr>
        <p:spPr/>
        <p:txBody>
          <a:bodyPr/>
          <a:lstStyle/>
          <a:p>
            <a:r>
              <a:rPr lang="en-US" dirty="0"/>
              <a:t>Who is protected</a:t>
            </a:r>
          </a:p>
        </p:txBody>
      </p:sp>
      <p:sp>
        <p:nvSpPr>
          <p:cNvPr id="3" name="Content Placeholder 2">
            <a:extLst>
              <a:ext uri="{FF2B5EF4-FFF2-40B4-BE49-F238E27FC236}">
                <a16:creationId xmlns:a16="http://schemas.microsoft.com/office/drawing/2014/main" id="{2690AB9D-ACF5-8F6B-37C5-89612BBCF980}"/>
              </a:ext>
            </a:extLst>
          </p:cNvPr>
          <p:cNvSpPr>
            <a:spLocks noGrp="1"/>
          </p:cNvSpPr>
          <p:nvPr>
            <p:ph idx="1"/>
          </p:nvPr>
        </p:nvSpPr>
        <p:spPr/>
        <p:txBody>
          <a:bodyPr>
            <a:normAutofit/>
          </a:bodyPr>
          <a:lstStyle/>
          <a:p>
            <a:r>
              <a:rPr lang="en-GB" dirty="0">
                <a:solidFill>
                  <a:srgbClr val="000000"/>
                </a:solidFill>
                <a:effectLst/>
              </a:rPr>
              <a:t>Employees, workers and some self employed</a:t>
            </a:r>
          </a:p>
          <a:p>
            <a:r>
              <a:rPr lang="en-GB" dirty="0">
                <a:solidFill>
                  <a:srgbClr val="000000"/>
                </a:solidFill>
                <a:effectLst/>
              </a:rPr>
              <a:t>For the duty to arise in respect of a potential job applicant, that individual must be an "interested” disabled person. An employer will not be obliged to make reasonable adjustments on the off chance that a disabled person might apply for a job</a:t>
            </a:r>
          </a:p>
          <a:p>
            <a:pPr marL="0" indent="0">
              <a:buNone/>
            </a:pPr>
            <a:endParaRPr lang="en-US" dirty="0"/>
          </a:p>
          <a:p>
            <a:pPr marL="0" indent="0">
              <a:buNone/>
            </a:pPr>
            <a:endParaRPr lang="en-US" dirty="0"/>
          </a:p>
          <a:p>
            <a:endParaRPr lang="en-US" dirty="0"/>
          </a:p>
        </p:txBody>
      </p:sp>
    </p:spTree>
    <p:extLst>
      <p:ext uri="{BB962C8B-B14F-4D97-AF65-F5344CB8AC3E}">
        <p14:creationId xmlns:p14="http://schemas.microsoft.com/office/powerpoint/2010/main" val="15476546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CAAA50-2BE4-83D8-2BDD-21EA132E2D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198DBA1-07E3-DA6D-BC4E-07C0D7AB3BD3}"/>
              </a:ext>
            </a:extLst>
          </p:cNvPr>
          <p:cNvSpPr>
            <a:spLocks noGrp="1"/>
          </p:cNvSpPr>
          <p:nvPr>
            <p:ph type="title"/>
          </p:nvPr>
        </p:nvSpPr>
        <p:spPr/>
        <p:txBody>
          <a:bodyPr/>
          <a:lstStyle/>
          <a:p>
            <a:r>
              <a:rPr lang="en-US" dirty="0"/>
              <a:t>When does the duty arise </a:t>
            </a:r>
          </a:p>
        </p:txBody>
      </p:sp>
      <p:sp>
        <p:nvSpPr>
          <p:cNvPr id="3" name="Content Placeholder 2">
            <a:extLst>
              <a:ext uri="{FF2B5EF4-FFF2-40B4-BE49-F238E27FC236}">
                <a16:creationId xmlns:a16="http://schemas.microsoft.com/office/drawing/2014/main" id="{82E24551-8E52-5605-8E2D-A4BB284C465D}"/>
              </a:ext>
            </a:extLst>
          </p:cNvPr>
          <p:cNvSpPr>
            <a:spLocks noGrp="1"/>
          </p:cNvSpPr>
          <p:nvPr>
            <p:ph idx="1"/>
          </p:nvPr>
        </p:nvSpPr>
        <p:spPr/>
        <p:txBody>
          <a:bodyPr>
            <a:normAutofit/>
          </a:bodyPr>
          <a:lstStyle/>
          <a:p>
            <a:r>
              <a:rPr lang="en-GB" dirty="0">
                <a:solidFill>
                  <a:srgbClr val="000000"/>
                </a:solidFill>
                <a:effectLst/>
              </a:rPr>
              <a:t>The employer must take reasonable steps to avoid the disadvantage of any of the three scenarios:</a:t>
            </a:r>
          </a:p>
          <a:p>
            <a:pPr lvl="1"/>
            <a:r>
              <a:rPr lang="en-GB" dirty="0">
                <a:solidFill>
                  <a:srgbClr val="000000"/>
                </a:solidFill>
                <a:effectLst/>
              </a:rPr>
              <a:t>Where a provision, criterion or practice puts a disabled person at a substantial disadvantage in comparison with those who are not disabled</a:t>
            </a:r>
          </a:p>
          <a:p>
            <a:pPr lvl="1"/>
            <a:r>
              <a:rPr lang="en-GB" dirty="0">
                <a:solidFill>
                  <a:srgbClr val="000000"/>
                </a:solidFill>
                <a:effectLst/>
              </a:rPr>
              <a:t>Where a physical feature of the employer's premises puts a disabled person at a substantial disadvantage in comparison with those who are not disabled</a:t>
            </a:r>
          </a:p>
          <a:p>
            <a:pPr lvl="1"/>
            <a:r>
              <a:rPr lang="en-GB" dirty="0">
                <a:solidFill>
                  <a:srgbClr val="000000"/>
                </a:solidFill>
                <a:effectLst/>
              </a:rPr>
              <a:t>Where a disabled person would, but for the employer's provision of an auxiliary aid, be put at a substantial disadvantage in comparison with those who are not disabled</a:t>
            </a:r>
          </a:p>
          <a:p>
            <a:pPr marL="0" indent="0">
              <a:buNone/>
            </a:pPr>
            <a:endParaRPr lang="en-US" dirty="0"/>
          </a:p>
          <a:p>
            <a:pPr marL="0" indent="0">
              <a:buNone/>
            </a:pPr>
            <a:endParaRPr lang="en-US" dirty="0"/>
          </a:p>
          <a:p>
            <a:endParaRPr lang="en-US" dirty="0"/>
          </a:p>
        </p:txBody>
      </p:sp>
    </p:spTree>
    <p:extLst>
      <p:ext uri="{BB962C8B-B14F-4D97-AF65-F5344CB8AC3E}">
        <p14:creationId xmlns:p14="http://schemas.microsoft.com/office/powerpoint/2010/main" val="226897493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569F95-BE5E-5FA9-BAE6-BCD275E7618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AC843A-53D8-3892-BE2B-37EF58511428}"/>
              </a:ext>
            </a:extLst>
          </p:cNvPr>
          <p:cNvSpPr>
            <a:spLocks noGrp="1"/>
          </p:cNvSpPr>
          <p:nvPr>
            <p:ph type="title"/>
          </p:nvPr>
        </p:nvSpPr>
        <p:spPr/>
        <p:txBody>
          <a:bodyPr/>
          <a:lstStyle/>
          <a:p>
            <a:r>
              <a:rPr lang="en-US" dirty="0"/>
              <a:t>Provision, criterion or practice (PCP)</a:t>
            </a:r>
          </a:p>
        </p:txBody>
      </p:sp>
      <p:sp>
        <p:nvSpPr>
          <p:cNvPr id="3" name="Content Placeholder 2">
            <a:extLst>
              <a:ext uri="{FF2B5EF4-FFF2-40B4-BE49-F238E27FC236}">
                <a16:creationId xmlns:a16="http://schemas.microsoft.com/office/drawing/2014/main" id="{D417E487-E665-A7E6-48F7-2D7D1BC353F1}"/>
              </a:ext>
            </a:extLst>
          </p:cNvPr>
          <p:cNvSpPr>
            <a:spLocks noGrp="1"/>
          </p:cNvSpPr>
          <p:nvPr>
            <p:ph idx="1"/>
          </p:nvPr>
        </p:nvSpPr>
        <p:spPr/>
        <p:txBody>
          <a:bodyPr>
            <a:normAutofit fontScale="47500" lnSpcReduction="20000"/>
          </a:bodyPr>
          <a:lstStyle/>
          <a:p>
            <a:pPr algn="just"/>
            <a:r>
              <a:rPr lang="en-GB" sz="3800" dirty="0">
                <a:solidFill>
                  <a:srgbClr val="000000"/>
                </a:solidFill>
                <a:effectLst/>
              </a:rPr>
              <a:t>Includes formal/informal practices, policies and arrangements and may in certain cases include one-off decisions</a:t>
            </a:r>
          </a:p>
          <a:p>
            <a:pPr algn="just"/>
            <a:r>
              <a:rPr lang="en-GB" sz="3800" dirty="0">
                <a:solidFill>
                  <a:srgbClr val="000000"/>
                </a:solidFill>
                <a:effectLst/>
              </a:rPr>
              <a:t>A claimant might be put at a substantial disadvantage by a PCP even where they are not themselves required to comply with it</a:t>
            </a:r>
          </a:p>
          <a:p>
            <a:pPr algn="just"/>
            <a:r>
              <a:rPr lang="en-GB" sz="3800" dirty="0">
                <a:solidFill>
                  <a:srgbClr val="000000"/>
                </a:solidFill>
                <a:effectLst/>
              </a:rPr>
              <a:t>Arguably a PCP will only give rise to a duty to make reasonable adjustments if it is related in some way to the job, rather than simply to the personal needs of the disabled person</a:t>
            </a:r>
          </a:p>
          <a:p>
            <a:pPr algn="just"/>
            <a:r>
              <a:rPr lang="en-GB" sz="3800" dirty="0">
                <a:solidFill>
                  <a:srgbClr val="000000"/>
                </a:solidFill>
                <a:effectLst/>
              </a:rPr>
              <a:t>The ECHR code states: “There is no requirement to provide or modify equipment for personal purposes unconnected with a worker's job, such as providing a wheelchair if a person needs one in any event but does not have one. The disadvantages in such a case do not flow from the employer's arrangements or premises</a:t>
            </a:r>
          </a:p>
          <a:p>
            <a:endParaRPr lang="en-US" dirty="0"/>
          </a:p>
          <a:p>
            <a:pPr marL="0" indent="0">
              <a:buNone/>
            </a:pPr>
            <a:endParaRPr lang="en-US" dirty="0"/>
          </a:p>
          <a:p>
            <a:endParaRPr lang="en-US" dirty="0"/>
          </a:p>
        </p:txBody>
      </p:sp>
    </p:spTree>
    <p:extLst>
      <p:ext uri="{BB962C8B-B14F-4D97-AF65-F5344CB8AC3E}">
        <p14:creationId xmlns:p14="http://schemas.microsoft.com/office/powerpoint/2010/main" val="4171201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926209-E949-2088-4074-E9DA1EE0DD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7871376-0AFB-2F36-E975-D7027CBEFF62}"/>
              </a:ext>
            </a:extLst>
          </p:cNvPr>
          <p:cNvSpPr>
            <a:spLocks noGrp="1"/>
          </p:cNvSpPr>
          <p:nvPr>
            <p:ph type="title"/>
          </p:nvPr>
        </p:nvSpPr>
        <p:spPr/>
        <p:txBody>
          <a:bodyPr/>
          <a:lstStyle/>
          <a:p>
            <a:r>
              <a:rPr lang="en-US" dirty="0"/>
              <a:t>Kenny v Hampshire Constabulary</a:t>
            </a:r>
          </a:p>
        </p:txBody>
      </p:sp>
      <p:sp>
        <p:nvSpPr>
          <p:cNvPr id="3" name="Content Placeholder 2">
            <a:extLst>
              <a:ext uri="{FF2B5EF4-FFF2-40B4-BE49-F238E27FC236}">
                <a16:creationId xmlns:a16="http://schemas.microsoft.com/office/drawing/2014/main" id="{BF3AA0EA-2691-BD3D-3940-0B0917F33D15}"/>
              </a:ext>
            </a:extLst>
          </p:cNvPr>
          <p:cNvSpPr>
            <a:spLocks noGrp="1"/>
          </p:cNvSpPr>
          <p:nvPr>
            <p:ph idx="1"/>
          </p:nvPr>
        </p:nvSpPr>
        <p:spPr/>
        <p:txBody>
          <a:bodyPr>
            <a:normAutofit fontScale="47500" lnSpcReduction="20000"/>
          </a:bodyPr>
          <a:lstStyle/>
          <a:p>
            <a:r>
              <a:rPr lang="en-GB" sz="3800" dirty="0">
                <a:solidFill>
                  <a:srgbClr val="000000"/>
                </a:solidFill>
                <a:effectLst/>
              </a:rPr>
              <a:t>An applicant with cerebral palsy needed assistance going to the toilet. He was given a conditional offer of employment subject to the employer being able to make appropriate arrangements for his needs</a:t>
            </a:r>
          </a:p>
          <a:p>
            <a:r>
              <a:rPr lang="en-GB" sz="3800" dirty="0">
                <a:solidFill>
                  <a:srgbClr val="000000"/>
                </a:solidFill>
                <a:effectLst/>
              </a:rPr>
              <a:t>The employer withdrew the offer when it realised it could not find any employees to provide the necessary assistance</a:t>
            </a:r>
          </a:p>
          <a:p>
            <a:r>
              <a:rPr lang="en-GB" sz="3800" dirty="0">
                <a:solidFill>
                  <a:srgbClr val="000000"/>
                </a:solidFill>
                <a:effectLst/>
              </a:rPr>
              <a:t>The applicant claimed that the employer had failed to make reasonable adjustments. The EAT held that the employer’s decision was not discriminatory because it was going too far to suggest that employers were under a statutory duty to provide carers to attend to an employee's personal needs</a:t>
            </a:r>
          </a:p>
          <a:p>
            <a:r>
              <a:rPr lang="en-GB" sz="3800" dirty="0">
                <a:solidFill>
                  <a:srgbClr val="000000"/>
                </a:solidFill>
                <a:effectLst/>
              </a:rPr>
              <a:t>This decision should be treated with caution…reasonableness!</a:t>
            </a:r>
          </a:p>
          <a:p>
            <a:pPr marL="0" indent="0">
              <a:buNone/>
            </a:pPr>
            <a:endParaRPr lang="en-US" dirty="0"/>
          </a:p>
          <a:p>
            <a:pPr marL="0" indent="0">
              <a:buNone/>
            </a:pPr>
            <a:endParaRPr lang="en-US" dirty="0"/>
          </a:p>
          <a:p>
            <a:endParaRPr lang="en-US" dirty="0"/>
          </a:p>
        </p:txBody>
      </p:sp>
    </p:spTree>
    <p:extLst>
      <p:ext uri="{BB962C8B-B14F-4D97-AF65-F5344CB8AC3E}">
        <p14:creationId xmlns:p14="http://schemas.microsoft.com/office/powerpoint/2010/main" val="418340775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7CE577-7180-52E0-D7D0-3094394C09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CD20A82-FACF-24B5-5C36-078B8235D26B}"/>
              </a:ext>
            </a:extLst>
          </p:cNvPr>
          <p:cNvSpPr>
            <a:spLocks noGrp="1"/>
          </p:cNvSpPr>
          <p:nvPr>
            <p:ph type="title"/>
          </p:nvPr>
        </p:nvSpPr>
        <p:spPr/>
        <p:txBody>
          <a:bodyPr/>
          <a:lstStyle/>
          <a:p>
            <a:r>
              <a:rPr lang="en-US" dirty="0"/>
              <a:t>Physical features </a:t>
            </a:r>
          </a:p>
        </p:txBody>
      </p:sp>
      <p:sp>
        <p:nvSpPr>
          <p:cNvPr id="3" name="Content Placeholder 2">
            <a:extLst>
              <a:ext uri="{FF2B5EF4-FFF2-40B4-BE49-F238E27FC236}">
                <a16:creationId xmlns:a16="http://schemas.microsoft.com/office/drawing/2014/main" id="{FE720A71-380F-BCB3-128E-A220BAF5B2F0}"/>
              </a:ext>
            </a:extLst>
          </p:cNvPr>
          <p:cNvSpPr>
            <a:spLocks noGrp="1"/>
          </p:cNvSpPr>
          <p:nvPr>
            <p:ph idx="1"/>
          </p:nvPr>
        </p:nvSpPr>
        <p:spPr/>
        <p:txBody>
          <a:bodyPr>
            <a:normAutofit fontScale="32500" lnSpcReduction="20000"/>
          </a:bodyPr>
          <a:lstStyle/>
          <a:p>
            <a:r>
              <a:rPr lang="en-GB" sz="6000" dirty="0">
                <a:solidFill>
                  <a:srgbClr val="000000"/>
                </a:solidFill>
                <a:effectLst/>
                <a:latin typeface="+mj-lt"/>
              </a:rPr>
              <a:t>A feature arising from the design/construction of a building</a:t>
            </a:r>
          </a:p>
          <a:p>
            <a:r>
              <a:rPr lang="en-GB" sz="6000" dirty="0">
                <a:solidFill>
                  <a:srgbClr val="000000"/>
                </a:solidFill>
                <a:effectLst/>
                <a:latin typeface="+mj-lt"/>
              </a:rPr>
              <a:t>A feature of an approach to, exit from or access to a building</a:t>
            </a:r>
          </a:p>
          <a:p>
            <a:r>
              <a:rPr lang="en-GB" sz="6000" dirty="0">
                <a:solidFill>
                  <a:srgbClr val="000000"/>
                </a:solidFill>
                <a:effectLst/>
                <a:latin typeface="+mj-lt"/>
              </a:rPr>
              <a:t>A fixture or fitting, furniture, furnishings, materials, equipment or other chattels, in or on premises</a:t>
            </a:r>
          </a:p>
          <a:p>
            <a:r>
              <a:rPr lang="en-GB" sz="6000" dirty="0">
                <a:solidFill>
                  <a:srgbClr val="000000"/>
                </a:solidFill>
                <a:effectLst/>
                <a:latin typeface="+mj-lt"/>
              </a:rPr>
              <a:t>Any other physical element or quality</a:t>
            </a:r>
          </a:p>
          <a:p>
            <a:r>
              <a:rPr lang="en-GB" sz="6000" dirty="0">
                <a:solidFill>
                  <a:srgbClr val="000000"/>
                </a:solidFill>
                <a:effectLst/>
                <a:latin typeface="+mj-lt"/>
              </a:rPr>
              <a:t>The ECHR Code provides a non-exhaustive list:</a:t>
            </a:r>
          </a:p>
          <a:p>
            <a:pPr lvl="1"/>
            <a:r>
              <a:rPr lang="en-GB" sz="5800" dirty="0">
                <a:solidFill>
                  <a:srgbClr val="000000"/>
                </a:solidFill>
                <a:effectLst/>
                <a:latin typeface="+mj-lt"/>
              </a:rPr>
              <a:t>steps, stairways, kerbs, exterior surfaces and paving, parking areas, building entrances and exits (including emergency escape routes), internal and external doors, gates, toilet and washing facilities, lighting and ventilation, lifts and escalators, floor coverings, signs, furniture and temporary or movable items</a:t>
            </a:r>
          </a:p>
          <a:p>
            <a:endParaRPr lang="en-US" dirty="0"/>
          </a:p>
          <a:p>
            <a:pPr marL="0" indent="0">
              <a:buNone/>
            </a:pPr>
            <a:endParaRPr lang="en-US" dirty="0"/>
          </a:p>
          <a:p>
            <a:pPr marL="0" indent="0">
              <a:buNone/>
            </a:pPr>
            <a:endParaRPr lang="en-US" dirty="0"/>
          </a:p>
          <a:p>
            <a:endParaRPr lang="en-US" dirty="0"/>
          </a:p>
        </p:txBody>
      </p:sp>
    </p:spTree>
    <p:extLst>
      <p:ext uri="{BB962C8B-B14F-4D97-AF65-F5344CB8AC3E}">
        <p14:creationId xmlns:p14="http://schemas.microsoft.com/office/powerpoint/2010/main" val="386604942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E26929-B761-7CEB-E576-78AE4751E87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B761842-603E-B64F-3527-CEE432DC12D8}"/>
              </a:ext>
            </a:extLst>
          </p:cNvPr>
          <p:cNvSpPr>
            <a:spLocks noGrp="1"/>
          </p:cNvSpPr>
          <p:nvPr>
            <p:ph type="title"/>
          </p:nvPr>
        </p:nvSpPr>
        <p:spPr/>
        <p:txBody>
          <a:bodyPr/>
          <a:lstStyle/>
          <a:p>
            <a:r>
              <a:rPr lang="en-US" dirty="0"/>
              <a:t>Case study</a:t>
            </a:r>
          </a:p>
        </p:txBody>
      </p:sp>
      <p:sp>
        <p:nvSpPr>
          <p:cNvPr id="3" name="Content Placeholder 2">
            <a:extLst>
              <a:ext uri="{FF2B5EF4-FFF2-40B4-BE49-F238E27FC236}">
                <a16:creationId xmlns:a16="http://schemas.microsoft.com/office/drawing/2014/main" id="{1732F570-E5A0-A5C7-012B-16C7902380C1}"/>
              </a:ext>
            </a:extLst>
          </p:cNvPr>
          <p:cNvSpPr>
            <a:spLocks noGrp="1"/>
          </p:cNvSpPr>
          <p:nvPr>
            <p:ph idx="1"/>
          </p:nvPr>
        </p:nvSpPr>
        <p:spPr/>
        <p:txBody>
          <a:bodyPr>
            <a:normAutofit/>
          </a:bodyPr>
          <a:lstStyle/>
          <a:p>
            <a:r>
              <a:rPr lang="en-US" dirty="0"/>
              <a:t>Tony Field is a visually impaired solicitor working at a large law firm</a:t>
            </a:r>
          </a:p>
          <a:p>
            <a:r>
              <a:rPr lang="en-US" dirty="0"/>
              <a:t>Clear glass doors at the end of the corridor have been fitted in his workplace</a:t>
            </a:r>
          </a:p>
          <a:p>
            <a:r>
              <a:rPr lang="en-US" dirty="0"/>
              <a:t>Due to his visual impairment, the glass doors present a hazard</a:t>
            </a:r>
          </a:p>
          <a:p>
            <a:r>
              <a:rPr lang="en-US" dirty="0"/>
              <a:t>This is a substantial disadvantage caused by the physical features of the workplace</a:t>
            </a:r>
          </a:p>
          <a:p>
            <a:pPr marL="0" indent="0">
              <a:buNone/>
            </a:pPr>
            <a:endParaRPr lang="en-US" dirty="0"/>
          </a:p>
          <a:p>
            <a:pPr marL="0" indent="0">
              <a:buNone/>
            </a:pPr>
            <a:endParaRPr lang="en-US" dirty="0"/>
          </a:p>
          <a:p>
            <a:endParaRPr lang="en-US" dirty="0"/>
          </a:p>
        </p:txBody>
      </p:sp>
    </p:spTree>
    <p:extLst>
      <p:ext uri="{BB962C8B-B14F-4D97-AF65-F5344CB8AC3E}">
        <p14:creationId xmlns:p14="http://schemas.microsoft.com/office/powerpoint/2010/main" val="217084287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23A965-3CC2-C1BD-9E48-B0812EAF7FF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E0D3C1-8322-87EB-1A1F-76314F3EC8A4}"/>
              </a:ext>
            </a:extLst>
          </p:cNvPr>
          <p:cNvSpPr>
            <a:spLocks noGrp="1"/>
          </p:cNvSpPr>
          <p:nvPr>
            <p:ph type="title"/>
          </p:nvPr>
        </p:nvSpPr>
        <p:spPr/>
        <p:txBody>
          <a:bodyPr/>
          <a:lstStyle/>
          <a:p>
            <a:r>
              <a:rPr lang="en-US" dirty="0"/>
              <a:t>Auxiliary aids and services</a:t>
            </a:r>
          </a:p>
        </p:txBody>
      </p:sp>
      <p:sp>
        <p:nvSpPr>
          <p:cNvPr id="3" name="Content Placeholder 2">
            <a:extLst>
              <a:ext uri="{FF2B5EF4-FFF2-40B4-BE49-F238E27FC236}">
                <a16:creationId xmlns:a16="http://schemas.microsoft.com/office/drawing/2014/main" id="{38C63D39-725C-1C2E-F939-A03F87D1C8A8}"/>
              </a:ext>
            </a:extLst>
          </p:cNvPr>
          <p:cNvSpPr>
            <a:spLocks noGrp="1"/>
          </p:cNvSpPr>
          <p:nvPr>
            <p:ph idx="1"/>
          </p:nvPr>
        </p:nvSpPr>
        <p:spPr/>
        <p:txBody>
          <a:bodyPr>
            <a:normAutofit fontScale="62500" lnSpcReduction="20000"/>
          </a:bodyPr>
          <a:lstStyle/>
          <a:p>
            <a:r>
              <a:rPr lang="en-US" sz="3200" dirty="0"/>
              <a:t>An auxiliary aid is something which provides support or assistance to a disabled person</a:t>
            </a:r>
          </a:p>
          <a:p>
            <a:r>
              <a:rPr lang="en-GB" sz="3200" dirty="0">
                <a:solidFill>
                  <a:srgbClr val="000000"/>
                </a:solidFill>
                <a:effectLst/>
              </a:rPr>
              <a:t>It can include provision of a specialist piece of equipment e.g. an adapted keyboard</a:t>
            </a:r>
          </a:p>
          <a:p>
            <a:r>
              <a:rPr lang="en-GB" sz="3200" dirty="0">
                <a:solidFill>
                  <a:srgbClr val="000000"/>
                </a:solidFill>
                <a:effectLst/>
              </a:rPr>
              <a:t>Auxiliary aids include auxiliary services; e.g. provision of a sign language interpreter</a:t>
            </a:r>
          </a:p>
          <a:p>
            <a:r>
              <a:rPr lang="en-GB" sz="3200" dirty="0">
                <a:solidFill>
                  <a:srgbClr val="000000"/>
                </a:solidFill>
                <a:effectLst/>
              </a:rPr>
              <a:t>Where a disabled person would, but for the provision of an auxiliary aid, be put at a substantial disadvantage in comparison with those who are not disabled, the employer must take such steps as it is reasonable to have to take to provide the auxiliary aid</a:t>
            </a:r>
          </a:p>
          <a:p>
            <a:endParaRPr lang="en-US" dirty="0"/>
          </a:p>
          <a:p>
            <a:pPr marL="0" indent="0">
              <a:buNone/>
            </a:pPr>
            <a:endParaRPr lang="en-US" dirty="0"/>
          </a:p>
          <a:p>
            <a:pPr marL="0" indent="0">
              <a:buNone/>
            </a:pPr>
            <a:endParaRPr lang="en-US" dirty="0"/>
          </a:p>
          <a:p>
            <a:endParaRPr lang="en-US" dirty="0"/>
          </a:p>
        </p:txBody>
      </p:sp>
    </p:spTree>
    <p:extLst>
      <p:ext uri="{BB962C8B-B14F-4D97-AF65-F5344CB8AC3E}">
        <p14:creationId xmlns:p14="http://schemas.microsoft.com/office/powerpoint/2010/main" val="27731152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6FACE9-51A7-0BE4-4286-150996110BB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27CE4B3-062E-3DF8-6AB9-3E6F1504650F}"/>
              </a:ext>
            </a:extLst>
          </p:cNvPr>
          <p:cNvSpPr>
            <a:spLocks noGrp="1"/>
          </p:cNvSpPr>
          <p:nvPr>
            <p:ph type="title"/>
          </p:nvPr>
        </p:nvSpPr>
        <p:spPr/>
        <p:txBody>
          <a:bodyPr/>
          <a:lstStyle/>
          <a:p>
            <a:r>
              <a:rPr lang="en-US" dirty="0"/>
              <a:t>Substantial disadvantage</a:t>
            </a:r>
          </a:p>
        </p:txBody>
      </p:sp>
      <p:sp>
        <p:nvSpPr>
          <p:cNvPr id="3" name="Content Placeholder 2">
            <a:extLst>
              <a:ext uri="{FF2B5EF4-FFF2-40B4-BE49-F238E27FC236}">
                <a16:creationId xmlns:a16="http://schemas.microsoft.com/office/drawing/2014/main" id="{C71EA069-60CD-BF1A-E703-5BDF925849E6}"/>
              </a:ext>
            </a:extLst>
          </p:cNvPr>
          <p:cNvSpPr>
            <a:spLocks noGrp="1"/>
          </p:cNvSpPr>
          <p:nvPr>
            <p:ph idx="1"/>
          </p:nvPr>
        </p:nvSpPr>
        <p:spPr>
          <a:xfrm>
            <a:off x="1154954" y="2289175"/>
            <a:ext cx="8825659" cy="3416300"/>
          </a:xfrm>
        </p:spPr>
        <p:txBody>
          <a:bodyPr>
            <a:normAutofit/>
          </a:bodyPr>
          <a:lstStyle/>
          <a:p>
            <a:r>
              <a:rPr lang="en-GB" dirty="0">
                <a:solidFill>
                  <a:srgbClr val="000000"/>
                </a:solidFill>
                <a:effectLst/>
              </a:rPr>
              <a:t>The employer does not have an automatic duty to make adjustments once a job applicant or employee is found to be disabled. The duty only arises where a ‘substantial disadvantage’</a:t>
            </a:r>
          </a:p>
          <a:p>
            <a:r>
              <a:rPr lang="en-GB" dirty="0">
                <a:solidFill>
                  <a:srgbClr val="000000"/>
                </a:solidFill>
                <a:effectLst/>
              </a:rPr>
              <a:t>Substantial = more than minor or trivial</a:t>
            </a:r>
          </a:p>
          <a:p>
            <a:r>
              <a:rPr lang="en-GB" dirty="0">
                <a:solidFill>
                  <a:srgbClr val="000000"/>
                </a:solidFill>
                <a:effectLst/>
              </a:rPr>
              <a:t>An employer is not under a duty to make reasonable adjustments if it does not know, and could not reasonably be expected to know about the disability - </a:t>
            </a:r>
            <a:r>
              <a:rPr lang="en-GB" dirty="0">
                <a:solidFill>
                  <a:srgbClr val="7030A0"/>
                </a:solidFill>
                <a:effectLst/>
              </a:rPr>
              <a:t>knowledge</a:t>
            </a:r>
          </a:p>
          <a:p>
            <a:r>
              <a:rPr lang="en-GB" dirty="0">
                <a:solidFill>
                  <a:srgbClr val="000000"/>
                </a:solidFill>
                <a:effectLst/>
              </a:rPr>
              <a:t>It is necessary to establish the comparator group; the group of non-disabled people who are not disadvantaged (or who are substantially less disadvantaged than the disabled person) by the PCP in question</a:t>
            </a:r>
            <a:endParaRPr lang="en-US" dirty="0"/>
          </a:p>
          <a:p>
            <a:pPr marL="0" indent="0">
              <a:buNone/>
            </a:pPr>
            <a:endParaRPr lang="en-US" dirty="0"/>
          </a:p>
          <a:p>
            <a:endParaRPr lang="en-US" dirty="0"/>
          </a:p>
        </p:txBody>
      </p:sp>
    </p:spTree>
    <p:extLst>
      <p:ext uri="{BB962C8B-B14F-4D97-AF65-F5344CB8AC3E}">
        <p14:creationId xmlns:p14="http://schemas.microsoft.com/office/powerpoint/2010/main" val="5647996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4D562C-F9AB-83A5-A219-4650F1608C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B8B40B5-AA1F-AD45-E777-2731E4C94CC6}"/>
              </a:ext>
            </a:extLst>
          </p:cNvPr>
          <p:cNvSpPr>
            <a:spLocks noGrp="1"/>
          </p:cNvSpPr>
          <p:nvPr>
            <p:ph type="title"/>
          </p:nvPr>
        </p:nvSpPr>
        <p:spPr/>
        <p:txBody>
          <a:bodyPr/>
          <a:lstStyle/>
          <a:p>
            <a:r>
              <a:rPr lang="en-US" dirty="0"/>
              <a:t>Potential adjustments</a:t>
            </a:r>
          </a:p>
        </p:txBody>
      </p:sp>
      <p:sp>
        <p:nvSpPr>
          <p:cNvPr id="3" name="Content Placeholder 2">
            <a:extLst>
              <a:ext uri="{FF2B5EF4-FFF2-40B4-BE49-F238E27FC236}">
                <a16:creationId xmlns:a16="http://schemas.microsoft.com/office/drawing/2014/main" id="{4DFEE2C1-8EE4-A5D2-1CFF-17CE6BB48F93}"/>
              </a:ext>
            </a:extLst>
          </p:cNvPr>
          <p:cNvSpPr>
            <a:spLocks noGrp="1"/>
          </p:cNvSpPr>
          <p:nvPr>
            <p:ph idx="1"/>
          </p:nvPr>
        </p:nvSpPr>
        <p:spPr/>
        <p:txBody>
          <a:bodyPr>
            <a:normAutofit fontScale="55000" lnSpcReduction="20000"/>
          </a:bodyPr>
          <a:lstStyle/>
          <a:p>
            <a:r>
              <a:rPr lang="en-GB" sz="3800" dirty="0">
                <a:solidFill>
                  <a:srgbClr val="000000"/>
                </a:solidFill>
                <a:effectLst/>
              </a:rPr>
              <a:t>Making adjustments to premises e.g. widening a doorway</a:t>
            </a:r>
          </a:p>
          <a:p>
            <a:r>
              <a:rPr lang="en-GB" sz="3800" dirty="0">
                <a:solidFill>
                  <a:srgbClr val="000000"/>
                </a:solidFill>
                <a:effectLst/>
              </a:rPr>
              <a:t>Providing information in accessible formats, e.g. manuals in braille</a:t>
            </a:r>
          </a:p>
          <a:p>
            <a:r>
              <a:rPr lang="en-GB" sz="3800" dirty="0">
                <a:solidFill>
                  <a:srgbClr val="000000"/>
                </a:solidFill>
                <a:effectLst/>
              </a:rPr>
              <a:t>Allocating some of a disabled person's duties to another worker</a:t>
            </a:r>
          </a:p>
          <a:p>
            <a:r>
              <a:rPr lang="en-GB" sz="3800" dirty="0">
                <a:solidFill>
                  <a:srgbClr val="000000"/>
                </a:solidFill>
                <a:effectLst/>
              </a:rPr>
              <a:t>Transferring a disabled worker to fill an existing vacancy</a:t>
            </a:r>
          </a:p>
          <a:p>
            <a:r>
              <a:rPr lang="en-GB" sz="3800" dirty="0">
                <a:solidFill>
                  <a:srgbClr val="000000"/>
                </a:solidFill>
                <a:effectLst/>
              </a:rPr>
              <a:t>Altering a disabled worker's hours of working or training</a:t>
            </a:r>
          </a:p>
          <a:p>
            <a:r>
              <a:rPr lang="en-GB" sz="3800" dirty="0">
                <a:solidFill>
                  <a:srgbClr val="000000"/>
                </a:solidFill>
                <a:effectLst/>
              </a:rPr>
              <a:t>Assigning a disabled worker to a different place of work or training, or arranging home working</a:t>
            </a:r>
          </a:p>
          <a:p>
            <a:r>
              <a:rPr lang="en-GB" sz="3800" dirty="0">
                <a:solidFill>
                  <a:srgbClr val="000000"/>
                </a:solidFill>
                <a:effectLst/>
              </a:rPr>
              <a:t>Allowing a disabled worker to be absent during working or training hours for rehabilitation, assessment or treatment</a:t>
            </a:r>
          </a:p>
          <a:p>
            <a:pPr marL="0" indent="0">
              <a:buNone/>
            </a:pPr>
            <a:endParaRPr lang="en-US" dirty="0"/>
          </a:p>
          <a:p>
            <a:endParaRPr lang="en-US" dirty="0"/>
          </a:p>
        </p:txBody>
      </p:sp>
    </p:spTree>
    <p:extLst>
      <p:ext uri="{BB962C8B-B14F-4D97-AF65-F5344CB8AC3E}">
        <p14:creationId xmlns:p14="http://schemas.microsoft.com/office/powerpoint/2010/main" val="50084239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E00820-5C3A-5BC4-7A0E-5CC4D8CB215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A0454D2-D1C5-34F0-0E3D-E8DE8F7D138D}"/>
              </a:ext>
            </a:extLst>
          </p:cNvPr>
          <p:cNvSpPr>
            <a:spLocks noGrp="1"/>
          </p:cNvSpPr>
          <p:nvPr>
            <p:ph type="title"/>
          </p:nvPr>
        </p:nvSpPr>
        <p:spPr/>
        <p:txBody>
          <a:bodyPr/>
          <a:lstStyle/>
          <a:p>
            <a:r>
              <a:rPr lang="en-US" dirty="0"/>
              <a:t>Potential adjustments</a:t>
            </a:r>
          </a:p>
        </p:txBody>
      </p:sp>
      <p:sp>
        <p:nvSpPr>
          <p:cNvPr id="3" name="Content Placeholder 2">
            <a:extLst>
              <a:ext uri="{FF2B5EF4-FFF2-40B4-BE49-F238E27FC236}">
                <a16:creationId xmlns:a16="http://schemas.microsoft.com/office/drawing/2014/main" id="{5AA34CDC-DCDC-0D87-AA7C-772990BFE236}"/>
              </a:ext>
            </a:extLst>
          </p:cNvPr>
          <p:cNvSpPr>
            <a:spLocks noGrp="1"/>
          </p:cNvSpPr>
          <p:nvPr>
            <p:ph idx="1"/>
          </p:nvPr>
        </p:nvSpPr>
        <p:spPr/>
        <p:txBody>
          <a:bodyPr>
            <a:normAutofit fontScale="25000" lnSpcReduction="20000"/>
          </a:bodyPr>
          <a:lstStyle/>
          <a:p>
            <a:r>
              <a:rPr lang="en-GB" sz="6000" dirty="0">
                <a:solidFill>
                  <a:srgbClr val="000000"/>
                </a:solidFill>
                <a:effectLst/>
              </a:rPr>
              <a:t>Giving, or arranging for, training or mentoring</a:t>
            </a:r>
          </a:p>
          <a:p>
            <a:r>
              <a:rPr lang="en-GB" sz="6000" dirty="0">
                <a:solidFill>
                  <a:srgbClr val="000000"/>
                </a:solidFill>
                <a:effectLst/>
              </a:rPr>
              <a:t>Acquiring or modifying equipment</a:t>
            </a:r>
          </a:p>
          <a:p>
            <a:r>
              <a:rPr lang="en-GB" sz="6000" dirty="0">
                <a:solidFill>
                  <a:srgbClr val="000000"/>
                </a:solidFill>
                <a:effectLst/>
              </a:rPr>
              <a:t>Modifying procedures for testing or assessment</a:t>
            </a:r>
          </a:p>
          <a:p>
            <a:r>
              <a:rPr lang="en-GB" sz="6000" dirty="0">
                <a:solidFill>
                  <a:srgbClr val="000000"/>
                </a:solidFill>
                <a:effectLst/>
              </a:rPr>
              <a:t>Providing a reader or interpreter</a:t>
            </a:r>
          </a:p>
          <a:p>
            <a:r>
              <a:rPr lang="en-GB" sz="6000" dirty="0">
                <a:solidFill>
                  <a:srgbClr val="000000"/>
                </a:solidFill>
                <a:effectLst/>
              </a:rPr>
              <a:t>Providing supervision or other support</a:t>
            </a:r>
          </a:p>
          <a:p>
            <a:r>
              <a:rPr lang="en-GB" sz="6000" dirty="0">
                <a:solidFill>
                  <a:srgbClr val="000000"/>
                </a:solidFill>
                <a:effectLst/>
              </a:rPr>
              <a:t>Allowing a disabled worker to take a period of disability leave</a:t>
            </a:r>
          </a:p>
          <a:p>
            <a:r>
              <a:rPr lang="en-GB" sz="6000" dirty="0">
                <a:solidFill>
                  <a:srgbClr val="000000"/>
                </a:solidFill>
                <a:effectLst/>
              </a:rPr>
              <a:t>Participating in supported employment schemes</a:t>
            </a:r>
          </a:p>
          <a:p>
            <a:r>
              <a:rPr lang="en-GB" sz="6000" dirty="0">
                <a:solidFill>
                  <a:srgbClr val="000000"/>
                </a:solidFill>
                <a:effectLst/>
              </a:rPr>
              <a:t>Employing a support worker to assist a disabled worker</a:t>
            </a:r>
          </a:p>
          <a:p>
            <a:r>
              <a:rPr lang="en-GB" sz="6000" dirty="0">
                <a:solidFill>
                  <a:srgbClr val="000000"/>
                </a:solidFill>
                <a:effectLst/>
              </a:rPr>
              <a:t>Modifying disciplinary or grievance procedures</a:t>
            </a:r>
          </a:p>
          <a:p>
            <a:r>
              <a:rPr lang="en-GB" sz="6000" dirty="0">
                <a:solidFill>
                  <a:srgbClr val="000000"/>
                </a:solidFill>
                <a:effectLst/>
              </a:rPr>
              <a:t>Modifying performance-related pay arrangements</a:t>
            </a:r>
          </a:p>
          <a:p>
            <a:r>
              <a:rPr lang="en-GB" sz="6000" dirty="0">
                <a:solidFill>
                  <a:srgbClr val="000000"/>
                </a:solidFill>
                <a:effectLst/>
              </a:rPr>
              <a:t>Adjusting redundancy selection criteria</a:t>
            </a:r>
          </a:p>
          <a:p>
            <a:endParaRPr lang="en-GB" sz="3800" dirty="0">
              <a:solidFill>
                <a:srgbClr val="000000"/>
              </a:solidFill>
              <a:effectLst/>
            </a:endParaRPr>
          </a:p>
          <a:p>
            <a:pPr marL="0" indent="0">
              <a:buNone/>
            </a:pPr>
            <a:endParaRPr lang="en-US" dirty="0"/>
          </a:p>
          <a:p>
            <a:endParaRPr lang="en-US" dirty="0"/>
          </a:p>
        </p:txBody>
      </p:sp>
    </p:spTree>
    <p:extLst>
      <p:ext uri="{BB962C8B-B14F-4D97-AF65-F5344CB8AC3E}">
        <p14:creationId xmlns:p14="http://schemas.microsoft.com/office/powerpoint/2010/main" val="373048166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07738D-3E95-0378-3270-5B2CD182E3D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73EB4AF-6A67-52E9-F8DE-36F585E674B0}"/>
              </a:ext>
            </a:extLst>
          </p:cNvPr>
          <p:cNvSpPr>
            <a:spLocks noGrp="1"/>
          </p:cNvSpPr>
          <p:nvPr>
            <p:ph type="title"/>
          </p:nvPr>
        </p:nvSpPr>
        <p:spPr/>
        <p:txBody>
          <a:bodyPr/>
          <a:lstStyle/>
          <a:p>
            <a:r>
              <a:rPr lang="en-US" dirty="0"/>
              <a:t>Reasonableness </a:t>
            </a:r>
          </a:p>
        </p:txBody>
      </p:sp>
      <p:sp>
        <p:nvSpPr>
          <p:cNvPr id="3" name="Content Placeholder 2">
            <a:extLst>
              <a:ext uri="{FF2B5EF4-FFF2-40B4-BE49-F238E27FC236}">
                <a16:creationId xmlns:a16="http://schemas.microsoft.com/office/drawing/2014/main" id="{A44E07D3-81E7-8B5A-0797-237FD0D45BE8}"/>
              </a:ext>
            </a:extLst>
          </p:cNvPr>
          <p:cNvSpPr>
            <a:spLocks noGrp="1"/>
          </p:cNvSpPr>
          <p:nvPr>
            <p:ph idx="1"/>
          </p:nvPr>
        </p:nvSpPr>
        <p:spPr/>
        <p:txBody>
          <a:bodyPr>
            <a:normAutofit fontScale="25000" lnSpcReduction="20000"/>
          </a:bodyPr>
          <a:lstStyle/>
          <a:p>
            <a:r>
              <a:rPr lang="en-GB" sz="6000" dirty="0">
                <a:solidFill>
                  <a:srgbClr val="000000"/>
                </a:solidFill>
                <a:effectLst/>
              </a:rPr>
              <a:t>Employers will not breach the duty to make adjustments unless it fails to make an adjustment which is </a:t>
            </a:r>
            <a:r>
              <a:rPr lang="en-GB" sz="6000" b="1" dirty="0">
                <a:solidFill>
                  <a:srgbClr val="7030A0"/>
                </a:solidFill>
                <a:effectLst/>
              </a:rPr>
              <a:t>reasonable</a:t>
            </a:r>
            <a:r>
              <a:rPr lang="en-GB" sz="6000" dirty="0">
                <a:solidFill>
                  <a:srgbClr val="000000"/>
                </a:solidFill>
                <a:effectLst/>
              </a:rPr>
              <a:t>. Factors which will be considered:</a:t>
            </a:r>
          </a:p>
          <a:p>
            <a:pPr lvl="1"/>
            <a:r>
              <a:rPr lang="en-GB" sz="5800" dirty="0">
                <a:solidFill>
                  <a:srgbClr val="000000"/>
                </a:solidFill>
                <a:effectLst/>
              </a:rPr>
              <a:t>Will the adjustment work?</a:t>
            </a:r>
          </a:p>
          <a:p>
            <a:pPr lvl="1"/>
            <a:r>
              <a:rPr lang="en-GB" sz="5800" dirty="0">
                <a:solidFill>
                  <a:srgbClr val="000000"/>
                </a:solidFill>
                <a:effectLst/>
              </a:rPr>
              <a:t>Is the adjustment practicable?</a:t>
            </a:r>
          </a:p>
          <a:p>
            <a:pPr lvl="1"/>
            <a:r>
              <a:rPr lang="en-GB" sz="5800" dirty="0">
                <a:solidFill>
                  <a:srgbClr val="000000"/>
                </a:solidFill>
                <a:effectLst/>
              </a:rPr>
              <a:t>The financial and other costs of the adjustment, and the extent to which the step would disrupt the employer's activities</a:t>
            </a:r>
          </a:p>
          <a:p>
            <a:pPr lvl="1"/>
            <a:r>
              <a:rPr lang="en-GB" sz="5800" dirty="0">
                <a:solidFill>
                  <a:srgbClr val="000000"/>
                </a:solidFill>
                <a:effectLst/>
              </a:rPr>
              <a:t>The resources available to the employer</a:t>
            </a:r>
          </a:p>
          <a:p>
            <a:pPr lvl="1"/>
            <a:r>
              <a:rPr lang="en-GB" sz="5800" dirty="0">
                <a:solidFill>
                  <a:srgbClr val="000000"/>
                </a:solidFill>
                <a:effectLst/>
              </a:rPr>
              <a:t>The availability of external financial or other assistance</a:t>
            </a:r>
          </a:p>
          <a:p>
            <a:pPr lvl="1"/>
            <a:r>
              <a:rPr lang="en-GB" sz="5800" dirty="0">
                <a:solidFill>
                  <a:srgbClr val="000000"/>
                </a:solidFill>
                <a:effectLst/>
              </a:rPr>
              <a:t>Employer's activities and the size of the undertaking</a:t>
            </a:r>
          </a:p>
          <a:p>
            <a:pPr lvl="1"/>
            <a:r>
              <a:rPr lang="en-GB" sz="5800" dirty="0">
                <a:solidFill>
                  <a:srgbClr val="000000"/>
                </a:solidFill>
                <a:effectLst/>
              </a:rPr>
              <a:t>Where the adjustment would be taken in a private household, the extent to which the step would disrupt the household and residents</a:t>
            </a:r>
          </a:p>
          <a:p>
            <a:endParaRPr lang="en-US" dirty="0"/>
          </a:p>
          <a:p>
            <a:r>
              <a:rPr lang="en-US" dirty="0"/>
              <a:t>.</a:t>
            </a:r>
          </a:p>
          <a:p>
            <a:pPr marL="0" indent="0">
              <a:buNone/>
            </a:pPr>
            <a:endParaRPr lang="en-US" dirty="0"/>
          </a:p>
          <a:p>
            <a:endParaRPr lang="en-US" dirty="0"/>
          </a:p>
        </p:txBody>
      </p:sp>
    </p:spTree>
    <p:extLst>
      <p:ext uri="{BB962C8B-B14F-4D97-AF65-F5344CB8AC3E}">
        <p14:creationId xmlns:p14="http://schemas.microsoft.com/office/powerpoint/2010/main" val="385485568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F28351-7DF3-4453-2945-AAC212A6D56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E38062D-874D-9605-11B7-631AECCAA821}"/>
              </a:ext>
            </a:extLst>
          </p:cNvPr>
          <p:cNvSpPr>
            <a:spLocks noGrp="1"/>
          </p:cNvSpPr>
          <p:nvPr>
            <p:ph type="title"/>
          </p:nvPr>
        </p:nvSpPr>
        <p:spPr/>
        <p:txBody>
          <a:bodyPr/>
          <a:lstStyle/>
          <a:p>
            <a:r>
              <a:rPr lang="en-US" dirty="0"/>
              <a:t>Making the adjustment</a:t>
            </a:r>
          </a:p>
        </p:txBody>
      </p:sp>
      <p:sp>
        <p:nvSpPr>
          <p:cNvPr id="3" name="Content Placeholder 2">
            <a:extLst>
              <a:ext uri="{FF2B5EF4-FFF2-40B4-BE49-F238E27FC236}">
                <a16:creationId xmlns:a16="http://schemas.microsoft.com/office/drawing/2014/main" id="{6B74FA64-0776-D471-B3CD-5E82E65F73DF}"/>
              </a:ext>
            </a:extLst>
          </p:cNvPr>
          <p:cNvSpPr>
            <a:spLocks noGrp="1"/>
          </p:cNvSpPr>
          <p:nvPr>
            <p:ph idx="1"/>
          </p:nvPr>
        </p:nvSpPr>
        <p:spPr/>
        <p:txBody>
          <a:bodyPr>
            <a:normAutofit/>
          </a:bodyPr>
          <a:lstStyle/>
          <a:p>
            <a:r>
              <a:rPr lang="en-GB" dirty="0">
                <a:solidFill>
                  <a:srgbClr val="000000"/>
                </a:solidFill>
                <a:effectLst/>
              </a:rPr>
              <a:t>There is no onus on a disabled person to suggest adjustments</a:t>
            </a:r>
          </a:p>
          <a:p>
            <a:r>
              <a:rPr lang="en-GB" dirty="0">
                <a:solidFill>
                  <a:srgbClr val="000000"/>
                </a:solidFill>
                <a:effectLst/>
              </a:rPr>
              <a:t>The duty to consider making reasonable adjustments falls on the employer</a:t>
            </a:r>
          </a:p>
          <a:p>
            <a:r>
              <a:rPr lang="en-GB" dirty="0">
                <a:solidFill>
                  <a:srgbClr val="000000"/>
                </a:solidFill>
                <a:effectLst/>
              </a:rPr>
              <a:t>It is good practice for the employer to ask the disabled employee about possible adjustments</a:t>
            </a:r>
          </a:p>
          <a:p>
            <a:r>
              <a:rPr lang="en-GB" dirty="0">
                <a:solidFill>
                  <a:srgbClr val="000000"/>
                </a:solidFill>
                <a:effectLst/>
              </a:rPr>
              <a:t>It is not reasonable for an employer to pass on the costs of complying with the duty to make reasonable adjustments to the </a:t>
            </a:r>
            <a:r>
              <a:rPr lang="en-GB">
                <a:solidFill>
                  <a:srgbClr val="000000"/>
                </a:solidFill>
                <a:effectLst/>
              </a:rPr>
              <a:t>disabled person</a:t>
            </a:r>
            <a:endParaRPr lang="en-GB" dirty="0">
              <a:solidFill>
                <a:srgbClr val="000000"/>
              </a:solidFill>
              <a:effectLst/>
            </a:endParaRPr>
          </a:p>
          <a:p>
            <a:r>
              <a:rPr lang="en-GB" dirty="0">
                <a:solidFill>
                  <a:srgbClr val="000000"/>
                </a:solidFill>
                <a:effectLst/>
              </a:rPr>
              <a:t>An employer should ensure that a disabled employee's immediate manager is fully aware of the adjustments made. This information should be passed on to any new manager when either the employee changes roles or their line management changes</a:t>
            </a:r>
          </a:p>
          <a:p>
            <a:pPr marL="0" indent="0">
              <a:buNone/>
            </a:pPr>
            <a:endParaRPr lang="en-US" dirty="0"/>
          </a:p>
          <a:p>
            <a:pPr marL="0" indent="0">
              <a:buNone/>
            </a:pPr>
            <a:endParaRPr lang="en-US" dirty="0"/>
          </a:p>
          <a:p>
            <a:endParaRPr lang="en-US" dirty="0"/>
          </a:p>
        </p:txBody>
      </p:sp>
    </p:spTree>
    <p:extLst>
      <p:ext uri="{BB962C8B-B14F-4D97-AF65-F5344CB8AC3E}">
        <p14:creationId xmlns:p14="http://schemas.microsoft.com/office/powerpoint/2010/main" val="2747297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E6D55A-7FE8-238D-2DA9-80985FB7642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A39C38-235F-2CAC-F958-DC01B24C1D4B}"/>
              </a:ext>
            </a:extLst>
          </p:cNvPr>
          <p:cNvSpPr>
            <a:spLocks noGrp="1"/>
          </p:cNvSpPr>
          <p:nvPr>
            <p:ph type="title"/>
          </p:nvPr>
        </p:nvSpPr>
        <p:spPr/>
        <p:txBody>
          <a:bodyPr/>
          <a:lstStyle/>
          <a:p>
            <a:r>
              <a:rPr lang="en-US" dirty="0"/>
              <a:t>Next up – Family Friendly Rights</a:t>
            </a:r>
          </a:p>
        </p:txBody>
      </p:sp>
      <p:sp>
        <p:nvSpPr>
          <p:cNvPr id="3" name="Content Placeholder 2">
            <a:extLst>
              <a:ext uri="{FF2B5EF4-FFF2-40B4-BE49-F238E27FC236}">
                <a16:creationId xmlns:a16="http://schemas.microsoft.com/office/drawing/2014/main" id="{6489944D-0FBE-EEAF-6EC2-71DE96A1AB4E}"/>
              </a:ext>
            </a:extLst>
          </p:cNvPr>
          <p:cNvSpPr>
            <a:spLocks noGrp="1"/>
          </p:cNvSpPr>
          <p:nvPr>
            <p:ph idx="1"/>
          </p:nvPr>
        </p:nvSpPr>
        <p:spPr/>
        <p:txBody>
          <a:bodyPr>
            <a:normAutofit/>
          </a:bodyPr>
          <a:lstStyle/>
          <a:p>
            <a:pPr marL="0" indent="0">
              <a:buNone/>
            </a:pPr>
            <a:endParaRPr lang="en-US" dirty="0"/>
          </a:p>
          <a:p>
            <a:pPr marL="0" indent="0">
              <a:buNone/>
            </a:pPr>
            <a:endParaRPr lang="en-US" dirty="0"/>
          </a:p>
          <a:p>
            <a:endParaRPr lang="en-US" dirty="0"/>
          </a:p>
        </p:txBody>
      </p:sp>
      <p:pic>
        <p:nvPicPr>
          <p:cNvPr id="1026" name="Picture 2" descr="breaks at work to increase productivity ...">
            <a:extLst>
              <a:ext uri="{FF2B5EF4-FFF2-40B4-BE49-F238E27FC236}">
                <a16:creationId xmlns:a16="http://schemas.microsoft.com/office/drawing/2014/main" id="{DA74BB4C-D8DB-1051-AA65-8D4A7353DAD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58999" y="3152775"/>
            <a:ext cx="4465579" cy="2333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227596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53F436-5718-DACF-34C4-4F979C73CB2E}"/>
              </a:ext>
            </a:extLst>
          </p:cNvPr>
          <p:cNvSpPr>
            <a:spLocks noGrp="1"/>
          </p:cNvSpPr>
          <p:nvPr>
            <p:ph type="title"/>
          </p:nvPr>
        </p:nvSpPr>
        <p:spPr/>
        <p:txBody>
          <a:bodyPr/>
          <a:lstStyle/>
          <a:p>
            <a:r>
              <a:rPr lang="en-US" dirty="0"/>
              <a:t>THANK YOU FOR LISTENING</a:t>
            </a:r>
          </a:p>
        </p:txBody>
      </p:sp>
      <p:sp>
        <p:nvSpPr>
          <p:cNvPr id="4" name="Content Placeholder 3">
            <a:extLst>
              <a:ext uri="{FF2B5EF4-FFF2-40B4-BE49-F238E27FC236}">
                <a16:creationId xmlns:a16="http://schemas.microsoft.com/office/drawing/2014/main" id="{511426B2-B198-7ACF-28C7-5E833C27E62C}"/>
              </a:ext>
            </a:extLst>
          </p:cNvPr>
          <p:cNvSpPr>
            <a:spLocks noGrp="1"/>
          </p:cNvSpPr>
          <p:nvPr>
            <p:ph idx="1"/>
          </p:nvPr>
        </p:nvSpPr>
        <p:spPr>
          <a:ln>
            <a:solidFill>
              <a:schemeClr val="accent1"/>
            </a:solidFill>
          </a:ln>
        </p:spPr>
        <p:txBody>
          <a:bodyPr/>
          <a:lstStyle/>
          <a:p>
            <a:endParaRPr lang="en-US" dirty="0"/>
          </a:p>
          <a:p>
            <a:endParaRPr lang="en-US" dirty="0"/>
          </a:p>
          <a:p>
            <a:endParaRPr lang="en-US" dirty="0"/>
          </a:p>
          <a:p>
            <a:endParaRPr lang="en-US" dirty="0"/>
          </a:p>
          <a:p>
            <a:endParaRPr lang="en-US" dirty="0"/>
          </a:p>
          <a:p>
            <a:endParaRPr lang="en-US" dirty="0"/>
          </a:p>
          <a:p>
            <a:endParaRPr lang="en-US" dirty="0"/>
          </a:p>
        </p:txBody>
      </p:sp>
      <p:pic>
        <p:nvPicPr>
          <p:cNvPr id="5" name="Picture 2" descr="975 Any Questions Stock Photos - Free &amp; Royalty-Free Stock ...">
            <a:extLst>
              <a:ext uri="{FF2B5EF4-FFF2-40B4-BE49-F238E27FC236}">
                <a16:creationId xmlns:a16="http://schemas.microsoft.com/office/drawing/2014/main" id="{F0951EB5-3708-E438-DB26-0E992336FF4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90074" y="2805193"/>
            <a:ext cx="3917407" cy="26353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74653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 Boardroom</Template>
  <TotalTime>1090</TotalTime>
  <Words>2421</Words>
  <Application>Microsoft Macintosh PowerPoint</Application>
  <PresentationFormat>Widescreen</PresentationFormat>
  <Paragraphs>256</Paragraphs>
  <Slides>40</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40</vt:i4>
      </vt:variant>
    </vt:vector>
  </HeadingPairs>
  <TitlesOfParts>
    <vt:vector size="45" baseType="lpstr">
      <vt:lpstr>Aptos</vt:lpstr>
      <vt:lpstr>Arial</vt:lpstr>
      <vt:lpstr>Century Gothic</vt:lpstr>
      <vt:lpstr>Wingdings 3</vt:lpstr>
      <vt:lpstr>Ion Boardroom</vt:lpstr>
      <vt:lpstr>Advanced Application of Employment Law </vt:lpstr>
      <vt:lpstr>Disability Discrimination   </vt:lpstr>
      <vt:lpstr>Disability – Equality Act 2010 </vt:lpstr>
      <vt:lpstr>“Impairment”</vt:lpstr>
      <vt:lpstr>“Substantial”</vt:lpstr>
      <vt:lpstr>“long-term effect”</vt:lpstr>
      <vt:lpstr>“normal day-to-day” activities </vt:lpstr>
      <vt:lpstr>Deemed disabilities  (automatic protection)</vt:lpstr>
      <vt:lpstr>Excluded conditions</vt:lpstr>
      <vt:lpstr>Invisible disabilities </vt:lpstr>
      <vt:lpstr>Invisible disabilities </vt:lpstr>
      <vt:lpstr>Who is protected</vt:lpstr>
      <vt:lpstr>Types of discrimination</vt:lpstr>
      <vt:lpstr>Association and perception</vt:lpstr>
      <vt:lpstr>Association </vt:lpstr>
      <vt:lpstr>Perceived </vt:lpstr>
      <vt:lpstr>Discrimination arising from disability </vt:lpstr>
      <vt:lpstr>Discrimination arising from disability</vt:lpstr>
      <vt:lpstr>Unfavourably, not less favourably</vt:lpstr>
      <vt:lpstr>Treatment “because of something arising in consequence of B’s disability </vt:lpstr>
      <vt:lpstr>Objective justification </vt:lpstr>
      <vt:lpstr>Objective justification </vt:lpstr>
      <vt:lpstr>Pre employment questions practical guidance </vt:lpstr>
      <vt:lpstr>Circumstances when you can ask health questions</vt:lpstr>
      <vt:lpstr>Responding to a job applicant who voluntarily discloses health issues</vt:lpstr>
      <vt:lpstr>Reasonable adjustments </vt:lpstr>
      <vt:lpstr>Who is protected</vt:lpstr>
      <vt:lpstr>When does the duty arise </vt:lpstr>
      <vt:lpstr>Provision, criterion or practice (PCP)</vt:lpstr>
      <vt:lpstr>Kenny v Hampshire Constabulary</vt:lpstr>
      <vt:lpstr>Physical features </vt:lpstr>
      <vt:lpstr>Case study</vt:lpstr>
      <vt:lpstr>Auxiliary aids and services</vt:lpstr>
      <vt:lpstr>Substantial disadvantage</vt:lpstr>
      <vt:lpstr>Potential adjustments</vt:lpstr>
      <vt:lpstr>Potential adjustments</vt:lpstr>
      <vt:lpstr>Reasonableness </vt:lpstr>
      <vt:lpstr>Making the adjustment</vt:lpstr>
      <vt:lpstr>Next up – Family Friendly Rights</vt:lpstr>
      <vt:lpstr>THANK YOU FOR LISTENING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Bethan Southcombe</dc:creator>
  <cp:lastModifiedBy>Bethan Southcombe</cp:lastModifiedBy>
  <cp:revision>76</cp:revision>
  <dcterms:created xsi:type="dcterms:W3CDTF">2024-11-07T21:49:00Z</dcterms:created>
  <dcterms:modified xsi:type="dcterms:W3CDTF">2025-02-01T09:41:33Z</dcterms:modified>
</cp:coreProperties>
</file>