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3" r:id="rId2"/>
    <p:sldId id="314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12" r:id="rId12"/>
    <p:sldId id="323" r:id="rId13"/>
    <p:sldId id="324" r:id="rId14"/>
    <p:sldId id="285" r:id="rId15"/>
    <p:sldId id="325" r:id="rId16"/>
    <p:sldId id="326" r:id="rId17"/>
    <p:sldId id="32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159551-940B-4E89-8B01-38F6E1D07200}" type="datetimeFigureOut">
              <a:rPr lang="en-US" smtClean="0"/>
              <a:pPr/>
              <a:t>5/22/2022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Intentionalist vs Functionalist</a:t>
            </a:r>
          </a:p>
        </p:txBody>
      </p:sp>
      <p:sp>
        <p:nvSpPr>
          <p:cNvPr id="3" name="Content Placeholder 6"/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b="1" dirty="0" err="1"/>
              <a:t>Intentionalist</a:t>
            </a:r>
            <a:r>
              <a:rPr lang="en-GB" b="1" dirty="0"/>
              <a:t> approach </a:t>
            </a:r>
            <a:r>
              <a:rPr lang="en-GB" dirty="0"/>
              <a:t>– looks for consistency within Nazis doctrine around Adolf Hitler and </a:t>
            </a:r>
            <a:r>
              <a:rPr lang="en-GB" i="1" dirty="0"/>
              <a:t>Mein </a:t>
            </a:r>
            <a:r>
              <a:rPr lang="en-GB" i="1" dirty="0" err="1"/>
              <a:t>Kampf</a:t>
            </a:r>
            <a:r>
              <a:rPr lang="en-GB" i="1" dirty="0"/>
              <a:t> </a:t>
            </a:r>
            <a:r>
              <a:rPr lang="en-GB" dirty="0"/>
              <a:t>: e.g.: the quest for Lebensraum (living space) in the East ; and ‘</a:t>
            </a:r>
            <a:r>
              <a:rPr lang="en-GB" dirty="0" err="1"/>
              <a:t>Volkisch</a:t>
            </a:r>
            <a:r>
              <a:rPr lang="en-GB" dirty="0"/>
              <a:t>’ Social Darwinist doctrines that espoused naked anti-Semitism (see Eberhard </a:t>
            </a:r>
            <a:r>
              <a:rPr lang="en-GB" dirty="0" err="1"/>
              <a:t>Jaekel</a:t>
            </a:r>
            <a:r>
              <a:rPr lang="en-GB" dirty="0"/>
              <a:t> ‘Hitler in History’, University Press of New England, 1984 )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Functionalist Approach – </a:t>
            </a:r>
            <a:r>
              <a:rPr lang="en-GB" dirty="0"/>
              <a:t>emphasises the anarchic nature of Nazism; its chaos , and the absence of lines of responsibility; its ‘cumulative radicalism’ (see Hans Mommsen, National Socialism, 1979)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57181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anchorCtr="1">
            <a:normAutofit fontScale="90000"/>
          </a:bodyPr>
          <a:lstStyle/>
          <a:p>
            <a:pPr lvl="0" algn="ctr"/>
            <a:r>
              <a:rPr lang="en-GB"/>
              <a:t>Intentionalist vs Functionalist </a:t>
            </a:r>
            <a:br>
              <a:rPr lang="en-GB"/>
            </a:br>
            <a:r>
              <a:rPr lang="en-GB"/>
              <a:t>The Final Solution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>
          <a:xfrm>
            <a:off x="4648196" y="1600200"/>
            <a:ext cx="4038603" cy="5069159"/>
          </a:xfrm>
        </p:spPr>
        <p:txBody>
          <a:bodyPr/>
          <a:lstStyle/>
          <a:p>
            <a:pPr lvl="0"/>
            <a:r>
              <a:rPr lang="en-GB" b="1"/>
              <a:t>Intentionalist</a:t>
            </a:r>
            <a:r>
              <a:rPr lang="en-GB"/>
              <a:t> – final solution evident in ‘Mein Kampf’ and destruction of the Jews through war</a:t>
            </a:r>
          </a:p>
          <a:p>
            <a:pPr lvl="0"/>
            <a:r>
              <a:rPr lang="en-GB" b="1"/>
              <a:t>Functionalist</a:t>
            </a:r>
            <a:r>
              <a:rPr lang="en-GB"/>
              <a:t> – an escalating process, ad hoc agencies; reacting to mass evacuation; zeal to carry out Hitler’s will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323523" y="1916829"/>
            <a:ext cx="4176467" cy="4248476"/>
          </a:xfrm>
        </p:spPr>
      </p:pic>
    </p:spTree>
    <p:extLst>
      <p:ext uri="{BB962C8B-B14F-4D97-AF65-F5344CB8AC3E}">
        <p14:creationId xmlns:p14="http://schemas.microsoft.com/office/powerpoint/2010/main" val="2792788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Master Plan – </a:t>
            </a:r>
            <a:r>
              <a:rPr lang="en-GB" dirty="0" err="1"/>
              <a:t>Intentionalist</a:t>
            </a:r>
            <a:r>
              <a:rPr lang="en-GB" dirty="0"/>
              <a:t> interpretations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Belief that the ‘Final Solution’ of the Jewish question emanates from above and was set out many years earlier by Hitler</a:t>
            </a:r>
          </a:p>
          <a:p>
            <a:r>
              <a:rPr lang="en-GB" dirty="0"/>
              <a:t>Evidence = the rhetoric in ‘Mein </a:t>
            </a:r>
            <a:r>
              <a:rPr lang="en-GB" dirty="0" err="1"/>
              <a:t>Kampf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266429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523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Bureaucracy – Functionalist interpretations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‘final solution’ evolved from the actions of the Nazi bureaucratic state faced with the mass deportation of Jewish people into the conquered east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3744416" cy="374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038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the ‘Holocaust’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Search began immediately into the origins and causes of the Holocaust</a:t>
            </a:r>
          </a:p>
          <a:p>
            <a:r>
              <a:rPr lang="en-GB" dirty="0"/>
              <a:t>Nuremberg prosecutors presented evidence of its crimes (November 1945-October 1946)</a:t>
            </a:r>
          </a:p>
          <a:p>
            <a:r>
              <a:rPr lang="en-GB" dirty="0"/>
              <a:t>Strong ‘</a:t>
            </a:r>
            <a:r>
              <a:rPr lang="en-GB" dirty="0" err="1"/>
              <a:t>Intentionalist</a:t>
            </a:r>
            <a:r>
              <a:rPr lang="en-GB" dirty="0"/>
              <a:t>’ sentiments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1844824"/>
            <a:ext cx="3024336" cy="3960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888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‘Twisted Road to Auschwitz’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Challenge to the ‘</a:t>
            </a:r>
            <a:r>
              <a:rPr lang="en-GB" dirty="0" err="1"/>
              <a:t>intentionalist</a:t>
            </a:r>
            <a:r>
              <a:rPr lang="en-GB" dirty="0"/>
              <a:t>’ (</a:t>
            </a:r>
            <a:r>
              <a:rPr lang="en-GB" dirty="0" err="1"/>
              <a:t>programmists</a:t>
            </a:r>
            <a:r>
              <a:rPr lang="en-GB" dirty="0"/>
              <a:t>) view – the Holocaust evolved out of the power struggles within the Nazi bureaucratic structures (</a:t>
            </a:r>
            <a:r>
              <a:rPr lang="en-GB" dirty="0" err="1"/>
              <a:t>structuralists</a:t>
            </a:r>
            <a:r>
              <a:rPr lang="en-GB" dirty="0"/>
              <a:t>)</a:t>
            </a:r>
          </a:p>
          <a:p>
            <a:r>
              <a:rPr lang="en-GB" dirty="0"/>
              <a:t>Evolved into ‘extreme’ and ‘moderate’ views  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3024335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4753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arguments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INTENTIONALISTS  - Master plan devised by Hitler in the 1920s. The conquest of Russia prelude to the destruction of the Jewish people</a:t>
            </a:r>
          </a:p>
          <a:p>
            <a:r>
              <a:rPr lang="en-GB" dirty="0"/>
              <a:t>The Bolshevik revolution = ‘rule of Jewry’</a:t>
            </a:r>
          </a:p>
          <a:p>
            <a:r>
              <a:rPr lang="en-GB" dirty="0"/>
              <a:t>Combination of innate racism and political strategy </a:t>
            </a:r>
          </a:p>
          <a:p>
            <a:r>
              <a:rPr lang="en-GB" dirty="0"/>
              <a:t>Became Hitler’s obsession and core to his ascent to power</a:t>
            </a:r>
          </a:p>
        </p:txBody>
      </p:sp>
    </p:spTree>
    <p:extLst>
      <p:ext uri="{BB962C8B-B14F-4D97-AF65-F5344CB8AC3E}">
        <p14:creationId xmlns:p14="http://schemas.microsoft.com/office/powerpoint/2010/main" val="145646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arguments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FUNCTIONALISTS – Extermination of enemies began with the initiative of Nazi officials and rivalry within different powerful groups</a:t>
            </a:r>
          </a:p>
          <a:p>
            <a:r>
              <a:rPr lang="en-GB" dirty="0"/>
              <a:t>Einsatzgruppen not given direct orders but killings developed gradually from a directive to kill all potential enemies</a:t>
            </a:r>
          </a:p>
          <a:p>
            <a:r>
              <a:rPr lang="en-GB" dirty="0"/>
              <a:t>Brutality of this policy in the Baltic States evolved into a feasible strategy to address the ‘Jewish question’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334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‘middle way’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Synthesis between both schools of thought</a:t>
            </a:r>
          </a:p>
          <a:p>
            <a:r>
              <a:rPr lang="en-GB" dirty="0"/>
              <a:t>The Holocaust evolved out of pressures from above and below</a:t>
            </a:r>
          </a:p>
          <a:p>
            <a:r>
              <a:rPr lang="en-GB" dirty="0"/>
              <a:t>No master plan, but Hitler was the driving force’; coupled with competition between groups  </a:t>
            </a:r>
          </a:p>
          <a:p>
            <a:r>
              <a:rPr lang="en-GB" dirty="0"/>
              <a:t>‘Cumulative radicalism’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309634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28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Historians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/>
              <a:t>Intentionalists</a:t>
            </a:r>
            <a:r>
              <a:rPr lang="en-GB" dirty="0"/>
              <a:t>: </a:t>
            </a:r>
          </a:p>
          <a:p>
            <a:r>
              <a:rPr lang="en-GB" dirty="0"/>
              <a:t>Andreas </a:t>
            </a:r>
            <a:r>
              <a:rPr lang="en-GB" dirty="0" err="1"/>
              <a:t>Hillbruger</a:t>
            </a:r>
            <a:r>
              <a:rPr lang="en-GB" dirty="0"/>
              <a:t>; Eberhard </a:t>
            </a:r>
            <a:r>
              <a:rPr lang="en-GB" dirty="0" err="1"/>
              <a:t>Jackel</a:t>
            </a:r>
            <a:r>
              <a:rPr lang="en-GB" dirty="0"/>
              <a:t>; Walter Lacquer; Daniel </a:t>
            </a:r>
            <a:r>
              <a:rPr lang="en-GB" dirty="0" err="1"/>
              <a:t>Goldhagen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Functionalists</a:t>
            </a:r>
            <a:r>
              <a:rPr lang="en-GB" dirty="0"/>
              <a:t>:</a:t>
            </a:r>
          </a:p>
          <a:p>
            <a:r>
              <a:rPr lang="en-GB" dirty="0"/>
              <a:t>Timothy Mason; Karl </a:t>
            </a:r>
            <a:r>
              <a:rPr lang="en-GB" dirty="0" err="1"/>
              <a:t>Schleunes</a:t>
            </a:r>
            <a:r>
              <a:rPr lang="en-GB" dirty="0"/>
              <a:t>; Christopher Browning; Hans </a:t>
            </a:r>
            <a:r>
              <a:rPr lang="en-GB" dirty="0" err="1"/>
              <a:t>Mommen</a:t>
            </a:r>
            <a:r>
              <a:rPr lang="en-GB" dirty="0"/>
              <a:t>; Martin </a:t>
            </a:r>
            <a:r>
              <a:rPr lang="en-GB" dirty="0" err="1"/>
              <a:t>Broszat</a:t>
            </a:r>
            <a:endParaRPr lang="en-GB" dirty="0"/>
          </a:p>
          <a:p>
            <a:r>
              <a:rPr lang="en-GB" b="1" dirty="0"/>
              <a:t>Synthesis approach:</a:t>
            </a:r>
          </a:p>
          <a:p>
            <a:r>
              <a:rPr lang="en-GB" dirty="0"/>
              <a:t>Ian Kershaw; Arno Mayer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589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 villa at 56–58 Am Großen Wannse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14546" y="6000768"/>
            <a:ext cx="52457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villa at 56–58 Am Großen Wannsee, Berlin</a:t>
            </a:r>
          </a:p>
          <a:p>
            <a:pPr algn="ctr"/>
            <a:r>
              <a:rPr lang="de-DE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Wannsee Conference  20th January 1942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holocau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5240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227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Deniers!</a:t>
            </a:r>
          </a:p>
        </p:txBody>
      </p:sp>
      <p:pic>
        <p:nvPicPr>
          <p:cNvPr id="7" name="Content Placeholder 6" descr="zundel2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4400" y="1891506"/>
            <a:ext cx="3124200" cy="3943350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/>
              <a:t>Ernst </a:t>
            </a:r>
            <a:r>
              <a:rPr lang="en-GB" sz="8000" dirty="0" err="1"/>
              <a:t>Zundel</a:t>
            </a:r>
            <a:r>
              <a:rPr lang="en-GB" sz="8000" dirty="0"/>
              <a:t> – founded </a:t>
            </a:r>
            <a:r>
              <a:rPr lang="en-GB" sz="8000" dirty="0" err="1"/>
              <a:t>Samisdat</a:t>
            </a:r>
            <a:r>
              <a:rPr lang="en-GB" sz="8000" dirty="0"/>
              <a:t> publishers and pamphlets such as@</a:t>
            </a:r>
          </a:p>
          <a:p>
            <a:endParaRPr lang="en-GB" sz="8000" dirty="0"/>
          </a:p>
          <a:p>
            <a:r>
              <a:rPr lang="en-GB" sz="8000" dirty="0"/>
              <a:t>‘Did six million really die?</a:t>
            </a:r>
          </a:p>
          <a:p>
            <a:endParaRPr lang="en-GB" sz="8000" dirty="0"/>
          </a:p>
          <a:p>
            <a:r>
              <a:rPr lang="en-GB" sz="8000" dirty="0"/>
              <a:t>‘The Hitler we loved and why’</a:t>
            </a:r>
          </a:p>
          <a:p>
            <a:endParaRPr lang="en-GB" sz="8000" dirty="0"/>
          </a:p>
          <a:p>
            <a:r>
              <a:rPr lang="en-GB" sz="8000" dirty="0"/>
              <a:t>Deported from Canada to Germany and tried for inciting Holocaust denial</a:t>
            </a:r>
          </a:p>
          <a:p>
            <a:endParaRPr lang="en-GB" sz="8000" dirty="0"/>
          </a:p>
          <a:p>
            <a:r>
              <a:rPr lang="en-GB" sz="8000" dirty="0"/>
              <a:t>Sentenced in 2007 to five years imprisonment </a:t>
            </a:r>
          </a:p>
          <a:p>
            <a:endParaRPr lang="en-GB" sz="8000" dirty="0">
              <a:solidFill>
                <a:schemeClr val="bg1"/>
              </a:solidFill>
            </a:endParaRPr>
          </a:p>
          <a:p>
            <a:endParaRPr lang="en-GB" sz="80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14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Fred </a:t>
            </a:r>
            <a:r>
              <a:rPr lang="en-GB" dirty="0" err="1"/>
              <a:t>Leucher</a:t>
            </a:r>
            <a:endParaRPr lang="en-GB" dirty="0"/>
          </a:p>
          <a:p>
            <a:r>
              <a:rPr lang="en-GB" dirty="0"/>
              <a:t>Defended </a:t>
            </a:r>
            <a:r>
              <a:rPr lang="en-GB" dirty="0" err="1"/>
              <a:t>Zundel</a:t>
            </a:r>
            <a:endParaRPr lang="en-GB" dirty="0"/>
          </a:p>
          <a:p>
            <a:r>
              <a:rPr lang="en-GB" dirty="0"/>
              <a:t> Sought material evidence from Auschwitz to deny mass gassings (bricks from crematoria</a:t>
            </a:r>
          </a:p>
          <a:p>
            <a:r>
              <a:rPr lang="en-GB" dirty="0"/>
              <a:t>Proved an unreliable witness and was dismissed</a:t>
            </a:r>
          </a:p>
          <a:p>
            <a:endParaRPr lang="en-GB" dirty="0"/>
          </a:p>
        </p:txBody>
      </p:sp>
      <p:pic>
        <p:nvPicPr>
          <p:cNvPr id="5" name="Content Placeholder 4" descr="death_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38750" y="1772816"/>
            <a:ext cx="329369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621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" cy="3657600"/>
          </a:xfrm>
          <a:prstGeom prst="rect">
            <a:avLst/>
          </a:prstGeom>
        </p:spPr>
      </p:pic>
      <p:pic>
        <p:nvPicPr>
          <p:cNvPr id="5" name="Picture 4" descr="16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78" y="1000108"/>
            <a:ext cx="2305530" cy="3487114"/>
          </a:xfrm>
          <a:prstGeom prst="rect">
            <a:avLst/>
          </a:prstGeom>
        </p:spPr>
      </p:pic>
      <p:pic>
        <p:nvPicPr>
          <p:cNvPr id="6" name="Picture 5" descr="18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198" y="2571744"/>
            <a:ext cx="2422252" cy="3609474"/>
          </a:xfrm>
          <a:prstGeom prst="rect">
            <a:avLst/>
          </a:prstGeom>
        </p:spPr>
      </p:pic>
      <p:pic>
        <p:nvPicPr>
          <p:cNvPr id="7" name="Picture 6" descr="220px-Did_six_million_really_di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929066"/>
            <a:ext cx="2032699" cy="292893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David Irving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David Irving most well known ‘denier’. </a:t>
            </a:r>
          </a:p>
          <a:p>
            <a:endParaRPr lang="en-GB" dirty="0">
              <a:solidFill>
                <a:schemeClr val="bg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Famous court case: Irving vs </a:t>
            </a: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Penguin Books and Deborah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In 1996, Irving filed suit against American author Deborah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and her publisher Penguin Books claiming that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had libelled him in her book </a:t>
            </a:r>
            <a:r>
              <a:rPr lang="en-GB" i="1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Denying the Holocaust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. </a:t>
            </a:r>
          </a:p>
          <a:p>
            <a:endParaRPr lang="en-GB" dirty="0">
              <a:solidFill>
                <a:schemeClr val="bg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Irving accused of deliberately misrepresenting evidence to conform to his ideological viewpoint</a:t>
            </a:r>
            <a:r>
              <a:rPr lang="en-GB" dirty="0">
                <a:solidFill>
                  <a:schemeClr val="bg1"/>
                </a:solidFill>
              </a:rPr>
              <a:t>. </a:t>
            </a:r>
            <a:endParaRPr lang="en-GB" dirty="0"/>
          </a:p>
        </p:txBody>
      </p:sp>
      <p:pic>
        <p:nvPicPr>
          <p:cNvPr id="7" name="Content Placeholder 6" descr="image_jpg5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49091" y="1600200"/>
            <a:ext cx="3454818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Richard J. Evans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Historian Richard J. Evans hired by the defence  as an expert witness</a:t>
            </a:r>
          </a:p>
          <a:p>
            <a:r>
              <a:rPr lang="en-GB" dirty="0">
                <a:solidFill>
                  <a:schemeClr val="bg1"/>
                </a:solidFill>
              </a:rPr>
              <a:t>Evans presented evidence of Irving's misrepresentations, including evidence that Irving had knowingly used forged documents as source material.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Judged in favour of the defendants, as systematic distortion of the historical record of World War II by Irving proved in court 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1772816"/>
            <a:ext cx="3528392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9974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Evans’ Trilogy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60006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AutoShape 4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63500" y="-13652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215900" y="158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368300" y="1682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0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520700" y="3206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2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673100" y="4730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2378945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15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63500" y="-13652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7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215900" y="158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19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368300" y="1682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21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520700" y="3206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23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673100" y="4730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25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825500" y="6254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96" name="Picture 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987" y="2387600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33017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1719</TotalTime>
  <Words>688</Words>
  <Application>Microsoft Office PowerPoint</Application>
  <PresentationFormat>On-screen Show (4:3)</PresentationFormat>
  <Paragraphs>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Arial Unicode MS</vt:lpstr>
      <vt:lpstr>Book Antiqua</vt:lpstr>
      <vt:lpstr>Lucida Sans</vt:lpstr>
      <vt:lpstr>Wingdings</vt:lpstr>
      <vt:lpstr>Wingdings 2</vt:lpstr>
      <vt:lpstr>Wingdings 3</vt:lpstr>
      <vt:lpstr>Apex</vt:lpstr>
      <vt:lpstr>Intentionalist vs Functionalist</vt:lpstr>
      <vt:lpstr>Intentionalist vs Functionalist  The Final Solution </vt:lpstr>
      <vt:lpstr>Master Plan – Intentionalist interpretations </vt:lpstr>
      <vt:lpstr>Bureaucracy – Functionalist interpretations </vt:lpstr>
      <vt:lpstr>Origins of the ‘Holocaust’</vt:lpstr>
      <vt:lpstr>‘Twisted Road to Auschwitz’</vt:lpstr>
      <vt:lpstr>The arguments</vt:lpstr>
      <vt:lpstr>The arguments </vt:lpstr>
      <vt:lpstr>A ‘middle way’</vt:lpstr>
      <vt:lpstr>Historians</vt:lpstr>
      <vt:lpstr>PowerPoint Presentation</vt:lpstr>
      <vt:lpstr>Deniers!</vt:lpstr>
      <vt:lpstr>Deniers</vt:lpstr>
      <vt:lpstr>PowerPoint Presentation</vt:lpstr>
      <vt:lpstr>David Irving</vt:lpstr>
      <vt:lpstr>Richard J. Evans</vt:lpstr>
      <vt:lpstr>Evans’ Trilogy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Lester Mason</cp:lastModifiedBy>
  <cp:revision>74</cp:revision>
  <dcterms:created xsi:type="dcterms:W3CDTF">2014-03-12T00:30:41Z</dcterms:created>
  <dcterms:modified xsi:type="dcterms:W3CDTF">2022-05-22T10:09:38Z</dcterms:modified>
</cp:coreProperties>
</file>