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9" r:id="rId3"/>
    <p:sldId id="273" r:id="rId4"/>
    <p:sldId id="257" r:id="rId5"/>
    <p:sldId id="258" r:id="rId6"/>
    <p:sldId id="259" r:id="rId7"/>
    <p:sldId id="260" r:id="rId8"/>
    <p:sldId id="261" r:id="rId9"/>
    <p:sldId id="272" r:id="rId10"/>
    <p:sldId id="270" r:id="rId11"/>
    <p:sldId id="268" r:id="rId12"/>
    <p:sldId id="263" r:id="rId13"/>
    <p:sldId id="264" r:id="rId14"/>
    <p:sldId id="265" r:id="rId15"/>
    <p:sldId id="271" r:id="rId16"/>
    <p:sldId id="26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Crisis communication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Planning &amp; managing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869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 communications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 crisis management</a:t>
            </a:r>
          </a:p>
          <a:p>
            <a:r>
              <a:rPr lang="en-GB" dirty="0" smtClean="0"/>
              <a:t>Public relations</a:t>
            </a:r>
          </a:p>
          <a:p>
            <a:r>
              <a:rPr lang="en-GB" dirty="0" smtClean="0"/>
              <a:t>Spin Doctoring</a:t>
            </a:r>
          </a:p>
          <a:p>
            <a:r>
              <a:rPr lang="en-GB" dirty="0" smtClean="0"/>
              <a:t>Corporate communications</a:t>
            </a:r>
          </a:p>
          <a:p>
            <a:r>
              <a:rPr lang="en-GB" dirty="0" smtClean="0"/>
              <a:t>Communications strategy</a:t>
            </a:r>
          </a:p>
          <a:p>
            <a:r>
              <a:rPr lang="en-GB" dirty="0" smtClean="0"/>
              <a:t>Expect the unexpected = plan</a:t>
            </a:r>
          </a:p>
          <a:p>
            <a:r>
              <a:rPr lang="en-GB" dirty="0" smtClean="0"/>
              <a:t>Damage limitation</a:t>
            </a:r>
          </a:p>
          <a:p>
            <a:r>
              <a:rPr lang="en-GB" dirty="0" smtClean="0"/>
              <a:t>publicity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940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271451"/>
          </a:xfrm>
        </p:spPr>
        <p:txBody>
          <a:bodyPr/>
          <a:lstStyle/>
          <a:p>
            <a:r>
              <a:rPr lang="en-GB" dirty="0" smtClean="0"/>
              <a:t>Communication platforms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766354"/>
            <a:ext cx="10394707" cy="51728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Presentations</a:t>
            </a:r>
          </a:p>
          <a:p>
            <a:r>
              <a:rPr lang="en-GB" dirty="0" smtClean="0"/>
              <a:t>Written press statements</a:t>
            </a:r>
          </a:p>
          <a:p>
            <a:r>
              <a:rPr lang="en-GB" dirty="0" smtClean="0"/>
              <a:t>Mass media</a:t>
            </a:r>
          </a:p>
          <a:p>
            <a:r>
              <a:rPr lang="en-GB" dirty="0" err="1" smtClean="0"/>
              <a:t>Tv</a:t>
            </a:r>
            <a:r>
              <a:rPr lang="en-GB" dirty="0" smtClean="0"/>
              <a:t>, radio &amp; Newspapers</a:t>
            </a:r>
          </a:p>
          <a:p>
            <a:r>
              <a:rPr lang="en-GB" dirty="0" smtClean="0"/>
              <a:t>Social media</a:t>
            </a:r>
          </a:p>
          <a:p>
            <a:r>
              <a:rPr lang="en-GB" dirty="0" smtClean="0"/>
              <a:t>Website</a:t>
            </a:r>
          </a:p>
          <a:p>
            <a:r>
              <a:rPr lang="en-GB" dirty="0" smtClean="0"/>
              <a:t>Internal – intranet</a:t>
            </a:r>
          </a:p>
          <a:p>
            <a:r>
              <a:rPr lang="en-GB" dirty="0" smtClean="0"/>
              <a:t>Emails</a:t>
            </a:r>
          </a:p>
          <a:p>
            <a:r>
              <a:rPr lang="en-GB" dirty="0" smtClean="0"/>
              <a:t>Letters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67303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9589" y="0"/>
            <a:ext cx="7843094" cy="1236617"/>
          </a:xfrm>
        </p:spPr>
        <p:txBody>
          <a:bodyPr/>
          <a:lstStyle/>
          <a:p>
            <a:r>
              <a:rPr lang="en-GB" dirty="0" smtClean="0"/>
              <a:t>Crisis communications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04800" y="975361"/>
            <a:ext cx="11086011" cy="516418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>
                <a:latin typeface="Lato"/>
              </a:rPr>
              <a:t>Technologies</a:t>
            </a:r>
          </a:p>
          <a:p>
            <a:r>
              <a:rPr lang="en-GB" b="1" dirty="0" smtClean="0">
                <a:latin typeface="Lato"/>
              </a:rPr>
              <a:t>Systems</a:t>
            </a:r>
          </a:p>
          <a:p>
            <a:r>
              <a:rPr lang="en-GB" b="1" dirty="0" smtClean="0">
                <a:latin typeface="Lato"/>
              </a:rPr>
              <a:t>Protocols</a:t>
            </a:r>
          </a:p>
          <a:p>
            <a:r>
              <a:rPr lang="en-GB" b="1" dirty="0" smtClean="0">
                <a:latin typeface="Lato"/>
              </a:rPr>
              <a:t>enable </a:t>
            </a:r>
            <a:r>
              <a:rPr lang="en-GB" b="1" dirty="0">
                <a:latin typeface="Lato"/>
              </a:rPr>
              <a:t>an organization to effectively communicate during a major threat to its business or reputation.</a:t>
            </a:r>
          </a:p>
          <a:p>
            <a:r>
              <a:rPr lang="en-GB" b="1" dirty="0" smtClean="0">
                <a:latin typeface="Lato"/>
              </a:rPr>
              <a:t>potential crises</a:t>
            </a:r>
            <a:r>
              <a:rPr lang="en-GB" b="1" dirty="0">
                <a:latin typeface="Lato"/>
              </a:rPr>
              <a:t> </a:t>
            </a:r>
            <a:r>
              <a:rPr lang="en-GB" b="1" dirty="0" smtClean="0">
                <a:latin typeface="Lato"/>
              </a:rPr>
              <a:t>-  pandemic, terrorism, extreme </a:t>
            </a:r>
            <a:r>
              <a:rPr lang="en-GB" b="1" dirty="0">
                <a:latin typeface="Lato"/>
              </a:rPr>
              <a:t>weather, </a:t>
            </a:r>
            <a:r>
              <a:rPr lang="en-GB" b="1" dirty="0" smtClean="0">
                <a:latin typeface="Lato"/>
              </a:rPr>
              <a:t>accidents, natural disasters, crime</a:t>
            </a:r>
            <a:r>
              <a:rPr lang="en-GB" b="1" dirty="0">
                <a:latin typeface="Lato"/>
              </a:rPr>
              <a:t>, cyber-attacks, product recalls, corporate malfeasance, reputation crises, </a:t>
            </a:r>
            <a:r>
              <a:rPr lang="en-GB" b="1" dirty="0" smtClean="0">
                <a:latin typeface="Lato"/>
              </a:rPr>
              <a:t>PR incidents</a:t>
            </a:r>
            <a:endParaRPr lang="en-GB" b="1" dirty="0">
              <a:latin typeface="Lato"/>
            </a:endParaRPr>
          </a:p>
          <a:p>
            <a:r>
              <a:rPr lang="en-GB" b="1" dirty="0" smtClean="0">
                <a:latin typeface="Lato"/>
              </a:rPr>
              <a:t>Preparations effective communication </a:t>
            </a:r>
            <a:endParaRPr lang="en-GB" b="1" dirty="0">
              <a:latin typeface="Lato"/>
            </a:endParaRPr>
          </a:p>
          <a:p>
            <a:r>
              <a:rPr lang="en-GB" b="1" dirty="0" smtClean="0">
                <a:latin typeface="Lato"/>
              </a:rPr>
              <a:t>sharing </a:t>
            </a:r>
            <a:r>
              <a:rPr lang="en-GB" b="1" dirty="0">
                <a:latin typeface="Lato"/>
              </a:rPr>
              <a:t>information </a:t>
            </a:r>
          </a:p>
          <a:p>
            <a:r>
              <a:rPr lang="en-GB" b="1" dirty="0" smtClean="0">
                <a:latin typeface="Lato"/>
              </a:rPr>
              <a:t>Enable quick rectifying</a:t>
            </a:r>
          </a:p>
          <a:p>
            <a:r>
              <a:rPr lang="en-GB" b="1" dirty="0" smtClean="0">
                <a:latin typeface="Lato"/>
              </a:rPr>
              <a:t> </a:t>
            </a:r>
            <a:r>
              <a:rPr lang="en-GB" b="1" dirty="0">
                <a:latin typeface="Lato"/>
              </a:rPr>
              <a:t>protect customers, employees </a:t>
            </a:r>
            <a:r>
              <a:rPr lang="en-GB" b="1" dirty="0" smtClean="0">
                <a:latin typeface="Lato"/>
              </a:rPr>
              <a:t>, assets &amp; ensure </a:t>
            </a:r>
            <a:r>
              <a:rPr lang="en-GB" b="1" dirty="0">
                <a:latin typeface="Lato"/>
              </a:rPr>
              <a:t>business continuity.</a:t>
            </a:r>
          </a:p>
          <a:p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496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489166"/>
          </a:xfrm>
        </p:spPr>
        <p:txBody>
          <a:bodyPr/>
          <a:lstStyle/>
          <a:p>
            <a:r>
              <a:rPr lang="en-GB" dirty="0" smtClean="0"/>
              <a:t>Crisis communication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04800" y="1123406"/>
            <a:ext cx="10775707" cy="4554582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dissemination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of information </a:t>
            </a: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address a crisis that impacts customers and/or the organization's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reputation</a:t>
            </a:r>
            <a:endParaRPr lang="en-GB" b="1" dirty="0">
              <a:solidFill>
                <a:srgbClr val="33475B"/>
              </a:solidFill>
              <a:latin typeface="AvenirNext"/>
            </a:endParaRP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Reputation</a:t>
            </a: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Narrative</a:t>
            </a: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customer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satisfaction </a:t>
            </a: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Transparency</a:t>
            </a: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Manage expectations</a:t>
            </a:r>
            <a:endParaRPr lang="en-GB" b="1" dirty="0">
              <a:solidFill>
                <a:srgbClr val="33475B"/>
              </a:solidFill>
              <a:latin typeface="AvenirNext"/>
            </a:endParaRP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reactive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in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nature</a:t>
            </a:r>
          </a:p>
          <a:p>
            <a:pPr fontAlgn="base"/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Proactive planning – systems in place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91028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"/>
            <a:ext cx="10396882" cy="1393371"/>
          </a:xfrm>
        </p:spPr>
        <p:txBody>
          <a:bodyPr/>
          <a:lstStyle/>
          <a:p>
            <a:r>
              <a:rPr lang="en-GB" dirty="0" smtClean="0"/>
              <a:t>Crisis communication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92777"/>
            <a:ext cx="10394707" cy="5155473"/>
          </a:xfrm>
        </p:spPr>
        <p:txBody>
          <a:bodyPr/>
          <a:lstStyle/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set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of guidelines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/ strategy / map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used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to prepare a business for an emergency or unexpected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event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Step by step crisis communication plan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Accompanied by crisis management plan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communication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with the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public / press 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Minimise damage, promotion and prevention of future incident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41129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210" y="0"/>
            <a:ext cx="11373395" cy="141949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Crisis communication aims &amp;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3210" y="905691"/>
            <a:ext cx="11686904" cy="446889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company's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response 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how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it will communicate with its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stakeholders </a:t>
            </a:r>
            <a:endParaRPr lang="en-GB" b="1" dirty="0">
              <a:solidFill>
                <a:srgbClr val="33475B"/>
              </a:solidFill>
              <a:latin typeface="AvenirNext"/>
            </a:endParaRP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ensure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information reaches employees, partners, customers, media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, public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&amp; all stakeholders </a:t>
            </a:r>
            <a:endParaRPr lang="en-GB" b="1" dirty="0">
              <a:solidFill>
                <a:srgbClr val="33475B"/>
              </a:solidFill>
              <a:latin typeface="AvenirNext"/>
            </a:endParaRP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guarantee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a quick release of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info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consistent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message on all company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platforms</a:t>
            </a:r>
          </a:p>
          <a:p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message on the </a:t>
            </a:r>
            <a:r>
              <a:rPr lang="en-GB" b="1" dirty="0">
                <a:solidFill>
                  <a:srgbClr val="33475B"/>
                </a:solidFill>
                <a:latin typeface="AvenirNext"/>
              </a:rPr>
              <a:t>crisis involves </a:t>
            </a:r>
            <a:r>
              <a:rPr lang="en-GB" b="1" dirty="0" smtClean="0">
                <a:solidFill>
                  <a:srgbClr val="33475B"/>
                </a:solidFill>
                <a:latin typeface="AvenirNext"/>
              </a:rPr>
              <a:t>&amp; it’s affect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43766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 issues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1921" y="2194560"/>
            <a:ext cx="11617233" cy="3448593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Financial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Financial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losses, poor results, bankruptcy or closures</a:t>
            </a:r>
            <a:endParaRPr lang="en-GB" dirty="0">
              <a:solidFill>
                <a:srgbClr val="33475B"/>
              </a:solidFill>
              <a:latin typeface="inherit"/>
            </a:endParaRP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Personnel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staff changes – redundancy, furloughs  - affect 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operations or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reputation</a:t>
            </a:r>
            <a:endParaRPr lang="en-GB" dirty="0">
              <a:solidFill>
                <a:srgbClr val="33475B"/>
              </a:solidFill>
              <a:latin typeface="inherit"/>
            </a:endParaRP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Organizational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apology - 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misconduct or wrongdoing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or issues</a:t>
            </a:r>
            <a:endParaRPr lang="en-GB" dirty="0">
              <a:solidFill>
                <a:srgbClr val="33475B"/>
              </a:solidFill>
              <a:latin typeface="inherit"/>
            </a:endParaRP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Technological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Technological failure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resulting 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in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outages or service issues.</a:t>
            </a:r>
            <a:endParaRPr lang="en-GB" dirty="0">
              <a:solidFill>
                <a:srgbClr val="33475B"/>
              </a:solidFill>
              <a:latin typeface="inherit"/>
            </a:endParaRPr>
          </a:p>
          <a:p>
            <a:pPr fontAlgn="base"/>
            <a:r>
              <a:rPr lang="en-GB" b="1" dirty="0">
                <a:solidFill>
                  <a:srgbClr val="33475B"/>
                </a:solidFill>
                <a:latin typeface="inherit"/>
              </a:rPr>
              <a:t>Natural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 - Natural crisis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necessitating  </a:t>
            </a:r>
            <a:r>
              <a:rPr lang="en-GB" dirty="0">
                <a:solidFill>
                  <a:srgbClr val="33475B"/>
                </a:solidFill>
                <a:latin typeface="inherit"/>
              </a:rPr>
              <a:t>announcement or 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procedural change / </a:t>
            </a:r>
            <a:r>
              <a:rPr lang="en-GB" dirty="0" err="1" smtClean="0">
                <a:solidFill>
                  <a:srgbClr val="33475B"/>
                </a:solidFill>
                <a:latin typeface="inherit"/>
              </a:rPr>
              <a:t>covid</a:t>
            </a:r>
            <a:r>
              <a:rPr lang="en-GB" dirty="0" smtClean="0">
                <a:solidFill>
                  <a:srgbClr val="33475B"/>
                </a:solidFill>
                <a:latin typeface="inherit"/>
              </a:rPr>
              <a:t> impacts</a:t>
            </a:r>
            <a:endParaRPr lang="en-GB" dirty="0">
              <a:solidFill>
                <a:srgbClr val="33475B"/>
              </a:solidFill>
              <a:latin typeface="inherit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77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7337" y="685800"/>
            <a:ext cx="7895346" cy="1151965"/>
          </a:xfrm>
        </p:spPr>
        <p:txBody>
          <a:bodyPr/>
          <a:lstStyle/>
          <a:p>
            <a:r>
              <a:rPr lang="en-GB" dirty="0" smtClean="0"/>
              <a:t>Crisis stages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Pre crisis</a:t>
            </a:r>
          </a:p>
          <a:p>
            <a:r>
              <a:rPr lang="en-GB" sz="4000" dirty="0" smtClean="0"/>
              <a:t>Crisis</a:t>
            </a:r>
          </a:p>
          <a:p>
            <a:r>
              <a:rPr lang="en-GB" sz="4000" dirty="0" smtClean="0"/>
              <a:t>Post crisis</a:t>
            </a:r>
          </a:p>
          <a:p>
            <a:r>
              <a:rPr lang="en-GB" sz="4000" dirty="0" smtClean="0"/>
              <a:t>Reflection - cycle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680129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B80E0F"/>
                </a:solidFill>
              </a:rPr>
              <a:t>Expect the unexpected – plan!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Plan in place</a:t>
            </a:r>
          </a:p>
          <a:p>
            <a:r>
              <a:rPr lang="en-GB" dirty="0" smtClean="0"/>
              <a:t>Practice</a:t>
            </a:r>
          </a:p>
          <a:p>
            <a:r>
              <a:rPr lang="en-GB" dirty="0" smtClean="0"/>
              <a:t>Case study examples 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Teams &amp; roles</a:t>
            </a:r>
          </a:p>
          <a:p>
            <a:r>
              <a:rPr lang="en-GB" dirty="0" smtClean="0"/>
              <a:t>Update required when crisis strikes</a:t>
            </a:r>
            <a:endParaRPr lang="en-GB" dirty="0"/>
          </a:p>
          <a:p>
            <a:r>
              <a:rPr lang="en-GB" dirty="0" smtClean="0"/>
              <a:t>Golden hour </a:t>
            </a:r>
          </a:p>
          <a:p>
            <a:r>
              <a:rPr lang="en-GB" dirty="0" smtClean="0"/>
              <a:t>action</a:t>
            </a:r>
          </a:p>
        </p:txBody>
      </p:sp>
    </p:spTree>
    <p:extLst>
      <p:ext uri="{BB962C8B-B14F-4D97-AF65-F5344CB8AC3E}">
        <p14:creationId xmlns:p14="http://schemas.microsoft.com/office/powerpoint/2010/main" val="3440493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 communication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Identify the goal of the plan</a:t>
            </a:r>
          </a:p>
          <a:p>
            <a:r>
              <a:rPr lang="en-GB" dirty="0" smtClean="0"/>
              <a:t>Identify the stakeholders</a:t>
            </a:r>
          </a:p>
          <a:p>
            <a:r>
              <a:rPr lang="en-GB" dirty="0" smtClean="0"/>
              <a:t>Create a hierarchy of info sharing</a:t>
            </a:r>
          </a:p>
          <a:p>
            <a:r>
              <a:rPr lang="en-GB" dirty="0" smtClean="0"/>
              <a:t>Assign team to gather facts</a:t>
            </a:r>
          </a:p>
          <a:p>
            <a:r>
              <a:rPr lang="en-GB" dirty="0" smtClean="0"/>
              <a:t>Identify and assess case study scenarios</a:t>
            </a:r>
          </a:p>
          <a:p>
            <a:r>
              <a:rPr lang="en-GB" dirty="0" smtClean="0"/>
              <a:t>Identify &amp; answer potential issues / questions</a:t>
            </a:r>
          </a:p>
          <a:p>
            <a:r>
              <a:rPr lang="en-GB" dirty="0" smtClean="0"/>
              <a:t>Identify potential risks</a:t>
            </a:r>
          </a:p>
          <a:p>
            <a:r>
              <a:rPr lang="en-GB" dirty="0" smtClean="0"/>
              <a:t>Create specific social media guides – monitor social media v manage social media plan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428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Spokesperson</a:t>
            </a:r>
            <a:r>
              <a:rPr lang="en-GB" b="1" dirty="0">
                <a:latin typeface="AvenirNext"/>
              </a:rPr>
              <a:t> </a:t>
            </a:r>
            <a:r>
              <a:rPr lang="en-GB" b="1" dirty="0"/>
              <a:t>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b="1" dirty="0" smtClean="0">
                <a:latin typeface="AvenirNext"/>
              </a:rPr>
              <a:t>apologize </a:t>
            </a:r>
            <a:r>
              <a:rPr lang="en-GB" b="1" dirty="0">
                <a:latin typeface="AvenirNext"/>
              </a:rPr>
              <a:t>and make it appear </a:t>
            </a:r>
            <a:r>
              <a:rPr lang="en-GB" b="1" dirty="0" smtClean="0">
                <a:latin typeface="AvenirNext"/>
              </a:rPr>
              <a:t>human </a:t>
            </a:r>
          </a:p>
          <a:p>
            <a:pPr fontAlgn="base"/>
            <a:r>
              <a:rPr lang="en-GB" b="1" dirty="0" smtClean="0">
                <a:latin typeface="AvenirNext"/>
              </a:rPr>
              <a:t>spokesperson </a:t>
            </a:r>
            <a:r>
              <a:rPr lang="en-GB" b="1" dirty="0">
                <a:latin typeface="AvenirNext"/>
              </a:rPr>
              <a:t>to speak on your brand's </a:t>
            </a:r>
            <a:r>
              <a:rPr lang="en-GB" b="1" dirty="0" smtClean="0">
                <a:latin typeface="AvenirNext"/>
              </a:rPr>
              <a:t>behalf</a:t>
            </a:r>
          </a:p>
          <a:p>
            <a:pPr fontAlgn="base"/>
            <a:r>
              <a:rPr lang="en-GB" b="1" dirty="0" smtClean="0">
                <a:latin typeface="AvenirNext"/>
              </a:rPr>
              <a:t>relate </a:t>
            </a:r>
            <a:r>
              <a:rPr lang="en-GB" b="1" dirty="0">
                <a:latin typeface="AvenirNext"/>
              </a:rPr>
              <a:t>to one person than a group </a:t>
            </a:r>
          </a:p>
          <a:p>
            <a:pPr fontAlgn="base"/>
            <a:r>
              <a:rPr lang="en-GB" b="1" dirty="0" smtClean="0">
                <a:latin typeface="AvenirNext"/>
              </a:rPr>
              <a:t>Relationship building</a:t>
            </a:r>
            <a:endParaRPr lang="en-GB" b="1" dirty="0">
              <a:latin typeface="AvenirNext"/>
            </a:endParaRPr>
          </a:p>
          <a:p>
            <a:pPr fontAlgn="base"/>
            <a:r>
              <a:rPr lang="en-GB" b="1" dirty="0" smtClean="0">
                <a:latin typeface="AvenirNext"/>
              </a:rPr>
              <a:t>CEO</a:t>
            </a:r>
            <a:r>
              <a:rPr lang="en-GB" b="1" dirty="0">
                <a:latin typeface="AvenirNext"/>
              </a:rPr>
              <a:t>, a company executive, or </a:t>
            </a:r>
            <a:r>
              <a:rPr lang="en-GB" b="1" dirty="0" smtClean="0">
                <a:latin typeface="AvenirNext"/>
              </a:rPr>
              <a:t>press / media </a:t>
            </a:r>
            <a:endParaRPr lang="en-GB" b="1" dirty="0">
              <a:latin typeface="AvenirNext"/>
            </a:endParaRPr>
          </a:p>
          <a:p>
            <a:pPr fontAlgn="base"/>
            <a:r>
              <a:rPr lang="en-GB" b="1" dirty="0" smtClean="0">
                <a:latin typeface="AvenirNext"/>
              </a:rPr>
              <a:t>excellent </a:t>
            </a:r>
            <a:r>
              <a:rPr lang="en-GB" b="1" dirty="0">
                <a:latin typeface="AvenirNext"/>
              </a:rPr>
              <a:t>communicator </a:t>
            </a:r>
          </a:p>
          <a:p>
            <a:pPr fontAlgn="base"/>
            <a:r>
              <a:rPr lang="en-GB" b="1" dirty="0" smtClean="0">
                <a:latin typeface="AvenirNext"/>
              </a:rPr>
              <a:t>actions </a:t>
            </a:r>
            <a:r>
              <a:rPr lang="en-GB" b="1" dirty="0">
                <a:latin typeface="AvenirNext"/>
              </a:rPr>
              <a:t>will influence </a:t>
            </a:r>
            <a:r>
              <a:rPr lang="en-GB" b="1" dirty="0" smtClean="0">
                <a:latin typeface="AvenirNext"/>
              </a:rPr>
              <a:t>reactions </a:t>
            </a:r>
          </a:p>
        </p:txBody>
      </p:sp>
    </p:spTree>
    <p:extLst>
      <p:ext uri="{BB962C8B-B14F-4D97-AF65-F5344CB8AC3E}">
        <p14:creationId xmlns:p14="http://schemas.microsoft.com/office/powerpoint/2010/main" val="2433243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 active damage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b="1" dirty="0" smtClean="0">
                <a:latin typeface="AvenirNext"/>
              </a:rPr>
              <a:t>always </a:t>
            </a:r>
            <a:r>
              <a:rPr lang="en-GB" b="1" dirty="0">
                <a:latin typeface="AvenirNext"/>
              </a:rPr>
              <a:t>prepare for a crisis to </a:t>
            </a:r>
            <a:r>
              <a:rPr lang="en-GB" b="1" dirty="0" smtClean="0">
                <a:latin typeface="AvenirNext"/>
              </a:rPr>
              <a:t>occur</a:t>
            </a:r>
          </a:p>
          <a:p>
            <a:pPr fontAlgn="base"/>
            <a:r>
              <a:rPr lang="en-GB" b="1" dirty="0" smtClean="0">
                <a:latin typeface="AvenirNext"/>
              </a:rPr>
              <a:t>Proactive </a:t>
            </a:r>
            <a:r>
              <a:rPr lang="en-GB" b="1" dirty="0">
                <a:latin typeface="AvenirNext"/>
              </a:rPr>
              <a:t>damage control </a:t>
            </a:r>
            <a:endParaRPr lang="en-GB" b="1" dirty="0" smtClean="0">
              <a:latin typeface="AvenirNext"/>
            </a:endParaRPr>
          </a:p>
          <a:p>
            <a:pPr fontAlgn="base"/>
            <a:r>
              <a:rPr lang="en-GB" b="1" dirty="0" smtClean="0">
                <a:latin typeface="AvenirNext"/>
              </a:rPr>
              <a:t>security</a:t>
            </a:r>
            <a:endParaRPr lang="en-GB" b="1" dirty="0">
              <a:latin typeface="AvenirNext"/>
            </a:endParaRPr>
          </a:p>
          <a:p>
            <a:pPr fontAlgn="base"/>
            <a:r>
              <a:rPr lang="en-GB" b="1" dirty="0" smtClean="0">
                <a:latin typeface="AvenirNext"/>
              </a:rPr>
              <a:t>reduce </a:t>
            </a:r>
            <a:r>
              <a:rPr lang="en-GB" b="1" dirty="0">
                <a:latin typeface="AvenirNext"/>
              </a:rPr>
              <a:t>or prevent the effects of a </a:t>
            </a:r>
            <a:r>
              <a:rPr lang="en-GB" b="1" dirty="0" smtClean="0">
                <a:latin typeface="AvenirNext"/>
              </a:rPr>
              <a:t>crisis</a:t>
            </a:r>
          </a:p>
          <a:p>
            <a:pPr fontAlgn="base"/>
            <a:r>
              <a:rPr lang="en-GB" b="1" dirty="0" smtClean="0">
                <a:latin typeface="AvenirNext"/>
              </a:rPr>
              <a:t>Organisational ownership</a:t>
            </a:r>
          </a:p>
          <a:p>
            <a:pPr fontAlgn="base"/>
            <a:r>
              <a:rPr lang="en-GB" b="1" dirty="0" smtClean="0">
                <a:latin typeface="AvenirNext"/>
              </a:rPr>
              <a:t>Key messages</a:t>
            </a:r>
          </a:p>
          <a:p>
            <a:pPr fontAlgn="base"/>
            <a:r>
              <a:rPr lang="en-GB" b="1" dirty="0" smtClean="0">
                <a:latin typeface="AvenirNext"/>
              </a:rPr>
              <a:t>Supportive actions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6035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escalation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b="1" dirty="0" smtClean="0">
                <a:latin typeface="AvenirNext"/>
              </a:rPr>
              <a:t>create </a:t>
            </a:r>
            <a:r>
              <a:rPr lang="en-GB" b="1" dirty="0">
                <a:latin typeface="AvenirNext"/>
              </a:rPr>
              <a:t>an escalation system </a:t>
            </a:r>
            <a:endParaRPr lang="en-GB" b="1" dirty="0" smtClean="0">
              <a:latin typeface="AvenirNext"/>
            </a:endParaRPr>
          </a:p>
          <a:p>
            <a:pPr fontAlgn="base"/>
            <a:r>
              <a:rPr lang="en-GB" b="1" dirty="0" smtClean="0">
                <a:latin typeface="AvenirNext"/>
              </a:rPr>
              <a:t>Manage at source where possible</a:t>
            </a:r>
          </a:p>
          <a:p>
            <a:pPr fontAlgn="base"/>
            <a:r>
              <a:rPr lang="en-GB" b="1" dirty="0" smtClean="0">
                <a:latin typeface="AvenirNext"/>
              </a:rPr>
              <a:t>Diffuse</a:t>
            </a:r>
          </a:p>
          <a:p>
            <a:pPr fontAlgn="base"/>
            <a:r>
              <a:rPr lang="en-GB" b="1" dirty="0" smtClean="0">
                <a:latin typeface="AvenirNext"/>
              </a:rPr>
              <a:t>Escalate</a:t>
            </a:r>
          </a:p>
          <a:p>
            <a:pPr fontAlgn="base"/>
            <a:r>
              <a:rPr lang="en-GB" b="1" dirty="0" smtClean="0">
                <a:latin typeface="AvenirNext"/>
              </a:rPr>
              <a:t>Use specialists</a:t>
            </a:r>
          </a:p>
          <a:p>
            <a:pPr fontAlgn="base"/>
            <a:r>
              <a:rPr lang="en-GB" b="1" dirty="0" smtClean="0">
                <a:latin typeface="AvenirNext"/>
              </a:rPr>
              <a:t>Team approach</a:t>
            </a:r>
          </a:p>
          <a:p>
            <a:pPr fontAlgn="base"/>
            <a:r>
              <a:rPr lang="en-GB" b="1" dirty="0" smtClean="0">
                <a:latin typeface="AvenirNext"/>
              </a:rPr>
              <a:t>Roles &amp;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1432665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Proactive and reactive</a:t>
            </a:r>
          </a:p>
          <a:p>
            <a:r>
              <a:rPr lang="en-GB" dirty="0" smtClean="0"/>
              <a:t>Brand image</a:t>
            </a:r>
          </a:p>
          <a:p>
            <a:r>
              <a:rPr lang="en-GB" dirty="0" smtClean="0"/>
              <a:t>Specialist role</a:t>
            </a:r>
          </a:p>
          <a:p>
            <a:r>
              <a:rPr lang="en-GB" dirty="0" smtClean="0"/>
              <a:t>Preparing content</a:t>
            </a:r>
          </a:p>
          <a:p>
            <a:r>
              <a:rPr lang="en-GB" dirty="0" smtClean="0"/>
              <a:t>Delivering content</a:t>
            </a:r>
          </a:p>
          <a:p>
            <a:r>
              <a:rPr lang="en-GB" dirty="0" smtClean="0"/>
              <a:t>Monitoring content</a:t>
            </a:r>
          </a:p>
          <a:p>
            <a:r>
              <a:rPr lang="en-GB" dirty="0" smtClean="0"/>
              <a:t>Monitoring feedback</a:t>
            </a:r>
          </a:p>
          <a:p>
            <a:r>
              <a:rPr lang="en-GB" dirty="0" smtClean="0"/>
              <a:t>reacting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082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latin typeface="AvenirNext"/>
              </a:rPr>
              <a:t>Social media </a:t>
            </a:r>
            <a:r>
              <a:rPr lang="en-GB" b="1" dirty="0" smtClean="0">
                <a:latin typeface="AvenirNext"/>
              </a:rPr>
              <a:t>= marketing </a:t>
            </a:r>
            <a:r>
              <a:rPr lang="en-GB" b="1" dirty="0">
                <a:latin typeface="AvenirNext"/>
              </a:rPr>
              <a:t>tool </a:t>
            </a:r>
            <a:endParaRPr lang="en-GB" b="1" dirty="0" smtClean="0">
              <a:latin typeface="AvenirNext"/>
            </a:endParaRPr>
          </a:p>
          <a:p>
            <a:r>
              <a:rPr lang="en-GB" b="1" dirty="0" smtClean="0">
                <a:latin typeface="AvenirNext"/>
              </a:rPr>
              <a:t>Social media = risk</a:t>
            </a:r>
          </a:p>
          <a:p>
            <a:r>
              <a:rPr lang="en-GB" b="1" dirty="0" smtClean="0">
                <a:latin typeface="AvenirNext"/>
              </a:rPr>
              <a:t>reach global audiences </a:t>
            </a:r>
          </a:p>
          <a:p>
            <a:r>
              <a:rPr lang="en-GB" b="1" dirty="0" smtClean="0">
                <a:latin typeface="AvenirNext"/>
              </a:rPr>
              <a:t>Shares stories – positive &amp; negative </a:t>
            </a:r>
          </a:p>
          <a:p>
            <a:r>
              <a:rPr lang="en-GB" b="1" dirty="0" smtClean="0">
                <a:latin typeface="AvenirNext"/>
              </a:rPr>
              <a:t>Comments </a:t>
            </a:r>
          </a:p>
          <a:p>
            <a:r>
              <a:rPr lang="en-GB" b="1" dirty="0" smtClean="0">
                <a:latin typeface="AvenirNext"/>
              </a:rPr>
              <a:t>Out of control</a:t>
            </a:r>
          </a:p>
          <a:p>
            <a:r>
              <a:rPr lang="en-GB" b="1" dirty="0" smtClean="0">
                <a:latin typeface="AvenirNext"/>
              </a:rPr>
              <a:t>Perception of the brand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762148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260</TotalTime>
  <Words>474</Words>
  <Application>Microsoft Office PowerPoint</Application>
  <PresentationFormat>Widescreen</PresentationFormat>
  <Paragraphs>126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AvenirNext</vt:lpstr>
      <vt:lpstr>Impact</vt:lpstr>
      <vt:lpstr>inherit</vt:lpstr>
      <vt:lpstr>Lato</vt:lpstr>
      <vt:lpstr>Main Event</vt:lpstr>
      <vt:lpstr>Crisis communication </vt:lpstr>
      <vt:lpstr>Crisis communications</vt:lpstr>
      <vt:lpstr>Communication platforms</vt:lpstr>
      <vt:lpstr>Crisis communications</vt:lpstr>
      <vt:lpstr>Crisis communication planning</vt:lpstr>
      <vt:lpstr>Crisis communication plan</vt:lpstr>
      <vt:lpstr>Crisis communication aims &amp; Objectives</vt:lpstr>
      <vt:lpstr>Communication issues </vt:lpstr>
      <vt:lpstr>Crisis stages</vt:lpstr>
      <vt:lpstr>Expect the unexpected – plan!</vt:lpstr>
      <vt:lpstr>Crisis communication plan</vt:lpstr>
      <vt:lpstr>Spokesperson Response</vt:lpstr>
      <vt:lpstr>Pro active damage control</vt:lpstr>
      <vt:lpstr>Case escalation</vt:lpstr>
      <vt:lpstr>Media relations</vt:lpstr>
      <vt:lpstr>Social media response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Crisis communication </dc:title>
  <dc:creator>Jacqui Jones</dc:creator>
  <cp:lastModifiedBy>Jacqui Jones</cp:lastModifiedBy>
  <cp:revision>1</cp:revision>
  <dcterms:created xsi:type="dcterms:W3CDTF">2021-02-10T18:38:56Z</dcterms:created>
  <dcterms:modified xsi:type="dcterms:W3CDTF">2021-02-10T22:59:15Z</dcterms:modified>
</cp:coreProperties>
</file>