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8" r:id="rId11"/>
    <p:sldId id="267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C337CB-777F-2D5B-1021-076AC8930FFF}" v="383" dt="2025-10-12T23:31:29.1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yesha Shaikh (2422573)" userId="S::2422573@student.uwtsd.ac.uk::870badac-435d-4438-a091-8891f77bb41a" providerId="AD" clId="Web-{81C337CB-777F-2D5B-1021-076AC8930FFF}"/>
    <pc:docChg chg="addSld delSld modSld">
      <pc:chgData name="Ayesha Shaikh (2422573)" userId="S::2422573@student.uwtsd.ac.uk::870badac-435d-4438-a091-8891f77bb41a" providerId="AD" clId="Web-{81C337CB-777F-2D5B-1021-076AC8930FFF}" dt="2025-10-12T23:31:29.169" v="380"/>
      <pc:docMkLst>
        <pc:docMk/>
      </pc:docMkLst>
      <pc:sldChg chg="modSp">
        <pc:chgData name="Ayesha Shaikh (2422573)" userId="S::2422573@student.uwtsd.ac.uk::870badac-435d-4438-a091-8891f77bb41a" providerId="AD" clId="Web-{81C337CB-777F-2D5B-1021-076AC8930FFF}" dt="2025-10-12T22:28:47.435" v="310" actId="14100"/>
        <pc:sldMkLst>
          <pc:docMk/>
          <pc:sldMk cId="109857222" sldId="256"/>
        </pc:sldMkLst>
        <pc:spChg chg="mod">
          <ac:chgData name="Ayesha Shaikh (2422573)" userId="S::2422573@student.uwtsd.ac.uk::870badac-435d-4438-a091-8891f77bb41a" providerId="AD" clId="Web-{81C337CB-777F-2D5B-1021-076AC8930FFF}" dt="2025-10-12T22:28:47.435" v="310" actId="14100"/>
          <ac:spMkLst>
            <pc:docMk/>
            <pc:sldMk cId="109857222" sldId="256"/>
            <ac:spMk id="2" creationId="{00000000-0000-0000-0000-000000000000}"/>
          </ac:spMkLst>
        </pc:spChg>
      </pc:sldChg>
      <pc:sldChg chg="del">
        <pc:chgData name="Ayesha Shaikh (2422573)" userId="S::2422573@student.uwtsd.ac.uk::870badac-435d-4438-a091-8891f77bb41a" providerId="AD" clId="Web-{81C337CB-777F-2D5B-1021-076AC8930FFF}" dt="2025-10-12T23:31:29.169" v="380"/>
        <pc:sldMkLst>
          <pc:docMk/>
          <pc:sldMk cId="2790209239" sldId="257"/>
        </pc:sldMkLst>
      </pc:sldChg>
      <pc:sldChg chg="modSp">
        <pc:chgData name="Ayesha Shaikh (2422573)" userId="S::2422573@student.uwtsd.ac.uk::870badac-435d-4438-a091-8891f77bb41a" providerId="AD" clId="Web-{81C337CB-777F-2D5B-1021-076AC8930FFF}" dt="2025-10-12T22:27:37.169" v="301" actId="20577"/>
        <pc:sldMkLst>
          <pc:docMk/>
          <pc:sldMk cId="474352527" sldId="258"/>
        </pc:sldMkLst>
        <pc:spChg chg="mod">
          <ac:chgData name="Ayesha Shaikh (2422573)" userId="S::2422573@student.uwtsd.ac.uk::870badac-435d-4438-a091-8891f77bb41a" providerId="AD" clId="Web-{81C337CB-777F-2D5B-1021-076AC8930FFF}" dt="2025-10-12T22:27:37.169" v="301" actId="20577"/>
          <ac:spMkLst>
            <pc:docMk/>
            <pc:sldMk cId="474352527" sldId="258"/>
            <ac:spMk id="2" creationId="{58E9CE67-0DEF-60BB-16DF-A427BB96D3F9}"/>
          </ac:spMkLst>
        </pc:spChg>
        <pc:spChg chg="mod">
          <ac:chgData name="Ayesha Shaikh (2422573)" userId="S::2422573@student.uwtsd.ac.uk::870badac-435d-4438-a091-8891f77bb41a" providerId="AD" clId="Web-{81C337CB-777F-2D5B-1021-076AC8930FFF}" dt="2025-10-12T22:18:42.976" v="270" actId="20577"/>
          <ac:spMkLst>
            <pc:docMk/>
            <pc:sldMk cId="474352527" sldId="258"/>
            <ac:spMk id="3" creationId="{375DFFDA-491C-5EC1-6E10-FBA083123F7A}"/>
          </ac:spMkLst>
        </pc:spChg>
      </pc:sldChg>
      <pc:sldChg chg="modSp new">
        <pc:chgData name="Ayesha Shaikh (2422573)" userId="S::2422573@student.uwtsd.ac.uk::870badac-435d-4438-a091-8891f77bb41a" providerId="AD" clId="Web-{81C337CB-777F-2D5B-1021-076AC8930FFF}" dt="2025-10-12T22:30:19.872" v="313" actId="20577"/>
        <pc:sldMkLst>
          <pc:docMk/>
          <pc:sldMk cId="2708439771" sldId="259"/>
        </pc:sldMkLst>
        <pc:spChg chg="mod">
          <ac:chgData name="Ayesha Shaikh (2422573)" userId="S::2422573@student.uwtsd.ac.uk::870badac-435d-4438-a091-8891f77bb41a" providerId="AD" clId="Web-{81C337CB-777F-2D5B-1021-076AC8930FFF}" dt="2025-10-12T22:30:10.185" v="311" actId="20577"/>
          <ac:spMkLst>
            <pc:docMk/>
            <pc:sldMk cId="2708439771" sldId="259"/>
            <ac:spMk id="2" creationId="{F4731399-BE5B-B616-2966-0B97067F7265}"/>
          </ac:spMkLst>
        </pc:spChg>
        <pc:spChg chg="mod">
          <ac:chgData name="Ayesha Shaikh (2422573)" userId="S::2422573@student.uwtsd.ac.uk::870badac-435d-4438-a091-8891f77bb41a" providerId="AD" clId="Web-{81C337CB-777F-2D5B-1021-076AC8930FFF}" dt="2025-10-12T22:30:19.872" v="313" actId="20577"/>
          <ac:spMkLst>
            <pc:docMk/>
            <pc:sldMk cId="2708439771" sldId="259"/>
            <ac:spMk id="3" creationId="{A7756B1D-7CDA-E13C-E879-50DF14CE08F9}"/>
          </ac:spMkLst>
        </pc:spChg>
      </pc:sldChg>
      <pc:sldChg chg="modSp new">
        <pc:chgData name="Ayesha Shaikh (2422573)" userId="S::2422573@student.uwtsd.ac.uk::870badac-435d-4438-a091-8891f77bb41a" providerId="AD" clId="Web-{81C337CB-777F-2D5B-1021-076AC8930FFF}" dt="2025-10-12T23:18:33.323" v="335" actId="14100"/>
        <pc:sldMkLst>
          <pc:docMk/>
          <pc:sldMk cId="1298136485" sldId="260"/>
        </pc:sldMkLst>
        <pc:spChg chg="mod">
          <ac:chgData name="Ayesha Shaikh (2422573)" userId="S::2422573@student.uwtsd.ac.uk::870badac-435d-4438-a091-8891f77bb41a" providerId="AD" clId="Web-{81C337CB-777F-2D5B-1021-076AC8930FFF}" dt="2025-10-12T23:18:26.401" v="334" actId="14100"/>
          <ac:spMkLst>
            <pc:docMk/>
            <pc:sldMk cId="1298136485" sldId="260"/>
            <ac:spMk id="2" creationId="{81C3544C-19E0-5A40-02D4-FC36FA22A3BC}"/>
          </ac:spMkLst>
        </pc:spChg>
        <pc:spChg chg="mod">
          <ac:chgData name="Ayesha Shaikh (2422573)" userId="S::2422573@student.uwtsd.ac.uk::870badac-435d-4438-a091-8891f77bb41a" providerId="AD" clId="Web-{81C337CB-777F-2D5B-1021-076AC8930FFF}" dt="2025-10-12T23:18:33.323" v="335" actId="14100"/>
          <ac:spMkLst>
            <pc:docMk/>
            <pc:sldMk cId="1298136485" sldId="260"/>
            <ac:spMk id="3" creationId="{FC0699B4-E245-88D6-F50F-595F4815F179}"/>
          </ac:spMkLst>
        </pc:spChg>
      </pc:sldChg>
      <pc:sldChg chg="modSp new">
        <pc:chgData name="Ayesha Shaikh (2422573)" userId="S::2422573@student.uwtsd.ac.uk::870badac-435d-4438-a091-8891f77bb41a" providerId="AD" clId="Web-{81C337CB-777F-2D5B-1021-076AC8930FFF}" dt="2025-10-12T23:21:13.138" v="341" actId="14100"/>
        <pc:sldMkLst>
          <pc:docMk/>
          <pc:sldMk cId="2196134721" sldId="261"/>
        </pc:sldMkLst>
        <pc:spChg chg="mod">
          <ac:chgData name="Ayesha Shaikh (2422573)" userId="S::2422573@student.uwtsd.ac.uk::870badac-435d-4438-a091-8891f77bb41a" providerId="AD" clId="Web-{81C337CB-777F-2D5B-1021-076AC8930FFF}" dt="2025-10-12T22:28:12.060" v="305" actId="20577"/>
          <ac:spMkLst>
            <pc:docMk/>
            <pc:sldMk cId="2196134721" sldId="261"/>
            <ac:spMk id="2" creationId="{9CCD79E0-8B57-061B-860A-481D2D5C3260}"/>
          </ac:spMkLst>
        </pc:spChg>
        <pc:spChg chg="mod">
          <ac:chgData name="Ayesha Shaikh (2422573)" userId="S::2422573@student.uwtsd.ac.uk::870badac-435d-4438-a091-8891f77bb41a" providerId="AD" clId="Web-{81C337CB-777F-2D5B-1021-076AC8930FFF}" dt="2025-10-12T23:21:13.138" v="341" actId="14100"/>
          <ac:spMkLst>
            <pc:docMk/>
            <pc:sldMk cId="2196134721" sldId="261"/>
            <ac:spMk id="3" creationId="{377554E8-9720-8485-891D-325D0F93A8E4}"/>
          </ac:spMkLst>
        </pc:spChg>
      </pc:sldChg>
      <pc:sldChg chg="modSp new">
        <pc:chgData name="Ayesha Shaikh (2422573)" userId="S::2422573@student.uwtsd.ac.uk::870badac-435d-4438-a091-8891f77bb41a" providerId="AD" clId="Web-{81C337CB-777F-2D5B-1021-076AC8930FFF}" dt="2025-10-12T23:26:30.229" v="370" actId="14100"/>
        <pc:sldMkLst>
          <pc:docMk/>
          <pc:sldMk cId="951556444" sldId="262"/>
        </pc:sldMkLst>
        <pc:spChg chg="mod">
          <ac:chgData name="Ayesha Shaikh (2422573)" userId="S::2422573@student.uwtsd.ac.uk::870badac-435d-4438-a091-8891f77bb41a" providerId="AD" clId="Web-{81C337CB-777F-2D5B-1021-076AC8930FFF}" dt="2025-10-12T23:25:52.772" v="366" actId="14100"/>
          <ac:spMkLst>
            <pc:docMk/>
            <pc:sldMk cId="951556444" sldId="262"/>
            <ac:spMk id="2" creationId="{38D0BB9B-8EEB-CBD5-6A80-E2C3820F0374}"/>
          </ac:spMkLst>
        </pc:spChg>
        <pc:spChg chg="mod">
          <ac:chgData name="Ayesha Shaikh (2422573)" userId="S::2422573@student.uwtsd.ac.uk::870badac-435d-4438-a091-8891f77bb41a" providerId="AD" clId="Web-{81C337CB-777F-2D5B-1021-076AC8930FFF}" dt="2025-10-12T23:26:30.229" v="370" actId="14100"/>
          <ac:spMkLst>
            <pc:docMk/>
            <pc:sldMk cId="951556444" sldId="262"/>
            <ac:spMk id="3" creationId="{EE6A14B0-EDEB-9A24-3F36-A17DA3479530}"/>
          </ac:spMkLst>
        </pc:spChg>
      </pc:sldChg>
      <pc:sldChg chg="modSp new">
        <pc:chgData name="Ayesha Shaikh (2422573)" userId="S::2422573@student.uwtsd.ac.uk::870badac-435d-4438-a091-8891f77bb41a" providerId="AD" clId="Web-{81C337CB-777F-2D5B-1021-076AC8930FFF}" dt="2025-10-12T23:23:42.499" v="361" actId="14100"/>
        <pc:sldMkLst>
          <pc:docMk/>
          <pc:sldMk cId="2687450583" sldId="263"/>
        </pc:sldMkLst>
        <pc:spChg chg="mod">
          <ac:chgData name="Ayesha Shaikh (2422573)" userId="S::2422573@student.uwtsd.ac.uk::870badac-435d-4438-a091-8891f77bb41a" providerId="AD" clId="Web-{81C337CB-777F-2D5B-1021-076AC8930FFF}" dt="2025-10-12T23:23:37.015" v="360" actId="14100"/>
          <ac:spMkLst>
            <pc:docMk/>
            <pc:sldMk cId="2687450583" sldId="263"/>
            <ac:spMk id="2" creationId="{83D241F8-6206-53CE-5CF2-27588F785B93}"/>
          </ac:spMkLst>
        </pc:spChg>
        <pc:spChg chg="mod">
          <ac:chgData name="Ayesha Shaikh (2422573)" userId="S::2422573@student.uwtsd.ac.uk::870badac-435d-4438-a091-8891f77bb41a" providerId="AD" clId="Web-{81C337CB-777F-2D5B-1021-076AC8930FFF}" dt="2025-10-12T23:23:42.499" v="361" actId="14100"/>
          <ac:spMkLst>
            <pc:docMk/>
            <pc:sldMk cId="2687450583" sldId="263"/>
            <ac:spMk id="3" creationId="{7FFCD201-0479-21DE-0B69-4FFBD8E437DF}"/>
          </ac:spMkLst>
        </pc:spChg>
      </pc:sldChg>
      <pc:sldChg chg="modSp new">
        <pc:chgData name="Ayesha Shaikh (2422573)" userId="S::2422573@student.uwtsd.ac.uk::870badac-435d-4438-a091-8891f77bb41a" providerId="AD" clId="Web-{81C337CB-777F-2D5B-1021-076AC8930FFF}" dt="2025-10-12T23:29:35.493" v="379" actId="14100"/>
        <pc:sldMkLst>
          <pc:docMk/>
          <pc:sldMk cId="1868263330" sldId="264"/>
        </pc:sldMkLst>
        <pc:spChg chg="mod">
          <ac:chgData name="Ayesha Shaikh (2422573)" userId="S::2422573@student.uwtsd.ac.uk::870badac-435d-4438-a091-8891f77bb41a" providerId="AD" clId="Web-{81C337CB-777F-2D5B-1021-076AC8930FFF}" dt="2025-10-12T22:24:31.491" v="292" actId="20577"/>
          <ac:spMkLst>
            <pc:docMk/>
            <pc:sldMk cId="1868263330" sldId="264"/>
            <ac:spMk id="2" creationId="{0DD614FE-6E1E-9398-186C-EE02D663578B}"/>
          </ac:spMkLst>
        </pc:spChg>
        <pc:spChg chg="mod">
          <ac:chgData name="Ayesha Shaikh (2422573)" userId="S::2422573@student.uwtsd.ac.uk::870badac-435d-4438-a091-8891f77bb41a" providerId="AD" clId="Web-{81C337CB-777F-2D5B-1021-076AC8930FFF}" dt="2025-10-12T23:29:35.493" v="379" actId="14100"/>
          <ac:spMkLst>
            <pc:docMk/>
            <pc:sldMk cId="1868263330" sldId="264"/>
            <ac:spMk id="3" creationId="{01408D97-03F4-4077-75B8-17B978F48B08}"/>
          </ac:spMkLst>
        </pc:spChg>
      </pc:sldChg>
      <pc:sldChg chg="modSp new">
        <pc:chgData name="Ayesha Shaikh (2422573)" userId="S::2422573@student.uwtsd.ac.uk::870badac-435d-4438-a091-8891f77bb41a" providerId="AD" clId="Web-{81C337CB-777F-2D5B-1021-076AC8930FFF}" dt="2025-10-12T22:24:40.413" v="293" actId="20577"/>
        <pc:sldMkLst>
          <pc:docMk/>
          <pc:sldMk cId="947307483" sldId="265"/>
        </pc:sldMkLst>
        <pc:spChg chg="mod">
          <ac:chgData name="Ayesha Shaikh (2422573)" userId="S::2422573@student.uwtsd.ac.uk::870badac-435d-4438-a091-8891f77bb41a" providerId="AD" clId="Web-{81C337CB-777F-2D5B-1021-076AC8930FFF}" dt="2025-10-12T22:24:40.413" v="293" actId="20577"/>
          <ac:spMkLst>
            <pc:docMk/>
            <pc:sldMk cId="947307483" sldId="265"/>
            <ac:spMk id="2" creationId="{1AD46F0A-D4DE-A08C-CCB8-6E7AF3CEA4C1}"/>
          </ac:spMkLst>
        </pc:spChg>
        <pc:spChg chg="mod">
          <ac:chgData name="Ayesha Shaikh (2422573)" userId="S::2422573@student.uwtsd.ac.uk::870badac-435d-4438-a091-8891f77bb41a" providerId="AD" clId="Web-{81C337CB-777F-2D5B-1021-076AC8930FFF}" dt="2025-10-12T22:21:33.417" v="287" actId="20577"/>
          <ac:spMkLst>
            <pc:docMk/>
            <pc:sldMk cId="947307483" sldId="265"/>
            <ac:spMk id="3" creationId="{F8895D55-D0E7-149F-C52B-AB39AAA34C40}"/>
          </ac:spMkLst>
        </pc:spChg>
      </pc:sldChg>
      <pc:sldChg chg="modSp new">
        <pc:chgData name="Ayesha Shaikh (2422573)" userId="S::2422573@student.uwtsd.ac.uk::870badac-435d-4438-a091-8891f77bb41a" providerId="AD" clId="Web-{81C337CB-777F-2D5B-1021-076AC8930FFF}" dt="2025-10-12T22:27:26.248" v="300" actId="20577"/>
        <pc:sldMkLst>
          <pc:docMk/>
          <pc:sldMk cId="3427524916" sldId="266"/>
        </pc:sldMkLst>
        <pc:spChg chg="mod">
          <ac:chgData name="Ayesha Shaikh (2422573)" userId="S::2422573@student.uwtsd.ac.uk::870badac-435d-4438-a091-8891f77bb41a" providerId="AD" clId="Web-{81C337CB-777F-2D5B-1021-076AC8930FFF}" dt="2025-10-12T22:27:26.248" v="300" actId="20577"/>
          <ac:spMkLst>
            <pc:docMk/>
            <pc:sldMk cId="3427524916" sldId="266"/>
            <ac:spMk id="2" creationId="{DCE88C91-0044-FD9D-5A98-4751EC34C486}"/>
          </ac:spMkLst>
        </pc:spChg>
        <pc:spChg chg="mod">
          <ac:chgData name="Ayesha Shaikh (2422573)" userId="S::2422573@student.uwtsd.ac.uk::870badac-435d-4438-a091-8891f77bb41a" providerId="AD" clId="Web-{81C337CB-777F-2D5B-1021-076AC8930FFF}" dt="2025-10-12T22:08:06.881" v="50" actId="20577"/>
          <ac:spMkLst>
            <pc:docMk/>
            <pc:sldMk cId="3427524916" sldId="266"/>
            <ac:spMk id="3" creationId="{D090AC2D-6C25-ADBC-EBB9-A32CC1D63674}"/>
          </ac:spMkLst>
        </pc:spChg>
      </pc:sldChg>
      <pc:sldChg chg="delSp modSp new">
        <pc:chgData name="Ayesha Shaikh (2422573)" userId="S::2422573@student.uwtsd.ac.uk::870badac-435d-4438-a091-8891f77bb41a" providerId="AD" clId="Web-{81C337CB-777F-2D5B-1021-076AC8930FFF}" dt="2025-10-12T22:19:31.071" v="278" actId="14100"/>
        <pc:sldMkLst>
          <pc:docMk/>
          <pc:sldMk cId="3801630332" sldId="267"/>
        </pc:sldMkLst>
        <pc:spChg chg="del">
          <ac:chgData name="Ayesha Shaikh (2422573)" userId="S::2422573@student.uwtsd.ac.uk::870badac-435d-4438-a091-8891f77bb41a" providerId="AD" clId="Web-{81C337CB-777F-2D5B-1021-076AC8930FFF}" dt="2025-10-12T22:19:15.086" v="275"/>
          <ac:spMkLst>
            <pc:docMk/>
            <pc:sldMk cId="3801630332" sldId="267"/>
            <ac:spMk id="2" creationId="{5B79BE23-CD6C-BAD8-7CE6-2392A5E793D9}"/>
          </ac:spMkLst>
        </pc:spChg>
        <pc:spChg chg="mod">
          <ac:chgData name="Ayesha Shaikh (2422573)" userId="S::2422573@student.uwtsd.ac.uk::870badac-435d-4438-a091-8891f77bb41a" providerId="AD" clId="Web-{81C337CB-777F-2D5B-1021-076AC8930FFF}" dt="2025-10-12T22:19:31.071" v="278" actId="14100"/>
          <ac:spMkLst>
            <pc:docMk/>
            <pc:sldMk cId="3801630332" sldId="267"/>
            <ac:spMk id="3" creationId="{A1CDC87E-229A-F847-1FE0-6FA538A09DDF}"/>
          </ac:spMkLst>
        </pc:spChg>
      </pc:sldChg>
    </pc:docChg>
  </pc:docChgLst>
  <pc:docChgLst>
    <pc:chgData name="Ayesha Shaikh (2422573)" userId="S::2422573@student.uwtsd.ac.uk::870badac-435d-4438-a091-8891f77bb41a" providerId="AD" clId="Web-{EA5A3A2A-EEFD-D987-1FDF-6060DB1FB55D}"/>
    <pc:docChg chg="mod addSld modSld addMainMaster delMainMaster">
      <pc:chgData name="Ayesha Shaikh (2422573)" userId="S::2422573@student.uwtsd.ac.uk::870badac-435d-4438-a091-8891f77bb41a" providerId="AD" clId="Web-{EA5A3A2A-EEFD-D987-1FDF-6060DB1FB55D}" dt="2025-10-05T21:36:54.650" v="98" actId="20577"/>
      <pc:docMkLst>
        <pc:docMk/>
      </pc:docMkLst>
      <pc:sldChg chg="delSp modSp mod modClrScheme chgLayout">
        <pc:chgData name="Ayesha Shaikh (2422573)" userId="S::2422573@student.uwtsd.ac.uk::870badac-435d-4438-a091-8891f77bb41a" providerId="AD" clId="Web-{EA5A3A2A-EEFD-D987-1FDF-6060DB1FB55D}" dt="2025-10-05T21:12:41.286" v="87" actId="20577"/>
        <pc:sldMkLst>
          <pc:docMk/>
          <pc:sldMk cId="109857222" sldId="256"/>
        </pc:sldMkLst>
        <pc:spChg chg="mod ord">
          <ac:chgData name="Ayesha Shaikh (2422573)" userId="S::2422573@student.uwtsd.ac.uk::870badac-435d-4438-a091-8891f77bb41a" providerId="AD" clId="Web-{EA5A3A2A-EEFD-D987-1FDF-6060DB1FB55D}" dt="2025-10-05T21:12:41.286" v="87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Ayesha Shaikh (2422573)" userId="S::2422573@student.uwtsd.ac.uk::870badac-435d-4438-a091-8891f77bb41a" providerId="AD" clId="Web-{EA5A3A2A-EEFD-D987-1FDF-6060DB1FB55D}" dt="2025-10-05T21:13:24.833" v="89" actId="20577"/>
        <pc:sldMkLst>
          <pc:docMk/>
          <pc:sldMk cId="2790209239" sldId="257"/>
        </pc:sldMkLst>
        <pc:spChg chg="mod">
          <ac:chgData name="Ayesha Shaikh (2422573)" userId="S::2422573@student.uwtsd.ac.uk::870badac-435d-4438-a091-8891f77bb41a" providerId="AD" clId="Web-{EA5A3A2A-EEFD-D987-1FDF-6060DB1FB55D}" dt="2025-10-05T21:13:00.005" v="88" actId="20577"/>
          <ac:spMkLst>
            <pc:docMk/>
            <pc:sldMk cId="2790209239" sldId="257"/>
            <ac:spMk id="2" creationId="{399F6AEB-81D5-38B5-7E33-4199A83BA83B}"/>
          </ac:spMkLst>
        </pc:spChg>
        <pc:spChg chg="mod">
          <ac:chgData name="Ayesha Shaikh (2422573)" userId="S::2422573@student.uwtsd.ac.uk::870badac-435d-4438-a091-8891f77bb41a" providerId="AD" clId="Web-{EA5A3A2A-EEFD-D987-1FDF-6060DB1FB55D}" dt="2025-10-05T21:13:24.833" v="89" actId="20577"/>
          <ac:spMkLst>
            <pc:docMk/>
            <pc:sldMk cId="2790209239" sldId="257"/>
            <ac:spMk id="3" creationId="{84780775-A560-A8D4-206E-BD6395FC0664}"/>
          </ac:spMkLst>
        </pc:spChg>
      </pc:sldChg>
      <pc:sldChg chg="modSp new">
        <pc:chgData name="Ayesha Shaikh (2422573)" userId="S::2422573@student.uwtsd.ac.uk::870badac-435d-4438-a091-8891f77bb41a" providerId="AD" clId="Web-{EA5A3A2A-EEFD-D987-1FDF-6060DB1FB55D}" dt="2025-10-05T21:36:54.650" v="98" actId="20577"/>
        <pc:sldMkLst>
          <pc:docMk/>
          <pc:sldMk cId="474352527" sldId="258"/>
        </pc:sldMkLst>
        <pc:spChg chg="mod">
          <ac:chgData name="Ayesha Shaikh (2422573)" userId="S::2422573@student.uwtsd.ac.uk::870badac-435d-4438-a091-8891f77bb41a" providerId="AD" clId="Web-{EA5A3A2A-EEFD-D987-1FDF-6060DB1FB55D}" dt="2025-10-05T21:36:54.650" v="98" actId="20577"/>
          <ac:spMkLst>
            <pc:docMk/>
            <pc:sldMk cId="474352527" sldId="258"/>
            <ac:spMk id="2" creationId="{58E9CE67-0DEF-60BB-16DF-A427BB96D3F9}"/>
          </ac:spMkLst>
        </pc:spChg>
        <pc:spChg chg="mod">
          <ac:chgData name="Ayesha Shaikh (2422573)" userId="S::2422573@student.uwtsd.ac.uk::870badac-435d-4438-a091-8891f77bb41a" providerId="AD" clId="Web-{EA5A3A2A-EEFD-D987-1FDF-6060DB1FB55D}" dt="2025-10-05T21:36:33.587" v="93" actId="20577"/>
          <ac:spMkLst>
            <pc:docMk/>
            <pc:sldMk cId="474352527" sldId="258"/>
            <ac:spMk id="3" creationId="{375DFFDA-491C-5EC1-6E10-FBA083123F7A}"/>
          </ac:spMkLst>
        </pc:spChg>
      </pc:sldChg>
      <pc:sldMasterChg chg="add addSldLayout modSldLayout">
        <pc:chgData name="Ayesha Shaikh (2422573)" userId="S::2422573@student.uwtsd.ac.uk::870badac-435d-4438-a091-8891f77bb41a" providerId="AD" clId="Web-{EA5A3A2A-EEFD-D987-1FDF-6060DB1FB55D}" dt="2025-10-05T19:57:32.978" v="81"/>
        <pc:sldMasterMkLst>
          <pc:docMk/>
          <pc:sldMasterMk cId="603618218" sldId="2147483684"/>
        </pc:sldMasterMkLst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2535304858" sldId="2147483685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2213801957" sldId="2147483686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3203535376" sldId="2147483687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3020816475" sldId="2147483688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2290089142" sldId="2147483689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3904202142" sldId="2147483690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2704804292" sldId="2147483691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4008657519" sldId="2147483692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2892293729" sldId="2147483693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503731772" sldId="2147483694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2348376353" sldId="2147483695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578298859" sldId="2147483696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3725901924" sldId="2147483697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1472293481" sldId="2147483698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2644181875" sldId="2147483699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596713125" sldId="2147483700"/>
          </pc:sldLayoutMkLst>
        </pc:sldLayoutChg>
        <pc:sldLayoutChg chg="add mod replId">
          <pc:chgData name="Ayesha Shaikh (2422573)" userId="S::2422573@student.uwtsd.ac.uk::870badac-435d-4438-a091-8891f77bb41a" providerId="AD" clId="Web-{EA5A3A2A-EEFD-D987-1FDF-6060DB1FB55D}" dt="2025-10-05T19:57:32.978" v="81"/>
          <pc:sldLayoutMkLst>
            <pc:docMk/>
            <pc:sldMasterMk cId="603618218" sldId="2147483684"/>
            <pc:sldLayoutMk cId="2216429368" sldId="214748370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5304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3801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3535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08164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00891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4202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4804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86575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2293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3731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83763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782988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59019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22934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41818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67131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6429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36182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andfonline.com/doi/abs/10.1080/14616734.2013.835128?utm_source=chatgpt.com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ubmed.ncbi.nlm.nih.gov/28805399/?utm_source=chatgpt.com" TargetMode="External"/><Relationship Id="rId2" Type="http://schemas.openxmlformats.org/officeDocument/2006/relationships/hyperlink" Target="https://www.gov.uk/government/publications/early-years-foundation-stage-framework--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5004278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2800" b="1" dirty="0"/>
              <a:t>Module code :</a:t>
            </a:r>
            <a:r>
              <a:rPr lang="en-US" sz="2800" b="1" dirty="0">
                <a:latin typeface="Arial"/>
                <a:cs typeface="Arial"/>
              </a:rPr>
              <a:t>LCHS4010</a:t>
            </a:r>
            <a:br>
              <a:rPr lang="en-US" sz="2800" b="1" dirty="0">
                <a:latin typeface="Arial"/>
                <a:cs typeface="Arial"/>
              </a:rPr>
            </a:br>
            <a:br>
              <a:rPr lang="en-US" sz="2800" b="1" dirty="0">
                <a:latin typeface="Arial"/>
                <a:cs typeface="Arial"/>
              </a:rPr>
            </a:br>
            <a:r>
              <a:rPr lang="en-US" sz="2800" b="1" dirty="0">
                <a:latin typeface="Arial"/>
                <a:cs typeface="Arial"/>
              </a:rPr>
              <a:t>Module Name: Psychology in Health and Social Care</a:t>
            </a:r>
            <a:br>
              <a:rPr lang="en-US" sz="2800" b="1" dirty="0">
                <a:latin typeface="Arial"/>
                <a:cs typeface="Arial"/>
              </a:rPr>
            </a:br>
            <a:br>
              <a:rPr lang="en-US" sz="2800" b="1" dirty="0">
                <a:latin typeface="Arial"/>
                <a:cs typeface="Arial"/>
              </a:rPr>
            </a:br>
            <a:r>
              <a:rPr lang="en-US" sz="2800" b="1" dirty="0">
                <a:latin typeface="Arial"/>
                <a:cs typeface="Arial"/>
              </a:rPr>
              <a:t>Lecturer Name : kal </a:t>
            </a:r>
            <a:r>
              <a:rPr lang="en-US" sz="2800" b="1" err="1">
                <a:latin typeface="Arial"/>
                <a:cs typeface="Arial"/>
              </a:rPr>
              <a:t>Alnababtan</a:t>
            </a:r>
            <a:br>
              <a:rPr lang="en-US" sz="2800" b="1" dirty="0">
                <a:latin typeface="Arial"/>
                <a:cs typeface="Arial"/>
              </a:rPr>
            </a:br>
            <a:br>
              <a:rPr lang="en-US" sz="2800" b="1" dirty="0">
                <a:latin typeface="Arial"/>
                <a:cs typeface="Arial"/>
              </a:rPr>
            </a:br>
            <a:r>
              <a:rPr lang="en-US" sz="2800" b="1" dirty="0">
                <a:latin typeface="Arial"/>
                <a:cs typeface="Arial"/>
              </a:rPr>
              <a:t>My Name: Ayesha shaikh  </a:t>
            </a:r>
            <a:br>
              <a:rPr lang="en-US" sz="2800" b="1" dirty="0">
                <a:latin typeface="Arial"/>
                <a:cs typeface="Arial"/>
              </a:rPr>
            </a:br>
            <a:br>
              <a:rPr lang="en-US" sz="2800" b="1" dirty="0">
                <a:latin typeface="Arial"/>
                <a:cs typeface="Arial"/>
              </a:rPr>
            </a:br>
            <a:r>
              <a:rPr lang="en-US" sz="2800" b="1" dirty="0">
                <a:latin typeface="Arial"/>
                <a:cs typeface="Arial"/>
              </a:rPr>
              <a:t>student ID:2422573</a:t>
            </a:r>
            <a:br>
              <a:rPr lang="en-US" sz="2800" b="1" dirty="0">
                <a:latin typeface="Arial"/>
                <a:cs typeface="Arial"/>
              </a:rPr>
            </a:br>
            <a:br>
              <a:rPr lang="en-US" sz="2800" b="1" dirty="0">
                <a:latin typeface="Arial"/>
                <a:cs typeface="Arial"/>
              </a:rPr>
            </a:br>
            <a:r>
              <a:rPr lang="en-US" sz="2800" b="1" dirty="0">
                <a:latin typeface="Arial"/>
                <a:cs typeface="Arial"/>
              </a:rPr>
              <a:t>Assignment title:</a:t>
            </a:r>
            <a:r>
              <a:rPr lang="en-US" sz="2800" b="1" dirty="0">
                <a:latin typeface="Arial"/>
                <a:ea typeface="+mj-lt"/>
                <a:cs typeface="Arial"/>
              </a:rPr>
              <a:t> Supporting Early Childhood Development: Amira’s Case Study”</a:t>
            </a:r>
            <a:endParaRPr lang="en-US" sz="2800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31399-BE5B-B616-2966-0B97067F7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  <a:ea typeface="+mj-lt"/>
                <a:cs typeface="+mj-lt"/>
              </a:rPr>
              <a:t>Scenario Overview</a:t>
            </a:r>
            <a:endParaRPr lang="en-US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56B1D-7CDA-E13C-E879-50DF14CE08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800" b="1" dirty="0">
                <a:ea typeface="+mj-lt"/>
                <a:cs typeface="+mj-lt"/>
              </a:rPr>
              <a:t>Amira’s Profile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Age: 3 years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Recently joined nursery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Separation anxiety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Limited verbal communication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Difficulty joining group play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Practitioner’s role: understand developmental needs &amp; support plan</a:t>
            </a:r>
            <a:endParaRPr lang="en-GB" sz="2800" dirty="0"/>
          </a:p>
          <a:p>
            <a:pPr>
              <a:buClr>
                <a:srgbClr val="8AD0D6"/>
              </a:buClr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084397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3544C-19E0-5A40-02D4-FC36FA22A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165171"/>
            <a:ext cx="9404723" cy="1688077"/>
          </a:xfrm>
        </p:spPr>
        <p:txBody>
          <a:bodyPr/>
          <a:lstStyle/>
          <a:p>
            <a:r>
              <a:rPr lang="en-GB" sz="3600" dirty="0">
                <a:solidFill>
                  <a:schemeClr val="accent1"/>
                </a:solidFill>
                <a:ea typeface="+mj-lt"/>
                <a:cs typeface="+mj-lt"/>
              </a:rPr>
              <a:t>Chosen Theory: Bowlby’s Attachment Theory</a:t>
            </a:r>
            <a:endParaRPr lang="en-US" sz="360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699B4-E245-88D6-F50F-595F4815F1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237" y="1204655"/>
            <a:ext cx="11146276" cy="504374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Bowlby’s theory highlights the </a:t>
            </a:r>
            <a:r>
              <a:rPr lang="en-GB" sz="2800" b="1" dirty="0">
                <a:ea typeface="+mj-lt"/>
                <a:cs typeface="+mj-lt"/>
              </a:rPr>
              <a:t>strong emotional connection</a:t>
            </a:r>
            <a:r>
              <a:rPr lang="en-GB" sz="2800" dirty="0">
                <a:ea typeface="+mj-lt"/>
                <a:cs typeface="+mj-lt"/>
              </a:rPr>
              <a:t> that develops between a child and their primary caregiver </a:t>
            </a:r>
            <a:r>
              <a:rPr lang="en-GB" sz="2800" i="1" dirty="0">
                <a:ea typeface="+mj-lt"/>
                <a:cs typeface="+mj-lt"/>
              </a:rPr>
              <a:t>(Bowlby, 1969).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It identifies differences between </a:t>
            </a:r>
            <a:r>
              <a:rPr lang="en-GB" sz="2800" b="1" dirty="0">
                <a:ea typeface="+mj-lt"/>
                <a:cs typeface="+mj-lt"/>
              </a:rPr>
              <a:t>secure and insecure attachment styles</a:t>
            </a:r>
            <a:r>
              <a:rPr lang="en-GB" sz="2800" dirty="0">
                <a:ea typeface="+mj-lt"/>
                <a:cs typeface="+mj-lt"/>
              </a:rPr>
              <a:t>, which depend on the caregiver’s sensitivity and responsiveness </a:t>
            </a:r>
            <a:r>
              <a:rPr lang="en-GB" sz="2800" i="1" dirty="0">
                <a:ea typeface="+mj-lt"/>
                <a:cs typeface="+mj-lt"/>
              </a:rPr>
              <a:t>(Ainsworth et al., 1978).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Children form </a:t>
            </a:r>
            <a:r>
              <a:rPr lang="en-GB" sz="2800" b="1" dirty="0">
                <a:ea typeface="+mj-lt"/>
                <a:cs typeface="+mj-lt"/>
              </a:rPr>
              <a:t>internal working models</a:t>
            </a:r>
            <a:r>
              <a:rPr lang="en-GB" sz="2800" dirty="0">
                <a:ea typeface="+mj-lt"/>
                <a:cs typeface="+mj-lt"/>
              </a:rPr>
              <a:t>, or mental frameworks, that shape how they perceive and form relationships </a:t>
            </a:r>
            <a:r>
              <a:rPr lang="en-GB" sz="2800" i="1" dirty="0">
                <a:ea typeface="+mj-lt"/>
                <a:cs typeface="+mj-lt"/>
              </a:rPr>
              <a:t>(Bretherton, 2013).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Secure attachments are vital for supporting a child’s </a:t>
            </a:r>
            <a:r>
              <a:rPr lang="en-GB" sz="2800" b="1" dirty="0">
                <a:ea typeface="+mj-lt"/>
                <a:cs typeface="+mj-lt"/>
              </a:rPr>
              <a:t>emotional well-being, social competence, and cognitive growth</a:t>
            </a:r>
            <a:r>
              <a:rPr lang="en-GB" sz="2800" dirty="0">
                <a:ea typeface="+mj-lt"/>
                <a:cs typeface="+mj-lt"/>
              </a:rPr>
              <a:t> </a:t>
            </a:r>
            <a:r>
              <a:rPr lang="en-GB" sz="2800" i="1" dirty="0">
                <a:ea typeface="+mj-lt"/>
                <a:cs typeface="+mj-lt"/>
              </a:rPr>
              <a:t>(Cassidy and Shaver, 2016).</a:t>
            </a:r>
            <a:endParaRPr lang="en-GB" sz="2800" dirty="0"/>
          </a:p>
          <a:p>
            <a:pPr>
              <a:buClr>
                <a:srgbClr val="8AD0D6"/>
              </a:buClr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981364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D79E0-8B57-061B-860A-481D2D5C3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  <a:ea typeface="+mj-lt"/>
                <a:cs typeface="+mj-lt"/>
              </a:rPr>
              <a:t>Key Concepts of the Theory</a:t>
            </a:r>
            <a:endParaRPr lang="en-US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554E8-9720-8485-891D-325D0F93A8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313" y="1506579"/>
            <a:ext cx="11850766" cy="474182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buClr>
                <a:srgbClr val="8AD0D6"/>
              </a:buClr>
            </a:pPr>
            <a:r>
              <a:rPr lang="en-GB" sz="3200" dirty="0">
                <a:ea typeface="+mj-lt"/>
                <a:cs typeface="+mj-lt"/>
              </a:rPr>
              <a:t>Children need a close bond with their caregiver for healthy emotional and social growth </a:t>
            </a:r>
            <a:r>
              <a:rPr lang="en-GB" sz="3200" i="1" dirty="0">
                <a:ea typeface="+mj-lt"/>
                <a:cs typeface="+mj-lt"/>
              </a:rPr>
              <a:t>(Bowlby, 1969; Ainsworth et al., 1978).</a:t>
            </a:r>
            <a:endParaRPr lang="en-GB" sz="3200" dirty="0"/>
          </a:p>
          <a:p>
            <a:pPr>
              <a:buClr>
                <a:srgbClr val="8AD0D6"/>
              </a:buClr>
            </a:pPr>
            <a:r>
              <a:rPr lang="en-GB" sz="3200" b="1">
                <a:ea typeface="+mj-lt"/>
                <a:cs typeface="+mj-lt"/>
              </a:rPr>
              <a:t>Secure attachment</a:t>
            </a:r>
            <a:r>
              <a:rPr lang="en-GB" sz="3200">
                <a:ea typeface="+mj-lt"/>
                <a:cs typeface="+mj-lt"/>
              </a:rPr>
              <a:t> helps children feel safe and confident to explore </a:t>
            </a:r>
            <a:r>
              <a:rPr lang="en-GB" sz="3200" i="1">
                <a:ea typeface="+mj-lt"/>
                <a:cs typeface="+mj-lt"/>
              </a:rPr>
              <a:t>(Ainsworth et al., 1978).</a:t>
            </a:r>
            <a:endParaRPr lang="en-GB"/>
          </a:p>
          <a:p>
            <a:pPr>
              <a:buClr>
                <a:srgbClr val="8AD0D6"/>
              </a:buClr>
            </a:pPr>
            <a:r>
              <a:rPr lang="en-GB" sz="3200" b="1" dirty="0">
                <a:ea typeface="+mj-lt"/>
                <a:cs typeface="+mj-lt"/>
              </a:rPr>
              <a:t>Insecure attachment</a:t>
            </a:r>
            <a:r>
              <a:rPr lang="en-GB" sz="3200" dirty="0">
                <a:ea typeface="+mj-lt"/>
                <a:cs typeface="+mj-lt"/>
              </a:rPr>
              <a:t> can cause anxiety or fear when caregivers are not consistent </a:t>
            </a:r>
            <a:r>
              <a:rPr lang="en-GB" sz="3200" i="1" dirty="0">
                <a:ea typeface="+mj-lt"/>
                <a:cs typeface="+mj-lt"/>
              </a:rPr>
              <a:t>(Bowlby, 1969).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sz="3200" dirty="0">
                <a:ea typeface="+mj-lt"/>
                <a:cs typeface="+mj-lt"/>
              </a:rPr>
              <a:t>Children form </a:t>
            </a:r>
            <a:r>
              <a:rPr lang="en-GB" sz="3200" b="1" dirty="0">
                <a:ea typeface="+mj-lt"/>
                <a:cs typeface="+mj-lt"/>
              </a:rPr>
              <a:t>internal working models</a:t>
            </a:r>
            <a:r>
              <a:rPr lang="en-GB" sz="3200" dirty="0">
                <a:ea typeface="+mj-lt"/>
                <a:cs typeface="+mj-lt"/>
              </a:rPr>
              <a:t> that guide how they build relationships </a:t>
            </a:r>
            <a:r>
              <a:rPr lang="en-GB" sz="3200" i="1" dirty="0">
                <a:ea typeface="+mj-lt"/>
                <a:cs typeface="+mj-lt"/>
              </a:rPr>
              <a:t>(Bretherton, 2013).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sz="3200" dirty="0">
                <a:ea typeface="+mj-lt"/>
                <a:cs typeface="+mj-lt"/>
              </a:rPr>
              <a:t>Early childhood is a </a:t>
            </a:r>
            <a:r>
              <a:rPr lang="en-GB" sz="3200" b="1" dirty="0">
                <a:ea typeface="+mj-lt"/>
                <a:cs typeface="+mj-lt"/>
              </a:rPr>
              <a:t>sensitive time</a:t>
            </a:r>
            <a:r>
              <a:rPr lang="en-GB" sz="3200" dirty="0">
                <a:ea typeface="+mj-lt"/>
                <a:cs typeface="+mj-lt"/>
              </a:rPr>
              <a:t> for forming strong emotional bonds </a:t>
            </a:r>
            <a:r>
              <a:rPr lang="en-GB" sz="3200" i="1" dirty="0">
                <a:ea typeface="+mj-lt"/>
                <a:cs typeface="+mj-lt"/>
              </a:rPr>
              <a:t>(Holmes, 2014).</a:t>
            </a:r>
            <a:endParaRPr lang="en-GB" dirty="0"/>
          </a:p>
          <a:p>
            <a:pPr>
              <a:buClr>
                <a:srgbClr val="8AD0D6"/>
              </a:buClr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1961347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0BB9B-8EEB-CBD5-6A80-E2C3820F0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21398"/>
            <a:ext cx="9404723" cy="1831850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  <a:ea typeface="+mj-lt"/>
                <a:cs typeface="+mj-lt"/>
              </a:rPr>
              <a:t>Understanding Amira’s Behaviour (Bowlby, 1969)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6A14B0-EDEB-9A24-3F36-A17DA3479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45" y="1707862"/>
            <a:ext cx="12325219" cy="454053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Amira’s </a:t>
            </a:r>
            <a:r>
              <a:rPr lang="en-GB" sz="2800" b="1" dirty="0">
                <a:ea typeface="+mj-lt"/>
                <a:cs typeface="+mj-lt"/>
              </a:rPr>
              <a:t>separation anxiety</a:t>
            </a:r>
            <a:r>
              <a:rPr lang="en-GB" sz="2800" dirty="0">
                <a:ea typeface="+mj-lt"/>
                <a:cs typeface="+mj-lt"/>
              </a:rPr>
              <a:t> may show signs of </a:t>
            </a:r>
            <a:r>
              <a:rPr lang="en-GB" sz="2800" b="1" dirty="0">
                <a:ea typeface="+mj-lt"/>
                <a:cs typeface="+mj-lt"/>
              </a:rPr>
              <a:t>insecure or anxious attachment</a:t>
            </a:r>
            <a:r>
              <a:rPr lang="en-GB" sz="2800" dirty="0">
                <a:ea typeface="+mj-lt"/>
                <a:cs typeface="+mj-lt"/>
              </a:rPr>
              <a:t> </a:t>
            </a:r>
            <a:r>
              <a:rPr lang="en-GB" sz="2800" i="1" dirty="0">
                <a:ea typeface="+mj-lt"/>
                <a:cs typeface="+mj-lt"/>
              </a:rPr>
              <a:t>(Bowlby, 1969; Ainsworth et al., 1978).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Her </a:t>
            </a:r>
            <a:r>
              <a:rPr lang="en-GB" sz="2800" b="1" dirty="0">
                <a:ea typeface="+mj-lt"/>
                <a:cs typeface="+mj-lt"/>
              </a:rPr>
              <a:t>limited speech</a:t>
            </a:r>
            <a:r>
              <a:rPr lang="en-GB" sz="2800" dirty="0">
                <a:ea typeface="+mj-lt"/>
                <a:cs typeface="+mj-lt"/>
              </a:rPr>
              <a:t> could relate to </a:t>
            </a:r>
            <a:r>
              <a:rPr lang="en-GB" sz="2800" b="1" dirty="0">
                <a:ea typeface="+mj-lt"/>
                <a:cs typeface="+mj-lt"/>
              </a:rPr>
              <a:t>low emotional security and confidence</a:t>
            </a:r>
            <a:r>
              <a:rPr lang="en-GB" sz="2800" dirty="0">
                <a:ea typeface="+mj-lt"/>
                <a:cs typeface="+mj-lt"/>
              </a:rPr>
              <a:t> </a:t>
            </a:r>
            <a:r>
              <a:rPr lang="en-GB" sz="2800" i="1" dirty="0">
                <a:ea typeface="+mj-lt"/>
                <a:cs typeface="+mj-lt"/>
              </a:rPr>
              <a:t>(Papalia and Martorell, 2021).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b="1" dirty="0">
                <a:ea typeface="+mj-lt"/>
                <a:cs typeface="+mj-lt"/>
              </a:rPr>
              <a:t>Avoiding group play</a:t>
            </a:r>
            <a:r>
              <a:rPr lang="en-GB" sz="2800" dirty="0">
                <a:ea typeface="+mj-lt"/>
                <a:cs typeface="+mj-lt"/>
              </a:rPr>
              <a:t> suggests she may be unsure about forming new relationships </a:t>
            </a:r>
            <a:r>
              <a:rPr lang="en-GB" sz="2800" i="1" dirty="0">
                <a:ea typeface="+mj-lt"/>
                <a:cs typeface="+mj-lt"/>
              </a:rPr>
              <a:t>(Bretherton, 2013).</a:t>
            </a:r>
            <a:endParaRPr lang="en-GB" sz="2800"/>
          </a:p>
          <a:p>
            <a:pPr>
              <a:buClr>
                <a:srgbClr val="8AD0D6"/>
              </a:buClr>
            </a:pPr>
            <a:r>
              <a:rPr lang="en-GB" sz="2800" b="1" dirty="0">
                <a:ea typeface="+mj-lt"/>
                <a:cs typeface="+mj-lt"/>
              </a:rPr>
              <a:t>Attachment theory</a:t>
            </a:r>
            <a:r>
              <a:rPr lang="en-GB" sz="2800" dirty="0">
                <a:ea typeface="+mj-lt"/>
                <a:cs typeface="+mj-lt"/>
              </a:rPr>
              <a:t> helps explain Amira’s </a:t>
            </a:r>
            <a:r>
              <a:rPr lang="en-GB" sz="2800" b="1" dirty="0">
                <a:ea typeface="+mj-lt"/>
                <a:cs typeface="+mj-lt"/>
              </a:rPr>
              <a:t>emotional and social needs</a:t>
            </a:r>
            <a:r>
              <a:rPr lang="en-GB" sz="2800" dirty="0">
                <a:ea typeface="+mj-lt"/>
                <a:cs typeface="+mj-lt"/>
              </a:rPr>
              <a:t> and how to support her development </a:t>
            </a:r>
            <a:r>
              <a:rPr lang="en-GB" sz="2800" i="1" dirty="0">
                <a:ea typeface="+mj-lt"/>
                <a:cs typeface="+mj-lt"/>
              </a:rPr>
              <a:t>(Cassidy and Shaver, 2016).</a:t>
            </a:r>
            <a:endParaRPr lang="en-GB" sz="2800"/>
          </a:p>
          <a:p>
            <a:pPr>
              <a:buClr>
                <a:srgbClr val="8AD0D6"/>
              </a:buClr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515564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241F8-6206-53CE-5CF2-27588F785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7020"/>
            <a:ext cx="9404723" cy="1688077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  <a:ea typeface="+mj-lt"/>
                <a:cs typeface="+mj-lt"/>
              </a:rPr>
              <a:t>Supporting Amira’s Development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FCD201-0479-21DE-0B69-4FFBD8E437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312" y="270126"/>
            <a:ext cx="11016880" cy="5978273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2800" b="1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Give Amira a </a:t>
            </a:r>
            <a:r>
              <a:rPr lang="en-GB" sz="2800" b="1" dirty="0">
                <a:ea typeface="+mj-lt"/>
                <a:cs typeface="+mj-lt"/>
              </a:rPr>
              <a:t>key worker</a:t>
            </a:r>
            <a:r>
              <a:rPr lang="en-GB" sz="2800" dirty="0">
                <a:ea typeface="+mj-lt"/>
                <a:cs typeface="+mj-lt"/>
              </a:rPr>
              <a:t> to help her build trust and feel secure </a:t>
            </a:r>
            <a:r>
              <a:rPr lang="en-GB" sz="2800" i="1" dirty="0">
                <a:ea typeface="+mj-lt"/>
                <a:cs typeface="+mj-lt"/>
              </a:rPr>
              <a:t>(DfE, 2021).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>
                <a:ea typeface="+mj-lt"/>
                <a:cs typeface="+mj-lt"/>
              </a:rPr>
              <a:t>Use </a:t>
            </a:r>
            <a:r>
              <a:rPr lang="en-GB" sz="2800" b="1">
                <a:ea typeface="+mj-lt"/>
                <a:cs typeface="+mj-lt"/>
              </a:rPr>
              <a:t>gradual separation routines</a:t>
            </a:r>
            <a:r>
              <a:rPr lang="en-GB" sz="2800">
                <a:ea typeface="+mj-lt"/>
                <a:cs typeface="+mj-lt"/>
              </a:rPr>
              <a:t> to reduce anxiety when her carers leave </a:t>
            </a:r>
            <a:r>
              <a:rPr lang="en-GB" sz="2800" i="1">
                <a:ea typeface="+mj-lt"/>
                <a:cs typeface="+mj-lt"/>
              </a:rPr>
              <a:t>(Bretherton, 2013).</a:t>
            </a:r>
            <a:endParaRPr lang="en-GB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Allow Amira to keep </a:t>
            </a:r>
            <a:r>
              <a:rPr lang="en-GB" sz="2800" b="1" dirty="0">
                <a:ea typeface="+mj-lt"/>
                <a:cs typeface="+mj-lt"/>
              </a:rPr>
              <a:t>transitional objects</a:t>
            </a:r>
            <a:r>
              <a:rPr lang="en-GB" sz="2800" dirty="0">
                <a:ea typeface="+mj-lt"/>
                <a:cs typeface="+mj-lt"/>
              </a:rPr>
              <a:t> (like a toy or blanket) for comfort </a:t>
            </a:r>
            <a:r>
              <a:rPr lang="en-GB" sz="2800" i="1" dirty="0">
                <a:ea typeface="+mj-lt"/>
                <a:cs typeface="+mj-lt"/>
              </a:rPr>
              <a:t>(Cassidy and Shaver, 2016).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Provide </a:t>
            </a:r>
            <a:r>
              <a:rPr lang="en-GB" sz="2800" b="1" dirty="0">
                <a:ea typeface="+mj-lt"/>
                <a:cs typeface="+mj-lt"/>
              </a:rPr>
              <a:t>warm and responsive interactions</a:t>
            </a:r>
            <a:r>
              <a:rPr lang="en-GB" sz="2800" dirty="0">
                <a:ea typeface="+mj-lt"/>
                <a:cs typeface="+mj-lt"/>
              </a:rPr>
              <a:t> to help her feel safe and valued </a:t>
            </a:r>
            <a:r>
              <a:rPr lang="en-GB" sz="2800" i="1" dirty="0">
                <a:ea typeface="+mj-lt"/>
                <a:cs typeface="+mj-lt"/>
              </a:rPr>
              <a:t>(Cassidy and Shaver, 2016).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Encourage </a:t>
            </a:r>
            <a:r>
              <a:rPr lang="en-GB" sz="2800" b="1" dirty="0">
                <a:ea typeface="+mj-lt"/>
                <a:cs typeface="+mj-lt"/>
              </a:rPr>
              <a:t>play-based activities</a:t>
            </a:r>
            <a:r>
              <a:rPr lang="en-GB" sz="2800" dirty="0">
                <a:ea typeface="+mj-lt"/>
                <a:cs typeface="+mj-lt"/>
              </a:rPr>
              <a:t> to develop language and communication </a:t>
            </a:r>
            <a:r>
              <a:rPr lang="en-GB" sz="2800" i="1" dirty="0">
                <a:ea typeface="+mj-lt"/>
                <a:cs typeface="+mj-lt"/>
              </a:rPr>
              <a:t>(DfE, 2021).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Support her in </a:t>
            </a:r>
            <a:r>
              <a:rPr lang="en-GB" sz="2800" b="1" dirty="0">
                <a:ea typeface="+mj-lt"/>
                <a:cs typeface="+mj-lt"/>
              </a:rPr>
              <a:t>small-group play</a:t>
            </a:r>
            <a:r>
              <a:rPr lang="en-GB" sz="2800" dirty="0">
                <a:ea typeface="+mj-lt"/>
                <a:cs typeface="+mj-lt"/>
              </a:rPr>
              <a:t> to build social confidence </a:t>
            </a:r>
            <a:r>
              <a:rPr lang="en-GB" sz="2800" i="1" dirty="0">
                <a:ea typeface="+mj-lt"/>
                <a:cs typeface="+mj-lt"/>
              </a:rPr>
              <a:t>(Bretherton, 2013).</a:t>
            </a:r>
            <a:endParaRPr lang="en-GB" dirty="0"/>
          </a:p>
          <a:p>
            <a:pPr>
              <a:buClr>
                <a:srgbClr val="8AD0D6"/>
              </a:buClr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87450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614FE-6E1E-9398-186C-EE02D6635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  <a:ea typeface="+mj-lt"/>
                <a:cs typeface="+mj-lt"/>
              </a:rPr>
              <a:t>Nature and Nurture Influences</a:t>
            </a:r>
            <a:endParaRPr lang="en-US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08D97-03F4-4077-75B8-17B978F48B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237" y="1535334"/>
            <a:ext cx="10729332" cy="471306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Clr>
                <a:srgbClr val="8AD0D6"/>
              </a:buClr>
            </a:pPr>
            <a:r>
              <a:rPr lang="en-GB" sz="3200" dirty="0">
                <a:ea typeface="+mj-lt"/>
                <a:cs typeface="+mj-lt"/>
              </a:rPr>
              <a:t>A child’s growth is shaped by both </a:t>
            </a:r>
            <a:r>
              <a:rPr lang="en-GB" sz="3200" b="1" dirty="0">
                <a:ea typeface="+mj-lt"/>
                <a:cs typeface="+mj-lt"/>
              </a:rPr>
              <a:t>biology and environment</a:t>
            </a:r>
            <a:r>
              <a:rPr lang="en-GB" sz="3200" dirty="0">
                <a:ea typeface="+mj-lt"/>
                <a:cs typeface="+mj-lt"/>
              </a:rPr>
              <a:t> </a:t>
            </a:r>
            <a:r>
              <a:rPr lang="en-GB" sz="3200" i="1" dirty="0">
                <a:ea typeface="+mj-lt"/>
                <a:cs typeface="+mj-lt"/>
              </a:rPr>
              <a:t>(Bee and Boyd, 2019; Papalia and Martorell, 2021).</a:t>
            </a:r>
            <a:endParaRPr lang="en-GB" sz="3200" dirty="0"/>
          </a:p>
          <a:p>
            <a:pPr>
              <a:buClr>
                <a:srgbClr val="8AD0D6"/>
              </a:buClr>
            </a:pPr>
            <a:r>
              <a:rPr lang="en-GB" sz="3200" b="1">
                <a:ea typeface="+mj-lt"/>
                <a:cs typeface="+mj-lt"/>
              </a:rPr>
              <a:t>Nature</a:t>
            </a:r>
            <a:r>
              <a:rPr lang="en-GB" sz="3200">
                <a:ea typeface="+mj-lt"/>
                <a:cs typeface="+mj-lt"/>
              </a:rPr>
              <a:t> includes factors like </a:t>
            </a:r>
            <a:r>
              <a:rPr lang="en-GB" sz="3200" b="1">
                <a:ea typeface="+mj-lt"/>
                <a:cs typeface="+mj-lt"/>
              </a:rPr>
              <a:t>temperament, genetics, and speech development</a:t>
            </a:r>
            <a:r>
              <a:rPr lang="en-GB" sz="3200" dirty="0">
                <a:ea typeface="+mj-lt"/>
                <a:cs typeface="+mj-lt"/>
              </a:rPr>
              <a:t> </a:t>
            </a:r>
            <a:r>
              <a:rPr lang="en-GB" sz="3200" i="1">
                <a:ea typeface="+mj-lt"/>
                <a:cs typeface="+mj-lt"/>
              </a:rPr>
              <a:t>(Bee and Boyd, 2019).</a:t>
            </a:r>
            <a:endParaRPr lang="en-GB"/>
          </a:p>
          <a:p>
            <a:pPr>
              <a:buClr>
                <a:srgbClr val="8AD0D6"/>
              </a:buClr>
            </a:pPr>
            <a:r>
              <a:rPr lang="en-GB" sz="3200" b="1" dirty="0">
                <a:ea typeface="+mj-lt"/>
                <a:cs typeface="+mj-lt"/>
              </a:rPr>
              <a:t>Nurture</a:t>
            </a:r>
            <a:r>
              <a:rPr lang="en-GB" sz="3200" dirty="0">
                <a:ea typeface="+mj-lt"/>
                <a:cs typeface="+mj-lt"/>
              </a:rPr>
              <a:t> involves </a:t>
            </a:r>
            <a:r>
              <a:rPr lang="en-GB" sz="3200" b="1" dirty="0">
                <a:ea typeface="+mj-lt"/>
                <a:cs typeface="+mj-lt"/>
              </a:rPr>
              <a:t>parenting, home life, and nursery experiences</a:t>
            </a:r>
            <a:r>
              <a:rPr lang="en-GB" sz="3200" dirty="0">
                <a:ea typeface="+mj-lt"/>
                <a:cs typeface="+mj-lt"/>
              </a:rPr>
              <a:t> </a:t>
            </a:r>
            <a:r>
              <a:rPr lang="en-GB" sz="3200" i="1" dirty="0">
                <a:ea typeface="+mj-lt"/>
                <a:cs typeface="+mj-lt"/>
              </a:rPr>
              <a:t>(Papalia and Martorell, 2021).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sz="3200" dirty="0">
                <a:ea typeface="+mj-lt"/>
                <a:cs typeface="+mj-lt"/>
              </a:rPr>
              <a:t>Both work together to shape </a:t>
            </a:r>
            <a:r>
              <a:rPr lang="en-GB" sz="3200" b="1" dirty="0">
                <a:ea typeface="+mj-lt"/>
                <a:cs typeface="+mj-lt"/>
              </a:rPr>
              <a:t>Amira’s emotional and cognitive development</a:t>
            </a:r>
            <a:r>
              <a:rPr lang="en-GB" sz="3200" dirty="0">
                <a:ea typeface="+mj-lt"/>
                <a:cs typeface="+mj-lt"/>
              </a:rPr>
              <a:t> </a:t>
            </a:r>
            <a:r>
              <a:rPr lang="en-GB" sz="3200" i="1" dirty="0">
                <a:ea typeface="+mj-lt"/>
                <a:cs typeface="+mj-lt"/>
              </a:rPr>
              <a:t>(Zeegers et al., 2017).</a:t>
            </a:r>
            <a:endParaRPr lang="en-GB" dirty="0"/>
          </a:p>
          <a:p>
            <a:pPr>
              <a:buClr>
                <a:srgbClr val="8AD0D6"/>
              </a:buClr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682633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46F0A-D4DE-A08C-CCB8-6E7AF3CEA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  <a:ea typeface="+mj-lt"/>
                <a:cs typeface="+mj-lt"/>
              </a:rPr>
              <a:t>Critical Evaluation</a:t>
            </a:r>
            <a:endParaRPr lang="en-US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95D55-D0E7-149F-C52B-AB39AAA34C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237" y="1449069"/>
            <a:ext cx="10758087" cy="479933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b="1" dirty="0">
                <a:solidFill>
                  <a:schemeClr val="accent1"/>
                </a:solidFill>
                <a:ea typeface="+mj-lt"/>
                <a:cs typeface="+mj-lt"/>
              </a:rPr>
              <a:t>Strengths:</a:t>
            </a:r>
            <a:endParaRPr lang="en-GB" sz="2800">
              <a:solidFill>
                <a:schemeClr val="accent1"/>
              </a:solidFill>
            </a:endParaRPr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Highlights caregiver–child bond (Bowlby, 1969)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Explains separation anxiety (Ainsworth et al., 1978)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Informs early years practice (Cassidy and Shaver, 2016)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b="1" dirty="0">
                <a:solidFill>
                  <a:schemeClr val="accent1"/>
                </a:solidFill>
                <a:ea typeface="+mj-lt"/>
                <a:cs typeface="+mj-lt"/>
              </a:rPr>
              <a:t>Limitations:</a:t>
            </a:r>
            <a:endParaRPr lang="en-GB" sz="2800">
              <a:solidFill>
                <a:schemeClr val="accent1"/>
              </a:solidFill>
            </a:endParaRPr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Overemphasises mother–child bond (Holmes, 2014)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Limited cultural consideration (Zeegers et al., 2017)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Underplays biology/cognition (Bee and Boyd, 2019)</a:t>
            </a:r>
            <a:endParaRPr lang="en-GB" sz="2800" dirty="0"/>
          </a:p>
          <a:p>
            <a:pPr>
              <a:buClr>
                <a:srgbClr val="8AD0D6"/>
              </a:buClr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473074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88C91-0044-FD9D-5A98-4751EC34C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  <a:ea typeface="+mj-lt"/>
                <a:cs typeface="+mj-lt"/>
              </a:rPr>
              <a:t>Conclusion</a:t>
            </a:r>
            <a:endParaRPr lang="en-US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90AC2D-6C25-ADBC-EBB9-A32CC1D636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>
                <a:ea typeface="+mj-lt"/>
                <a:cs typeface="+mj-lt"/>
              </a:rPr>
              <a:t>Amira’s behaviour aligns with attachment theory (Bowlby, 1969)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Secure relationships support confidence and learning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Consistent, nurturing care builds trust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Both nature and nurture influence development</a:t>
            </a:r>
            <a:endParaRPr lang="en-GB" sz="2800" dirty="0"/>
          </a:p>
          <a:p>
            <a:pPr>
              <a:buClr>
                <a:srgbClr val="8AD0D6"/>
              </a:buClr>
            </a:pPr>
            <a:r>
              <a:rPr lang="en-GB" sz="2800" dirty="0">
                <a:ea typeface="+mj-lt"/>
                <a:cs typeface="+mj-lt"/>
              </a:rPr>
              <a:t>Theory is useful but should be applied alongside other frameworks</a:t>
            </a:r>
            <a:endParaRPr lang="en-GB" sz="2800" dirty="0"/>
          </a:p>
          <a:p>
            <a:pPr>
              <a:buClr>
                <a:srgbClr val="8AD0D6"/>
              </a:buClr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275249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9CE67-0DEF-60BB-16DF-A427BB96D3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DFFDA-491C-5EC1-6E10-FBA083123F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180" y="830843"/>
            <a:ext cx="11318805" cy="541755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endParaRPr lang="en-GB" sz="2400" dirty="0"/>
          </a:p>
          <a:p>
            <a:pPr>
              <a:buNone/>
            </a:pPr>
            <a:r>
              <a:rPr lang="en-GB" sz="2400" b="1" dirty="0">
                <a:ea typeface="+mj-lt"/>
                <a:cs typeface="+mj-lt"/>
              </a:rPr>
              <a:t>1.</a:t>
            </a:r>
            <a:r>
              <a:rPr lang="en-GB" sz="2400" dirty="0">
                <a:ea typeface="+mj-lt"/>
                <a:cs typeface="+mj-lt"/>
              </a:rPr>
              <a:t> Ainsworth, M.D.S., </a:t>
            </a:r>
            <a:r>
              <a:rPr lang="en-GB" sz="2400" err="1">
                <a:ea typeface="+mj-lt"/>
                <a:cs typeface="+mj-lt"/>
              </a:rPr>
              <a:t>Blehar</a:t>
            </a:r>
            <a:r>
              <a:rPr lang="en-GB" sz="2400" dirty="0">
                <a:ea typeface="+mj-lt"/>
                <a:cs typeface="+mj-lt"/>
              </a:rPr>
              <a:t>, M.C., Waters, E. and Wall, S. (1978) </a:t>
            </a:r>
            <a:r>
              <a:rPr lang="en-GB" sz="2400" i="1" dirty="0">
                <a:ea typeface="+mj-lt"/>
                <a:cs typeface="+mj-lt"/>
              </a:rPr>
              <a:t>Patterns of Attachment: A Psychological Study of the Strange Situation.</a:t>
            </a:r>
            <a:r>
              <a:rPr lang="en-GB" sz="2400" dirty="0">
                <a:ea typeface="+mj-lt"/>
                <a:cs typeface="+mj-lt"/>
              </a:rPr>
              <a:t> Hillsdale, NJ: Erlbaum.</a:t>
            </a:r>
            <a:endParaRPr lang="en-GB" sz="2400" dirty="0"/>
          </a:p>
          <a:p>
            <a:pPr>
              <a:buNone/>
            </a:pPr>
            <a:r>
              <a:rPr lang="en-GB" sz="2400" b="1" dirty="0">
                <a:ea typeface="+mj-lt"/>
                <a:cs typeface="+mj-lt"/>
              </a:rPr>
              <a:t>2.</a:t>
            </a:r>
            <a:r>
              <a:rPr lang="en-GB" sz="2400" dirty="0">
                <a:ea typeface="+mj-lt"/>
                <a:cs typeface="+mj-lt"/>
              </a:rPr>
              <a:t> Bee, H. and Boyd, D. (2019) </a:t>
            </a:r>
            <a:r>
              <a:rPr lang="en-GB" sz="2400" i="1" dirty="0">
                <a:ea typeface="+mj-lt"/>
                <a:cs typeface="+mj-lt"/>
              </a:rPr>
              <a:t>The Developing Child.</a:t>
            </a:r>
            <a:r>
              <a:rPr lang="en-GB" sz="2400" dirty="0">
                <a:ea typeface="+mj-lt"/>
                <a:cs typeface="+mj-lt"/>
              </a:rPr>
              <a:t> 14th ed. Boston: Pearson.</a:t>
            </a:r>
            <a:endParaRPr lang="en-GB" sz="2400" dirty="0"/>
          </a:p>
          <a:p>
            <a:pPr>
              <a:buNone/>
            </a:pPr>
            <a:r>
              <a:rPr lang="en-GB" sz="2400" b="1" dirty="0">
                <a:ea typeface="+mj-lt"/>
                <a:cs typeface="+mj-lt"/>
              </a:rPr>
              <a:t>3.</a:t>
            </a:r>
            <a:r>
              <a:rPr lang="en-GB" sz="2400" dirty="0">
                <a:ea typeface="+mj-lt"/>
                <a:cs typeface="+mj-lt"/>
              </a:rPr>
              <a:t> Bowlby, J. (1969) </a:t>
            </a:r>
            <a:r>
              <a:rPr lang="en-GB" sz="2400" i="1" dirty="0">
                <a:ea typeface="+mj-lt"/>
                <a:cs typeface="+mj-lt"/>
              </a:rPr>
              <a:t>Attachment and Loss: Vol. 1 Attachment.</a:t>
            </a:r>
            <a:r>
              <a:rPr lang="en-GB" sz="2400" dirty="0">
                <a:ea typeface="+mj-lt"/>
                <a:cs typeface="+mj-lt"/>
              </a:rPr>
              <a:t> London: Hogarth Press.</a:t>
            </a:r>
            <a:endParaRPr lang="en-GB" sz="2400" dirty="0"/>
          </a:p>
          <a:p>
            <a:pPr>
              <a:buNone/>
            </a:pPr>
            <a:r>
              <a:rPr lang="en-GB" sz="2400" b="1" dirty="0">
                <a:ea typeface="+mj-lt"/>
                <a:cs typeface="+mj-lt"/>
              </a:rPr>
              <a:t>4.</a:t>
            </a:r>
            <a:r>
              <a:rPr lang="en-GB" sz="2400" dirty="0">
                <a:ea typeface="+mj-lt"/>
                <a:cs typeface="+mj-lt"/>
              </a:rPr>
              <a:t> Bretherton, I. (2013) ‘Revisiting Mary Ainsworth’s conceptualization and assessments of maternal sensitivity-insensitivity’, </a:t>
            </a:r>
            <a:r>
              <a:rPr lang="en-GB" sz="2400" i="1" dirty="0">
                <a:ea typeface="+mj-lt"/>
                <a:cs typeface="+mj-lt"/>
              </a:rPr>
              <a:t>Attachment &amp; Human Development,</a:t>
            </a:r>
            <a:r>
              <a:rPr lang="en-GB" sz="2400" dirty="0">
                <a:ea typeface="+mj-lt"/>
                <a:cs typeface="+mj-lt"/>
              </a:rPr>
              <a:t> 15(5–6), pp. 460–484.</a:t>
            </a:r>
            <a:br>
              <a:rPr lang="en-GB" sz="2400" dirty="0">
                <a:ea typeface="+mj-lt"/>
                <a:cs typeface="+mj-lt"/>
              </a:rPr>
            </a:br>
            <a:r>
              <a:rPr lang="en-GB" sz="2400" dirty="0">
                <a:ea typeface="+mj-lt"/>
                <a:cs typeface="+mj-lt"/>
              </a:rPr>
              <a:t> Available at: </a:t>
            </a:r>
            <a:r>
              <a:rPr lang="en-GB" sz="2400" dirty="0">
                <a:ea typeface="+mj-lt"/>
                <a:cs typeface="+mj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https://www.tandfonline.com/doi/abs/10.1080/14616734.2013.835128</a:t>
            </a:r>
            <a:r>
              <a:rPr lang="en-GB" sz="2400" dirty="0">
                <a:ea typeface="+mj-lt"/>
                <a:cs typeface="+mj-lt"/>
              </a:rPr>
              <a:t> (Accessed: 5 October 2025).</a:t>
            </a:r>
            <a:endParaRPr lang="en-GB" sz="2400" dirty="0"/>
          </a:p>
          <a:p>
            <a:pPr marL="0" indent="0">
              <a:buNone/>
            </a:pPr>
            <a:endParaRPr lang="en-GB" sz="2400" dirty="0">
              <a:latin typeface="Source Sans Pro"/>
              <a:ea typeface="Source Sans Pro"/>
            </a:endParaRPr>
          </a:p>
        </p:txBody>
      </p:sp>
    </p:spTree>
    <p:extLst>
      <p:ext uri="{BB962C8B-B14F-4D97-AF65-F5344CB8AC3E}">
        <p14:creationId xmlns:p14="http://schemas.microsoft.com/office/powerpoint/2010/main" val="4743525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DC87E-229A-F847-1FE0-6FA538A09D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992" y="917107"/>
            <a:ext cx="10470539" cy="53312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ea typeface="+mj-lt"/>
                <a:cs typeface="+mj-lt"/>
              </a:rPr>
              <a:t>5.</a:t>
            </a:r>
            <a:r>
              <a:rPr lang="en-GB" dirty="0">
                <a:ea typeface="+mj-lt"/>
                <a:cs typeface="+mj-lt"/>
              </a:rPr>
              <a:t> Cassidy, J. and Shaver, P.R. (2016) </a:t>
            </a:r>
            <a:r>
              <a:rPr lang="en-GB" i="1" dirty="0">
                <a:ea typeface="+mj-lt"/>
                <a:cs typeface="+mj-lt"/>
              </a:rPr>
              <a:t>Handbook of Attachment: Theory, Research, and Clinical Applications.</a:t>
            </a:r>
            <a:r>
              <a:rPr lang="en-GB" dirty="0">
                <a:ea typeface="+mj-lt"/>
                <a:cs typeface="+mj-lt"/>
              </a:rPr>
              <a:t> 3rd ed. New York: Guilford Press.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b="1" dirty="0">
                <a:ea typeface="+mj-lt"/>
                <a:cs typeface="+mj-lt"/>
              </a:rPr>
              <a:t>6.</a:t>
            </a:r>
            <a:r>
              <a:rPr lang="en-GB" dirty="0">
                <a:ea typeface="+mj-lt"/>
                <a:cs typeface="+mj-lt"/>
              </a:rPr>
              <a:t> Department for Education (DfE) (2021) </a:t>
            </a:r>
            <a:r>
              <a:rPr lang="en-GB" i="1" dirty="0">
                <a:ea typeface="+mj-lt"/>
                <a:cs typeface="+mj-lt"/>
              </a:rPr>
              <a:t>Statutory Framework for the Early Years Foundation Stage.</a:t>
            </a:r>
            <a:r>
              <a:rPr lang="en-GB" dirty="0">
                <a:ea typeface="+mj-lt"/>
                <a:cs typeface="+mj-lt"/>
              </a:rPr>
              <a:t> London: HMSO.</a:t>
            </a:r>
            <a:br>
              <a:rPr lang="en-GB" dirty="0">
                <a:ea typeface="+mj-lt"/>
                <a:cs typeface="+mj-lt"/>
              </a:rPr>
            </a:br>
            <a:r>
              <a:rPr lang="en-GB" dirty="0">
                <a:ea typeface="+mj-lt"/>
                <a:cs typeface="+mj-lt"/>
              </a:rPr>
              <a:t> Available at: </a:t>
            </a:r>
            <a:r>
              <a:rPr lang="en-GB" dirty="0">
                <a:ea typeface="+mj-lt"/>
                <a:cs typeface="+mj-lt"/>
                <a:hlinkClick r:id="rId2"/>
              </a:rPr>
              <a:t>https://www.gov.uk/government/publications/early-years-foundation-stage-framework--2</a:t>
            </a:r>
            <a:r>
              <a:rPr lang="en-GB" dirty="0">
                <a:ea typeface="+mj-lt"/>
                <a:cs typeface="+mj-lt"/>
              </a:rPr>
              <a:t> (Accessed: 5 October 2025).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b="1" dirty="0">
                <a:ea typeface="+mj-lt"/>
                <a:cs typeface="+mj-lt"/>
              </a:rPr>
              <a:t>7.</a:t>
            </a:r>
            <a:r>
              <a:rPr lang="en-GB" dirty="0">
                <a:ea typeface="+mj-lt"/>
                <a:cs typeface="+mj-lt"/>
              </a:rPr>
              <a:t> Holmes, J. (2014) </a:t>
            </a:r>
            <a:r>
              <a:rPr lang="en-GB" i="1" dirty="0">
                <a:ea typeface="+mj-lt"/>
                <a:cs typeface="+mj-lt"/>
              </a:rPr>
              <a:t>John Bowlby and Attachment Theory.</a:t>
            </a:r>
            <a:r>
              <a:rPr lang="en-GB" dirty="0">
                <a:ea typeface="+mj-lt"/>
                <a:cs typeface="+mj-lt"/>
              </a:rPr>
              <a:t> 2nd ed. London: Routledge.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b="1" dirty="0">
                <a:ea typeface="+mj-lt"/>
                <a:cs typeface="+mj-lt"/>
              </a:rPr>
              <a:t>8.</a:t>
            </a:r>
            <a:r>
              <a:rPr lang="en-GB" dirty="0">
                <a:ea typeface="+mj-lt"/>
                <a:cs typeface="+mj-lt"/>
              </a:rPr>
              <a:t> Papalia, D.E. and Martorell, G. (2021) </a:t>
            </a:r>
            <a:r>
              <a:rPr lang="en-GB" i="1" dirty="0">
                <a:ea typeface="+mj-lt"/>
                <a:cs typeface="+mj-lt"/>
              </a:rPr>
              <a:t>Experience Human Development.</a:t>
            </a:r>
            <a:r>
              <a:rPr lang="en-GB" dirty="0">
                <a:ea typeface="+mj-lt"/>
                <a:cs typeface="+mj-lt"/>
              </a:rPr>
              <a:t> 14th ed. New York: McGraw-Hill.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b="1" dirty="0">
                <a:ea typeface="+mj-lt"/>
                <a:cs typeface="+mj-lt"/>
              </a:rPr>
              <a:t>9.</a:t>
            </a:r>
            <a:r>
              <a:rPr lang="en-GB" dirty="0">
                <a:ea typeface="+mj-lt"/>
                <a:cs typeface="+mj-lt"/>
              </a:rPr>
              <a:t> Zeegers, M.A.J., </a:t>
            </a:r>
            <a:r>
              <a:rPr lang="en-GB" dirty="0" err="1">
                <a:ea typeface="+mj-lt"/>
                <a:cs typeface="+mj-lt"/>
              </a:rPr>
              <a:t>Colonnesi</a:t>
            </a:r>
            <a:r>
              <a:rPr lang="en-GB" dirty="0">
                <a:ea typeface="+mj-lt"/>
                <a:cs typeface="+mj-lt"/>
              </a:rPr>
              <a:t>, C., </a:t>
            </a:r>
            <a:r>
              <a:rPr lang="en-GB" dirty="0" err="1">
                <a:ea typeface="+mj-lt"/>
                <a:cs typeface="+mj-lt"/>
              </a:rPr>
              <a:t>Stams</a:t>
            </a:r>
            <a:r>
              <a:rPr lang="en-GB" dirty="0">
                <a:ea typeface="+mj-lt"/>
                <a:cs typeface="+mj-lt"/>
              </a:rPr>
              <a:t>, G.J.J.M. and Meins, E. (2017) ‘Mind matters: A meta-analysis on parental mentalization and sensitivity as predictors of infant–parent attachment’, </a:t>
            </a:r>
            <a:r>
              <a:rPr lang="en-GB" i="1" dirty="0">
                <a:ea typeface="+mj-lt"/>
                <a:cs typeface="+mj-lt"/>
              </a:rPr>
              <a:t>Psychological Bulletin,</a:t>
            </a:r>
            <a:r>
              <a:rPr lang="en-GB" dirty="0">
                <a:ea typeface="+mj-lt"/>
                <a:cs typeface="+mj-lt"/>
              </a:rPr>
              <a:t> 143(12), pp. 1245–1272.</a:t>
            </a:r>
            <a:br>
              <a:rPr lang="en-GB" dirty="0">
                <a:ea typeface="+mj-lt"/>
                <a:cs typeface="+mj-lt"/>
              </a:rPr>
            </a:br>
            <a:r>
              <a:rPr lang="en-GB" dirty="0">
                <a:ea typeface="+mj-lt"/>
                <a:cs typeface="+mj-lt"/>
              </a:rPr>
              <a:t> Available at: </a:t>
            </a:r>
            <a:r>
              <a:rPr lang="en-GB" dirty="0">
                <a:ea typeface="+mj-lt"/>
                <a:cs typeface="+mj-lt"/>
                <a:hlinkClick r:id="rId3"/>
              </a:rPr>
              <a:t>https://pubmed.ncbi.nlm.nih.gov/28805399/</a:t>
            </a:r>
            <a:r>
              <a:rPr lang="en-GB" dirty="0">
                <a:ea typeface="+mj-lt"/>
                <a:cs typeface="+mj-lt"/>
              </a:rPr>
              <a:t> (Accessed: 5 October 2025).</a:t>
            </a:r>
            <a:endParaRPr lang="en-GB" dirty="0"/>
          </a:p>
          <a:p>
            <a:pPr>
              <a:buClr>
                <a:srgbClr val="8AD0D6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16303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Ion</vt:lpstr>
      <vt:lpstr>Module code :LCHS4010  Module Name: Psychology in Health and Social Care  Lecturer Name : kal Alnababtan  My Name: Ayesha shaikh    student ID:2422573  Assignment title: Supporting Early Childhood Development: Amira’s Case Study”</vt:lpstr>
      <vt:lpstr>Scenario Overview</vt:lpstr>
      <vt:lpstr>Chosen Theory: Bowlby’s Attachment Theory</vt:lpstr>
      <vt:lpstr>Key Concepts of the Theory</vt:lpstr>
      <vt:lpstr>Understanding Amira’s Behaviour (Bowlby, 1969)</vt:lpstr>
      <vt:lpstr>Supporting Amira’s Development</vt:lpstr>
      <vt:lpstr>Nature and Nurture Influences</vt:lpstr>
      <vt:lpstr>Critical Evaluation</vt:lpstr>
      <vt:lpstr>Conclusion</vt:lpstr>
      <vt:lpstr>References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201</cp:revision>
  <dcterms:created xsi:type="dcterms:W3CDTF">2025-10-05T19:44:10Z</dcterms:created>
  <dcterms:modified xsi:type="dcterms:W3CDTF">2025-10-12T23:31:29Z</dcterms:modified>
</cp:coreProperties>
</file>