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5" r:id="rId4"/>
    <p:sldId id="257" r:id="rId5"/>
    <p:sldId id="266" r:id="rId6"/>
    <p:sldId id="267" r:id="rId7"/>
    <p:sldId id="260" r:id="rId8"/>
    <p:sldId id="261" r:id="rId9"/>
    <p:sldId id="262"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8" autoAdjust="0"/>
    <p:restoredTop sz="94660"/>
  </p:normalViewPr>
  <p:slideViewPr>
    <p:cSldViewPr snapToGrid="0">
      <p:cViewPr>
        <p:scale>
          <a:sx n="62" d="100"/>
          <a:sy n="62" d="100"/>
        </p:scale>
        <p:origin x="34" y="25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A4F5FE9-FA65-40DB-8AFB-10D98501F2F8}"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633199-AAAC-4D6F-AD93-F27258774265}" type="slidenum">
              <a:rPr lang="en-GB" smtClean="0"/>
              <a:t>‹#›</a:t>
            </a:fld>
            <a:endParaRPr lang="en-GB"/>
          </a:p>
        </p:txBody>
      </p:sp>
    </p:spTree>
    <p:extLst>
      <p:ext uri="{BB962C8B-B14F-4D97-AF65-F5344CB8AC3E}">
        <p14:creationId xmlns:p14="http://schemas.microsoft.com/office/powerpoint/2010/main" val="254015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A4F5FE9-FA65-40DB-8AFB-10D98501F2F8}"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633199-AAAC-4D6F-AD93-F27258774265}" type="slidenum">
              <a:rPr lang="en-GB" smtClean="0"/>
              <a:t>‹#›</a:t>
            </a:fld>
            <a:endParaRPr lang="en-GB"/>
          </a:p>
        </p:txBody>
      </p:sp>
    </p:spTree>
    <p:extLst>
      <p:ext uri="{BB962C8B-B14F-4D97-AF65-F5344CB8AC3E}">
        <p14:creationId xmlns:p14="http://schemas.microsoft.com/office/powerpoint/2010/main" val="22237340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A4F5FE9-FA65-40DB-8AFB-10D98501F2F8}"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633199-AAAC-4D6F-AD93-F27258774265}" type="slidenum">
              <a:rPr lang="en-GB" smtClean="0"/>
              <a:t>‹#›</a:t>
            </a:fld>
            <a:endParaRPr lang="en-GB"/>
          </a:p>
        </p:txBody>
      </p:sp>
    </p:spTree>
    <p:extLst>
      <p:ext uri="{BB962C8B-B14F-4D97-AF65-F5344CB8AC3E}">
        <p14:creationId xmlns:p14="http://schemas.microsoft.com/office/powerpoint/2010/main" val="6160155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A4F5FE9-FA65-40DB-8AFB-10D98501F2F8}"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633199-AAAC-4D6F-AD93-F27258774265}" type="slidenum">
              <a:rPr lang="en-GB" smtClean="0"/>
              <a:t>‹#›</a:t>
            </a:fld>
            <a:endParaRPr lang="en-GB"/>
          </a:p>
        </p:txBody>
      </p:sp>
    </p:spTree>
    <p:extLst>
      <p:ext uri="{BB962C8B-B14F-4D97-AF65-F5344CB8AC3E}">
        <p14:creationId xmlns:p14="http://schemas.microsoft.com/office/powerpoint/2010/main" val="16185966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A4F5FE9-FA65-40DB-8AFB-10D98501F2F8}" type="datetimeFigureOut">
              <a:rPr lang="en-GB" smtClean="0"/>
              <a:t>24/03/2020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633199-AAAC-4D6F-AD93-F27258774265}" type="slidenum">
              <a:rPr lang="en-GB" smtClean="0"/>
              <a:t>‹#›</a:t>
            </a:fld>
            <a:endParaRPr lang="en-GB"/>
          </a:p>
        </p:txBody>
      </p:sp>
    </p:spTree>
    <p:extLst>
      <p:ext uri="{BB962C8B-B14F-4D97-AF65-F5344CB8AC3E}">
        <p14:creationId xmlns:p14="http://schemas.microsoft.com/office/powerpoint/2010/main" val="327977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A4F5FE9-FA65-40DB-8AFB-10D98501F2F8}" type="datetimeFigureOut">
              <a:rPr lang="en-GB" smtClean="0"/>
              <a:t>24/03/2020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633199-AAAC-4D6F-AD93-F27258774265}" type="slidenum">
              <a:rPr lang="en-GB" smtClean="0"/>
              <a:t>‹#›</a:t>
            </a:fld>
            <a:endParaRPr lang="en-GB"/>
          </a:p>
        </p:txBody>
      </p:sp>
    </p:spTree>
    <p:extLst>
      <p:ext uri="{BB962C8B-B14F-4D97-AF65-F5344CB8AC3E}">
        <p14:creationId xmlns:p14="http://schemas.microsoft.com/office/powerpoint/2010/main" val="2880212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4F5FE9-FA65-40DB-8AFB-10D98501F2F8}" type="datetimeFigureOut">
              <a:rPr lang="en-GB" smtClean="0"/>
              <a:t>24/03/2020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633199-AAAC-4D6F-AD93-F27258774265}" type="slidenum">
              <a:rPr lang="en-GB" smtClean="0"/>
              <a:t>‹#›</a:t>
            </a:fld>
            <a:endParaRPr lang="en-GB"/>
          </a:p>
        </p:txBody>
      </p:sp>
    </p:spTree>
    <p:extLst>
      <p:ext uri="{BB962C8B-B14F-4D97-AF65-F5344CB8AC3E}">
        <p14:creationId xmlns:p14="http://schemas.microsoft.com/office/powerpoint/2010/main" val="1141547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A4F5FE9-FA65-40DB-8AFB-10D98501F2F8}"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633199-AAAC-4D6F-AD93-F27258774265}" type="slidenum">
              <a:rPr lang="en-GB" smtClean="0"/>
              <a:t>‹#›</a:t>
            </a:fld>
            <a:endParaRPr lang="en-GB"/>
          </a:p>
        </p:txBody>
      </p:sp>
    </p:spTree>
    <p:extLst>
      <p:ext uri="{BB962C8B-B14F-4D97-AF65-F5344CB8AC3E}">
        <p14:creationId xmlns:p14="http://schemas.microsoft.com/office/powerpoint/2010/main" val="3512327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A4F5FE9-FA65-40DB-8AFB-10D98501F2F8}"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633199-AAAC-4D6F-AD93-F27258774265}" type="slidenum">
              <a:rPr lang="en-GB" smtClean="0"/>
              <a:t>‹#›</a:t>
            </a:fld>
            <a:endParaRPr lang="en-GB"/>
          </a:p>
        </p:txBody>
      </p:sp>
    </p:spTree>
    <p:extLst>
      <p:ext uri="{BB962C8B-B14F-4D97-AF65-F5344CB8AC3E}">
        <p14:creationId xmlns:p14="http://schemas.microsoft.com/office/powerpoint/2010/main" val="3090908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A4F5FE9-FA65-40DB-8AFB-10D98501F2F8}"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633199-AAAC-4D6F-AD93-F27258774265}" type="slidenum">
              <a:rPr lang="en-GB" smtClean="0"/>
              <a:t>‹#›</a:t>
            </a:fld>
            <a:endParaRPr lang="en-GB"/>
          </a:p>
        </p:txBody>
      </p:sp>
    </p:spTree>
    <p:extLst>
      <p:ext uri="{BB962C8B-B14F-4D97-AF65-F5344CB8AC3E}">
        <p14:creationId xmlns:p14="http://schemas.microsoft.com/office/powerpoint/2010/main" val="3970242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A4F5FE9-FA65-40DB-8AFB-10D98501F2F8}"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633199-AAAC-4D6F-AD93-F27258774265}" type="slidenum">
              <a:rPr lang="en-GB" smtClean="0"/>
              <a:t>‹#›</a:t>
            </a:fld>
            <a:endParaRPr lang="en-GB"/>
          </a:p>
        </p:txBody>
      </p:sp>
    </p:spTree>
    <p:extLst>
      <p:ext uri="{BB962C8B-B14F-4D97-AF65-F5344CB8AC3E}">
        <p14:creationId xmlns:p14="http://schemas.microsoft.com/office/powerpoint/2010/main" val="3291804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4F5FE9-FA65-40DB-8AFB-10D98501F2F8}" type="datetimeFigureOut">
              <a:rPr lang="en-GB" smtClean="0"/>
              <a:t>24/03/2020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633199-AAAC-4D6F-AD93-F27258774265}" type="slidenum">
              <a:rPr lang="en-GB" smtClean="0"/>
              <a:t>‹#›</a:t>
            </a:fld>
            <a:endParaRPr lang="en-GB"/>
          </a:p>
        </p:txBody>
      </p:sp>
    </p:spTree>
    <p:extLst>
      <p:ext uri="{BB962C8B-B14F-4D97-AF65-F5344CB8AC3E}">
        <p14:creationId xmlns:p14="http://schemas.microsoft.com/office/powerpoint/2010/main" val="39392797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429000" y="1171790"/>
            <a:ext cx="7288426" cy="2269566"/>
          </a:xfrm>
        </p:spPr>
        <p:txBody>
          <a:bodyPr/>
          <a:lstStyle/>
          <a:p>
            <a:r>
              <a:rPr lang="en-GB" dirty="0" smtClean="0"/>
              <a:t>New Assignment Guidance 1 </a:t>
            </a:r>
            <a:endParaRPr lang="en-GB" dirty="0"/>
          </a:p>
        </p:txBody>
      </p:sp>
      <p:sp>
        <p:nvSpPr>
          <p:cNvPr id="3" name="Subtitle 2"/>
          <p:cNvSpPr>
            <a:spLocks noGrp="1"/>
          </p:cNvSpPr>
          <p:nvPr>
            <p:ph type="subTitle" idx="1"/>
          </p:nvPr>
        </p:nvSpPr>
        <p:spPr>
          <a:xfrm>
            <a:off x="4847968" y="3799746"/>
            <a:ext cx="4092146" cy="1655762"/>
          </a:xfrm>
        </p:spPr>
        <p:txBody>
          <a:bodyPr/>
          <a:lstStyle/>
          <a:p>
            <a:r>
              <a:rPr lang="en-GB" dirty="0" smtClean="0"/>
              <a:t>A-Maze me with a great assignment!</a:t>
            </a:r>
            <a:endParaRPr lang="en-GB" dirty="0"/>
          </a:p>
        </p:txBody>
      </p:sp>
      <p:pic>
        <p:nvPicPr>
          <p:cNvPr id="5" name="Picture 4"/>
          <p:cNvPicPr>
            <a:picLocks noChangeAspect="1"/>
          </p:cNvPicPr>
          <p:nvPr/>
        </p:nvPicPr>
        <p:blipFill>
          <a:blip r:embed="rId2"/>
          <a:stretch>
            <a:fillRect/>
          </a:stretch>
        </p:blipFill>
        <p:spPr>
          <a:xfrm>
            <a:off x="-59339" y="393871"/>
            <a:ext cx="3426555" cy="5795247"/>
          </a:xfrm>
          <a:prstGeom prst="rect">
            <a:avLst/>
          </a:prstGeom>
        </p:spPr>
      </p:pic>
    </p:spTree>
    <p:extLst>
      <p:ext uri="{BB962C8B-B14F-4D97-AF65-F5344CB8AC3E}">
        <p14:creationId xmlns:p14="http://schemas.microsoft.com/office/powerpoint/2010/main" val="295430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i="1" dirty="0" smtClean="0">
                <a:solidFill>
                  <a:srgbClr val="000000"/>
                </a:solidFill>
                <a:latin typeface="Times New Roman" panose="02020603050405020304" pitchFamily="18" charset="0"/>
                <a:cs typeface="Times New Roman" panose="02020603050405020304" pitchFamily="18" charset="0"/>
              </a:rPr>
              <a:t>Why</a:t>
            </a:r>
            <a:r>
              <a:rPr kumimoji="0" lang="en-US" altLang="en-US" sz="800" b="0" i="0" u="none" strike="noStrike" cap="none" normalizeH="0" baseline="0" dirty="0" smtClean="0">
                <a:ln>
                  <a:noFill/>
                </a:ln>
                <a:solidFill>
                  <a:schemeClr val="tx1"/>
                </a:solidFill>
                <a:effectLst/>
              </a:rPr>
              <a:t/>
            </a:r>
            <a:br>
              <a:rPr kumimoji="0" lang="en-US" altLang="en-US" sz="800" b="0" i="0" u="none" strike="noStrike" cap="none" normalizeH="0" baseline="0" dirty="0" smtClean="0">
                <a:ln>
                  <a:noFill/>
                </a:ln>
                <a:solidFill>
                  <a:schemeClr val="tx1"/>
                </a:solidFill>
                <a:effectLst/>
              </a:rPr>
            </a:br>
            <a:endParaRPr lang="en-GB" dirty="0"/>
          </a:p>
        </p:txBody>
      </p:sp>
      <p:sp>
        <p:nvSpPr>
          <p:cNvPr id="3" name="Content Placeholder 2"/>
          <p:cNvSpPr>
            <a:spLocks noGrp="1"/>
          </p:cNvSpPr>
          <p:nvPr>
            <p:ph idx="1"/>
          </p:nvPr>
        </p:nvSpPr>
        <p:spPr>
          <a:xfrm>
            <a:off x="498388" y="1189252"/>
            <a:ext cx="10925433" cy="4351338"/>
          </a:xfrm>
        </p:spPr>
        <p:txBody>
          <a:bodyPr>
            <a:normAutofit/>
          </a:bodyPr>
          <a:lstStyle/>
          <a:p>
            <a:r>
              <a:rPr lang="en-GB" dirty="0" smtClean="0"/>
              <a:t>We have to stay home and so the </a:t>
            </a:r>
            <a:r>
              <a:rPr lang="en-GB" dirty="0" err="1" smtClean="0"/>
              <a:t>groupwork</a:t>
            </a:r>
            <a:r>
              <a:rPr lang="en-GB" dirty="0" smtClean="0"/>
              <a:t> and robotics kit is off the cards now.</a:t>
            </a:r>
          </a:p>
          <a:p>
            <a:r>
              <a:rPr lang="en-GB" dirty="0" smtClean="0"/>
              <a:t>We rewrote the assignment so that you get to demonstrate most of the skills. Planning your hardware and software is the most important bit! </a:t>
            </a:r>
            <a:endParaRPr kumimoji="0" lang="en-US" altLang="en-US" sz="4200" b="1" i="0" u="none" strike="noStrike" cap="none" normalizeH="0" baseline="0" dirty="0" smtClean="0">
              <a:ln>
                <a:noFill/>
              </a:ln>
              <a:solidFill>
                <a:srgbClr val="000000"/>
              </a:solidFill>
              <a:effectLst/>
              <a:latin typeface="Courier New" panose="02070309020205020404" pitchFamily="49" charset="0"/>
              <a:cs typeface="Courier New" panose="02070309020205020404" pitchFamily="49" charset="0"/>
            </a:endParaRPr>
          </a:p>
          <a:p>
            <a:endParaRPr lang="en-GB" dirty="0" smtClean="0"/>
          </a:p>
          <a:p>
            <a:endParaRPr lang="en-GB" dirty="0" smtClean="0"/>
          </a:p>
          <a:p>
            <a:endParaRPr lang="en-GB" dirty="0" smtClean="0"/>
          </a:p>
          <a:p>
            <a:endParaRPr lang="en-GB" dirty="0"/>
          </a:p>
        </p:txBody>
      </p:sp>
      <p:pic>
        <p:nvPicPr>
          <p:cNvPr id="9" name="Picture 8"/>
          <p:cNvPicPr>
            <a:picLocks noChangeAspect="1"/>
          </p:cNvPicPr>
          <p:nvPr/>
        </p:nvPicPr>
        <p:blipFill>
          <a:blip r:embed="rId2"/>
          <a:stretch>
            <a:fillRect/>
          </a:stretch>
        </p:blipFill>
        <p:spPr>
          <a:xfrm>
            <a:off x="185351" y="3142606"/>
            <a:ext cx="3497090" cy="3523866"/>
          </a:xfrm>
          <a:prstGeom prst="rect">
            <a:avLst/>
          </a:prstGeom>
        </p:spPr>
      </p:pic>
    </p:spTree>
    <p:extLst>
      <p:ext uri="{BB962C8B-B14F-4D97-AF65-F5344CB8AC3E}">
        <p14:creationId xmlns:p14="http://schemas.microsoft.com/office/powerpoint/2010/main" val="30792892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latin typeface="Times New Roman" panose="02020603050405020304" pitchFamily="18" charset="0"/>
                <a:cs typeface="Times New Roman" panose="02020603050405020304" pitchFamily="18" charset="0"/>
              </a:rPr>
              <a:t>When?</a:t>
            </a:r>
            <a:endParaRPr lang="en-GB"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GB" dirty="0" smtClean="0"/>
              <a:t>Submit a Word report to </a:t>
            </a:r>
            <a:r>
              <a:rPr lang="en-GB" dirty="0" err="1" smtClean="0"/>
              <a:t>Turnitin</a:t>
            </a:r>
            <a:r>
              <a:rPr lang="en-GB" dirty="0" smtClean="0"/>
              <a:t> by 3pm on Thursday 7</a:t>
            </a:r>
            <a:r>
              <a:rPr lang="en-GB" baseline="30000" dirty="0" smtClean="0"/>
              <a:t>th</a:t>
            </a:r>
            <a:r>
              <a:rPr lang="en-GB" dirty="0" smtClean="0"/>
              <a:t> May</a:t>
            </a:r>
          </a:p>
          <a:p>
            <a:r>
              <a:rPr lang="en-GB" dirty="0" smtClean="0"/>
              <a:t>Any problems with the deadline, email Sue or Gaynor.</a:t>
            </a:r>
            <a:endParaRPr lang="en-GB" dirty="0"/>
          </a:p>
        </p:txBody>
      </p:sp>
      <p:pic>
        <p:nvPicPr>
          <p:cNvPr id="6" name="Picture 5"/>
          <p:cNvPicPr>
            <a:picLocks noChangeAspect="1"/>
          </p:cNvPicPr>
          <p:nvPr/>
        </p:nvPicPr>
        <p:blipFill>
          <a:blip r:embed="rId2"/>
          <a:stretch>
            <a:fillRect/>
          </a:stretch>
        </p:blipFill>
        <p:spPr>
          <a:xfrm>
            <a:off x="8753871" y="3070653"/>
            <a:ext cx="2753229" cy="3415742"/>
          </a:xfrm>
          <a:prstGeom prst="rect">
            <a:avLst/>
          </a:prstGeom>
        </p:spPr>
      </p:pic>
    </p:spTree>
    <p:extLst>
      <p:ext uri="{BB962C8B-B14F-4D97-AF65-F5344CB8AC3E}">
        <p14:creationId xmlns:p14="http://schemas.microsoft.com/office/powerpoint/2010/main" val="1799432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i="1" dirty="0" smtClean="0">
                <a:solidFill>
                  <a:srgbClr val="000000"/>
                </a:solidFill>
                <a:latin typeface="Times New Roman" panose="02020603050405020304" pitchFamily="18" charset="0"/>
                <a:cs typeface="Times New Roman" panose="02020603050405020304" pitchFamily="18" charset="0"/>
              </a:rPr>
              <a:t>What?</a:t>
            </a:r>
            <a:endParaRPr lang="en-GB" dirty="0"/>
          </a:p>
        </p:txBody>
      </p:sp>
      <p:sp>
        <p:nvSpPr>
          <p:cNvPr id="4" name="Rectangle 1"/>
          <p:cNvSpPr>
            <a:spLocks noGrp="1" noChangeArrowheads="1"/>
          </p:cNvSpPr>
          <p:nvPr>
            <p:ph idx="1"/>
          </p:nvPr>
        </p:nvSpPr>
        <p:spPr bwMode="auto">
          <a:xfrm>
            <a:off x="832022" y="3835050"/>
            <a:ext cx="65"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smtClean="0">
              <a:ln>
                <a:noFill/>
              </a:ln>
              <a:solidFill>
                <a:schemeClr val="tx1"/>
              </a:solidFill>
              <a:effectLst/>
              <a:latin typeface="Arial" panose="020B0604020202020204" pitchFamily="34" charset="0"/>
            </a:endParaRPr>
          </a:p>
        </p:txBody>
      </p:sp>
      <p:pic>
        <p:nvPicPr>
          <p:cNvPr id="5" name="Picture 4"/>
          <p:cNvPicPr/>
          <p:nvPr/>
        </p:nvPicPr>
        <p:blipFill>
          <a:blip r:embed="rId2"/>
          <a:stretch>
            <a:fillRect/>
          </a:stretch>
        </p:blipFill>
        <p:spPr>
          <a:xfrm>
            <a:off x="1575487" y="1822622"/>
            <a:ext cx="5375190" cy="4324864"/>
          </a:xfrm>
          <a:prstGeom prst="rect">
            <a:avLst/>
          </a:prstGeom>
          <a:ln w="3175">
            <a:solidFill>
              <a:schemeClr val="tx1"/>
            </a:solidFill>
          </a:ln>
        </p:spPr>
      </p:pic>
    </p:spTree>
    <p:extLst>
      <p:ext uri="{BB962C8B-B14F-4D97-AF65-F5344CB8AC3E}">
        <p14:creationId xmlns:p14="http://schemas.microsoft.com/office/powerpoint/2010/main" val="333921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019432"/>
            <a:ext cx="10515600" cy="5157531"/>
          </a:xfrm>
        </p:spPr>
        <p:txBody>
          <a:bodyPr>
            <a:normAutofit fontScale="85000" lnSpcReduction="20000"/>
          </a:bodyPr>
          <a:lstStyle/>
          <a:p>
            <a:pPr lvl="0"/>
            <a:r>
              <a:rPr lang="en-GB" dirty="0"/>
              <a:t>Introduce and explain the overall problem to be solved</a:t>
            </a:r>
            <a:r>
              <a:rPr lang="en-GB" dirty="0" smtClean="0"/>
              <a:t>.  (25% of 60%)</a:t>
            </a:r>
            <a:endParaRPr lang="en-GB" dirty="0"/>
          </a:p>
          <a:p>
            <a:pPr lvl="0"/>
            <a:r>
              <a:rPr lang="en-GB" dirty="0"/>
              <a:t>Conduct research into the issues surrounding the problem.  </a:t>
            </a:r>
            <a:r>
              <a:rPr lang="en-GB" b="1" dirty="0"/>
              <a:t>This section especially should be sourced. </a:t>
            </a:r>
            <a:r>
              <a:rPr lang="en-GB" dirty="0"/>
              <a:t>(</a:t>
            </a:r>
            <a:r>
              <a:rPr lang="en-GB" dirty="0" smtClean="0"/>
              <a:t>75% of 60%))</a:t>
            </a:r>
            <a:endParaRPr lang="en-GB" dirty="0"/>
          </a:p>
          <a:p>
            <a:pPr lvl="1"/>
            <a:r>
              <a:rPr lang="en-GB" dirty="0"/>
              <a:t>Line following – how might a robot detect the line (colour sensors perhaps?) and what problems might be encountered?</a:t>
            </a:r>
          </a:p>
          <a:p>
            <a:pPr lvl="1"/>
            <a:r>
              <a:rPr lang="en-GB" dirty="0"/>
              <a:t>Avoiding the block – there are lots of ways this might be accomplished </a:t>
            </a:r>
            <a:r>
              <a:rPr lang="en-GB" dirty="0" err="1"/>
              <a:t>eg</a:t>
            </a:r>
            <a:r>
              <a:rPr lang="en-GB" dirty="0"/>
              <a:t> robot sweeps block out of its path, robot drives around block, robot climbs over block etc. What are the advantages and disadvantages of the different methods you have identified, and which do you think is most suitable and why?</a:t>
            </a:r>
          </a:p>
          <a:p>
            <a:pPr lvl="1"/>
            <a:r>
              <a:rPr lang="en-GB" dirty="0"/>
              <a:t>Maze negotiation – what methods might be used to traverse a maze? (</a:t>
            </a:r>
            <a:r>
              <a:rPr lang="en-GB" dirty="0" err="1"/>
              <a:t>eg</a:t>
            </a:r>
            <a:r>
              <a:rPr lang="en-GB" dirty="0"/>
              <a:t> right-hand wall following) What are the advantages and disadvantages of the different methods you have identified, and which method do you think would be most suitable and why?</a:t>
            </a:r>
          </a:p>
          <a:p>
            <a:pPr lvl="0"/>
            <a:r>
              <a:rPr lang="en-GB" dirty="0"/>
              <a:t>Create flowcharts or pseudocode to show the logic of how the robot will negotiate the course. Include in your answer a detailed breakdown. For example, do not write “Drive around the blue block” – break this down into specific instructions </a:t>
            </a:r>
            <a:r>
              <a:rPr lang="en-GB" dirty="0" err="1"/>
              <a:t>eg</a:t>
            </a:r>
            <a:r>
              <a:rPr lang="en-GB" dirty="0"/>
              <a:t> turn robot 90 degrees right , drive forward for 30 cm, turn robot 90 degrees left, (and so on</a:t>
            </a:r>
            <a:r>
              <a:rPr lang="en-GB" dirty="0" smtClean="0"/>
              <a:t>) </a:t>
            </a:r>
          </a:p>
          <a:p>
            <a:pPr marL="0" lvl="0" indent="0">
              <a:buNone/>
            </a:pPr>
            <a:r>
              <a:rPr lang="en-GB" dirty="0" smtClean="0"/>
              <a:t>     (100% of 40%)</a:t>
            </a:r>
            <a:endParaRPr lang="en-GB" dirty="0"/>
          </a:p>
          <a:p>
            <a:endParaRPr lang="en-GB" dirty="0"/>
          </a:p>
        </p:txBody>
      </p:sp>
    </p:spTree>
    <p:extLst>
      <p:ext uri="{BB962C8B-B14F-4D97-AF65-F5344CB8AC3E}">
        <p14:creationId xmlns:p14="http://schemas.microsoft.com/office/powerpoint/2010/main" val="2307384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67946" y="1325177"/>
            <a:ext cx="5498629" cy="4351338"/>
          </a:xfrm>
        </p:spPr>
        <p:txBody>
          <a:bodyPr>
            <a:normAutofit/>
          </a:bodyPr>
          <a:lstStyle/>
          <a:p>
            <a:r>
              <a:rPr lang="en-GB" sz="3200" dirty="0" smtClean="0"/>
              <a:t>Optional Zoom session to discuss assignment on Thursday at 2pm. Email Sue if you’d like to take part.</a:t>
            </a:r>
          </a:p>
          <a:p>
            <a:r>
              <a:rPr lang="en-GB" sz="3200" dirty="0" smtClean="0"/>
              <a:t>Good luck with the new assignment!</a:t>
            </a:r>
            <a:endParaRPr lang="en-GB" sz="3200" dirty="0"/>
          </a:p>
        </p:txBody>
      </p:sp>
      <p:pic>
        <p:nvPicPr>
          <p:cNvPr id="4" name="Picture 3"/>
          <p:cNvPicPr>
            <a:picLocks noChangeAspect="1"/>
          </p:cNvPicPr>
          <p:nvPr/>
        </p:nvPicPr>
        <p:blipFill>
          <a:blip r:embed="rId2"/>
          <a:stretch>
            <a:fillRect/>
          </a:stretch>
        </p:blipFill>
        <p:spPr>
          <a:xfrm>
            <a:off x="6808573" y="972451"/>
            <a:ext cx="4481255" cy="4495194"/>
          </a:xfrm>
          <a:prstGeom prst="rect">
            <a:avLst/>
          </a:prstGeom>
        </p:spPr>
      </p:pic>
    </p:spTree>
    <p:extLst>
      <p:ext uri="{BB962C8B-B14F-4D97-AF65-F5344CB8AC3E}">
        <p14:creationId xmlns:p14="http://schemas.microsoft.com/office/powerpoint/2010/main" val="43969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08767"/>
          </a:xfrm>
        </p:spPr>
        <p:txBody>
          <a:bodyPr/>
          <a:lstStyle/>
          <a:p>
            <a:r>
              <a:rPr lang="en-US" altLang="en-US" i="1" dirty="0" smtClean="0">
                <a:solidFill>
                  <a:srgbClr val="000000"/>
                </a:solidFill>
                <a:latin typeface="Times New Roman" panose="02020603050405020304" pitchFamily="18" charset="0"/>
                <a:cs typeface="Times New Roman" panose="02020603050405020304" pitchFamily="18" charset="0"/>
              </a:rPr>
              <a:t>Flowcharts</a:t>
            </a:r>
            <a:endParaRPr lang="en-GB" dirty="0"/>
          </a:p>
        </p:txBody>
      </p:sp>
      <p:sp>
        <p:nvSpPr>
          <p:cNvPr id="3" name="Content Placeholder 2"/>
          <p:cNvSpPr>
            <a:spLocks noGrp="1"/>
          </p:cNvSpPr>
          <p:nvPr>
            <p:ph idx="1"/>
          </p:nvPr>
        </p:nvSpPr>
        <p:spPr>
          <a:xfrm>
            <a:off x="65903" y="1036121"/>
            <a:ext cx="10515600" cy="4351338"/>
          </a:xfrm>
        </p:spPr>
        <p:txBody>
          <a:bodyPr/>
          <a:lstStyle/>
          <a:p>
            <a:r>
              <a:rPr lang="en-GB" dirty="0" smtClean="0"/>
              <a:t>A flowchart is a diagram that represents a process such as what a robot will do to solve a maze. </a:t>
            </a:r>
          </a:p>
          <a:p>
            <a:endParaRPr lang="en-GB" dirty="0"/>
          </a:p>
        </p:txBody>
      </p:sp>
      <p:pic>
        <p:nvPicPr>
          <p:cNvPr id="5" name="Picture 4"/>
          <p:cNvPicPr>
            <a:picLocks noChangeAspect="1"/>
          </p:cNvPicPr>
          <p:nvPr/>
        </p:nvPicPr>
        <p:blipFill>
          <a:blip r:embed="rId2"/>
          <a:stretch>
            <a:fillRect/>
          </a:stretch>
        </p:blipFill>
        <p:spPr>
          <a:xfrm>
            <a:off x="251124" y="3704107"/>
            <a:ext cx="2524125" cy="1590675"/>
          </a:xfrm>
          <a:prstGeom prst="rect">
            <a:avLst/>
          </a:prstGeom>
        </p:spPr>
      </p:pic>
      <p:pic>
        <p:nvPicPr>
          <p:cNvPr id="7" name="Picture 6"/>
          <p:cNvPicPr>
            <a:picLocks noChangeAspect="1"/>
          </p:cNvPicPr>
          <p:nvPr/>
        </p:nvPicPr>
        <p:blipFill>
          <a:blip r:embed="rId3"/>
          <a:stretch>
            <a:fillRect/>
          </a:stretch>
        </p:blipFill>
        <p:spPr>
          <a:xfrm>
            <a:off x="6096000" y="4035895"/>
            <a:ext cx="2400300" cy="1838325"/>
          </a:xfrm>
          <a:prstGeom prst="rect">
            <a:avLst/>
          </a:prstGeom>
        </p:spPr>
      </p:pic>
      <p:pic>
        <p:nvPicPr>
          <p:cNvPr id="8" name="Picture 7"/>
          <p:cNvPicPr>
            <a:picLocks noChangeAspect="1"/>
          </p:cNvPicPr>
          <p:nvPr/>
        </p:nvPicPr>
        <p:blipFill>
          <a:blip r:embed="rId4"/>
          <a:stretch>
            <a:fillRect/>
          </a:stretch>
        </p:blipFill>
        <p:spPr>
          <a:xfrm>
            <a:off x="5965095" y="2370607"/>
            <a:ext cx="2486025" cy="1333500"/>
          </a:xfrm>
          <a:prstGeom prst="rect">
            <a:avLst/>
          </a:prstGeom>
        </p:spPr>
      </p:pic>
      <p:sp>
        <p:nvSpPr>
          <p:cNvPr id="11" name="TextBox 10"/>
          <p:cNvSpPr txBox="1"/>
          <p:nvPr/>
        </p:nvSpPr>
        <p:spPr>
          <a:xfrm>
            <a:off x="3025710" y="4237834"/>
            <a:ext cx="1827873" cy="523220"/>
          </a:xfrm>
          <a:prstGeom prst="rect">
            <a:avLst/>
          </a:prstGeom>
          <a:noFill/>
        </p:spPr>
        <p:txBody>
          <a:bodyPr wrap="none" rtlCol="0">
            <a:spAutoFit/>
          </a:bodyPr>
          <a:lstStyle/>
          <a:p>
            <a:r>
              <a:rPr lang="en-GB" sz="2800" dirty="0" err="1" smtClean="0"/>
              <a:t>Startor</a:t>
            </a:r>
            <a:r>
              <a:rPr lang="en-GB" sz="2800" dirty="0" smtClean="0"/>
              <a:t> End</a:t>
            </a:r>
          </a:p>
        </p:txBody>
      </p:sp>
      <p:sp>
        <p:nvSpPr>
          <p:cNvPr id="12" name="TextBox 11"/>
          <p:cNvSpPr txBox="1"/>
          <p:nvPr/>
        </p:nvSpPr>
        <p:spPr>
          <a:xfrm>
            <a:off x="9031525" y="2601095"/>
            <a:ext cx="1291379" cy="523220"/>
          </a:xfrm>
          <a:prstGeom prst="rect">
            <a:avLst/>
          </a:prstGeom>
          <a:noFill/>
        </p:spPr>
        <p:txBody>
          <a:bodyPr wrap="none" rtlCol="0">
            <a:spAutoFit/>
          </a:bodyPr>
          <a:lstStyle/>
          <a:p>
            <a:r>
              <a:rPr lang="en-GB" sz="2800" dirty="0" smtClean="0"/>
              <a:t>Process</a:t>
            </a:r>
          </a:p>
        </p:txBody>
      </p:sp>
      <p:sp>
        <p:nvSpPr>
          <p:cNvPr id="13" name="TextBox 12"/>
          <p:cNvSpPr txBox="1"/>
          <p:nvPr/>
        </p:nvSpPr>
        <p:spPr>
          <a:xfrm>
            <a:off x="9122454" y="4627603"/>
            <a:ext cx="1418978" cy="523220"/>
          </a:xfrm>
          <a:prstGeom prst="rect">
            <a:avLst/>
          </a:prstGeom>
          <a:noFill/>
        </p:spPr>
        <p:txBody>
          <a:bodyPr wrap="none" rtlCol="0">
            <a:spAutoFit/>
          </a:bodyPr>
          <a:lstStyle/>
          <a:p>
            <a:r>
              <a:rPr lang="en-GB" sz="2800" dirty="0" smtClean="0"/>
              <a:t>Decision</a:t>
            </a:r>
          </a:p>
        </p:txBody>
      </p:sp>
    </p:spTree>
    <p:extLst>
      <p:ext uri="{BB962C8B-B14F-4D97-AF65-F5344CB8AC3E}">
        <p14:creationId xmlns:p14="http://schemas.microsoft.com/office/powerpoint/2010/main" val="797050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36918"/>
          </a:xfrm>
        </p:spPr>
        <p:txBody>
          <a:bodyPr>
            <a:normAutofit fontScale="90000"/>
          </a:bodyPr>
          <a:lstStyle/>
          <a:p>
            <a:r>
              <a:rPr lang="en-GB" dirty="0" smtClean="0"/>
              <a:t>Example – Making a cup of tea</a:t>
            </a:r>
            <a:endParaRPr lang="en-GB" dirty="0"/>
          </a:p>
        </p:txBody>
      </p:sp>
      <p:sp>
        <p:nvSpPr>
          <p:cNvPr id="3" name="Content Placeholder 2"/>
          <p:cNvSpPr>
            <a:spLocks noGrp="1"/>
          </p:cNvSpPr>
          <p:nvPr>
            <p:ph idx="1"/>
          </p:nvPr>
        </p:nvSpPr>
        <p:spPr>
          <a:xfrm>
            <a:off x="6067168" y="1825625"/>
            <a:ext cx="5286632" cy="4351338"/>
          </a:xfrm>
        </p:spPr>
        <p:txBody>
          <a:bodyPr/>
          <a:lstStyle/>
          <a:p>
            <a:r>
              <a:rPr lang="en-GB" dirty="0" smtClean="0"/>
              <a:t>Start</a:t>
            </a:r>
          </a:p>
          <a:p>
            <a:r>
              <a:rPr lang="en-GB" dirty="0" smtClean="0"/>
              <a:t>Sequence – important that it’s done in the right order!</a:t>
            </a:r>
            <a:endParaRPr lang="en-GB" dirty="0"/>
          </a:p>
        </p:txBody>
      </p:sp>
      <p:pic>
        <p:nvPicPr>
          <p:cNvPr id="3074" name="Picture 2" descr="https://cdn-images-1.medium.com/max/1600/1*57H8yXj1A1QVfspbXYWs_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9432" y="1270816"/>
            <a:ext cx="4171006" cy="51860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970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6233984" y="1825625"/>
            <a:ext cx="5119816" cy="4351338"/>
          </a:xfrm>
        </p:spPr>
        <p:txBody>
          <a:bodyPr/>
          <a:lstStyle/>
          <a:p>
            <a:r>
              <a:rPr lang="en-GB" dirty="0" smtClean="0"/>
              <a:t>Decision can be Yes – No or based on values </a:t>
            </a:r>
            <a:r>
              <a:rPr lang="en-GB" dirty="0" err="1" smtClean="0"/>
              <a:t>eg</a:t>
            </a:r>
            <a:r>
              <a:rPr lang="en-GB" dirty="0" smtClean="0"/>
              <a:t> Red, Blue</a:t>
            </a:r>
            <a:endParaRPr lang="en-GB" dirty="0"/>
          </a:p>
        </p:txBody>
      </p:sp>
      <p:pic>
        <p:nvPicPr>
          <p:cNvPr id="4098" name="Picture 2" descr="https://cdn-images-1.medium.com/max/1600/1*1E-r_JcORB6UnAxFnPtB3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5915" y="0"/>
            <a:ext cx="5475515" cy="67986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6885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153665" y="3676135"/>
            <a:ext cx="3113903" cy="1266568"/>
          </a:xfrm>
        </p:spPr>
        <p:txBody>
          <a:bodyPr/>
          <a:lstStyle/>
          <a:p>
            <a:r>
              <a:rPr lang="en-GB" dirty="0" smtClean="0"/>
              <a:t>Loop</a:t>
            </a:r>
            <a:endParaRPr lang="en-GB" dirty="0"/>
          </a:p>
        </p:txBody>
      </p:sp>
      <p:pic>
        <p:nvPicPr>
          <p:cNvPr id="5122" name="Picture 2" descr="https://cdn-images-1.medium.com/max/1600/1*TiXv8Gl4Vx5txNzV4Wj60A.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6916" y="0"/>
            <a:ext cx="5151410" cy="66417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4901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220730" y="1825625"/>
            <a:ext cx="6133070" cy="4241543"/>
          </a:xfrm>
        </p:spPr>
        <p:txBody>
          <a:bodyPr/>
          <a:lstStyle/>
          <a:p>
            <a:r>
              <a:rPr lang="en-GB" dirty="0" smtClean="0"/>
              <a:t>Don’t forget Start and End!</a:t>
            </a:r>
            <a:endParaRPr lang="en-GB" dirty="0"/>
          </a:p>
        </p:txBody>
      </p:sp>
      <p:pic>
        <p:nvPicPr>
          <p:cNvPr id="6146" name="Picture 2" descr="https://cdn-images-1.medium.com/max/1600/1*Ntk3PN-hVaInF2qkxUbhnQ.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8859" y="82394"/>
            <a:ext cx="3472249" cy="6787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74378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252</TotalTime>
  <Words>417</Words>
  <Application>Microsoft Office PowerPoint</Application>
  <PresentationFormat>Widescreen</PresentationFormat>
  <Paragraphs>31</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Courier New</vt:lpstr>
      <vt:lpstr>Times New Roman</vt:lpstr>
      <vt:lpstr>Office Theme</vt:lpstr>
      <vt:lpstr>New Assignment Guidance 1 </vt:lpstr>
      <vt:lpstr>Why </vt:lpstr>
      <vt:lpstr>When?</vt:lpstr>
      <vt:lpstr>What?</vt:lpstr>
      <vt:lpstr>PowerPoint Presentation</vt:lpstr>
      <vt:lpstr>PowerPoint Presentation</vt:lpstr>
      <vt:lpstr>Flowcharts</vt:lpstr>
      <vt:lpstr>Example – Making a cup of tea</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New Assignment Guidance</dc:title>
  <dc:creator>Sue Maw</dc:creator>
  <cp:lastModifiedBy>Sue Maw</cp:lastModifiedBy>
  <cp:revision>15</cp:revision>
  <dcterms:created xsi:type="dcterms:W3CDTF">2020-03-24T12:24:50Z</dcterms:created>
  <dcterms:modified xsi:type="dcterms:W3CDTF">2020-03-24T16:37:15Z</dcterms:modified>
</cp:coreProperties>
</file>