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4" r:id="rId4"/>
  </p:sldMasterIdLst>
  <p:notesMasterIdLst>
    <p:notesMasterId r:id="rId50"/>
  </p:notesMasterIdLst>
  <p:handoutMasterIdLst>
    <p:handoutMasterId r:id="rId51"/>
  </p:handoutMasterIdLst>
  <p:sldIdLst>
    <p:sldId id="256" r:id="rId5"/>
    <p:sldId id="291" r:id="rId6"/>
    <p:sldId id="283" r:id="rId7"/>
    <p:sldId id="310" r:id="rId8"/>
    <p:sldId id="311" r:id="rId9"/>
    <p:sldId id="257" r:id="rId10"/>
    <p:sldId id="258" r:id="rId11"/>
    <p:sldId id="259" r:id="rId12"/>
    <p:sldId id="285" r:id="rId13"/>
    <p:sldId id="290" r:id="rId14"/>
    <p:sldId id="260" r:id="rId15"/>
    <p:sldId id="262" r:id="rId16"/>
    <p:sldId id="263" r:id="rId17"/>
    <p:sldId id="267" r:id="rId18"/>
    <p:sldId id="307" r:id="rId19"/>
    <p:sldId id="308" r:id="rId20"/>
    <p:sldId id="309" r:id="rId21"/>
    <p:sldId id="312" r:id="rId22"/>
    <p:sldId id="264" r:id="rId23"/>
    <p:sldId id="265" r:id="rId24"/>
    <p:sldId id="266" r:id="rId25"/>
    <p:sldId id="268" r:id="rId26"/>
    <p:sldId id="269" r:id="rId27"/>
    <p:sldId id="270" r:id="rId28"/>
    <p:sldId id="271" r:id="rId29"/>
    <p:sldId id="272" r:id="rId30"/>
    <p:sldId id="273" r:id="rId31"/>
    <p:sldId id="313" r:id="rId32"/>
    <p:sldId id="293" r:id="rId33"/>
    <p:sldId id="294" r:id="rId34"/>
    <p:sldId id="295" r:id="rId35"/>
    <p:sldId id="261" r:id="rId36"/>
    <p:sldId id="280" r:id="rId37"/>
    <p:sldId id="296" r:id="rId38"/>
    <p:sldId id="297" r:id="rId39"/>
    <p:sldId id="298" r:id="rId40"/>
    <p:sldId id="275" r:id="rId41"/>
    <p:sldId id="277" r:id="rId42"/>
    <p:sldId id="299" r:id="rId43"/>
    <p:sldId id="300" r:id="rId44"/>
    <p:sldId id="301" r:id="rId45"/>
    <p:sldId id="278" r:id="rId46"/>
    <p:sldId id="303" r:id="rId47"/>
    <p:sldId id="306" r:id="rId48"/>
    <p:sldId id="302" r:id="rId49"/>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DBBF30-4845-1395-D6DC-640D8EC5FB01}" v="43" dt="2021-01-28T15:13:14.387"/>
    <p1510:client id="{FA844F2C-E774-4A3A-A627-D07751A35A63}" v="2" dt="2021-01-28T15:38:31.7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022" autoAdjust="0"/>
    <p:restoredTop sz="94660"/>
  </p:normalViewPr>
  <p:slideViewPr>
    <p:cSldViewPr snapToGrid="0">
      <p:cViewPr varScale="1">
        <p:scale>
          <a:sx n="74" d="100"/>
          <a:sy n="74" d="100"/>
        </p:scale>
        <p:origin x="72" y="453"/>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notesMaster" Target="notesMasters/notesMaster1.xml"/><Relationship Id="rId55"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viewProps" Target="viewProps.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microsoft.com/office/2016/11/relationships/changesInfo" Target="changesInfos/changesInfo1.xml"/><Relationship Id="rId8" Type="http://schemas.openxmlformats.org/officeDocument/2006/relationships/slide" Target="slides/slide4.xml"/><Relationship Id="rId51" Type="http://schemas.openxmlformats.org/officeDocument/2006/relationships/handoutMaster" Target="handoutMasters/handoutMaster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microsoft.com/office/2015/10/relationships/revisionInfo" Target="revisionInfo.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ren Hudson" userId="c8ad5538-9fe1-45e6-a6c1-9819221e6e99" providerId="ADAL" clId="{FA844F2C-E774-4A3A-A627-D07751A35A63}"/>
    <pc:docChg chg="undo custSel addSld delSld modSld">
      <pc:chgData name="Karen Hudson" userId="c8ad5538-9fe1-45e6-a6c1-9819221e6e99" providerId="ADAL" clId="{FA844F2C-E774-4A3A-A627-D07751A35A63}" dt="2021-01-28T16:12:03.303" v="474" actId="27636"/>
      <pc:docMkLst>
        <pc:docMk/>
      </pc:docMkLst>
      <pc:sldChg chg="modSp mod">
        <pc:chgData name="Karen Hudson" userId="c8ad5538-9fe1-45e6-a6c1-9819221e6e99" providerId="ADAL" clId="{FA844F2C-E774-4A3A-A627-D07751A35A63}" dt="2021-01-28T16:08:04.093" v="367" actId="20577"/>
        <pc:sldMkLst>
          <pc:docMk/>
          <pc:sldMk cId="1498756398" sldId="271"/>
        </pc:sldMkLst>
        <pc:spChg chg="mod">
          <ac:chgData name="Karen Hudson" userId="c8ad5538-9fe1-45e6-a6c1-9819221e6e99" providerId="ADAL" clId="{FA844F2C-E774-4A3A-A627-D07751A35A63}" dt="2021-01-28T16:08:04.093" v="367" actId="20577"/>
          <ac:spMkLst>
            <pc:docMk/>
            <pc:sldMk cId="1498756398" sldId="271"/>
            <ac:spMk id="3" creationId="{00000000-0000-0000-0000-000000000000}"/>
          </ac:spMkLst>
        </pc:spChg>
      </pc:sldChg>
      <pc:sldChg chg="modSp mod">
        <pc:chgData name="Karen Hudson" userId="c8ad5538-9fe1-45e6-a6c1-9819221e6e99" providerId="ADAL" clId="{FA844F2C-E774-4A3A-A627-D07751A35A63}" dt="2021-01-28T16:10:54.678" v="435" actId="1076"/>
        <pc:sldMkLst>
          <pc:docMk/>
          <pc:sldMk cId="1451281573" sldId="273"/>
        </pc:sldMkLst>
        <pc:spChg chg="mod">
          <ac:chgData name="Karen Hudson" userId="c8ad5538-9fe1-45e6-a6c1-9819221e6e99" providerId="ADAL" clId="{FA844F2C-E774-4A3A-A627-D07751A35A63}" dt="2021-01-28T16:10:44.793" v="433" actId="27636"/>
          <ac:spMkLst>
            <pc:docMk/>
            <pc:sldMk cId="1451281573" sldId="273"/>
            <ac:spMk id="3" creationId="{00000000-0000-0000-0000-000000000000}"/>
          </ac:spMkLst>
        </pc:spChg>
        <pc:picChg chg="mod">
          <ac:chgData name="Karen Hudson" userId="c8ad5538-9fe1-45e6-a6c1-9819221e6e99" providerId="ADAL" clId="{FA844F2C-E774-4A3A-A627-D07751A35A63}" dt="2021-01-28T16:10:54.678" v="435" actId="1076"/>
          <ac:picMkLst>
            <pc:docMk/>
            <pc:sldMk cId="1451281573" sldId="273"/>
            <ac:picMk id="4" creationId="{00000000-0000-0000-0000-000000000000}"/>
          </ac:picMkLst>
        </pc:picChg>
      </pc:sldChg>
      <pc:sldChg chg="del">
        <pc:chgData name="Karen Hudson" userId="c8ad5538-9fe1-45e6-a6c1-9819221e6e99" providerId="ADAL" clId="{FA844F2C-E774-4A3A-A627-D07751A35A63}" dt="2021-01-28T14:16:38.547" v="0" actId="2696"/>
        <pc:sldMkLst>
          <pc:docMk/>
          <pc:sldMk cId="4106948417" sldId="292"/>
        </pc:sldMkLst>
      </pc:sldChg>
      <pc:sldChg chg="modSp mod">
        <pc:chgData name="Karen Hudson" userId="c8ad5538-9fe1-45e6-a6c1-9819221e6e99" providerId="ADAL" clId="{FA844F2C-E774-4A3A-A627-D07751A35A63}" dt="2021-01-28T16:05:06.233" v="317" actId="20577"/>
        <pc:sldMkLst>
          <pc:docMk/>
          <pc:sldMk cId="0" sldId="293"/>
        </pc:sldMkLst>
        <pc:spChg chg="mod">
          <ac:chgData name="Karen Hudson" userId="c8ad5538-9fe1-45e6-a6c1-9819221e6e99" providerId="ADAL" clId="{FA844F2C-E774-4A3A-A627-D07751A35A63}" dt="2021-01-28T16:04:38.980" v="280" actId="14100"/>
          <ac:spMkLst>
            <pc:docMk/>
            <pc:sldMk cId="0" sldId="293"/>
            <ac:spMk id="6146" creationId="{4CFBDAF3-7802-4DE3-BB84-6AEF063E2E1E}"/>
          </ac:spMkLst>
        </pc:spChg>
        <pc:spChg chg="mod">
          <ac:chgData name="Karen Hudson" userId="c8ad5538-9fe1-45e6-a6c1-9819221e6e99" providerId="ADAL" clId="{FA844F2C-E774-4A3A-A627-D07751A35A63}" dt="2021-01-28T16:05:06.233" v="317" actId="20577"/>
          <ac:spMkLst>
            <pc:docMk/>
            <pc:sldMk cId="0" sldId="293"/>
            <ac:spMk id="6147" creationId="{65F989E2-3218-4A03-AD1C-B898EF8BFCEA}"/>
          </ac:spMkLst>
        </pc:spChg>
      </pc:sldChg>
      <pc:sldChg chg="modSp new mod">
        <pc:chgData name="Karen Hudson" userId="c8ad5538-9fe1-45e6-a6c1-9819221e6e99" providerId="ADAL" clId="{FA844F2C-E774-4A3A-A627-D07751A35A63}" dt="2021-01-28T15:59:20.427" v="233" actId="20577"/>
        <pc:sldMkLst>
          <pc:docMk/>
          <pc:sldMk cId="927347661" sldId="307"/>
        </pc:sldMkLst>
        <pc:spChg chg="mod">
          <ac:chgData name="Karen Hudson" userId="c8ad5538-9fe1-45e6-a6c1-9819221e6e99" providerId="ADAL" clId="{FA844F2C-E774-4A3A-A627-D07751A35A63}" dt="2021-01-28T15:20:12.340" v="25" actId="20577"/>
          <ac:spMkLst>
            <pc:docMk/>
            <pc:sldMk cId="927347661" sldId="307"/>
            <ac:spMk id="2" creationId="{18012E2D-3494-4E80-A71C-9D1FE8CC05B3}"/>
          </ac:spMkLst>
        </pc:spChg>
        <pc:spChg chg="mod">
          <ac:chgData name="Karen Hudson" userId="c8ad5538-9fe1-45e6-a6c1-9819221e6e99" providerId="ADAL" clId="{FA844F2C-E774-4A3A-A627-D07751A35A63}" dt="2021-01-28T15:59:20.427" v="233" actId="20577"/>
          <ac:spMkLst>
            <pc:docMk/>
            <pc:sldMk cId="927347661" sldId="307"/>
            <ac:spMk id="3" creationId="{01CE200A-06F4-41F6-BF30-687FE628E64F}"/>
          </ac:spMkLst>
        </pc:spChg>
      </pc:sldChg>
      <pc:sldChg chg="delSp modSp new mod">
        <pc:chgData name="Karen Hudson" userId="c8ad5538-9fe1-45e6-a6c1-9819221e6e99" providerId="ADAL" clId="{FA844F2C-E774-4A3A-A627-D07751A35A63}" dt="2021-01-28T16:00:19.652" v="267" actId="27636"/>
        <pc:sldMkLst>
          <pc:docMk/>
          <pc:sldMk cId="3575715517" sldId="308"/>
        </pc:sldMkLst>
        <pc:spChg chg="del">
          <ac:chgData name="Karen Hudson" userId="c8ad5538-9fe1-45e6-a6c1-9819221e6e99" providerId="ADAL" clId="{FA844F2C-E774-4A3A-A627-D07751A35A63}" dt="2021-01-28T15:59:50.495" v="234" actId="478"/>
          <ac:spMkLst>
            <pc:docMk/>
            <pc:sldMk cId="3575715517" sldId="308"/>
            <ac:spMk id="2" creationId="{5EEF601D-C6CA-4E63-A407-A478651F8E87}"/>
          </ac:spMkLst>
        </pc:spChg>
        <pc:spChg chg="mod">
          <ac:chgData name="Karen Hudson" userId="c8ad5538-9fe1-45e6-a6c1-9819221e6e99" providerId="ADAL" clId="{FA844F2C-E774-4A3A-A627-D07751A35A63}" dt="2021-01-28T16:00:19.652" v="267" actId="27636"/>
          <ac:spMkLst>
            <pc:docMk/>
            <pc:sldMk cId="3575715517" sldId="308"/>
            <ac:spMk id="3" creationId="{721F46FF-51DD-4362-9BA1-2E08D5AFADE1}"/>
          </ac:spMkLst>
        </pc:spChg>
      </pc:sldChg>
      <pc:sldChg chg="delSp modSp new mod">
        <pc:chgData name="Karen Hudson" userId="c8ad5538-9fe1-45e6-a6c1-9819221e6e99" providerId="ADAL" clId="{FA844F2C-E774-4A3A-A627-D07751A35A63}" dt="2021-01-28T16:01:18.049" v="274" actId="20577"/>
        <pc:sldMkLst>
          <pc:docMk/>
          <pc:sldMk cId="1344127815" sldId="309"/>
        </pc:sldMkLst>
        <pc:spChg chg="del mod">
          <ac:chgData name="Karen Hudson" userId="c8ad5538-9fe1-45e6-a6c1-9819221e6e99" providerId="ADAL" clId="{FA844F2C-E774-4A3A-A627-D07751A35A63}" dt="2021-01-28T16:01:02.957" v="272" actId="478"/>
          <ac:spMkLst>
            <pc:docMk/>
            <pc:sldMk cId="1344127815" sldId="309"/>
            <ac:spMk id="2" creationId="{8A69BDA0-00B7-418A-8148-5F509D7850D6}"/>
          </ac:spMkLst>
        </pc:spChg>
        <pc:spChg chg="mod">
          <ac:chgData name="Karen Hudson" userId="c8ad5538-9fe1-45e6-a6c1-9819221e6e99" providerId="ADAL" clId="{FA844F2C-E774-4A3A-A627-D07751A35A63}" dt="2021-01-28T16:01:18.049" v="274" actId="20577"/>
          <ac:spMkLst>
            <pc:docMk/>
            <pc:sldMk cId="1344127815" sldId="309"/>
            <ac:spMk id="3" creationId="{2D26B611-167E-40B4-97B5-0BBE740A01E9}"/>
          </ac:spMkLst>
        </pc:spChg>
      </pc:sldChg>
      <pc:sldChg chg="modSp new mod">
        <pc:chgData name="Karen Hudson" userId="c8ad5538-9fe1-45e6-a6c1-9819221e6e99" providerId="ADAL" clId="{FA844F2C-E774-4A3A-A627-D07751A35A63}" dt="2021-01-28T15:57:08.020" v="177" actId="20577"/>
        <pc:sldMkLst>
          <pc:docMk/>
          <pc:sldMk cId="2997817101" sldId="310"/>
        </pc:sldMkLst>
        <pc:spChg chg="mod">
          <ac:chgData name="Karen Hudson" userId="c8ad5538-9fe1-45e6-a6c1-9819221e6e99" providerId="ADAL" clId="{FA844F2C-E774-4A3A-A627-D07751A35A63}" dt="2021-01-28T15:29:56.995" v="116" actId="20577"/>
          <ac:spMkLst>
            <pc:docMk/>
            <pc:sldMk cId="2997817101" sldId="310"/>
            <ac:spMk id="2" creationId="{589A11EE-AD11-4B24-9730-1526F1318D17}"/>
          </ac:spMkLst>
        </pc:spChg>
        <pc:spChg chg="mod">
          <ac:chgData name="Karen Hudson" userId="c8ad5538-9fe1-45e6-a6c1-9819221e6e99" providerId="ADAL" clId="{FA844F2C-E774-4A3A-A627-D07751A35A63}" dt="2021-01-28T15:57:08.020" v="177" actId="20577"/>
          <ac:spMkLst>
            <pc:docMk/>
            <pc:sldMk cId="2997817101" sldId="310"/>
            <ac:spMk id="3" creationId="{703CD623-8BDF-4D87-8458-E403D3B5AADB}"/>
          </ac:spMkLst>
        </pc:spChg>
      </pc:sldChg>
      <pc:sldChg chg="delSp modSp new mod">
        <pc:chgData name="Karen Hudson" userId="c8ad5538-9fe1-45e6-a6c1-9819221e6e99" providerId="ADAL" clId="{FA844F2C-E774-4A3A-A627-D07751A35A63}" dt="2021-01-28T15:57:42.129" v="204" actId="20577"/>
        <pc:sldMkLst>
          <pc:docMk/>
          <pc:sldMk cId="771800135" sldId="311"/>
        </pc:sldMkLst>
        <pc:spChg chg="del">
          <ac:chgData name="Karen Hudson" userId="c8ad5538-9fe1-45e6-a6c1-9819221e6e99" providerId="ADAL" clId="{FA844F2C-E774-4A3A-A627-D07751A35A63}" dt="2021-01-28T15:30:33.784" v="119" actId="478"/>
          <ac:spMkLst>
            <pc:docMk/>
            <pc:sldMk cId="771800135" sldId="311"/>
            <ac:spMk id="2" creationId="{DD2B687D-91C3-44B2-80CD-B13FEF8F841C}"/>
          </ac:spMkLst>
        </pc:spChg>
        <pc:spChg chg="mod">
          <ac:chgData name="Karen Hudson" userId="c8ad5538-9fe1-45e6-a6c1-9819221e6e99" providerId="ADAL" clId="{FA844F2C-E774-4A3A-A627-D07751A35A63}" dt="2021-01-28T15:57:42.129" v="204" actId="20577"/>
          <ac:spMkLst>
            <pc:docMk/>
            <pc:sldMk cId="771800135" sldId="311"/>
            <ac:spMk id="3" creationId="{929F1A5F-0454-4041-9E8C-AC7C0F2714E9}"/>
          </ac:spMkLst>
        </pc:spChg>
      </pc:sldChg>
      <pc:sldChg chg="addSp delSp modSp new mod">
        <pc:chgData name="Karen Hudson" userId="c8ad5538-9fe1-45e6-a6c1-9819221e6e99" providerId="ADAL" clId="{FA844F2C-E774-4A3A-A627-D07751A35A63}" dt="2021-01-28T15:38:31.724" v="173"/>
        <pc:sldMkLst>
          <pc:docMk/>
          <pc:sldMk cId="3130163778" sldId="312"/>
        </pc:sldMkLst>
        <pc:spChg chg="mod">
          <ac:chgData name="Karen Hudson" userId="c8ad5538-9fe1-45e6-a6c1-9819221e6e99" providerId="ADAL" clId="{FA844F2C-E774-4A3A-A627-D07751A35A63}" dt="2021-01-28T15:35:44.774" v="171" actId="1076"/>
          <ac:spMkLst>
            <pc:docMk/>
            <pc:sldMk cId="3130163778" sldId="312"/>
            <ac:spMk id="2" creationId="{87186A48-F3F5-4B5D-82E6-9742DC84DCFE}"/>
          </ac:spMkLst>
        </pc:spChg>
        <pc:spChg chg="del">
          <ac:chgData name="Karen Hudson" userId="c8ad5538-9fe1-45e6-a6c1-9819221e6e99" providerId="ADAL" clId="{FA844F2C-E774-4A3A-A627-D07751A35A63}" dt="2021-01-28T15:35:05.136" v="125" actId="931"/>
          <ac:spMkLst>
            <pc:docMk/>
            <pc:sldMk cId="3130163778" sldId="312"/>
            <ac:spMk id="3" creationId="{E160443E-E5A8-480E-BBDF-7842D57B797C}"/>
          </ac:spMkLst>
        </pc:spChg>
        <pc:picChg chg="add mod">
          <ac:chgData name="Karen Hudson" userId="c8ad5538-9fe1-45e6-a6c1-9819221e6e99" providerId="ADAL" clId="{FA844F2C-E774-4A3A-A627-D07751A35A63}" dt="2021-01-28T15:38:31.724" v="173"/>
          <ac:picMkLst>
            <pc:docMk/>
            <pc:sldMk cId="3130163778" sldId="312"/>
            <ac:picMk id="5" creationId="{8870697B-0D53-46AC-B2C2-00AFBC6097B1}"/>
          </ac:picMkLst>
        </pc:picChg>
      </pc:sldChg>
      <pc:sldChg chg="delSp modSp new mod">
        <pc:chgData name="Karen Hudson" userId="c8ad5538-9fe1-45e6-a6c1-9819221e6e99" providerId="ADAL" clId="{FA844F2C-E774-4A3A-A627-D07751A35A63}" dt="2021-01-28T16:12:03.303" v="474" actId="27636"/>
        <pc:sldMkLst>
          <pc:docMk/>
          <pc:sldMk cId="914902693" sldId="313"/>
        </pc:sldMkLst>
        <pc:spChg chg="del">
          <ac:chgData name="Karen Hudson" userId="c8ad5538-9fe1-45e6-a6c1-9819221e6e99" providerId="ADAL" clId="{FA844F2C-E774-4A3A-A627-D07751A35A63}" dt="2021-01-28T16:11:57.727" v="472" actId="478"/>
          <ac:spMkLst>
            <pc:docMk/>
            <pc:sldMk cId="914902693" sldId="313"/>
            <ac:spMk id="2" creationId="{02DC6EB3-C497-4A9B-9611-913A55ACB5D1}"/>
          </ac:spMkLst>
        </pc:spChg>
        <pc:spChg chg="mod">
          <ac:chgData name="Karen Hudson" userId="c8ad5538-9fe1-45e6-a6c1-9819221e6e99" providerId="ADAL" clId="{FA844F2C-E774-4A3A-A627-D07751A35A63}" dt="2021-01-28T16:12:03.303" v="474" actId="27636"/>
          <ac:spMkLst>
            <pc:docMk/>
            <pc:sldMk cId="914902693" sldId="313"/>
            <ac:spMk id="3" creationId="{FDBFA8D0-B218-4734-8B72-BB28569C54EB}"/>
          </ac:spMkLst>
        </pc:spChg>
      </pc:sldChg>
    </pc:docChg>
  </pc:docChgLst>
  <pc:docChgLst>
    <pc:chgData name="Karen Hudson" userId="S::karen.hudson@uwtsd.ac.uk::c8ad5538-9fe1-45e6-a6c1-9819221e6e99" providerId="AD" clId="Web-{22DBBF30-4845-1395-D6DC-640D8EC5FB01}"/>
    <pc:docChg chg="modSld">
      <pc:chgData name="Karen Hudson" userId="S::karen.hudson@uwtsd.ac.uk::c8ad5538-9fe1-45e6-a6c1-9819221e6e99" providerId="AD" clId="Web-{22DBBF30-4845-1395-D6DC-640D8EC5FB01}" dt="2021-01-28T15:13:08.230" v="19" actId="20577"/>
      <pc:docMkLst>
        <pc:docMk/>
      </pc:docMkLst>
      <pc:sldChg chg="modSp">
        <pc:chgData name="Karen Hudson" userId="S::karen.hudson@uwtsd.ac.uk::c8ad5538-9fe1-45e6-a6c1-9819221e6e99" providerId="AD" clId="Web-{22DBBF30-4845-1395-D6DC-640D8EC5FB01}" dt="2021-01-28T15:13:08.230" v="19" actId="20577"/>
        <pc:sldMkLst>
          <pc:docMk/>
          <pc:sldMk cId="2153791451" sldId="306"/>
        </pc:sldMkLst>
        <pc:spChg chg="mod">
          <ac:chgData name="Karen Hudson" userId="S::karen.hudson@uwtsd.ac.uk::c8ad5538-9fe1-45e6-a6c1-9819221e6e99" providerId="AD" clId="Web-{22DBBF30-4845-1395-D6DC-640D8EC5FB01}" dt="2021-01-28T15:13:08.230" v="19" actId="20577"/>
          <ac:spMkLst>
            <pc:docMk/>
            <pc:sldMk cId="2153791451" sldId="306"/>
            <ac:spMk id="3"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7825F9B7-64DA-4081-A252-2B7576469060}" type="datetimeFigureOut">
              <a:rPr lang="en-GB" smtClean="0"/>
              <a:t>28/01/2021</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1D6B1418-0826-4C78-8AAD-D94FFF6CFB13}" type="slidenum">
              <a:rPr lang="en-GB" smtClean="0"/>
              <a:t>‹#›</a:t>
            </a:fld>
            <a:endParaRPr lang="en-GB"/>
          </a:p>
        </p:txBody>
      </p:sp>
    </p:spTree>
    <p:extLst>
      <p:ext uri="{BB962C8B-B14F-4D97-AF65-F5344CB8AC3E}">
        <p14:creationId xmlns:p14="http://schemas.microsoft.com/office/powerpoint/2010/main" val="333922189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04BEE4B8-F330-4AB5-97AF-47EC32C8C698}" type="datetimeFigureOut">
              <a:rPr lang="en-GB" smtClean="0"/>
              <a:t>28/01/2021</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42347A09-C1F7-46D2-BBDB-3F64984EEAF6}" type="slidenum">
              <a:rPr lang="en-GB" smtClean="0"/>
              <a:t>‹#›</a:t>
            </a:fld>
            <a:endParaRPr lang="en-GB"/>
          </a:p>
        </p:txBody>
      </p:sp>
    </p:spTree>
    <p:extLst>
      <p:ext uri="{BB962C8B-B14F-4D97-AF65-F5344CB8AC3E}">
        <p14:creationId xmlns:p14="http://schemas.microsoft.com/office/powerpoint/2010/main" val="24162839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FB2670DB-8109-429D-B860-EFE3BF15FF2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a:extLst>
              <a:ext uri="{FF2B5EF4-FFF2-40B4-BE49-F238E27FC236}">
                <a16:creationId xmlns:a16="http://schemas.microsoft.com/office/drawing/2014/main" id="{ECCCFE81-83BE-42B9-8698-24226E8EFA9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12292" name="Slide Number Placeholder 3">
            <a:extLst>
              <a:ext uri="{FF2B5EF4-FFF2-40B4-BE49-F238E27FC236}">
                <a16:creationId xmlns:a16="http://schemas.microsoft.com/office/drawing/2014/main" id="{2B385363-7B8D-47B0-BF75-E59607FDB6D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4E31D381-E652-450B-A8C4-15E51D4C16A3}" type="slidenum">
              <a:rPr lang="en-GB" altLang="en-US" smtClean="0"/>
              <a:pPr>
                <a:spcBef>
                  <a:spcPct val="0"/>
                </a:spcBef>
              </a:pPr>
              <a:t>29</a:t>
            </a:fld>
            <a:endParaRPr lang="en-GB" altLang="en-US"/>
          </a:p>
        </p:txBody>
      </p:sp>
    </p:spTree>
    <p:extLst>
      <p:ext uri="{BB962C8B-B14F-4D97-AF65-F5344CB8AC3E}">
        <p14:creationId xmlns:p14="http://schemas.microsoft.com/office/powerpoint/2010/main" val="35395660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491A535D-07B5-4B9F-A53B-CBEBA84B110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a:extLst>
              <a:ext uri="{FF2B5EF4-FFF2-40B4-BE49-F238E27FC236}">
                <a16:creationId xmlns:a16="http://schemas.microsoft.com/office/drawing/2014/main" id="{38177034-BD76-458F-8A8A-C51C68A283E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14340" name="Slide Number Placeholder 3">
            <a:extLst>
              <a:ext uri="{FF2B5EF4-FFF2-40B4-BE49-F238E27FC236}">
                <a16:creationId xmlns:a16="http://schemas.microsoft.com/office/drawing/2014/main" id="{42A1B916-7861-4593-8BE7-82509D3A1C9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FC24CA07-6350-4DD4-A0C2-9D8CA8F165E3}" type="slidenum">
              <a:rPr lang="en-GB" altLang="en-US" smtClean="0"/>
              <a:pPr>
                <a:spcBef>
                  <a:spcPct val="0"/>
                </a:spcBef>
              </a:pPr>
              <a:t>30</a:t>
            </a:fld>
            <a:endParaRPr lang="en-GB" altLang="en-US"/>
          </a:p>
        </p:txBody>
      </p:sp>
    </p:spTree>
    <p:extLst>
      <p:ext uri="{BB962C8B-B14F-4D97-AF65-F5344CB8AC3E}">
        <p14:creationId xmlns:p14="http://schemas.microsoft.com/office/powerpoint/2010/main" val="26347173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AC556996-A475-43A0-B2C0-5E8FE1CADAE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a:extLst>
              <a:ext uri="{FF2B5EF4-FFF2-40B4-BE49-F238E27FC236}">
                <a16:creationId xmlns:a16="http://schemas.microsoft.com/office/drawing/2014/main" id="{1DEF62DD-175E-40CC-BBE7-F584AAF0086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16388" name="Slide Number Placeholder 3">
            <a:extLst>
              <a:ext uri="{FF2B5EF4-FFF2-40B4-BE49-F238E27FC236}">
                <a16:creationId xmlns:a16="http://schemas.microsoft.com/office/drawing/2014/main" id="{AEE072B1-2CC5-4C3C-B852-4A00A3C9947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71B23273-A658-4602-AD26-C365676246DE}" type="slidenum">
              <a:rPr lang="en-GB" altLang="en-US" smtClean="0"/>
              <a:pPr>
                <a:spcBef>
                  <a:spcPct val="0"/>
                </a:spcBef>
              </a:pPr>
              <a:t>31</a:t>
            </a:fld>
            <a:endParaRPr lang="en-GB" altLang="en-US"/>
          </a:p>
        </p:txBody>
      </p:sp>
    </p:spTree>
    <p:extLst>
      <p:ext uri="{BB962C8B-B14F-4D97-AF65-F5344CB8AC3E}">
        <p14:creationId xmlns:p14="http://schemas.microsoft.com/office/powerpoint/2010/main" val="16583666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62840642-984C-4542-99C0-5BDC32C4D1D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547B20EB-8187-4F64-B87D-3CA5DECB9AD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18436" name="Slide Number Placeholder 3">
            <a:extLst>
              <a:ext uri="{FF2B5EF4-FFF2-40B4-BE49-F238E27FC236}">
                <a16:creationId xmlns:a16="http://schemas.microsoft.com/office/drawing/2014/main" id="{DAA2B9E5-BB5F-4DC6-B9B3-1424EAF6D8B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4BD75696-9FA6-4EC6-BE14-4D586F2C22E7}" type="slidenum">
              <a:rPr lang="en-GB" altLang="en-US" smtClean="0"/>
              <a:pPr>
                <a:spcBef>
                  <a:spcPct val="0"/>
                </a:spcBef>
              </a:pPr>
              <a:t>32</a:t>
            </a:fld>
            <a:endParaRPr lang="en-GB" altLang="en-US"/>
          </a:p>
        </p:txBody>
      </p:sp>
    </p:spTree>
    <p:extLst>
      <p:ext uri="{BB962C8B-B14F-4D97-AF65-F5344CB8AC3E}">
        <p14:creationId xmlns:p14="http://schemas.microsoft.com/office/powerpoint/2010/main" val="9401540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6FC5195A-B9F2-4E2D-BC5C-D90D932E70E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a:extLst>
              <a:ext uri="{FF2B5EF4-FFF2-40B4-BE49-F238E27FC236}">
                <a16:creationId xmlns:a16="http://schemas.microsoft.com/office/drawing/2014/main" id="{94CB2D57-6636-41F5-9894-87226A2B063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20484" name="Slide Number Placeholder 3">
            <a:extLst>
              <a:ext uri="{FF2B5EF4-FFF2-40B4-BE49-F238E27FC236}">
                <a16:creationId xmlns:a16="http://schemas.microsoft.com/office/drawing/2014/main" id="{3FC93920-E2B7-48F5-836D-ADE93AF8753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C4443C82-8B9B-4F74-85FB-212C56407022}" type="slidenum">
              <a:rPr lang="en-GB" altLang="en-US" smtClean="0"/>
              <a:pPr>
                <a:spcBef>
                  <a:spcPct val="0"/>
                </a:spcBef>
              </a:pPr>
              <a:t>34</a:t>
            </a:fld>
            <a:endParaRPr lang="en-GB" altLang="en-US"/>
          </a:p>
        </p:txBody>
      </p:sp>
    </p:spTree>
    <p:extLst>
      <p:ext uri="{BB962C8B-B14F-4D97-AF65-F5344CB8AC3E}">
        <p14:creationId xmlns:p14="http://schemas.microsoft.com/office/powerpoint/2010/main" val="13968747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F50608E0-3000-4E21-910C-668AC0FB949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1" name="Notes Placeholder 2">
            <a:extLst>
              <a:ext uri="{FF2B5EF4-FFF2-40B4-BE49-F238E27FC236}">
                <a16:creationId xmlns:a16="http://schemas.microsoft.com/office/drawing/2014/main" id="{D8872C97-5F5D-4BC7-B667-5B5AD1254A4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22532" name="Slide Number Placeholder 3">
            <a:extLst>
              <a:ext uri="{FF2B5EF4-FFF2-40B4-BE49-F238E27FC236}">
                <a16:creationId xmlns:a16="http://schemas.microsoft.com/office/drawing/2014/main" id="{A201742B-F43B-45A6-B1E3-968775D7181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92A08606-BCF6-4F7C-B645-FA0382EAA5DC}" type="slidenum">
              <a:rPr lang="en-GB" altLang="en-US" smtClean="0"/>
              <a:pPr>
                <a:spcBef>
                  <a:spcPct val="0"/>
                </a:spcBef>
              </a:pPr>
              <a:t>35</a:t>
            </a:fld>
            <a:endParaRPr lang="en-GB" altLang="en-US"/>
          </a:p>
        </p:txBody>
      </p:sp>
    </p:spTree>
    <p:extLst>
      <p:ext uri="{BB962C8B-B14F-4D97-AF65-F5344CB8AC3E}">
        <p14:creationId xmlns:p14="http://schemas.microsoft.com/office/powerpoint/2010/main" val="38869241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BA57AE41-CF74-4D0A-AD0A-147AA93AA91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a:extLst>
              <a:ext uri="{FF2B5EF4-FFF2-40B4-BE49-F238E27FC236}">
                <a16:creationId xmlns:a16="http://schemas.microsoft.com/office/drawing/2014/main" id="{99A1F96B-6747-4409-81EB-B690309DAD3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24580" name="Slide Number Placeholder 3">
            <a:extLst>
              <a:ext uri="{FF2B5EF4-FFF2-40B4-BE49-F238E27FC236}">
                <a16:creationId xmlns:a16="http://schemas.microsoft.com/office/drawing/2014/main" id="{05FB3B96-190B-498E-881A-B762898C88E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FE5CDDE1-352E-4886-BBEA-0E42DEFF0DC4}" type="slidenum">
              <a:rPr lang="en-GB" altLang="en-US" smtClean="0"/>
              <a:pPr>
                <a:spcBef>
                  <a:spcPct val="0"/>
                </a:spcBef>
              </a:pPr>
              <a:t>36</a:t>
            </a:fld>
            <a:endParaRPr lang="en-GB" altLang="en-US"/>
          </a:p>
        </p:txBody>
      </p:sp>
    </p:spTree>
    <p:extLst>
      <p:ext uri="{BB962C8B-B14F-4D97-AF65-F5344CB8AC3E}">
        <p14:creationId xmlns:p14="http://schemas.microsoft.com/office/powerpoint/2010/main" val="42899265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AC6A022-484E-46F3-BF3C-122F9A8C87CF}" type="datetimeFigureOut">
              <a:rPr lang="en-GB" smtClean="0"/>
              <a:t>28/01/2021</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50043E15-F934-44CF-AC78-7CD7D55E1B63}" type="slidenum">
              <a:rPr lang="en-GB" smtClean="0"/>
              <a:t>‹#›</a:t>
            </a:fld>
            <a:endParaRPr lang="en-GB"/>
          </a:p>
        </p:txBody>
      </p:sp>
    </p:spTree>
    <p:extLst>
      <p:ext uri="{BB962C8B-B14F-4D97-AF65-F5344CB8AC3E}">
        <p14:creationId xmlns:p14="http://schemas.microsoft.com/office/powerpoint/2010/main" val="869305614"/>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AC6A022-484E-46F3-BF3C-122F9A8C87CF}" type="datetimeFigureOut">
              <a:rPr lang="en-GB" smtClean="0"/>
              <a:t>28/01/2021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50043E15-F934-44CF-AC78-7CD7D55E1B63}" type="slidenum">
              <a:rPr lang="en-GB" smtClean="0"/>
              <a:t>‹#›</a:t>
            </a:fld>
            <a:endParaRPr lang="en-GB"/>
          </a:p>
        </p:txBody>
      </p:sp>
    </p:spTree>
    <p:extLst>
      <p:ext uri="{BB962C8B-B14F-4D97-AF65-F5344CB8AC3E}">
        <p14:creationId xmlns:p14="http://schemas.microsoft.com/office/powerpoint/2010/main" val="36973399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AC6A022-484E-46F3-BF3C-122F9A8C87CF}" type="datetimeFigureOut">
              <a:rPr lang="en-GB" smtClean="0"/>
              <a:t>28/01/2021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043E15-F934-44CF-AC78-7CD7D55E1B63}" type="slidenum">
              <a:rPr lang="en-GB" smtClean="0"/>
              <a:t>‹#›</a:t>
            </a:fld>
            <a:endParaRPr lang="en-GB"/>
          </a:p>
        </p:txBody>
      </p:sp>
    </p:spTree>
    <p:extLst>
      <p:ext uri="{BB962C8B-B14F-4D97-AF65-F5344CB8AC3E}">
        <p14:creationId xmlns:p14="http://schemas.microsoft.com/office/powerpoint/2010/main" val="34855038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AC6A022-484E-46F3-BF3C-122F9A8C87CF}" type="datetimeFigureOut">
              <a:rPr lang="en-GB" smtClean="0"/>
              <a:t>28/01/2021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0043E15-F934-44CF-AC78-7CD7D55E1B63}" type="slidenum">
              <a:rPr lang="en-GB" smtClean="0"/>
              <a:t>‹#›</a:t>
            </a:fld>
            <a:endParaRPr lang="en-GB"/>
          </a:p>
        </p:txBody>
      </p:sp>
    </p:spTree>
    <p:extLst>
      <p:ext uri="{BB962C8B-B14F-4D97-AF65-F5344CB8AC3E}">
        <p14:creationId xmlns:p14="http://schemas.microsoft.com/office/powerpoint/2010/main" val="7477356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AC6A022-484E-46F3-BF3C-122F9A8C87CF}" type="datetimeFigureOut">
              <a:rPr lang="en-GB" smtClean="0"/>
              <a:t>28/01/2021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0043E15-F934-44CF-AC78-7CD7D55E1B63}" type="slidenum">
              <a:rPr lang="en-GB" smtClean="0"/>
              <a:t>‹#›</a:t>
            </a:fld>
            <a:endParaRPr lang="en-GB"/>
          </a:p>
        </p:txBody>
      </p:sp>
    </p:spTree>
    <p:extLst>
      <p:ext uri="{BB962C8B-B14F-4D97-AF65-F5344CB8AC3E}">
        <p14:creationId xmlns:p14="http://schemas.microsoft.com/office/powerpoint/2010/main" val="8704994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AC6A022-484E-46F3-BF3C-122F9A8C87CF}" type="datetimeFigureOut">
              <a:rPr lang="en-GB" smtClean="0"/>
              <a:t>28/01/2021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0043E15-F934-44CF-AC78-7CD7D55E1B63}" type="slidenum">
              <a:rPr lang="en-GB" smtClean="0"/>
              <a:t>‹#›</a:t>
            </a:fld>
            <a:endParaRPr lang="en-GB"/>
          </a:p>
        </p:txBody>
      </p:sp>
    </p:spTree>
    <p:extLst>
      <p:ext uri="{BB962C8B-B14F-4D97-AF65-F5344CB8AC3E}">
        <p14:creationId xmlns:p14="http://schemas.microsoft.com/office/powerpoint/2010/main" val="16356457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C6A022-484E-46F3-BF3C-122F9A8C87CF}" type="datetimeFigureOut">
              <a:rPr lang="en-GB" smtClean="0"/>
              <a:t>28/01/2021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0043E15-F934-44CF-AC78-7CD7D55E1B63}" type="slidenum">
              <a:rPr lang="en-GB" smtClean="0"/>
              <a:t>‹#›</a:t>
            </a:fld>
            <a:endParaRPr lang="en-GB"/>
          </a:p>
        </p:txBody>
      </p:sp>
    </p:spTree>
    <p:extLst>
      <p:ext uri="{BB962C8B-B14F-4D97-AF65-F5344CB8AC3E}">
        <p14:creationId xmlns:p14="http://schemas.microsoft.com/office/powerpoint/2010/main" val="1895527173"/>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AC6A022-484E-46F3-BF3C-122F9A8C87CF}" type="datetimeFigureOut">
              <a:rPr lang="en-GB" smtClean="0"/>
              <a:t>28/01/2021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0043E15-F934-44CF-AC78-7CD7D55E1B63}" type="slidenum">
              <a:rPr lang="en-GB" smtClean="0"/>
              <a:t>‹#›</a:t>
            </a:fld>
            <a:endParaRPr lang="en-GB"/>
          </a:p>
        </p:txBody>
      </p:sp>
    </p:spTree>
    <p:extLst>
      <p:ext uri="{BB962C8B-B14F-4D97-AF65-F5344CB8AC3E}">
        <p14:creationId xmlns:p14="http://schemas.microsoft.com/office/powerpoint/2010/main" val="27196157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AC6A022-484E-46F3-BF3C-122F9A8C87CF}" type="datetimeFigureOut">
              <a:rPr lang="en-GB" smtClean="0"/>
              <a:t>28/01/2021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0043E15-F934-44CF-AC78-7CD7D55E1B63}" type="slidenum">
              <a:rPr lang="en-GB" smtClean="0"/>
              <a:t>‹#›</a:t>
            </a:fld>
            <a:endParaRPr lang="en-GB"/>
          </a:p>
        </p:txBody>
      </p:sp>
    </p:spTree>
    <p:extLst>
      <p:ext uri="{BB962C8B-B14F-4D97-AF65-F5344CB8AC3E}">
        <p14:creationId xmlns:p14="http://schemas.microsoft.com/office/powerpoint/2010/main" val="19015527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AC6A022-484E-46F3-BF3C-122F9A8C87CF}" type="datetimeFigureOut">
              <a:rPr lang="en-GB" smtClean="0"/>
              <a:t>28/01/2021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0043E15-F934-44CF-AC78-7CD7D55E1B63}" type="slidenum">
              <a:rPr lang="en-GB" smtClean="0"/>
              <a:t>‹#›</a:t>
            </a:fld>
            <a:endParaRPr lang="en-GB"/>
          </a:p>
        </p:txBody>
      </p:sp>
    </p:spTree>
    <p:extLst>
      <p:ext uri="{BB962C8B-B14F-4D97-AF65-F5344CB8AC3E}">
        <p14:creationId xmlns:p14="http://schemas.microsoft.com/office/powerpoint/2010/main" val="24471879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AC6A022-484E-46F3-BF3C-122F9A8C87CF}" type="datetimeFigureOut">
              <a:rPr lang="en-GB" smtClean="0"/>
              <a:t>28/01/2021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043E15-F934-44CF-AC78-7CD7D55E1B63}" type="slidenum">
              <a:rPr lang="en-GB" smtClean="0"/>
              <a:t>‹#›</a:t>
            </a:fld>
            <a:endParaRPr lang="en-GB"/>
          </a:p>
        </p:txBody>
      </p:sp>
    </p:spTree>
    <p:extLst>
      <p:ext uri="{BB962C8B-B14F-4D97-AF65-F5344CB8AC3E}">
        <p14:creationId xmlns:p14="http://schemas.microsoft.com/office/powerpoint/2010/main" val="11591920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AC6A022-484E-46F3-BF3C-122F9A8C87CF}" type="datetimeFigureOut">
              <a:rPr lang="en-GB" smtClean="0"/>
              <a:t>28/01/2021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043E15-F934-44CF-AC78-7CD7D55E1B63}" type="slidenum">
              <a:rPr lang="en-GB" smtClean="0"/>
              <a:t>‹#›</a:t>
            </a:fld>
            <a:endParaRPr lang="en-GB"/>
          </a:p>
        </p:txBody>
      </p:sp>
    </p:spTree>
    <p:extLst>
      <p:ext uri="{BB962C8B-B14F-4D97-AF65-F5344CB8AC3E}">
        <p14:creationId xmlns:p14="http://schemas.microsoft.com/office/powerpoint/2010/main" val="13039302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AC6A022-484E-46F3-BF3C-122F9A8C87CF}" type="datetimeFigureOut">
              <a:rPr lang="en-GB" smtClean="0"/>
              <a:t>28/01/2021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043E15-F934-44CF-AC78-7CD7D55E1B63}" type="slidenum">
              <a:rPr lang="en-GB" smtClean="0"/>
              <a:t>‹#›</a:t>
            </a:fld>
            <a:endParaRPr lang="en-GB"/>
          </a:p>
        </p:txBody>
      </p:sp>
    </p:spTree>
    <p:extLst>
      <p:ext uri="{BB962C8B-B14F-4D97-AF65-F5344CB8AC3E}">
        <p14:creationId xmlns:p14="http://schemas.microsoft.com/office/powerpoint/2010/main" val="243354374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AC6A022-484E-46F3-BF3C-122F9A8C87CF}" type="datetimeFigureOut">
              <a:rPr lang="en-GB" smtClean="0"/>
              <a:t>28/01/2021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043E15-F934-44CF-AC78-7CD7D55E1B63}" type="slidenum">
              <a:rPr lang="en-GB" smtClean="0"/>
              <a:t>‹#›</a:t>
            </a:fld>
            <a:endParaRPr lang="en-GB"/>
          </a:p>
        </p:txBody>
      </p:sp>
    </p:spTree>
    <p:extLst>
      <p:ext uri="{BB962C8B-B14F-4D97-AF65-F5344CB8AC3E}">
        <p14:creationId xmlns:p14="http://schemas.microsoft.com/office/powerpoint/2010/main" val="29612271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AC6A022-484E-46F3-BF3C-122F9A8C87CF}" type="datetimeFigureOut">
              <a:rPr lang="en-GB" smtClean="0"/>
              <a:t>28/01/2021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043E15-F934-44CF-AC78-7CD7D55E1B63}" type="slidenum">
              <a:rPr lang="en-GB" smtClean="0"/>
              <a:t>‹#›</a:t>
            </a:fld>
            <a:endParaRPr lang="en-GB"/>
          </a:p>
        </p:txBody>
      </p:sp>
    </p:spTree>
    <p:extLst>
      <p:ext uri="{BB962C8B-B14F-4D97-AF65-F5344CB8AC3E}">
        <p14:creationId xmlns:p14="http://schemas.microsoft.com/office/powerpoint/2010/main" val="10985054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AC6A022-484E-46F3-BF3C-122F9A8C87CF}" type="datetimeFigureOut">
              <a:rPr lang="en-GB" smtClean="0"/>
              <a:t>28/01/2021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043E15-F934-44CF-AC78-7CD7D55E1B63}" type="slidenum">
              <a:rPr lang="en-GB" smtClean="0"/>
              <a:t>‹#›</a:t>
            </a:fld>
            <a:endParaRPr lang="en-GB"/>
          </a:p>
        </p:txBody>
      </p:sp>
    </p:spTree>
    <p:extLst>
      <p:ext uri="{BB962C8B-B14F-4D97-AF65-F5344CB8AC3E}">
        <p14:creationId xmlns:p14="http://schemas.microsoft.com/office/powerpoint/2010/main" val="64971420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AC6A022-484E-46F3-BF3C-122F9A8C87CF}" type="datetimeFigureOut">
              <a:rPr lang="en-GB" smtClean="0"/>
              <a:t>28/01/2021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043E15-F934-44CF-AC78-7CD7D55E1B63}" type="slidenum">
              <a:rPr lang="en-GB" smtClean="0"/>
              <a:t>‹#›</a:t>
            </a:fld>
            <a:endParaRPr lang="en-GB"/>
          </a:p>
        </p:txBody>
      </p:sp>
    </p:spTree>
    <p:extLst>
      <p:ext uri="{BB962C8B-B14F-4D97-AF65-F5344CB8AC3E}">
        <p14:creationId xmlns:p14="http://schemas.microsoft.com/office/powerpoint/2010/main" val="3980291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CAC6A022-484E-46F3-BF3C-122F9A8C87CF}" type="datetimeFigureOut">
              <a:rPr lang="en-GB" smtClean="0"/>
              <a:t>28/01/2021</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50043E15-F934-44CF-AC78-7CD7D55E1B63}" type="slidenum">
              <a:rPr lang="en-GB" smtClean="0"/>
              <a:t>‹#›</a:t>
            </a:fld>
            <a:endParaRPr lang="en-GB"/>
          </a:p>
        </p:txBody>
      </p:sp>
    </p:spTree>
    <p:extLst>
      <p:ext uri="{BB962C8B-B14F-4D97-AF65-F5344CB8AC3E}">
        <p14:creationId xmlns:p14="http://schemas.microsoft.com/office/powerpoint/2010/main" val="4167096766"/>
      </p:ext>
    </p:extLst>
  </p:cSld>
  <p:clrMap bg1="lt1" tx1="dk1" bg2="lt2" tx2="dk2" accent1="accent1" accent2="accent2" accent3="accent3" accent4="accent4" accent5="accent5" accent6="accent6" hlink="hlink" folHlink="folHlink"/>
  <p:sldLayoutIdLst>
    <p:sldLayoutId id="2147483825" r:id="rId1"/>
    <p:sldLayoutId id="2147483826" r:id="rId2"/>
    <p:sldLayoutId id="2147483827" r:id="rId3"/>
    <p:sldLayoutId id="2147483828" r:id="rId4"/>
    <p:sldLayoutId id="2147483829" r:id="rId5"/>
    <p:sldLayoutId id="2147483830" r:id="rId6"/>
    <p:sldLayoutId id="2147483831" r:id="rId7"/>
    <p:sldLayoutId id="2147483832" r:id="rId8"/>
    <p:sldLayoutId id="2147483833" r:id="rId9"/>
    <p:sldLayoutId id="2147483834" r:id="rId10"/>
    <p:sldLayoutId id="2147483835" r:id="rId11"/>
    <p:sldLayoutId id="2147483836" r:id="rId12"/>
    <p:sldLayoutId id="2147483837" r:id="rId13"/>
    <p:sldLayoutId id="2147483838" r:id="rId14"/>
    <p:sldLayoutId id="2147483839" r:id="rId15"/>
    <p:sldLayoutId id="2147483840" r:id="rId16"/>
    <p:sldLayoutId id="2147483841"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jpg"/></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hyperlink" Target="https://www.youtube.com/watch?v=_M1-aMCJHFg"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hyperlink" Target="http://scholar.google.co.uk/" TargetMode="External"/><Relationship Id="rId2" Type="http://schemas.openxmlformats.org/officeDocument/2006/relationships/hyperlink" Target="http://www.scie.org.uk/" TargetMode="Externa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Types of Research</a:t>
            </a:r>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12366266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31268" y="130629"/>
            <a:ext cx="10018713" cy="1363435"/>
          </a:xfrm>
        </p:spPr>
        <p:txBody>
          <a:bodyPr>
            <a:normAutofit/>
          </a:bodyPr>
          <a:lstStyle/>
          <a:p>
            <a:r>
              <a:rPr lang="en-GB" dirty="0"/>
              <a:t>Objectives</a:t>
            </a:r>
          </a:p>
        </p:txBody>
      </p:sp>
      <p:sp>
        <p:nvSpPr>
          <p:cNvPr id="3" name="Content Placeholder 2"/>
          <p:cNvSpPr>
            <a:spLocks noGrp="1"/>
          </p:cNvSpPr>
          <p:nvPr>
            <p:ph idx="1"/>
          </p:nvPr>
        </p:nvSpPr>
        <p:spPr>
          <a:xfrm>
            <a:off x="1484310" y="1306287"/>
            <a:ext cx="10018713" cy="4484914"/>
          </a:xfrm>
        </p:spPr>
        <p:txBody>
          <a:bodyPr>
            <a:normAutofit lnSpcReduction="10000"/>
          </a:bodyPr>
          <a:lstStyle/>
          <a:p>
            <a:r>
              <a:rPr lang="en-GB" dirty="0"/>
              <a:t>Identify sources of research</a:t>
            </a:r>
          </a:p>
          <a:p>
            <a:endParaRPr lang="en-GB" dirty="0"/>
          </a:p>
          <a:p>
            <a:r>
              <a:rPr lang="en-GB" dirty="0"/>
              <a:t>Locate resources of information</a:t>
            </a:r>
          </a:p>
          <a:p>
            <a:endParaRPr lang="en-GB" dirty="0"/>
          </a:p>
          <a:p>
            <a:r>
              <a:rPr lang="en-GB" dirty="0"/>
              <a:t>Identify the relevant sections of sources of information</a:t>
            </a:r>
          </a:p>
          <a:p>
            <a:endParaRPr lang="en-GB" dirty="0"/>
          </a:p>
          <a:p>
            <a:r>
              <a:rPr lang="en-GB" dirty="0"/>
              <a:t>Determine the validity of a source of research </a:t>
            </a:r>
          </a:p>
          <a:p>
            <a:pPr marL="0" indent="0">
              <a:buNone/>
            </a:pPr>
            <a:endParaRPr lang="en-GB" dirty="0"/>
          </a:p>
          <a:p>
            <a:r>
              <a:rPr lang="en-GB" dirty="0"/>
              <a:t>How to find a journal article.</a:t>
            </a:r>
          </a:p>
        </p:txBody>
      </p:sp>
    </p:spTree>
    <p:extLst>
      <p:ext uri="{BB962C8B-B14F-4D97-AF65-F5344CB8AC3E}">
        <p14:creationId xmlns:p14="http://schemas.microsoft.com/office/powerpoint/2010/main" val="18137489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Discussion Task</a:t>
            </a:r>
          </a:p>
        </p:txBody>
      </p:sp>
      <p:sp>
        <p:nvSpPr>
          <p:cNvPr id="3" name="Content Placeholder 2"/>
          <p:cNvSpPr>
            <a:spLocks noGrp="1"/>
          </p:cNvSpPr>
          <p:nvPr>
            <p:ph idx="1"/>
          </p:nvPr>
        </p:nvSpPr>
        <p:spPr/>
        <p:txBody>
          <a:bodyPr>
            <a:normAutofit/>
          </a:bodyPr>
          <a:lstStyle/>
          <a:p>
            <a:pPr marL="0" indent="0">
              <a:buNone/>
            </a:pPr>
            <a:r>
              <a:rPr lang="en-GB" sz="4000" dirty="0"/>
              <a:t>Where you can gather information from for your research? </a:t>
            </a:r>
          </a:p>
        </p:txBody>
      </p:sp>
    </p:spTree>
    <p:extLst>
      <p:ext uri="{BB962C8B-B14F-4D97-AF65-F5344CB8AC3E}">
        <p14:creationId xmlns:p14="http://schemas.microsoft.com/office/powerpoint/2010/main" val="30716582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9A11EE-AD11-4B24-9730-1526F1318D17}"/>
              </a:ext>
            </a:extLst>
          </p:cNvPr>
          <p:cNvSpPr>
            <a:spLocks noGrp="1"/>
          </p:cNvSpPr>
          <p:nvPr>
            <p:ph type="title"/>
          </p:nvPr>
        </p:nvSpPr>
        <p:spPr/>
        <p:txBody>
          <a:bodyPr/>
          <a:lstStyle/>
          <a:p>
            <a:r>
              <a:rPr lang="en-GB" dirty="0"/>
              <a:t>What are Suitable Academic Sources?</a:t>
            </a:r>
          </a:p>
        </p:txBody>
      </p:sp>
      <p:sp>
        <p:nvSpPr>
          <p:cNvPr id="3" name="Content Placeholder 2">
            <a:extLst>
              <a:ext uri="{FF2B5EF4-FFF2-40B4-BE49-F238E27FC236}">
                <a16:creationId xmlns:a16="http://schemas.microsoft.com/office/drawing/2014/main" id="{703CD623-8BDF-4D87-8458-E403D3B5AADB}"/>
              </a:ext>
            </a:extLst>
          </p:cNvPr>
          <p:cNvSpPr>
            <a:spLocks noGrp="1"/>
          </p:cNvSpPr>
          <p:nvPr>
            <p:ph idx="1"/>
          </p:nvPr>
        </p:nvSpPr>
        <p:spPr/>
        <p:txBody>
          <a:bodyPr/>
          <a:lstStyle/>
          <a:p>
            <a:r>
              <a:rPr lang="en-GB" b="0" i="0" dirty="0">
                <a:solidFill>
                  <a:srgbClr val="2D3B45"/>
                </a:solidFill>
                <a:effectLst/>
                <a:latin typeface="Lato Extended"/>
              </a:rPr>
              <a:t>Generally speaking, if you are undertaking reading for your assignments you will focus on </a:t>
            </a:r>
            <a:r>
              <a:rPr lang="en-GB" b="1" i="0" dirty="0">
                <a:solidFill>
                  <a:srgbClr val="800080"/>
                </a:solidFill>
                <a:effectLst/>
                <a:latin typeface="Lato Extended"/>
              </a:rPr>
              <a:t>peer-reviewed journal articles</a:t>
            </a:r>
            <a:r>
              <a:rPr lang="en-GB" b="0" i="0" dirty="0">
                <a:solidFill>
                  <a:srgbClr val="2D3B45"/>
                </a:solidFill>
                <a:effectLst/>
                <a:latin typeface="Lato Extended"/>
              </a:rPr>
              <a:t>, </a:t>
            </a:r>
            <a:r>
              <a:rPr lang="en-GB" b="1" i="0" dirty="0">
                <a:solidFill>
                  <a:srgbClr val="800080"/>
                </a:solidFill>
                <a:effectLst/>
                <a:latin typeface="Lato Extended"/>
              </a:rPr>
              <a:t>books</a:t>
            </a:r>
            <a:r>
              <a:rPr lang="en-GB" b="1" i="0" dirty="0">
                <a:solidFill>
                  <a:srgbClr val="2D3B45"/>
                </a:solidFill>
                <a:effectLst/>
                <a:latin typeface="Lato Extended"/>
              </a:rPr>
              <a:t> </a:t>
            </a:r>
            <a:r>
              <a:rPr lang="en-GB" b="0" i="0" dirty="0">
                <a:solidFill>
                  <a:srgbClr val="2D3B45"/>
                </a:solidFill>
                <a:effectLst/>
                <a:latin typeface="Lato Extended"/>
              </a:rPr>
              <a:t>and </a:t>
            </a:r>
            <a:r>
              <a:rPr lang="en-GB" b="1" i="0" dirty="0">
                <a:solidFill>
                  <a:srgbClr val="800080"/>
                </a:solidFill>
                <a:effectLst/>
                <a:latin typeface="Lato Extended"/>
              </a:rPr>
              <a:t>reputable</a:t>
            </a:r>
            <a:r>
              <a:rPr lang="en-GB" b="0" i="0" dirty="0">
                <a:solidFill>
                  <a:srgbClr val="2D3B45"/>
                </a:solidFill>
                <a:effectLst/>
                <a:latin typeface="Lato Extended"/>
              </a:rPr>
              <a:t> </a:t>
            </a:r>
            <a:r>
              <a:rPr lang="en-GB" b="1" i="0" dirty="0">
                <a:solidFill>
                  <a:srgbClr val="800080"/>
                </a:solidFill>
                <a:effectLst/>
                <a:latin typeface="Lato Extended"/>
              </a:rPr>
              <a:t>websites</a:t>
            </a:r>
            <a:r>
              <a:rPr lang="en-GB" b="0" i="0" dirty="0">
                <a:solidFill>
                  <a:srgbClr val="2D3B45"/>
                </a:solidFill>
                <a:effectLst/>
                <a:latin typeface="Lato Extended"/>
              </a:rPr>
              <a:t>. </a:t>
            </a:r>
          </a:p>
          <a:p>
            <a:r>
              <a:rPr lang="en-GB" b="0" i="0" dirty="0">
                <a:solidFill>
                  <a:srgbClr val="2D3B45"/>
                </a:solidFill>
                <a:effectLst/>
                <a:latin typeface="Lato Extended"/>
              </a:rPr>
              <a:t>Depending on your course of study you may also have to read other official material such as law cases, government papers, conference papers, policy documents etc.  </a:t>
            </a:r>
          </a:p>
          <a:p>
            <a:pPr marL="0" indent="0">
              <a:buNone/>
            </a:pPr>
            <a:r>
              <a:rPr lang="en-GB" dirty="0">
                <a:solidFill>
                  <a:srgbClr val="2D3B45"/>
                </a:solidFill>
                <a:latin typeface="Lato Extended"/>
              </a:rPr>
              <a:t>(University of Hull 2021)</a:t>
            </a:r>
            <a:endParaRPr lang="en-GB" dirty="0"/>
          </a:p>
        </p:txBody>
      </p:sp>
    </p:spTree>
    <p:extLst>
      <p:ext uri="{BB962C8B-B14F-4D97-AF65-F5344CB8AC3E}">
        <p14:creationId xmlns:p14="http://schemas.microsoft.com/office/powerpoint/2010/main" val="29978171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9F1A5F-0454-4041-9E8C-AC7C0F2714E9}"/>
              </a:ext>
            </a:extLst>
          </p:cNvPr>
          <p:cNvSpPr>
            <a:spLocks noGrp="1"/>
          </p:cNvSpPr>
          <p:nvPr>
            <p:ph idx="1"/>
          </p:nvPr>
        </p:nvSpPr>
        <p:spPr>
          <a:xfrm>
            <a:off x="1484310" y="563593"/>
            <a:ext cx="10018713" cy="5227608"/>
          </a:xfrm>
        </p:spPr>
        <p:txBody>
          <a:bodyPr/>
          <a:lstStyle/>
          <a:p>
            <a:r>
              <a:rPr lang="en-GB" b="0" i="0" dirty="0">
                <a:solidFill>
                  <a:srgbClr val="2D3B45"/>
                </a:solidFill>
                <a:effectLst/>
                <a:latin typeface="Lato Extended"/>
              </a:rPr>
              <a:t>Even apparently non-academic written sources such as newspapers, blogs, leaflets, social media feeds etc can be used in academic work as long as you are using them appropriately (e.g. to gauge or demonstrate public opinion rather than as an authoritative voice).</a:t>
            </a:r>
          </a:p>
          <a:p>
            <a:r>
              <a:rPr lang="en-GB" b="0" i="0" dirty="0">
                <a:solidFill>
                  <a:srgbClr val="2D3B45"/>
                </a:solidFill>
                <a:effectLst/>
                <a:latin typeface="Lato Extended"/>
              </a:rPr>
              <a:t>Academic sources do not have to be written texts, again depending on your course of study, you may need to refer to images, artwork, maps, film, TV broadcasts, music, podcasts, live performances etc.  </a:t>
            </a:r>
          </a:p>
          <a:p>
            <a:r>
              <a:rPr lang="en-GB" b="0" i="0" dirty="0">
                <a:solidFill>
                  <a:srgbClr val="2D3B45"/>
                </a:solidFill>
                <a:effectLst/>
                <a:latin typeface="Lato Extended"/>
              </a:rPr>
              <a:t>What is important is that you are able to use these sources </a:t>
            </a:r>
            <a:r>
              <a:rPr lang="en-GB" b="1" i="0" dirty="0">
                <a:solidFill>
                  <a:srgbClr val="993366"/>
                </a:solidFill>
                <a:effectLst/>
                <a:latin typeface="Lato Extended"/>
              </a:rPr>
              <a:t>critically</a:t>
            </a:r>
            <a:r>
              <a:rPr lang="en-GB" b="0" i="0" dirty="0">
                <a:solidFill>
                  <a:srgbClr val="2D3B45"/>
                </a:solidFill>
                <a:effectLst/>
                <a:latin typeface="Lato Extended"/>
              </a:rPr>
              <a:t>, showing that you understand when to use them and why.</a:t>
            </a:r>
          </a:p>
          <a:p>
            <a:pPr marL="0" indent="0">
              <a:buNone/>
            </a:pPr>
            <a:r>
              <a:rPr lang="en-GB" dirty="0">
                <a:solidFill>
                  <a:srgbClr val="2D3B45"/>
                </a:solidFill>
                <a:latin typeface="Lato Extended"/>
              </a:rPr>
              <a:t>(University of Hull 2021)</a:t>
            </a:r>
            <a:endParaRPr lang="en-GB" dirty="0"/>
          </a:p>
        </p:txBody>
      </p:sp>
    </p:spTree>
    <p:extLst>
      <p:ext uri="{BB962C8B-B14F-4D97-AF65-F5344CB8AC3E}">
        <p14:creationId xmlns:p14="http://schemas.microsoft.com/office/powerpoint/2010/main" val="7718001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24942" y="55569"/>
            <a:ext cx="10018713" cy="1849580"/>
          </a:xfrm>
        </p:spPr>
        <p:txBody>
          <a:bodyPr/>
          <a:lstStyle/>
          <a:p>
            <a:r>
              <a:rPr lang="en-GB" dirty="0"/>
              <a:t>What is an article ?</a:t>
            </a:r>
          </a:p>
        </p:txBody>
      </p:sp>
      <p:sp>
        <p:nvSpPr>
          <p:cNvPr id="3" name="Content Placeholder 2"/>
          <p:cNvSpPr>
            <a:spLocks noGrp="1"/>
          </p:cNvSpPr>
          <p:nvPr>
            <p:ph idx="1"/>
          </p:nvPr>
        </p:nvSpPr>
        <p:spPr>
          <a:xfrm>
            <a:off x="1484310" y="1491916"/>
            <a:ext cx="10018713" cy="5037221"/>
          </a:xfrm>
        </p:spPr>
        <p:txBody>
          <a:bodyPr>
            <a:normAutofit/>
          </a:bodyPr>
          <a:lstStyle/>
          <a:p>
            <a:r>
              <a:rPr lang="en-GB" sz="2800" dirty="0"/>
              <a:t>An element of written text that is used to give information.</a:t>
            </a:r>
          </a:p>
          <a:p>
            <a:endParaRPr lang="en-GB" dirty="0"/>
          </a:p>
          <a:p>
            <a:pPr marL="0" indent="0">
              <a:buNone/>
            </a:pPr>
            <a:r>
              <a:rPr lang="en-GB" sz="2800" dirty="0"/>
              <a:t>	Examples</a:t>
            </a:r>
          </a:p>
          <a:p>
            <a:pPr lvl="1"/>
            <a:r>
              <a:rPr lang="en-GB" sz="2800" dirty="0"/>
              <a:t>Newspaper</a:t>
            </a:r>
          </a:p>
          <a:p>
            <a:pPr lvl="1"/>
            <a:r>
              <a:rPr lang="en-GB" sz="2800" dirty="0"/>
              <a:t>Magazine</a:t>
            </a:r>
          </a:p>
          <a:p>
            <a:pPr lvl="1"/>
            <a:r>
              <a:rPr lang="en-GB" sz="2800" dirty="0"/>
              <a:t>Journal</a:t>
            </a:r>
          </a:p>
          <a:p>
            <a:pPr lvl="1"/>
            <a:r>
              <a:rPr lang="en-GB" sz="2800" dirty="0"/>
              <a:t>Website</a:t>
            </a:r>
          </a:p>
          <a:p>
            <a:pPr lvl="1"/>
            <a:r>
              <a:rPr lang="en-GB" sz="2800" dirty="0"/>
              <a:t>Blog</a:t>
            </a:r>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492904" y="3821219"/>
            <a:ext cx="3130435" cy="2707918"/>
          </a:xfrm>
          <a:prstGeom prst="rect">
            <a:avLst/>
          </a:prstGeom>
        </p:spPr>
      </p:pic>
    </p:spTree>
    <p:extLst>
      <p:ext uri="{BB962C8B-B14F-4D97-AF65-F5344CB8AC3E}">
        <p14:creationId xmlns:p14="http://schemas.microsoft.com/office/powerpoint/2010/main" val="14422465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does an article include ?</a:t>
            </a:r>
          </a:p>
        </p:txBody>
      </p:sp>
      <p:sp>
        <p:nvSpPr>
          <p:cNvPr id="3" name="Content Placeholder 2"/>
          <p:cNvSpPr>
            <a:spLocks noGrp="1"/>
          </p:cNvSpPr>
          <p:nvPr>
            <p:ph idx="1"/>
          </p:nvPr>
        </p:nvSpPr>
        <p:spPr/>
        <p:txBody>
          <a:bodyPr>
            <a:noAutofit/>
          </a:bodyPr>
          <a:lstStyle/>
          <a:p>
            <a:r>
              <a:rPr lang="en-GB" dirty="0"/>
              <a:t>The author</a:t>
            </a:r>
          </a:p>
          <a:p>
            <a:endParaRPr lang="en-GB" dirty="0"/>
          </a:p>
          <a:p>
            <a:r>
              <a:rPr lang="en-GB" dirty="0"/>
              <a:t>Some information</a:t>
            </a:r>
          </a:p>
          <a:p>
            <a:endParaRPr lang="en-GB" dirty="0"/>
          </a:p>
          <a:p>
            <a:r>
              <a:rPr lang="en-GB" dirty="0"/>
              <a:t>Some arguments</a:t>
            </a:r>
          </a:p>
          <a:p>
            <a:endParaRPr lang="en-GB" dirty="0"/>
          </a:p>
          <a:p>
            <a:r>
              <a:rPr lang="en-GB" dirty="0"/>
              <a:t>Maybe some opinions</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10700" y="2255259"/>
            <a:ext cx="1165932" cy="1066828"/>
          </a:xfrm>
          <a:prstGeom prst="rect">
            <a:avLst/>
          </a:prstGeom>
        </p:spPr>
      </p:pic>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652487" y="3322087"/>
            <a:ext cx="2296343" cy="1533957"/>
          </a:xfrm>
          <a:prstGeom prst="rect">
            <a:avLst/>
          </a:prstGeom>
        </p:spPr>
      </p:pic>
      <p:pic>
        <p:nvPicPr>
          <p:cNvPr id="8" name="Picture 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817391" y="5028400"/>
            <a:ext cx="1352550" cy="1300529"/>
          </a:xfrm>
          <a:prstGeom prst="rect">
            <a:avLst/>
          </a:prstGeom>
        </p:spPr>
      </p:pic>
    </p:spTree>
    <p:extLst>
      <p:ext uri="{BB962C8B-B14F-4D97-AF65-F5344CB8AC3E}">
        <p14:creationId xmlns:p14="http://schemas.microsoft.com/office/powerpoint/2010/main" val="5785763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Newspaper Articles</a:t>
            </a:r>
          </a:p>
        </p:txBody>
      </p:sp>
      <p:sp>
        <p:nvSpPr>
          <p:cNvPr id="3" name="Content Placeholder 2"/>
          <p:cNvSpPr>
            <a:spLocks noGrp="1"/>
          </p:cNvSpPr>
          <p:nvPr>
            <p:ph idx="1"/>
          </p:nvPr>
        </p:nvSpPr>
        <p:spPr>
          <a:xfrm>
            <a:off x="1484311" y="2800932"/>
            <a:ext cx="10018713" cy="3096595"/>
          </a:xfrm>
        </p:spPr>
        <p:txBody>
          <a:bodyPr/>
          <a:lstStyle/>
          <a:p>
            <a:r>
              <a:rPr lang="en-GB" dirty="0"/>
              <a:t>Newspaper articles contain what information?</a:t>
            </a:r>
          </a:p>
          <a:p>
            <a:pPr lvl="1"/>
            <a:r>
              <a:rPr lang="en-GB" sz="2400" dirty="0"/>
              <a:t>Typically the details about the story being covered (who, what, where).</a:t>
            </a:r>
          </a:p>
          <a:p>
            <a:pPr lvl="1"/>
            <a:r>
              <a:rPr lang="en-GB" sz="2400" dirty="0"/>
              <a:t>Used to describe or explain the process of events.</a:t>
            </a:r>
          </a:p>
          <a:p>
            <a:pPr lvl="1"/>
            <a:r>
              <a:rPr lang="en-GB" sz="2400" dirty="0"/>
              <a:t>Written by journalists or reporters.</a:t>
            </a:r>
          </a:p>
          <a:p>
            <a:pPr lvl="1"/>
            <a:endParaRPr lang="en-GB"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9101" y="1924537"/>
            <a:ext cx="1972974" cy="1027723"/>
          </a:xfrm>
          <a:prstGeom prst="rect">
            <a:avLst/>
          </a:prstGeom>
        </p:spPr>
      </p:pic>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53489" y="2170812"/>
            <a:ext cx="2946889" cy="535174"/>
          </a:xfrm>
          <a:prstGeom prst="rect">
            <a:avLst/>
          </a:prstGeom>
        </p:spPr>
      </p:pic>
      <p:pic>
        <p:nvPicPr>
          <p:cNvPr id="7" name="Picture 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566262" y="5629941"/>
            <a:ext cx="3843528" cy="1084517"/>
          </a:xfrm>
          <a:prstGeom prst="rect">
            <a:avLst/>
          </a:prstGeom>
        </p:spPr>
      </p:pic>
    </p:spTree>
    <p:extLst>
      <p:ext uri="{BB962C8B-B14F-4D97-AF65-F5344CB8AC3E}">
        <p14:creationId xmlns:p14="http://schemas.microsoft.com/office/powerpoint/2010/main" val="1690994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a:t>
            </a:r>
          </a:p>
        </p:txBody>
      </p:sp>
      <p:sp>
        <p:nvSpPr>
          <p:cNvPr id="3" name="Content Placeholder 2"/>
          <p:cNvSpPr>
            <a:spLocks noGrp="1"/>
          </p:cNvSpPr>
          <p:nvPr>
            <p:ph idx="1"/>
          </p:nvPr>
        </p:nvSpPr>
        <p:spPr>
          <a:xfrm>
            <a:off x="1484310" y="2261938"/>
            <a:ext cx="10018713" cy="1524000"/>
          </a:xfrm>
        </p:spPr>
        <p:txBody>
          <a:bodyPr>
            <a:normAutofit/>
          </a:bodyPr>
          <a:lstStyle/>
          <a:p>
            <a:r>
              <a:rPr lang="en-GB" sz="3200" dirty="0"/>
              <a:t>What is the purpose of a newspaper article?</a:t>
            </a:r>
          </a:p>
        </p:txBody>
      </p:sp>
    </p:spTree>
    <p:extLst>
      <p:ext uri="{BB962C8B-B14F-4D97-AF65-F5344CB8AC3E}">
        <p14:creationId xmlns:p14="http://schemas.microsoft.com/office/powerpoint/2010/main" val="6891431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4311" y="256674"/>
            <a:ext cx="10018713" cy="1427747"/>
          </a:xfrm>
        </p:spPr>
        <p:txBody>
          <a:bodyPr/>
          <a:lstStyle/>
          <a:p>
            <a:r>
              <a:rPr lang="en-GB" dirty="0"/>
              <a:t>A Newspaper Article</a:t>
            </a:r>
          </a:p>
        </p:txBody>
      </p:sp>
      <p:pic>
        <p:nvPicPr>
          <p:cNvPr id="4" name="Picture 3"/>
          <p:cNvPicPr>
            <a:picLocks noChangeAspect="1"/>
          </p:cNvPicPr>
          <p:nvPr/>
        </p:nvPicPr>
        <p:blipFill rotWithShape="1">
          <a:blip r:embed="rId2"/>
          <a:srcRect l="22676" t="6802" r="29961" b="23827"/>
          <a:stretch/>
        </p:blipFill>
        <p:spPr>
          <a:xfrm>
            <a:off x="3593432" y="1684421"/>
            <a:ext cx="5569893" cy="5221774"/>
          </a:xfrm>
          <a:prstGeom prst="rect">
            <a:avLst/>
          </a:prstGeom>
        </p:spPr>
      </p:pic>
    </p:spTree>
    <p:extLst>
      <p:ext uri="{BB962C8B-B14F-4D97-AF65-F5344CB8AC3E}">
        <p14:creationId xmlns:p14="http://schemas.microsoft.com/office/powerpoint/2010/main" val="35821065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44732" y="190500"/>
            <a:ext cx="10018713" cy="1752599"/>
          </a:xfrm>
        </p:spPr>
        <p:txBody>
          <a:bodyPr>
            <a:normAutofit/>
          </a:bodyPr>
          <a:lstStyle/>
          <a:p>
            <a:r>
              <a:rPr lang="en-GB" dirty="0"/>
              <a:t>What is the purpose of a newspaper article ?</a:t>
            </a:r>
          </a:p>
        </p:txBody>
      </p:sp>
      <p:sp>
        <p:nvSpPr>
          <p:cNvPr id="3" name="Content Placeholder 2"/>
          <p:cNvSpPr>
            <a:spLocks noGrp="1"/>
          </p:cNvSpPr>
          <p:nvPr>
            <p:ph idx="1"/>
          </p:nvPr>
        </p:nvSpPr>
        <p:spPr>
          <a:xfrm>
            <a:off x="1628690" y="1736557"/>
            <a:ext cx="10018713" cy="4191001"/>
          </a:xfrm>
        </p:spPr>
        <p:txBody>
          <a:bodyPr>
            <a:noAutofit/>
          </a:bodyPr>
          <a:lstStyle/>
          <a:p>
            <a:r>
              <a:rPr lang="en-GB" sz="2800" dirty="0"/>
              <a:t>To tell a story</a:t>
            </a:r>
          </a:p>
          <a:p>
            <a:endParaRPr lang="en-GB" sz="2800" dirty="0"/>
          </a:p>
          <a:p>
            <a:r>
              <a:rPr lang="en-GB" sz="2800" dirty="0"/>
              <a:t>To give information</a:t>
            </a:r>
          </a:p>
          <a:p>
            <a:endParaRPr lang="en-GB" sz="2800" dirty="0"/>
          </a:p>
          <a:p>
            <a:r>
              <a:rPr lang="en-GB" sz="2800" dirty="0"/>
              <a:t>To persuade </a:t>
            </a:r>
          </a:p>
          <a:p>
            <a:endParaRPr lang="en-GB" sz="2800" dirty="0"/>
          </a:p>
          <a:p>
            <a:r>
              <a:rPr lang="en-GB" sz="2800" dirty="0"/>
              <a:t>To insight emotion</a:t>
            </a:r>
          </a:p>
        </p:txBody>
      </p:sp>
      <p:pic>
        <p:nvPicPr>
          <p:cNvPr id="5" name="Picture 4" descr="A close up of a newspaper&#10;&#10;Description automatically generated">
            <a:extLst>
              <a:ext uri="{FF2B5EF4-FFF2-40B4-BE49-F238E27FC236}">
                <a16:creationId xmlns:a16="http://schemas.microsoft.com/office/drawing/2014/main" id="{2859CDE9-C85E-462B-A639-A0B671194FA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38046" y="2248074"/>
            <a:ext cx="5406189" cy="3374508"/>
          </a:xfrm>
          <a:prstGeom prst="rect">
            <a:avLst/>
          </a:prstGeom>
        </p:spPr>
      </p:pic>
    </p:spTree>
    <p:extLst>
      <p:ext uri="{BB962C8B-B14F-4D97-AF65-F5344CB8AC3E}">
        <p14:creationId xmlns:p14="http://schemas.microsoft.com/office/powerpoint/2010/main" val="1603233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4310" y="228597"/>
            <a:ext cx="10018713" cy="1752599"/>
          </a:xfrm>
        </p:spPr>
        <p:txBody>
          <a:bodyPr>
            <a:normAutofit/>
          </a:bodyPr>
          <a:lstStyle/>
          <a:p>
            <a:r>
              <a:rPr lang="en-GB" dirty="0"/>
              <a:t>What is wrong with a newspaper or magazine article?</a:t>
            </a:r>
          </a:p>
        </p:txBody>
      </p:sp>
      <p:sp>
        <p:nvSpPr>
          <p:cNvPr id="3" name="Content Placeholder 2"/>
          <p:cNvSpPr>
            <a:spLocks noGrp="1"/>
          </p:cNvSpPr>
          <p:nvPr>
            <p:ph idx="1"/>
          </p:nvPr>
        </p:nvSpPr>
        <p:spPr>
          <a:xfrm>
            <a:off x="1484309" y="2366522"/>
            <a:ext cx="10018713" cy="4111833"/>
          </a:xfrm>
        </p:spPr>
        <p:txBody>
          <a:bodyPr>
            <a:normAutofit fontScale="92500" lnSpcReduction="20000"/>
          </a:bodyPr>
          <a:lstStyle/>
          <a:p>
            <a:r>
              <a:rPr lang="en-GB" sz="3000" dirty="0"/>
              <a:t>They uses emotive language.</a:t>
            </a:r>
          </a:p>
          <a:p>
            <a:endParaRPr lang="en-GB" sz="3000" dirty="0"/>
          </a:p>
          <a:p>
            <a:r>
              <a:rPr lang="en-GB" sz="3000" dirty="0"/>
              <a:t>There are little to no references.</a:t>
            </a:r>
          </a:p>
          <a:p>
            <a:endParaRPr lang="en-GB" sz="3000" dirty="0"/>
          </a:p>
          <a:p>
            <a:r>
              <a:rPr lang="en-GB" sz="3000" dirty="0"/>
              <a:t>The purpose is to provide an account of someone’s experience of an event.</a:t>
            </a:r>
          </a:p>
          <a:p>
            <a:endParaRPr lang="en-GB" sz="3000" dirty="0"/>
          </a:p>
          <a:p>
            <a:r>
              <a:rPr lang="en-GB" sz="3000" dirty="0"/>
              <a:t>Are they  factually correct </a:t>
            </a:r>
            <a:r>
              <a:rPr lang="en-GB" dirty="0"/>
              <a:t>?</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286834">
            <a:off x="9411250" y="1900081"/>
            <a:ext cx="1606527" cy="2108303"/>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0208817">
            <a:off x="6950652" y="1960418"/>
            <a:ext cx="1599469" cy="2237509"/>
          </a:xfrm>
          <a:prstGeom prst="rect">
            <a:avLst/>
          </a:prstGeom>
        </p:spPr>
      </p:pic>
    </p:spTree>
    <p:extLst>
      <p:ext uri="{BB962C8B-B14F-4D97-AF65-F5344CB8AC3E}">
        <p14:creationId xmlns:p14="http://schemas.microsoft.com/office/powerpoint/2010/main" val="39467182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4310" y="190500"/>
            <a:ext cx="10018713" cy="1752599"/>
          </a:xfrm>
        </p:spPr>
        <p:txBody>
          <a:bodyPr/>
          <a:lstStyle/>
          <a:p>
            <a:r>
              <a:rPr lang="en-GB" dirty="0"/>
              <a:t>Problems with Articles</a:t>
            </a:r>
          </a:p>
        </p:txBody>
      </p:sp>
      <p:sp>
        <p:nvSpPr>
          <p:cNvPr id="3" name="Content Placeholder 2"/>
          <p:cNvSpPr>
            <a:spLocks noGrp="1"/>
          </p:cNvSpPr>
          <p:nvPr>
            <p:ph idx="1"/>
          </p:nvPr>
        </p:nvSpPr>
        <p:spPr>
          <a:xfrm>
            <a:off x="1484310" y="1943099"/>
            <a:ext cx="10018713" cy="4796590"/>
          </a:xfrm>
        </p:spPr>
        <p:txBody>
          <a:bodyPr>
            <a:noAutofit/>
          </a:bodyPr>
          <a:lstStyle/>
          <a:p>
            <a:r>
              <a:rPr lang="en-GB" dirty="0"/>
              <a:t>Emotive Language</a:t>
            </a:r>
          </a:p>
          <a:p>
            <a:pPr lvl="1"/>
            <a:r>
              <a:rPr lang="en-GB" sz="2400" dirty="0"/>
              <a:t>This type of language is used to encourage you to feel an emotion, or to gain your support in a cause without the complete picture.</a:t>
            </a:r>
          </a:p>
          <a:p>
            <a:endParaRPr lang="en-GB" dirty="0"/>
          </a:p>
          <a:p>
            <a:r>
              <a:rPr lang="en-GB" dirty="0"/>
              <a:t>Perspective</a:t>
            </a:r>
          </a:p>
          <a:p>
            <a:pPr lvl="1"/>
            <a:r>
              <a:rPr lang="en-GB" sz="2400" dirty="0"/>
              <a:t>A newspaper article is largely the perspective of one person and their version of the events that have occurred. Factually the information may be correct but the delivery of the information in the article could change the context.</a:t>
            </a:r>
          </a:p>
        </p:txBody>
      </p:sp>
      <p:pic>
        <p:nvPicPr>
          <p:cNvPr id="5" name="Picture 4"/>
          <p:cNvPicPr>
            <a:picLocks noChangeAspect="1"/>
          </p:cNvPicPr>
          <p:nvPr/>
        </p:nvPicPr>
        <p:blipFill rotWithShape="1">
          <a:blip r:embed="rId2">
            <a:extLst>
              <a:ext uri="{28A0092B-C50C-407E-A947-70E740481C1C}">
                <a14:useLocalDpi xmlns:a14="http://schemas.microsoft.com/office/drawing/2010/main" val="0"/>
              </a:ext>
            </a:extLst>
          </a:blip>
          <a:srcRect l="35924" t="29476" r="35508" b="29216"/>
          <a:stretch/>
        </p:blipFill>
        <p:spPr>
          <a:xfrm>
            <a:off x="9795893" y="146383"/>
            <a:ext cx="1343891" cy="1378528"/>
          </a:xfrm>
          <a:prstGeom prst="rect">
            <a:avLst/>
          </a:prstGeom>
        </p:spPr>
      </p:pic>
    </p:spTree>
    <p:extLst>
      <p:ext uri="{BB962C8B-B14F-4D97-AF65-F5344CB8AC3E}">
        <p14:creationId xmlns:p14="http://schemas.microsoft.com/office/powerpoint/2010/main" val="1884520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64521" y="190501"/>
            <a:ext cx="10018713" cy="1074964"/>
          </a:xfrm>
        </p:spPr>
        <p:txBody>
          <a:bodyPr/>
          <a:lstStyle/>
          <a:p>
            <a:r>
              <a:rPr lang="en-GB" dirty="0"/>
              <a:t>Using Newspaper Articles</a:t>
            </a:r>
          </a:p>
        </p:txBody>
      </p:sp>
      <p:sp>
        <p:nvSpPr>
          <p:cNvPr id="3" name="Content Placeholder 2"/>
          <p:cNvSpPr>
            <a:spLocks noGrp="1"/>
          </p:cNvSpPr>
          <p:nvPr>
            <p:ph idx="1"/>
          </p:nvPr>
        </p:nvSpPr>
        <p:spPr>
          <a:xfrm>
            <a:off x="1564520" y="1427747"/>
            <a:ext cx="10018713" cy="4838701"/>
          </a:xfrm>
        </p:spPr>
        <p:txBody>
          <a:bodyPr>
            <a:noAutofit/>
          </a:bodyPr>
          <a:lstStyle/>
          <a:p>
            <a:r>
              <a:rPr lang="en-GB" dirty="0"/>
              <a:t>Newspaper articles</a:t>
            </a:r>
          </a:p>
          <a:p>
            <a:pPr lvl="1"/>
            <a:r>
              <a:rPr lang="en-GB" sz="2400" dirty="0"/>
              <a:t>Rarely reference, meaning the majority of the work published in a newspaper is created for effect, with little substantiated evidence other than the word of a pseudo-expert.</a:t>
            </a:r>
          </a:p>
          <a:p>
            <a:pPr marL="457200" lvl="1" indent="0">
              <a:buNone/>
            </a:pPr>
            <a:endParaRPr lang="en-GB" sz="2400" dirty="0"/>
          </a:p>
          <a:p>
            <a:pPr lvl="1"/>
            <a:r>
              <a:rPr lang="en-GB" sz="2400" dirty="0"/>
              <a:t>The lack of references reduces the credibility of the story.</a:t>
            </a:r>
          </a:p>
          <a:p>
            <a:pPr lvl="1"/>
            <a:endParaRPr lang="en-GB" sz="2400" dirty="0"/>
          </a:p>
          <a:p>
            <a:pPr lvl="1"/>
            <a:r>
              <a:rPr lang="en-GB" sz="2400" dirty="0"/>
              <a:t>The event time-line for the article may be correct but the perspective of the writer will change continuously.</a:t>
            </a:r>
          </a:p>
          <a:p>
            <a:pPr lvl="1"/>
            <a:endParaRPr lang="en-GB" sz="2400" dirty="0"/>
          </a:p>
          <a:p>
            <a:pPr lvl="1"/>
            <a:r>
              <a:rPr lang="en-GB" sz="2400" dirty="0"/>
              <a:t>Newspapers cost money to produce and make money when sold.</a:t>
            </a:r>
          </a:p>
        </p:txBody>
      </p:sp>
    </p:spTree>
    <p:extLst>
      <p:ext uri="{BB962C8B-B14F-4D97-AF65-F5344CB8AC3E}">
        <p14:creationId xmlns:p14="http://schemas.microsoft.com/office/powerpoint/2010/main" val="3699687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12E2D-3494-4E80-A71C-9D1FE8CC05B3}"/>
              </a:ext>
            </a:extLst>
          </p:cNvPr>
          <p:cNvSpPr>
            <a:spLocks noGrp="1"/>
          </p:cNvSpPr>
          <p:nvPr>
            <p:ph type="title"/>
          </p:nvPr>
        </p:nvSpPr>
        <p:spPr/>
        <p:txBody>
          <a:bodyPr/>
          <a:lstStyle/>
          <a:p>
            <a:r>
              <a:rPr lang="en-GB" dirty="0"/>
              <a:t>Evaluating News Sources</a:t>
            </a:r>
          </a:p>
        </p:txBody>
      </p:sp>
      <p:sp>
        <p:nvSpPr>
          <p:cNvPr id="3" name="Content Placeholder 2">
            <a:extLst>
              <a:ext uri="{FF2B5EF4-FFF2-40B4-BE49-F238E27FC236}">
                <a16:creationId xmlns:a16="http://schemas.microsoft.com/office/drawing/2014/main" id="{01CE200A-06F4-41F6-BF30-687FE628E64F}"/>
              </a:ext>
            </a:extLst>
          </p:cNvPr>
          <p:cNvSpPr>
            <a:spLocks noGrp="1"/>
          </p:cNvSpPr>
          <p:nvPr>
            <p:ph idx="1"/>
          </p:nvPr>
        </p:nvSpPr>
        <p:spPr/>
        <p:txBody>
          <a:bodyPr/>
          <a:lstStyle/>
          <a:p>
            <a:r>
              <a:rPr lang="en-GB" b="0" i="0" dirty="0">
                <a:solidFill>
                  <a:srgbClr val="2D3B45"/>
                </a:solidFill>
                <a:effectLst/>
                <a:latin typeface="Lato Extended"/>
              </a:rPr>
              <a:t>Newspapers may have a remit to inform but they have, and have always had, very different </a:t>
            </a:r>
            <a:r>
              <a:rPr lang="en-GB" b="1" i="0" dirty="0">
                <a:solidFill>
                  <a:srgbClr val="800080"/>
                </a:solidFill>
                <a:effectLst/>
                <a:latin typeface="Lato Extended"/>
              </a:rPr>
              <a:t>political and social agendas</a:t>
            </a:r>
            <a:r>
              <a:rPr lang="en-GB" b="0" i="0" dirty="0">
                <a:solidFill>
                  <a:srgbClr val="2D3B45"/>
                </a:solidFill>
                <a:effectLst/>
                <a:latin typeface="Lato Extended"/>
              </a:rPr>
              <a:t>. </a:t>
            </a:r>
          </a:p>
          <a:p>
            <a:r>
              <a:rPr lang="en-GB" b="0" i="0" dirty="0">
                <a:solidFill>
                  <a:srgbClr val="2D3B45"/>
                </a:solidFill>
                <a:effectLst/>
                <a:latin typeface="Lato Extended"/>
              </a:rPr>
              <a:t>The intended audience and the reporters'/editors' purposes in writing the articles can greatly affect their content. </a:t>
            </a:r>
          </a:p>
          <a:p>
            <a:r>
              <a:rPr lang="en-GB" b="0" i="0" dirty="0">
                <a:solidFill>
                  <a:srgbClr val="2D3B45"/>
                </a:solidFill>
                <a:effectLst/>
                <a:latin typeface="Lato Extended"/>
              </a:rPr>
              <a:t>What are introduced as 'facts' to back up arguments can be extremely selectively chosen and you need to take this into account. </a:t>
            </a:r>
          </a:p>
          <a:p>
            <a:pPr marL="0" indent="0">
              <a:buNone/>
            </a:pPr>
            <a:r>
              <a:rPr lang="en-GB" dirty="0">
                <a:solidFill>
                  <a:srgbClr val="2D3B45"/>
                </a:solidFill>
                <a:latin typeface="Lato Extended"/>
              </a:rPr>
              <a:t>(University of Hull 2021)</a:t>
            </a:r>
            <a:r>
              <a:rPr lang="en-GB" b="0" i="0" dirty="0">
                <a:solidFill>
                  <a:srgbClr val="2D3B45"/>
                </a:solidFill>
                <a:effectLst/>
                <a:latin typeface="Lato Extended"/>
              </a:rPr>
              <a:t> </a:t>
            </a:r>
            <a:endParaRPr lang="en-GB" dirty="0"/>
          </a:p>
        </p:txBody>
      </p:sp>
    </p:spTree>
    <p:extLst>
      <p:ext uri="{BB962C8B-B14F-4D97-AF65-F5344CB8AC3E}">
        <p14:creationId xmlns:p14="http://schemas.microsoft.com/office/powerpoint/2010/main" val="9273476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21F46FF-51DD-4362-9BA1-2E08D5AFADE1}"/>
              </a:ext>
            </a:extLst>
          </p:cNvPr>
          <p:cNvSpPr>
            <a:spLocks noGrp="1"/>
          </p:cNvSpPr>
          <p:nvPr>
            <p:ph idx="1"/>
          </p:nvPr>
        </p:nvSpPr>
        <p:spPr>
          <a:xfrm>
            <a:off x="1484310" y="676507"/>
            <a:ext cx="10018713" cy="5114693"/>
          </a:xfrm>
        </p:spPr>
        <p:txBody>
          <a:bodyPr>
            <a:normAutofit/>
          </a:bodyPr>
          <a:lstStyle/>
          <a:p>
            <a:r>
              <a:rPr lang="en-GB" b="0" i="0" dirty="0">
                <a:solidFill>
                  <a:srgbClr val="2D3B45"/>
                </a:solidFill>
                <a:effectLst/>
                <a:latin typeface="Lato Extended"/>
              </a:rPr>
              <a:t>Some sources are more reliable than others but they may still involve a great deal of bias. </a:t>
            </a:r>
          </a:p>
          <a:p>
            <a:r>
              <a:rPr lang="en-GB" b="0" i="0" dirty="0">
                <a:solidFill>
                  <a:srgbClr val="2D3B45"/>
                </a:solidFill>
                <a:effectLst/>
                <a:latin typeface="Lato Extended"/>
              </a:rPr>
              <a:t>Generally, the broadsheet newspapers are more reliable than the tabloids but they too will spin information to meet their own agendas.  </a:t>
            </a:r>
          </a:p>
          <a:p>
            <a:r>
              <a:rPr lang="en-GB" b="0" i="0" dirty="0">
                <a:solidFill>
                  <a:srgbClr val="2D3B45"/>
                </a:solidFill>
                <a:effectLst/>
                <a:latin typeface="Lato Extended"/>
              </a:rPr>
              <a:t>Newspaper articles are good ways of evidencing </a:t>
            </a:r>
            <a:r>
              <a:rPr lang="en-GB" b="1" i="0" dirty="0">
                <a:solidFill>
                  <a:srgbClr val="800080"/>
                </a:solidFill>
                <a:effectLst/>
                <a:latin typeface="Lato Extended"/>
              </a:rPr>
              <a:t>public opinion</a:t>
            </a:r>
            <a:r>
              <a:rPr lang="en-GB" b="0" i="0" dirty="0">
                <a:solidFill>
                  <a:srgbClr val="2D3B45"/>
                </a:solidFill>
                <a:effectLst/>
                <a:latin typeface="Lato Extended"/>
              </a:rPr>
              <a:t> and for historians they offer a unique insight into some time periods - as long as they are not used as the only source of information.</a:t>
            </a:r>
          </a:p>
          <a:p>
            <a:pPr marL="0" indent="0">
              <a:buNone/>
            </a:pPr>
            <a:r>
              <a:rPr lang="en-GB" dirty="0">
                <a:solidFill>
                  <a:srgbClr val="2D3B45"/>
                </a:solidFill>
                <a:latin typeface="Lato Extended"/>
              </a:rPr>
              <a:t>(University of Hull 2021)</a:t>
            </a:r>
            <a:endParaRPr lang="en-GB" dirty="0"/>
          </a:p>
        </p:txBody>
      </p:sp>
    </p:spTree>
    <p:extLst>
      <p:ext uri="{BB962C8B-B14F-4D97-AF65-F5344CB8AC3E}">
        <p14:creationId xmlns:p14="http://schemas.microsoft.com/office/powerpoint/2010/main" val="35757155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D26B611-167E-40B4-97B5-0BBE740A01E9}"/>
              </a:ext>
            </a:extLst>
          </p:cNvPr>
          <p:cNvSpPr>
            <a:spLocks noGrp="1"/>
          </p:cNvSpPr>
          <p:nvPr>
            <p:ph idx="1"/>
          </p:nvPr>
        </p:nvSpPr>
        <p:spPr>
          <a:xfrm>
            <a:off x="1484310" y="661639"/>
            <a:ext cx="10018713" cy="5129561"/>
          </a:xfrm>
        </p:spPr>
        <p:txBody>
          <a:bodyPr/>
          <a:lstStyle/>
          <a:p>
            <a:r>
              <a:rPr lang="en-GB" b="0" i="0" dirty="0">
                <a:solidFill>
                  <a:srgbClr val="2D3B45"/>
                </a:solidFill>
                <a:effectLst/>
                <a:latin typeface="Lato Extended"/>
              </a:rPr>
              <a:t>Broadcast news can vary incredibly but if you want to use something that you saw or heard on the news then it is always a good idea to </a:t>
            </a:r>
            <a:r>
              <a:rPr lang="en-GB" b="1" i="0" dirty="0">
                <a:solidFill>
                  <a:srgbClr val="800080"/>
                </a:solidFill>
                <a:effectLst/>
                <a:latin typeface="Lato Extended"/>
              </a:rPr>
              <a:t>balance</a:t>
            </a:r>
            <a:r>
              <a:rPr lang="en-GB" b="1" i="0" dirty="0">
                <a:solidFill>
                  <a:srgbClr val="2D3B45"/>
                </a:solidFill>
                <a:effectLst/>
                <a:latin typeface="Lato Extended"/>
              </a:rPr>
              <a:t> </a:t>
            </a:r>
            <a:r>
              <a:rPr lang="en-GB" b="0" i="0" dirty="0">
                <a:solidFill>
                  <a:srgbClr val="2D3B45"/>
                </a:solidFill>
                <a:effectLst/>
                <a:latin typeface="Lato Extended"/>
              </a:rPr>
              <a:t>it by looking at reports from alternative sources on the same subject. </a:t>
            </a:r>
          </a:p>
          <a:p>
            <a:r>
              <a:rPr lang="en-GB" b="0" i="0" dirty="0">
                <a:solidFill>
                  <a:srgbClr val="2D3B45"/>
                </a:solidFill>
                <a:effectLst/>
                <a:latin typeface="Lato Extended"/>
              </a:rPr>
              <a:t>For example, the BBC may cover a world event completely differently to CNN or Al Jazeera.  </a:t>
            </a:r>
          </a:p>
          <a:p>
            <a:pPr marL="0" indent="0">
              <a:buNone/>
            </a:pPr>
            <a:r>
              <a:rPr lang="en-GB" dirty="0">
                <a:solidFill>
                  <a:srgbClr val="2D3B45"/>
                </a:solidFill>
                <a:latin typeface="Lato Extended"/>
              </a:rPr>
              <a:t>(University of Hull 2021)</a:t>
            </a:r>
            <a:endParaRPr lang="en-GB" dirty="0"/>
          </a:p>
        </p:txBody>
      </p:sp>
    </p:spTree>
    <p:extLst>
      <p:ext uri="{BB962C8B-B14F-4D97-AF65-F5344CB8AC3E}">
        <p14:creationId xmlns:p14="http://schemas.microsoft.com/office/powerpoint/2010/main" val="13441278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186A48-F3F5-4B5D-82E6-9742DC84DCFE}"/>
              </a:ext>
            </a:extLst>
          </p:cNvPr>
          <p:cNvSpPr>
            <a:spLocks noGrp="1"/>
          </p:cNvSpPr>
          <p:nvPr>
            <p:ph type="title"/>
          </p:nvPr>
        </p:nvSpPr>
        <p:spPr>
          <a:xfrm>
            <a:off x="1603257" y="224883"/>
            <a:ext cx="10018713" cy="1752599"/>
          </a:xfrm>
        </p:spPr>
        <p:txBody>
          <a:bodyPr/>
          <a:lstStyle/>
          <a:p>
            <a:r>
              <a:rPr lang="en-GB" dirty="0"/>
              <a:t>Video Evaluating Sources</a:t>
            </a:r>
          </a:p>
        </p:txBody>
      </p:sp>
      <p:pic>
        <p:nvPicPr>
          <p:cNvPr id="5" name="Content Placeholder 4" descr="A group of magazines&#10;&#10;Description automatically generated with low confidence">
            <a:hlinkClick r:id="rId2"/>
            <a:extLst>
              <a:ext uri="{FF2B5EF4-FFF2-40B4-BE49-F238E27FC236}">
                <a16:creationId xmlns:a16="http://schemas.microsoft.com/office/drawing/2014/main" id="{8870697B-0D53-46AC-B2C2-00AFBC6097B1}"/>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841650" y="2036955"/>
            <a:ext cx="6328263" cy="4653707"/>
          </a:xfrm>
        </p:spPr>
      </p:pic>
    </p:spTree>
    <p:extLst>
      <p:ext uri="{BB962C8B-B14F-4D97-AF65-F5344CB8AC3E}">
        <p14:creationId xmlns:p14="http://schemas.microsoft.com/office/powerpoint/2010/main" val="31301637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4310" y="190500"/>
            <a:ext cx="10018713" cy="1752599"/>
          </a:xfrm>
        </p:spPr>
        <p:txBody>
          <a:bodyPr/>
          <a:lstStyle/>
          <a:p>
            <a:r>
              <a:rPr lang="en-GB" dirty="0"/>
              <a:t>Website Articles</a:t>
            </a:r>
          </a:p>
        </p:txBody>
      </p:sp>
      <p:sp>
        <p:nvSpPr>
          <p:cNvPr id="3" name="Content Placeholder 2"/>
          <p:cNvSpPr>
            <a:spLocks noGrp="1"/>
          </p:cNvSpPr>
          <p:nvPr>
            <p:ph idx="1"/>
          </p:nvPr>
        </p:nvSpPr>
        <p:spPr>
          <a:xfrm>
            <a:off x="1484310" y="1588169"/>
            <a:ext cx="10018713" cy="4203032"/>
          </a:xfrm>
        </p:spPr>
        <p:txBody>
          <a:bodyPr/>
          <a:lstStyle/>
          <a:p>
            <a:r>
              <a:rPr lang="en-GB" sz="3200" dirty="0"/>
              <a:t>Blogs</a:t>
            </a:r>
          </a:p>
          <a:p>
            <a:pPr marL="0" indent="0">
              <a:buNone/>
            </a:pPr>
            <a:endParaRPr lang="en-GB" sz="3200" dirty="0"/>
          </a:p>
          <a:p>
            <a:r>
              <a:rPr lang="en-GB" sz="3200" dirty="0"/>
              <a:t>Wikipedia</a:t>
            </a:r>
          </a:p>
          <a:p>
            <a:endParaRPr lang="en-GB" sz="3200" dirty="0"/>
          </a:p>
          <a:p>
            <a:r>
              <a:rPr lang="en-GB" sz="3200" dirty="0"/>
              <a:t>Facebook posts</a:t>
            </a:r>
          </a:p>
          <a:p>
            <a:endParaRPr lang="en-GB" dirty="0"/>
          </a:p>
          <a:p>
            <a:endParaRPr lang="en-GB" dirty="0"/>
          </a:p>
        </p:txBody>
      </p:sp>
      <p:pic>
        <p:nvPicPr>
          <p:cNvPr id="5" name="Picture 4" descr="A close up of a sign&#10;&#10;Description automatically generated">
            <a:extLst>
              <a:ext uri="{FF2B5EF4-FFF2-40B4-BE49-F238E27FC236}">
                <a16:creationId xmlns:a16="http://schemas.microsoft.com/office/drawing/2014/main" id="{AD90C4AB-593B-41DC-9117-0A5471F96AE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78905" y="1785686"/>
            <a:ext cx="6279382" cy="3110164"/>
          </a:xfrm>
          <a:prstGeom prst="rect">
            <a:avLst/>
          </a:prstGeom>
        </p:spPr>
      </p:pic>
    </p:spTree>
    <p:extLst>
      <p:ext uri="{BB962C8B-B14F-4D97-AF65-F5344CB8AC3E}">
        <p14:creationId xmlns:p14="http://schemas.microsoft.com/office/powerpoint/2010/main" val="23379003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92858" y="190500"/>
            <a:ext cx="10018713" cy="1752599"/>
          </a:xfrm>
        </p:spPr>
        <p:txBody>
          <a:bodyPr>
            <a:normAutofit/>
          </a:bodyPr>
          <a:lstStyle/>
          <a:p>
            <a:r>
              <a:rPr lang="en-GB" dirty="0"/>
              <a:t>What are the problems with websites ?</a:t>
            </a:r>
          </a:p>
        </p:txBody>
      </p:sp>
      <p:sp>
        <p:nvSpPr>
          <p:cNvPr id="3" name="Content Placeholder 2"/>
          <p:cNvSpPr>
            <a:spLocks noGrp="1"/>
          </p:cNvSpPr>
          <p:nvPr>
            <p:ph idx="1"/>
          </p:nvPr>
        </p:nvSpPr>
        <p:spPr>
          <a:xfrm>
            <a:off x="1484310" y="1459832"/>
            <a:ext cx="10018713" cy="4989093"/>
          </a:xfrm>
        </p:spPr>
        <p:txBody>
          <a:bodyPr>
            <a:noAutofit/>
          </a:bodyPr>
          <a:lstStyle/>
          <a:p>
            <a:r>
              <a:rPr lang="en-GB" sz="2800" dirty="0"/>
              <a:t>Opinions.</a:t>
            </a:r>
          </a:p>
          <a:p>
            <a:pPr marL="0" indent="0">
              <a:buNone/>
            </a:pPr>
            <a:endParaRPr lang="en-GB" sz="2800" dirty="0"/>
          </a:p>
          <a:p>
            <a:r>
              <a:rPr lang="en-GB" sz="2800" dirty="0"/>
              <a:t>Can be edited by absolutely anyone. </a:t>
            </a:r>
          </a:p>
          <a:p>
            <a:endParaRPr lang="en-GB" sz="2800" dirty="0"/>
          </a:p>
          <a:p>
            <a:r>
              <a:rPr lang="en-GB" sz="2800" dirty="0"/>
              <a:t>Majority of information is not referenced.</a:t>
            </a:r>
          </a:p>
          <a:p>
            <a:endParaRPr lang="en-GB" sz="2800" dirty="0"/>
          </a:p>
          <a:p>
            <a:r>
              <a:rPr lang="en-GB" sz="2800" dirty="0"/>
              <a:t>Information is not verified.</a:t>
            </a:r>
          </a:p>
        </p:txBody>
      </p:sp>
    </p:spTree>
    <p:extLst>
      <p:ext uri="{BB962C8B-B14F-4D97-AF65-F5344CB8AC3E}">
        <p14:creationId xmlns:p14="http://schemas.microsoft.com/office/powerpoint/2010/main" val="41852514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4309" y="0"/>
            <a:ext cx="10018713" cy="1752599"/>
          </a:xfrm>
        </p:spPr>
        <p:txBody>
          <a:bodyPr/>
          <a:lstStyle/>
          <a:p>
            <a:r>
              <a:rPr lang="en-GB" dirty="0"/>
              <a:t>Referencing</a:t>
            </a:r>
          </a:p>
        </p:txBody>
      </p:sp>
      <p:sp>
        <p:nvSpPr>
          <p:cNvPr id="3" name="Content Placeholder 2"/>
          <p:cNvSpPr>
            <a:spLocks noGrp="1"/>
          </p:cNvSpPr>
          <p:nvPr>
            <p:ph idx="1"/>
          </p:nvPr>
        </p:nvSpPr>
        <p:spPr>
          <a:xfrm>
            <a:off x="1484310" y="1331495"/>
            <a:ext cx="10018713" cy="5261810"/>
          </a:xfrm>
        </p:spPr>
        <p:txBody>
          <a:bodyPr>
            <a:normAutofit/>
          </a:bodyPr>
          <a:lstStyle/>
          <a:p>
            <a:r>
              <a:rPr lang="en-GB" dirty="0"/>
              <a:t>What is referencing</a:t>
            </a:r>
          </a:p>
          <a:p>
            <a:pPr lvl="1"/>
            <a:r>
              <a:rPr lang="en-GB" dirty="0"/>
              <a:t>The act of using the work of others to support your own claims.</a:t>
            </a:r>
          </a:p>
          <a:p>
            <a:pPr lvl="1"/>
            <a:endParaRPr lang="en-GB" dirty="0"/>
          </a:p>
          <a:p>
            <a:r>
              <a:rPr lang="en-GB" dirty="0"/>
              <a:t>What is the point in referencing ?</a:t>
            </a:r>
          </a:p>
          <a:p>
            <a:pPr lvl="1"/>
            <a:r>
              <a:rPr lang="en-GB" dirty="0"/>
              <a:t>The supporting of your own ideas with the foundation work that has been conducted by others.</a:t>
            </a:r>
          </a:p>
          <a:p>
            <a:pPr lvl="1"/>
            <a:r>
              <a:rPr lang="en-GB" dirty="0"/>
              <a:t>This has two advantages:</a:t>
            </a:r>
          </a:p>
          <a:p>
            <a:pPr marL="1257300" lvl="2" indent="-342900">
              <a:buFont typeface="+mj-lt"/>
              <a:buAutoNum type="arabicPeriod"/>
            </a:pPr>
            <a:r>
              <a:rPr lang="en-GB" dirty="0"/>
              <a:t>The theory and underlying concepts for your work has already been publish and is proven to be correct so you are able to learn from these works.</a:t>
            </a:r>
          </a:p>
          <a:p>
            <a:pPr marL="1257300" lvl="2" indent="-342900">
              <a:buFont typeface="+mj-lt"/>
              <a:buAutoNum type="arabicPeriod"/>
            </a:pPr>
            <a:r>
              <a:rPr lang="en-GB" dirty="0"/>
              <a:t>You don’t have to do the extra underlying work to complete your own.</a:t>
            </a:r>
          </a:p>
        </p:txBody>
      </p:sp>
    </p:spTree>
    <p:extLst>
      <p:ext uri="{BB962C8B-B14F-4D97-AF65-F5344CB8AC3E}">
        <p14:creationId xmlns:p14="http://schemas.microsoft.com/office/powerpoint/2010/main" val="33708789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28690" y="190500"/>
            <a:ext cx="10018713" cy="1752599"/>
          </a:xfrm>
        </p:spPr>
        <p:txBody>
          <a:bodyPr>
            <a:normAutofit/>
          </a:bodyPr>
          <a:lstStyle/>
          <a:p>
            <a:r>
              <a:rPr lang="en-GB" dirty="0"/>
              <a:t>I should use the works of others but which ones ?</a:t>
            </a:r>
          </a:p>
        </p:txBody>
      </p:sp>
      <p:sp>
        <p:nvSpPr>
          <p:cNvPr id="3" name="Content Placeholder 2"/>
          <p:cNvSpPr>
            <a:spLocks noGrp="1"/>
          </p:cNvSpPr>
          <p:nvPr>
            <p:ph idx="1"/>
          </p:nvPr>
        </p:nvSpPr>
        <p:spPr>
          <a:xfrm>
            <a:off x="1628690" y="1943099"/>
            <a:ext cx="10018713" cy="4586038"/>
          </a:xfrm>
        </p:spPr>
        <p:txBody>
          <a:bodyPr>
            <a:normAutofit/>
          </a:bodyPr>
          <a:lstStyle/>
          <a:p>
            <a:r>
              <a:rPr lang="en-GB" dirty="0"/>
              <a:t>There are many types of articles –</a:t>
            </a:r>
          </a:p>
          <a:p>
            <a:pPr lvl="1"/>
            <a:r>
              <a:rPr lang="en-GB" dirty="0"/>
              <a:t>Newspaper</a:t>
            </a:r>
          </a:p>
          <a:p>
            <a:pPr lvl="1"/>
            <a:r>
              <a:rPr lang="en-GB" dirty="0"/>
              <a:t>Magazine</a:t>
            </a:r>
          </a:p>
          <a:p>
            <a:pPr lvl="1"/>
            <a:r>
              <a:rPr lang="en-GB" dirty="0"/>
              <a:t>Website</a:t>
            </a:r>
          </a:p>
          <a:p>
            <a:pPr lvl="1"/>
            <a:r>
              <a:rPr lang="en-GB" dirty="0"/>
              <a:t>Journal</a:t>
            </a:r>
          </a:p>
          <a:p>
            <a:pPr lvl="1"/>
            <a:endParaRPr lang="en-GB" dirty="0"/>
          </a:p>
          <a:p>
            <a:r>
              <a:rPr lang="en-GB" dirty="0"/>
              <a:t>Are any of these useable ?</a:t>
            </a:r>
          </a:p>
          <a:p>
            <a:pPr lvl="1"/>
            <a:r>
              <a:rPr lang="en-GB" dirty="0"/>
              <a:t>Journal</a:t>
            </a:r>
          </a:p>
          <a:p>
            <a:pPr lvl="1"/>
            <a:r>
              <a:rPr lang="en-GB" dirty="0"/>
              <a:t>Website</a:t>
            </a:r>
          </a:p>
        </p:txBody>
      </p:sp>
    </p:spTree>
    <p:extLst>
      <p:ext uri="{BB962C8B-B14F-4D97-AF65-F5344CB8AC3E}">
        <p14:creationId xmlns:p14="http://schemas.microsoft.com/office/powerpoint/2010/main" val="1338191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28690" y="190500"/>
            <a:ext cx="10018713" cy="1752599"/>
          </a:xfrm>
        </p:spPr>
        <p:txBody>
          <a:bodyPr/>
          <a:lstStyle/>
          <a:p>
            <a:r>
              <a:rPr lang="en-GB" dirty="0"/>
              <a:t>Websites with Useable Articles</a:t>
            </a:r>
          </a:p>
        </p:txBody>
      </p:sp>
      <p:sp>
        <p:nvSpPr>
          <p:cNvPr id="3" name="Content Placeholder 2"/>
          <p:cNvSpPr>
            <a:spLocks noGrp="1"/>
          </p:cNvSpPr>
          <p:nvPr>
            <p:ph idx="1"/>
          </p:nvPr>
        </p:nvSpPr>
        <p:spPr>
          <a:xfrm>
            <a:off x="1580564" y="1790701"/>
            <a:ext cx="10018713" cy="4690310"/>
          </a:xfrm>
        </p:spPr>
        <p:txBody>
          <a:bodyPr>
            <a:normAutofit/>
          </a:bodyPr>
          <a:lstStyle/>
          <a:p>
            <a:r>
              <a:rPr lang="en-GB" sz="3600" dirty="0"/>
              <a:t>What websites provide useable information ?</a:t>
            </a:r>
          </a:p>
          <a:p>
            <a:pPr lvl="1"/>
            <a:r>
              <a:rPr lang="en-GB" sz="3600" dirty="0"/>
              <a:t>Public Bodies</a:t>
            </a:r>
          </a:p>
          <a:p>
            <a:pPr lvl="1"/>
            <a:r>
              <a:rPr lang="en-GB" sz="3600" dirty="0"/>
              <a:t>Education Providers</a:t>
            </a:r>
          </a:p>
          <a:p>
            <a:pPr lvl="1"/>
            <a:r>
              <a:rPr lang="en-GB" sz="3600" dirty="0"/>
              <a:t>Government Bodies</a:t>
            </a:r>
          </a:p>
          <a:p>
            <a:pPr lvl="1"/>
            <a:r>
              <a:rPr lang="en-GB" sz="3600" dirty="0"/>
              <a:t>Libraries</a:t>
            </a:r>
          </a:p>
          <a:p>
            <a:pPr lvl="1"/>
            <a:r>
              <a:rPr lang="en-GB" sz="3600" dirty="0"/>
              <a:t>Organisations related to your fields</a:t>
            </a:r>
          </a:p>
        </p:txBody>
      </p:sp>
    </p:spTree>
    <p:extLst>
      <p:ext uri="{BB962C8B-B14F-4D97-AF65-F5344CB8AC3E}">
        <p14:creationId xmlns:p14="http://schemas.microsoft.com/office/powerpoint/2010/main" val="18637026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4310" y="190501"/>
            <a:ext cx="10018713" cy="1301416"/>
          </a:xfrm>
        </p:spPr>
        <p:txBody>
          <a:bodyPr/>
          <a:lstStyle/>
          <a:p>
            <a:r>
              <a:rPr lang="en-GB" dirty="0"/>
              <a:t>Wikipedia</a:t>
            </a:r>
          </a:p>
        </p:txBody>
      </p:sp>
      <p:sp>
        <p:nvSpPr>
          <p:cNvPr id="3" name="Content Placeholder 2"/>
          <p:cNvSpPr>
            <a:spLocks noGrp="1"/>
          </p:cNvSpPr>
          <p:nvPr>
            <p:ph idx="1"/>
          </p:nvPr>
        </p:nvSpPr>
        <p:spPr>
          <a:xfrm>
            <a:off x="1343733" y="1331494"/>
            <a:ext cx="10299865" cy="4582025"/>
          </a:xfrm>
        </p:spPr>
        <p:txBody>
          <a:bodyPr>
            <a:normAutofit/>
          </a:bodyPr>
          <a:lstStyle/>
          <a:p>
            <a:r>
              <a:rPr lang="en-GB" dirty="0"/>
              <a:t>I saw a really informative article on Wikipedia, why can I not use it ?</a:t>
            </a:r>
          </a:p>
          <a:p>
            <a:pPr lvl="1"/>
            <a:r>
              <a:rPr lang="en-GB" sz="2400" dirty="0"/>
              <a:t>It can be edited by anyone</a:t>
            </a:r>
          </a:p>
          <a:p>
            <a:pPr lvl="1"/>
            <a:r>
              <a:rPr lang="en-GB" sz="2400" dirty="0"/>
              <a:t>References are rarely used</a:t>
            </a:r>
          </a:p>
          <a:p>
            <a:pPr lvl="1"/>
            <a:r>
              <a:rPr lang="en-GB" sz="2400" dirty="0"/>
              <a:t>The references that are used are unverified in most  </a:t>
            </a:r>
          </a:p>
          <a:p>
            <a:pPr marL="457200" lvl="1" indent="0">
              <a:buNone/>
            </a:pPr>
            <a:r>
              <a:rPr lang="en-GB" sz="2400" dirty="0"/>
              <a:t>      cases</a:t>
            </a:r>
          </a:p>
          <a:p>
            <a:pPr lvl="1"/>
            <a:r>
              <a:rPr lang="en-GB" sz="2400" dirty="0"/>
              <a:t>Can be used as a source of information, but……</a:t>
            </a:r>
          </a:p>
          <a:p>
            <a:pPr lvl="1"/>
            <a:endParaRPr lang="en-GB" dirty="0"/>
          </a:p>
          <a:p>
            <a:pPr lvl="1"/>
            <a:endParaRPr lang="en-GB" dirty="0"/>
          </a:p>
          <a:p>
            <a:r>
              <a:rPr lang="en-GB" b="1" dirty="0"/>
              <a:t>DO NOT REFERENCE WIKIPEDIA</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707575" y="3108408"/>
            <a:ext cx="3484425" cy="3559091"/>
          </a:xfrm>
          <a:prstGeom prst="rect">
            <a:avLst/>
          </a:prstGeom>
        </p:spPr>
      </p:pic>
    </p:spTree>
    <p:extLst>
      <p:ext uri="{BB962C8B-B14F-4D97-AF65-F5344CB8AC3E}">
        <p14:creationId xmlns:p14="http://schemas.microsoft.com/office/powerpoint/2010/main" val="126613897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486377" y="3230529"/>
            <a:ext cx="3705623" cy="3705623"/>
          </a:xfrm>
          <a:prstGeom prst="rect">
            <a:avLst/>
          </a:prstGeom>
        </p:spPr>
      </p:pic>
      <p:sp>
        <p:nvSpPr>
          <p:cNvPr id="2" name="Title 1"/>
          <p:cNvSpPr>
            <a:spLocks noGrp="1"/>
          </p:cNvSpPr>
          <p:nvPr>
            <p:ph type="title"/>
          </p:nvPr>
        </p:nvSpPr>
        <p:spPr>
          <a:xfrm>
            <a:off x="1484309" y="190500"/>
            <a:ext cx="10018713" cy="1752599"/>
          </a:xfrm>
        </p:spPr>
        <p:txBody>
          <a:bodyPr/>
          <a:lstStyle/>
          <a:p>
            <a:r>
              <a:rPr lang="en-GB" dirty="0"/>
              <a:t>Journals what are they ?</a:t>
            </a:r>
          </a:p>
        </p:txBody>
      </p:sp>
      <p:sp>
        <p:nvSpPr>
          <p:cNvPr id="3" name="Content Placeholder 2"/>
          <p:cNvSpPr>
            <a:spLocks noGrp="1"/>
          </p:cNvSpPr>
          <p:nvPr>
            <p:ph idx="1"/>
          </p:nvPr>
        </p:nvSpPr>
        <p:spPr>
          <a:xfrm>
            <a:off x="1484309" y="1844841"/>
            <a:ext cx="6365729" cy="4722736"/>
          </a:xfrm>
        </p:spPr>
        <p:txBody>
          <a:bodyPr>
            <a:noAutofit/>
          </a:bodyPr>
          <a:lstStyle/>
          <a:p>
            <a:pPr marL="0" indent="0">
              <a:buNone/>
            </a:pPr>
            <a:r>
              <a:rPr lang="en-GB" sz="2800" dirty="0"/>
              <a:t>Journals are collections of academic work, </a:t>
            </a:r>
          </a:p>
          <a:p>
            <a:pPr marL="0" indent="0">
              <a:buNone/>
            </a:pPr>
            <a:r>
              <a:rPr lang="en-GB" sz="2800" dirty="0"/>
              <a:t>sometimes referred to as academic journals.</a:t>
            </a:r>
          </a:p>
          <a:p>
            <a:pPr marL="0" indent="0">
              <a:buNone/>
            </a:pPr>
            <a:endParaRPr lang="en-GB" sz="2800" dirty="0"/>
          </a:p>
          <a:p>
            <a:pPr marL="0" indent="0">
              <a:buNone/>
            </a:pPr>
            <a:r>
              <a:rPr lang="en-GB" sz="2800" b="0" i="0" dirty="0">
                <a:solidFill>
                  <a:srgbClr val="2D3B45"/>
                </a:solidFill>
                <a:effectLst/>
              </a:rPr>
              <a:t>Academic journal articles are probably the most reliable source of current thinking in your field.</a:t>
            </a:r>
          </a:p>
          <a:p>
            <a:pPr marL="0" indent="0">
              <a:buNone/>
            </a:pPr>
            <a:r>
              <a:rPr lang="en-GB" sz="2800" dirty="0">
                <a:solidFill>
                  <a:srgbClr val="2D3B45"/>
                </a:solidFill>
              </a:rPr>
              <a:t>(University of Hull 2021)</a:t>
            </a:r>
            <a:endParaRPr lang="en-GB" sz="2800" dirty="0"/>
          </a:p>
        </p:txBody>
      </p:sp>
    </p:spTree>
    <p:extLst>
      <p:ext uri="{BB962C8B-B14F-4D97-AF65-F5344CB8AC3E}">
        <p14:creationId xmlns:p14="http://schemas.microsoft.com/office/powerpoint/2010/main" val="149875639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4309" y="190500"/>
            <a:ext cx="10018713" cy="1752599"/>
          </a:xfrm>
        </p:spPr>
        <p:txBody>
          <a:bodyPr/>
          <a:lstStyle/>
          <a:p>
            <a:r>
              <a:rPr lang="en-GB" dirty="0"/>
              <a:t>Why are journals useful to me ?</a:t>
            </a:r>
          </a:p>
        </p:txBody>
      </p:sp>
      <p:sp>
        <p:nvSpPr>
          <p:cNvPr id="3" name="Content Placeholder 2"/>
          <p:cNvSpPr>
            <a:spLocks noGrp="1"/>
          </p:cNvSpPr>
          <p:nvPr>
            <p:ph idx="1"/>
          </p:nvPr>
        </p:nvSpPr>
        <p:spPr>
          <a:xfrm>
            <a:off x="1484310" y="1604211"/>
            <a:ext cx="10018713" cy="4186989"/>
          </a:xfrm>
        </p:spPr>
        <p:txBody>
          <a:bodyPr>
            <a:noAutofit/>
          </a:bodyPr>
          <a:lstStyle/>
          <a:p>
            <a:r>
              <a:rPr lang="en-GB" sz="3200" dirty="0"/>
              <a:t>They are collections of academic work.</a:t>
            </a:r>
          </a:p>
          <a:p>
            <a:pPr lvl="1"/>
            <a:r>
              <a:rPr lang="en-GB" sz="3200" dirty="0"/>
              <a:t>Every article within them is written by an expert in the given field.</a:t>
            </a:r>
          </a:p>
          <a:p>
            <a:pPr lvl="1"/>
            <a:r>
              <a:rPr lang="en-GB" sz="3200" dirty="0"/>
              <a:t>Every article will have been peer-reviewed.</a:t>
            </a:r>
          </a:p>
          <a:p>
            <a:pPr lvl="1"/>
            <a:r>
              <a:rPr lang="en-GB" sz="3200" dirty="0"/>
              <a:t>Every article will have a logical structure.</a:t>
            </a:r>
          </a:p>
          <a:p>
            <a:pPr lvl="1"/>
            <a:r>
              <a:rPr lang="en-GB" sz="3200" dirty="0"/>
              <a:t>Every article will have a purpose.</a:t>
            </a:r>
          </a:p>
        </p:txBody>
      </p:sp>
    </p:spTree>
    <p:extLst>
      <p:ext uri="{BB962C8B-B14F-4D97-AF65-F5344CB8AC3E}">
        <p14:creationId xmlns:p14="http://schemas.microsoft.com/office/powerpoint/2010/main" val="125723261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4310" y="190500"/>
            <a:ext cx="10018713" cy="1752599"/>
          </a:xfrm>
        </p:spPr>
        <p:txBody>
          <a:bodyPr/>
          <a:lstStyle/>
          <a:p>
            <a:r>
              <a:rPr lang="en-GB" dirty="0"/>
              <a:t>What exactly is peer-review ? </a:t>
            </a:r>
          </a:p>
        </p:txBody>
      </p:sp>
      <p:sp>
        <p:nvSpPr>
          <p:cNvPr id="3" name="Content Placeholder 2"/>
          <p:cNvSpPr>
            <a:spLocks noGrp="1"/>
          </p:cNvSpPr>
          <p:nvPr>
            <p:ph idx="1"/>
          </p:nvPr>
        </p:nvSpPr>
        <p:spPr>
          <a:xfrm>
            <a:off x="1484310" y="1491916"/>
            <a:ext cx="10018713" cy="4940967"/>
          </a:xfrm>
        </p:spPr>
        <p:txBody>
          <a:bodyPr>
            <a:normAutofit lnSpcReduction="10000"/>
          </a:bodyPr>
          <a:lstStyle/>
          <a:p>
            <a:r>
              <a:rPr lang="en-GB" b="0" i="0" dirty="0">
                <a:solidFill>
                  <a:srgbClr val="2D3B45"/>
                </a:solidFill>
                <a:effectLst/>
                <a:latin typeface="Lato Extended"/>
              </a:rPr>
              <a:t>Peer review means other academics have read articles before publication and checked that they are making claims that are backed up by their evidence.</a:t>
            </a:r>
          </a:p>
          <a:p>
            <a:r>
              <a:rPr lang="en-GB" dirty="0"/>
              <a:t>Peer review is the act of an expert looking at the works of another to:</a:t>
            </a:r>
          </a:p>
          <a:p>
            <a:pPr lvl="1"/>
            <a:r>
              <a:rPr lang="en-GB" dirty="0"/>
              <a:t>Ensure that the information contained in the work is sensible.</a:t>
            </a:r>
          </a:p>
          <a:p>
            <a:pPr lvl="1"/>
            <a:r>
              <a:rPr lang="en-GB" dirty="0"/>
              <a:t>Ensure that the work is factually correct.</a:t>
            </a:r>
          </a:p>
          <a:p>
            <a:pPr lvl="1"/>
            <a:r>
              <a:rPr lang="en-GB" dirty="0"/>
              <a:t>Ensure the work follows the structure for the article.</a:t>
            </a:r>
          </a:p>
          <a:p>
            <a:pPr lvl="1"/>
            <a:r>
              <a:rPr lang="en-GB" dirty="0"/>
              <a:t>Ensure the work reads well and has a purpose.</a:t>
            </a:r>
          </a:p>
          <a:p>
            <a:pPr marL="457200" lvl="1" indent="0">
              <a:buNone/>
            </a:pPr>
            <a:endParaRPr lang="en-GB" dirty="0"/>
          </a:p>
          <a:p>
            <a:r>
              <a:rPr lang="en-GB" dirty="0"/>
              <a:t>Why is it important ?</a:t>
            </a:r>
          </a:p>
          <a:p>
            <a:pPr lvl="1"/>
            <a:r>
              <a:rPr lang="en-GB" dirty="0"/>
              <a:t>This ensures that the work is not just based upon opinion and that the information is of benefit to the community involved.</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flipH="1">
            <a:off x="7810502" y="3786013"/>
            <a:ext cx="4381498" cy="1752599"/>
          </a:xfrm>
          <a:prstGeom prst="rect">
            <a:avLst/>
          </a:prstGeom>
        </p:spPr>
      </p:pic>
    </p:spTree>
    <p:extLst>
      <p:ext uri="{BB962C8B-B14F-4D97-AF65-F5344CB8AC3E}">
        <p14:creationId xmlns:p14="http://schemas.microsoft.com/office/powerpoint/2010/main" val="145128157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DBFA8D0-B218-4734-8B72-BB28569C54EB}"/>
              </a:ext>
            </a:extLst>
          </p:cNvPr>
          <p:cNvSpPr>
            <a:spLocks noGrp="1"/>
          </p:cNvSpPr>
          <p:nvPr>
            <p:ph idx="1"/>
          </p:nvPr>
        </p:nvSpPr>
        <p:spPr>
          <a:xfrm>
            <a:off x="1484310" y="368061"/>
            <a:ext cx="10018713" cy="5423140"/>
          </a:xfrm>
        </p:spPr>
        <p:txBody>
          <a:bodyPr>
            <a:normAutofit/>
          </a:bodyPr>
          <a:lstStyle/>
          <a:p>
            <a:r>
              <a:rPr lang="en-GB" b="0" i="0" dirty="0">
                <a:solidFill>
                  <a:srgbClr val="2D3B45"/>
                </a:solidFill>
                <a:effectLst/>
                <a:latin typeface="Lato Extended"/>
              </a:rPr>
              <a:t>Just because an article has been peer reviewed, it does not mean you cannot critique it. </a:t>
            </a:r>
          </a:p>
          <a:p>
            <a:r>
              <a:rPr lang="en-GB" b="0" i="0" dirty="0">
                <a:solidFill>
                  <a:srgbClr val="2D3B45"/>
                </a:solidFill>
                <a:effectLst/>
                <a:latin typeface="Lato Extended"/>
              </a:rPr>
              <a:t>The peer review process does not guarantee that everything in the paper is true - it just means it is </a:t>
            </a:r>
            <a:r>
              <a:rPr lang="en-GB" b="1" i="0" dirty="0">
                <a:solidFill>
                  <a:srgbClr val="800080"/>
                </a:solidFill>
                <a:effectLst/>
                <a:latin typeface="Lato Extended"/>
              </a:rPr>
              <a:t>worthy of publication</a:t>
            </a:r>
            <a:r>
              <a:rPr lang="en-GB" b="0" i="0" dirty="0">
                <a:solidFill>
                  <a:srgbClr val="2D3B45"/>
                </a:solidFill>
                <a:effectLst/>
                <a:latin typeface="Lato Extended"/>
              </a:rPr>
              <a:t> and that the claims made in it are </a:t>
            </a:r>
            <a:r>
              <a:rPr lang="en-GB" b="1" i="0" dirty="0">
                <a:solidFill>
                  <a:srgbClr val="800080"/>
                </a:solidFill>
                <a:effectLst/>
                <a:latin typeface="Lato Extended"/>
              </a:rPr>
              <a:t>credible</a:t>
            </a:r>
            <a:r>
              <a:rPr lang="en-GB" b="1" i="0" dirty="0">
                <a:solidFill>
                  <a:srgbClr val="2D3B45"/>
                </a:solidFill>
                <a:effectLst/>
                <a:latin typeface="Lato Extended"/>
              </a:rPr>
              <a:t> </a:t>
            </a:r>
            <a:r>
              <a:rPr lang="en-GB" b="0" i="0" dirty="0">
                <a:solidFill>
                  <a:srgbClr val="2D3B45"/>
                </a:solidFill>
                <a:effectLst/>
                <a:latin typeface="Lato Extended"/>
              </a:rPr>
              <a:t>based on the evidence put forward by the authors. </a:t>
            </a:r>
          </a:p>
          <a:p>
            <a:r>
              <a:rPr lang="en-GB" b="0" i="0" dirty="0">
                <a:solidFill>
                  <a:srgbClr val="2D3B45"/>
                </a:solidFill>
                <a:effectLst/>
                <a:latin typeface="Lato Extended"/>
              </a:rPr>
              <a:t>You could easily find another peer reviewed journal that gives an opposite point of view which you can use to back up your critique.</a:t>
            </a:r>
          </a:p>
          <a:p>
            <a:r>
              <a:rPr lang="en-GB" dirty="0"/>
              <a:t>(University of Hull 2021)</a:t>
            </a:r>
          </a:p>
        </p:txBody>
      </p:sp>
    </p:spTree>
    <p:extLst>
      <p:ext uri="{BB962C8B-B14F-4D97-AF65-F5344CB8AC3E}">
        <p14:creationId xmlns:p14="http://schemas.microsoft.com/office/powerpoint/2010/main" val="91490269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4CFBDAF3-7802-4DE3-BB84-6AEF063E2E1E}"/>
              </a:ext>
            </a:extLst>
          </p:cNvPr>
          <p:cNvSpPr>
            <a:spLocks noGrp="1"/>
          </p:cNvSpPr>
          <p:nvPr>
            <p:ph type="title"/>
          </p:nvPr>
        </p:nvSpPr>
        <p:spPr>
          <a:xfrm>
            <a:off x="1421051" y="104956"/>
            <a:ext cx="10018713" cy="1315528"/>
          </a:xfrm>
        </p:spPr>
        <p:txBody>
          <a:bodyPr/>
          <a:lstStyle/>
          <a:p>
            <a:pPr>
              <a:defRPr/>
            </a:pPr>
            <a:r>
              <a:rPr lang="en-GB" dirty="0"/>
              <a:t>Selecting your research article</a:t>
            </a:r>
          </a:p>
        </p:txBody>
      </p:sp>
      <p:sp>
        <p:nvSpPr>
          <p:cNvPr id="6147" name="Content Placeholder 3">
            <a:extLst>
              <a:ext uri="{FF2B5EF4-FFF2-40B4-BE49-F238E27FC236}">
                <a16:creationId xmlns:a16="http://schemas.microsoft.com/office/drawing/2014/main" id="{65F989E2-3218-4A03-AD1C-B898EF8BFCEA}"/>
              </a:ext>
            </a:extLst>
          </p:cNvPr>
          <p:cNvSpPr>
            <a:spLocks noGrp="1"/>
          </p:cNvSpPr>
          <p:nvPr>
            <p:ph sz="quarter" idx="2"/>
          </p:nvPr>
        </p:nvSpPr>
        <p:spPr>
          <a:xfrm>
            <a:off x="1484311" y="1777043"/>
            <a:ext cx="6533018" cy="4896474"/>
          </a:xfrm>
        </p:spPr>
        <p:txBody>
          <a:bodyPr>
            <a:normAutofit/>
          </a:bodyPr>
          <a:lstStyle/>
          <a:p>
            <a:pPr marL="365760" indent="-256032">
              <a:spcAft>
                <a:spcPts val="0"/>
              </a:spcAft>
              <a:buFont typeface="Wingdings 3"/>
              <a:buChar char=""/>
              <a:defRPr/>
            </a:pPr>
            <a:r>
              <a:rPr lang="en-GB" sz="2400" b="0" i="0" dirty="0">
                <a:solidFill>
                  <a:srgbClr val="2D3B45"/>
                </a:solidFill>
                <a:effectLst/>
                <a:latin typeface="Lato Extended"/>
              </a:rPr>
              <a:t>Just because an article has been peer reviewed, it does not mean you cannot critique it. </a:t>
            </a:r>
          </a:p>
          <a:p>
            <a:pPr marL="365760" indent="-256032">
              <a:spcAft>
                <a:spcPts val="0"/>
              </a:spcAft>
              <a:buFont typeface="Wingdings 3"/>
              <a:buChar char=""/>
              <a:defRPr/>
            </a:pPr>
            <a:r>
              <a:rPr lang="en-GB" sz="2400" b="0" i="0" dirty="0">
                <a:solidFill>
                  <a:srgbClr val="2D3B45"/>
                </a:solidFill>
                <a:effectLst/>
                <a:latin typeface="Lato Extended"/>
              </a:rPr>
              <a:t>The peer review process does not guarantee that everything in the paper is true - it just means it is </a:t>
            </a:r>
            <a:r>
              <a:rPr lang="en-GB" sz="2400" b="1" i="0" dirty="0">
                <a:solidFill>
                  <a:srgbClr val="800080"/>
                </a:solidFill>
                <a:effectLst/>
                <a:latin typeface="Lato Extended"/>
              </a:rPr>
              <a:t>worthy of publication</a:t>
            </a:r>
            <a:r>
              <a:rPr lang="en-GB" sz="2400" b="0" i="0" dirty="0">
                <a:solidFill>
                  <a:srgbClr val="2D3B45"/>
                </a:solidFill>
                <a:effectLst/>
                <a:latin typeface="Lato Extended"/>
              </a:rPr>
              <a:t> and that the claims made in it are </a:t>
            </a:r>
            <a:r>
              <a:rPr lang="en-GB" sz="2400" b="1" i="0" dirty="0">
                <a:solidFill>
                  <a:srgbClr val="800080"/>
                </a:solidFill>
                <a:effectLst/>
                <a:latin typeface="Lato Extended"/>
              </a:rPr>
              <a:t>credible</a:t>
            </a:r>
            <a:r>
              <a:rPr lang="en-GB" sz="2400" b="1" i="0" dirty="0">
                <a:solidFill>
                  <a:srgbClr val="2D3B45"/>
                </a:solidFill>
                <a:effectLst/>
                <a:latin typeface="Lato Extended"/>
              </a:rPr>
              <a:t> </a:t>
            </a:r>
            <a:r>
              <a:rPr lang="en-GB" sz="2400" b="0" i="0" dirty="0">
                <a:solidFill>
                  <a:srgbClr val="2D3B45"/>
                </a:solidFill>
                <a:effectLst/>
                <a:latin typeface="Lato Extended"/>
              </a:rPr>
              <a:t>based on the evidence put forward by the authors. </a:t>
            </a:r>
          </a:p>
          <a:p>
            <a:pPr marL="365760" indent="-256032">
              <a:spcAft>
                <a:spcPts val="0"/>
              </a:spcAft>
              <a:buFont typeface="Wingdings 3"/>
              <a:buChar char=""/>
              <a:defRPr/>
            </a:pPr>
            <a:r>
              <a:rPr lang="en-GB" sz="2400" b="0" i="0" dirty="0">
                <a:solidFill>
                  <a:srgbClr val="2D3B45"/>
                </a:solidFill>
                <a:effectLst/>
                <a:latin typeface="Lato Extended"/>
              </a:rPr>
              <a:t>You could easily find another peer reviewed journal that gives an opposite point of view which you can use to back up your critique.</a:t>
            </a:r>
          </a:p>
          <a:p>
            <a:pPr marL="365760" indent="-256032">
              <a:spcAft>
                <a:spcPts val="0"/>
              </a:spcAft>
              <a:buFont typeface="Wingdings 3"/>
              <a:buChar char=""/>
              <a:defRPr/>
            </a:pPr>
            <a:r>
              <a:rPr lang="en-GB" sz="2400" dirty="0">
                <a:solidFill>
                  <a:srgbClr val="2D3B45"/>
                </a:solidFill>
                <a:latin typeface="Lato Extended"/>
              </a:rPr>
              <a:t>(University of Hull 2021)</a:t>
            </a:r>
            <a:endParaRPr lang="en-GB" sz="2400" dirty="0"/>
          </a:p>
        </p:txBody>
      </p:sp>
      <p:pic>
        <p:nvPicPr>
          <p:cNvPr id="11268" name="Picture 4" descr="dv1233011, Mandy Pritty /Photodisc">
            <a:extLst>
              <a:ext uri="{FF2B5EF4-FFF2-40B4-BE49-F238E27FC236}">
                <a16:creationId xmlns:a16="http://schemas.microsoft.com/office/drawing/2014/main" id="{00E0FFB7-2C52-49E7-A3C1-62D17A835ECD}"/>
              </a:ext>
            </a:extLst>
          </p:cNvPr>
          <p:cNvPicPr>
            <a:picLocks noGrp="1" noChangeAspect="1" noChangeArrowheads="1"/>
          </p:cNvPicPr>
          <p:nvPr>
            <p:ph sz="quarter" idx="4"/>
          </p:nvPr>
        </p:nvPicPr>
        <p:blipFill>
          <a:blip r:embed="rId3">
            <a:extLst>
              <a:ext uri="{28A0092B-C50C-407E-A947-70E740481C1C}">
                <a14:useLocalDpi xmlns:a14="http://schemas.microsoft.com/office/drawing/2010/main" val="0"/>
              </a:ext>
            </a:extLst>
          </a:blip>
          <a:srcRect/>
          <a:stretch>
            <a:fillRect/>
          </a:stretch>
        </p:blipFill>
        <p:spPr>
          <a:xfrm>
            <a:off x="8528971" y="2013199"/>
            <a:ext cx="3214434" cy="4524627"/>
          </a:xfrm>
          <a:ln>
            <a:prstDash val="solid"/>
          </a:ln>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Content Placeholder 2">
            <a:extLst>
              <a:ext uri="{FF2B5EF4-FFF2-40B4-BE49-F238E27FC236}">
                <a16:creationId xmlns:a16="http://schemas.microsoft.com/office/drawing/2014/main" id="{C351A943-A79C-484A-A405-6D60655991DF}"/>
              </a:ext>
            </a:extLst>
          </p:cNvPr>
          <p:cNvSpPr>
            <a:spLocks noGrp="1"/>
          </p:cNvSpPr>
          <p:nvPr>
            <p:ph idx="1"/>
          </p:nvPr>
        </p:nvSpPr>
        <p:spPr>
          <a:xfrm>
            <a:off x="1612646" y="1892968"/>
            <a:ext cx="10018713" cy="3894222"/>
          </a:xfrm>
        </p:spPr>
        <p:txBody>
          <a:bodyPr>
            <a:normAutofit/>
          </a:bodyPr>
          <a:lstStyle/>
          <a:p>
            <a:pPr eaLnBrk="1" hangingPunct="1"/>
            <a:r>
              <a:rPr lang="en-GB" altLang="en-US" dirty="0"/>
              <a:t>How do you know if it is a research article?</a:t>
            </a:r>
          </a:p>
          <a:p>
            <a:pPr eaLnBrk="1" hangingPunct="1"/>
            <a:r>
              <a:rPr lang="en-GB" altLang="en-US" dirty="0"/>
              <a:t>It is a research article if:</a:t>
            </a:r>
          </a:p>
          <a:p>
            <a:pPr lvl="1" eaLnBrk="1" hangingPunct="1"/>
            <a:r>
              <a:rPr lang="en-GB" altLang="en-US" sz="2400" dirty="0"/>
              <a:t>The authors propose to answer a research question at the end of the introduction.</a:t>
            </a:r>
          </a:p>
          <a:p>
            <a:pPr lvl="1" eaLnBrk="1" hangingPunct="1"/>
            <a:r>
              <a:rPr lang="en-GB" altLang="en-US" sz="2400" dirty="0"/>
              <a:t>The authors include a method section which includes the participants.</a:t>
            </a:r>
          </a:p>
          <a:p>
            <a:pPr lvl="1" eaLnBrk="1" hangingPunct="1"/>
            <a:r>
              <a:rPr lang="en-GB" altLang="en-US" sz="2400" dirty="0"/>
              <a:t>There is original data collected for the purpose of the study (not just an analysis of data from other studies). </a:t>
            </a:r>
          </a:p>
          <a:p>
            <a:pPr lvl="1" eaLnBrk="1" hangingPunct="1"/>
            <a:r>
              <a:rPr lang="en-GB" altLang="en-US" sz="2400" dirty="0"/>
              <a:t>The research question is evaluated in light of the data obtained.</a:t>
            </a:r>
          </a:p>
        </p:txBody>
      </p:sp>
      <p:sp>
        <p:nvSpPr>
          <p:cNvPr id="8194" name="Title 1">
            <a:extLst>
              <a:ext uri="{FF2B5EF4-FFF2-40B4-BE49-F238E27FC236}">
                <a16:creationId xmlns:a16="http://schemas.microsoft.com/office/drawing/2014/main" id="{622E739F-803C-4150-A899-AD78897E63D8}"/>
              </a:ext>
            </a:extLst>
          </p:cNvPr>
          <p:cNvSpPr>
            <a:spLocks noGrp="1"/>
          </p:cNvSpPr>
          <p:nvPr>
            <p:ph type="title"/>
          </p:nvPr>
        </p:nvSpPr>
        <p:spPr>
          <a:xfrm>
            <a:off x="1484309" y="316831"/>
            <a:ext cx="10018713" cy="1752599"/>
          </a:xfrm>
        </p:spPr>
        <p:txBody>
          <a:bodyPr>
            <a:normAutofit/>
          </a:bodyPr>
          <a:lstStyle/>
          <a:p>
            <a:pPr>
              <a:defRPr/>
            </a:pPr>
            <a:r>
              <a:rPr lang="en-GB" dirty="0"/>
              <a:t> Characteristics of a good article</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Content Placeholder 2">
            <a:extLst>
              <a:ext uri="{FF2B5EF4-FFF2-40B4-BE49-F238E27FC236}">
                <a16:creationId xmlns:a16="http://schemas.microsoft.com/office/drawing/2014/main" id="{D7CEFF57-F354-4753-AB00-4F40C5107506}"/>
              </a:ext>
            </a:extLst>
          </p:cNvPr>
          <p:cNvSpPr>
            <a:spLocks noGrp="1"/>
          </p:cNvSpPr>
          <p:nvPr>
            <p:ph idx="1"/>
          </p:nvPr>
        </p:nvSpPr>
        <p:spPr>
          <a:xfrm>
            <a:off x="1628688" y="1572126"/>
            <a:ext cx="10018713" cy="5095374"/>
          </a:xfrm>
        </p:spPr>
        <p:txBody>
          <a:bodyPr>
            <a:normAutofit/>
          </a:bodyPr>
          <a:lstStyle/>
          <a:p>
            <a:pPr marL="365760" indent="-256032">
              <a:spcAft>
                <a:spcPts val="0"/>
              </a:spcAft>
              <a:buNone/>
              <a:defRPr/>
            </a:pPr>
            <a:r>
              <a:rPr lang="en-GB" dirty="0"/>
              <a:t>2. It is relatively current.</a:t>
            </a:r>
          </a:p>
          <a:p>
            <a:pPr marL="621792" lvl="1">
              <a:spcBef>
                <a:spcPts val="324"/>
              </a:spcBef>
              <a:spcAft>
                <a:spcPts val="0"/>
              </a:spcAft>
              <a:buFont typeface="Verdana"/>
              <a:buChar char="◦"/>
              <a:defRPr/>
            </a:pPr>
            <a:r>
              <a:rPr lang="en-GB" sz="2400" dirty="0"/>
              <a:t>Ideally, your article should be no more than 5-6 years old.</a:t>
            </a:r>
          </a:p>
          <a:p>
            <a:pPr marL="365760" indent="-256032">
              <a:spcAft>
                <a:spcPts val="0"/>
              </a:spcAft>
              <a:buNone/>
              <a:defRPr/>
            </a:pPr>
            <a:r>
              <a:rPr lang="en-GB" dirty="0"/>
              <a:t>3. It is on a topic that interests you.</a:t>
            </a:r>
          </a:p>
          <a:p>
            <a:pPr marL="621792" lvl="1">
              <a:spcBef>
                <a:spcPts val="324"/>
              </a:spcBef>
              <a:spcAft>
                <a:spcPts val="0"/>
              </a:spcAft>
              <a:buFont typeface="Verdana"/>
              <a:buChar char="◦"/>
              <a:defRPr/>
            </a:pPr>
            <a:r>
              <a:rPr lang="en-GB" sz="2400" dirty="0"/>
              <a:t>This allows you to use the assessment not only to practice your critical review skills, but to extend your knowledge in a particular area.</a:t>
            </a:r>
          </a:p>
          <a:p>
            <a:pPr marL="365760" indent="-256032">
              <a:spcAft>
                <a:spcPts val="0"/>
              </a:spcAft>
              <a:buNone/>
              <a:defRPr/>
            </a:pPr>
            <a:r>
              <a:rPr lang="en-GB" dirty="0"/>
              <a:t>4. You understand it.</a:t>
            </a:r>
          </a:p>
          <a:p>
            <a:pPr marL="621792" lvl="1">
              <a:spcBef>
                <a:spcPts val="324"/>
              </a:spcBef>
              <a:spcAft>
                <a:spcPts val="0"/>
              </a:spcAft>
              <a:buFont typeface="Verdana"/>
              <a:buChar char="◦"/>
              <a:defRPr/>
            </a:pPr>
            <a:r>
              <a:rPr lang="en-GB" sz="2400" dirty="0"/>
              <a:t>Some articles are much more complex than others.</a:t>
            </a:r>
          </a:p>
          <a:p>
            <a:pPr marL="621792" lvl="1">
              <a:spcBef>
                <a:spcPts val="324"/>
              </a:spcBef>
              <a:spcAft>
                <a:spcPts val="0"/>
              </a:spcAft>
              <a:buFont typeface="Verdana"/>
              <a:buChar char="◦"/>
              <a:defRPr/>
            </a:pPr>
            <a:r>
              <a:rPr lang="en-GB" sz="2400" dirty="0"/>
              <a:t>Select one for which you understand the research question and the methodology used</a:t>
            </a:r>
          </a:p>
          <a:p>
            <a:pPr marL="859536" lvl="2">
              <a:spcAft>
                <a:spcPts val="0"/>
              </a:spcAft>
              <a:buFont typeface="Wingdings 2"/>
              <a:buChar char=""/>
              <a:defRPr/>
            </a:pPr>
            <a:r>
              <a:rPr lang="en-GB" sz="2000" dirty="0"/>
              <a:t>or be prepared to do some extra reading to figure out what it all means.</a:t>
            </a:r>
          </a:p>
        </p:txBody>
      </p:sp>
      <p:sp>
        <p:nvSpPr>
          <p:cNvPr id="9218" name="Title 1">
            <a:extLst>
              <a:ext uri="{FF2B5EF4-FFF2-40B4-BE49-F238E27FC236}">
                <a16:creationId xmlns:a16="http://schemas.microsoft.com/office/drawing/2014/main" id="{FA275487-0998-484A-A9A6-8555B0AA2FF3}"/>
              </a:ext>
            </a:extLst>
          </p:cNvPr>
          <p:cNvSpPr>
            <a:spLocks noGrp="1"/>
          </p:cNvSpPr>
          <p:nvPr>
            <p:ph type="title"/>
          </p:nvPr>
        </p:nvSpPr>
        <p:spPr>
          <a:xfrm>
            <a:off x="1484310" y="190500"/>
            <a:ext cx="10018713" cy="1752599"/>
          </a:xfrm>
        </p:spPr>
        <p:txBody>
          <a:bodyPr>
            <a:normAutofit/>
          </a:bodyPr>
          <a:lstStyle/>
          <a:p>
            <a:pPr>
              <a:defRPr/>
            </a:pPr>
            <a:r>
              <a:rPr lang="en-GB" dirty="0"/>
              <a:t> Characteristics of a good article </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Content Placeholder 2">
            <a:extLst>
              <a:ext uri="{FF2B5EF4-FFF2-40B4-BE49-F238E27FC236}">
                <a16:creationId xmlns:a16="http://schemas.microsoft.com/office/drawing/2014/main" id="{9FA4329E-712E-44B2-ADF7-A05BC5A6CACB}"/>
              </a:ext>
            </a:extLst>
          </p:cNvPr>
          <p:cNvSpPr>
            <a:spLocks noGrp="1"/>
          </p:cNvSpPr>
          <p:nvPr>
            <p:ph idx="1"/>
          </p:nvPr>
        </p:nvSpPr>
        <p:spPr>
          <a:xfrm>
            <a:off x="1484310" y="1876926"/>
            <a:ext cx="10018713" cy="4507831"/>
          </a:xfrm>
        </p:spPr>
        <p:txBody>
          <a:bodyPr>
            <a:normAutofit/>
          </a:bodyPr>
          <a:lstStyle/>
          <a:p>
            <a:pPr eaLnBrk="1" hangingPunct="1"/>
            <a:r>
              <a:rPr lang="en-GB" altLang="en-US" dirty="0"/>
              <a:t>Title</a:t>
            </a:r>
          </a:p>
          <a:p>
            <a:pPr lvl="1" eaLnBrk="1" hangingPunct="1"/>
            <a:r>
              <a:rPr lang="en-GB" altLang="en-US" sz="2400" dirty="0"/>
              <a:t>Provides a brief overview of what the article is about.</a:t>
            </a:r>
          </a:p>
          <a:p>
            <a:pPr eaLnBrk="1" hangingPunct="1"/>
            <a:r>
              <a:rPr lang="en-GB" altLang="en-US" dirty="0"/>
              <a:t>Abstract</a:t>
            </a:r>
          </a:p>
          <a:p>
            <a:pPr lvl="1" eaLnBrk="1" hangingPunct="1"/>
            <a:r>
              <a:rPr lang="en-GB" altLang="en-US" sz="2400" dirty="0"/>
              <a:t>Provides a brief (200 words or less) summary of the research question, the methodology, the results, and interpretation of results.</a:t>
            </a:r>
          </a:p>
          <a:p>
            <a:pPr eaLnBrk="1" hangingPunct="1"/>
            <a:r>
              <a:rPr lang="en-GB" altLang="en-US" dirty="0"/>
              <a:t>Introduction</a:t>
            </a:r>
          </a:p>
          <a:p>
            <a:pPr lvl="1" eaLnBrk="1" hangingPunct="1"/>
            <a:r>
              <a:rPr lang="en-GB" altLang="en-US" sz="2400" dirty="0"/>
              <a:t>Reviews previous literature related to the current study.</a:t>
            </a:r>
          </a:p>
          <a:p>
            <a:pPr lvl="1" eaLnBrk="1" hangingPunct="1"/>
            <a:r>
              <a:rPr lang="en-GB" altLang="en-US" sz="2400" dirty="0"/>
              <a:t>Poses the research question.</a:t>
            </a:r>
          </a:p>
        </p:txBody>
      </p:sp>
      <p:sp>
        <p:nvSpPr>
          <p:cNvPr id="10242" name="Title 1">
            <a:extLst>
              <a:ext uri="{FF2B5EF4-FFF2-40B4-BE49-F238E27FC236}">
                <a16:creationId xmlns:a16="http://schemas.microsoft.com/office/drawing/2014/main" id="{91DF1492-FCFC-46C4-B992-2C7B62B68647}"/>
              </a:ext>
            </a:extLst>
          </p:cNvPr>
          <p:cNvSpPr>
            <a:spLocks noGrp="1"/>
          </p:cNvSpPr>
          <p:nvPr>
            <p:ph type="title"/>
          </p:nvPr>
        </p:nvSpPr>
        <p:spPr>
          <a:xfrm>
            <a:off x="1612648" y="190499"/>
            <a:ext cx="10018713" cy="1752599"/>
          </a:xfrm>
        </p:spPr>
        <p:txBody>
          <a:bodyPr/>
          <a:lstStyle/>
          <a:p>
            <a:pPr>
              <a:defRPr/>
            </a:pPr>
            <a:r>
              <a:rPr lang="en-GB" dirty="0"/>
              <a:t>Parts of a research article</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68268" y="190500"/>
            <a:ext cx="10018713" cy="1752599"/>
          </a:xfrm>
        </p:spPr>
        <p:txBody>
          <a:bodyPr/>
          <a:lstStyle/>
          <a:p>
            <a:r>
              <a:rPr lang="en-GB" dirty="0"/>
              <a:t>Introduction</a:t>
            </a:r>
          </a:p>
        </p:txBody>
      </p:sp>
      <p:sp>
        <p:nvSpPr>
          <p:cNvPr id="3" name="Content Placeholder 2"/>
          <p:cNvSpPr>
            <a:spLocks noGrp="1"/>
          </p:cNvSpPr>
          <p:nvPr>
            <p:ph idx="1"/>
          </p:nvPr>
        </p:nvSpPr>
        <p:spPr>
          <a:xfrm>
            <a:off x="1468268" y="1790701"/>
            <a:ext cx="10018713" cy="4529888"/>
          </a:xfrm>
        </p:spPr>
        <p:txBody>
          <a:bodyPr>
            <a:normAutofit/>
          </a:bodyPr>
          <a:lstStyle/>
          <a:p>
            <a:r>
              <a:rPr lang="en-GB" dirty="0"/>
              <a:t>What is the purpose of an introduction ? </a:t>
            </a:r>
          </a:p>
          <a:p>
            <a:pPr lvl="1"/>
            <a:r>
              <a:rPr lang="en-GB" sz="2400" dirty="0"/>
              <a:t>Introduce your field (area) of study or work.</a:t>
            </a:r>
          </a:p>
          <a:p>
            <a:pPr lvl="1"/>
            <a:r>
              <a:rPr lang="en-GB" sz="2400" dirty="0"/>
              <a:t>Introduce the topic areas that you will be covering – serves to narrow the scope.</a:t>
            </a:r>
          </a:p>
          <a:p>
            <a:pPr lvl="1"/>
            <a:r>
              <a:rPr lang="en-GB" sz="2400" dirty="0"/>
              <a:t>Set the context of your work – why its important that you look at the area you want to look at and how it fits in with the other works in the area.</a:t>
            </a:r>
          </a:p>
          <a:p>
            <a:pPr lvl="1"/>
            <a:r>
              <a:rPr lang="en-GB" sz="2400" dirty="0"/>
              <a:t>Provides your aims and objectives for the reader to understand what you are trying to achieve with the work.</a:t>
            </a:r>
          </a:p>
        </p:txBody>
      </p:sp>
    </p:spTree>
    <p:extLst>
      <p:ext uri="{BB962C8B-B14F-4D97-AF65-F5344CB8AC3E}">
        <p14:creationId xmlns:p14="http://schemas.microsoft.com/office/powerpoint/2010/main" val="12909200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Content Placeholder 2">
            <a:extLst>
              <a:ext uri="{FF2B5EF4-FFF2-40B4-BE49-F238E27FC236}">
                <a16:creationId xmlns:a16="http://schemas.microsoft.com/office/drawing/2014/main" id="{73C321DF-6E77-4AD3-82D6-8964FFA61F91}"/>
              </a:ext>
            </a:extLst>
          </p:cNvPr>
          <p:cNvSpPr>
            <a:spLocks noGrp="1"/>
          </p:cNvSpPr>
          <p:nvPr>
            <p:ph idx="1"/>
          </p:nvPr>
        </p:nvSpPr>
        <p:spPr>
          <a:xfrm>
            <a:off x="1644731" y="1943099"/>
            <a:ext cx="10018713" cy="4411579"/>
          </a:xfrm>
        </p:spPr>
        <p:txBody>
          <a:bodyPr>
            <a:normAutofit/>
          </a:bodyPr>
          <a:lstStyle/>
          <a:p>
            <a:pPr eaLnBrk="1" hangingPunct="1"/>
            <a:r>
              <a:rPr lang="en-GB" altLang="en-US"/>
              <a:t>Method</a:t>
            </a:r>
          </a:p>
          <a:p>
            <a:pPr lvl="1" eaLnBrk="1" hangingPunct="1"/>
            <a:r>
              <a:rPr lang="en-GB" altLang="en-US" sz="2400"/>
              <a:t>Describes everything about how the research was conducted:</a:t>
            </a:r>
          </a:p>
          <a:p>
            <a:pPr lvl="2" eaLnBrk="1" hangingPunct="1"/>
            <a:r>
              <a:rPr lang="en-GB" altLang="en-US" sz="2000"/>
              <a:t>Participants and setting(s)</a:t>
            </a:r>
          </a:p>
          <a:p>
            <a:pPr lvl="2" eaLnBrk="1" hangingPunct="1"/>
            <a:r>
              <a:rPr lang="en-GB" altLang="en-US" sz="2000"/>
              <a:t>Definitions of variables</a:t>
            </a:r>
          </a:p>
          <a:p>
            <a:pPr lvl="2" eaLnBrk="1" hangingPunct="1"/>
            <a:r>
              <a:rPr lang="en-GB" altLang="en-US" sz="2000"/>
              <a:t>Measurement strategies</a:t>
            </a:r>
          </a:p>
          <a:p>
            <a:pPr lvl="2" eaLnBrk="1" hangingPunct="1"/>
            <a:r>
              <a:rPr lang="en-GB" altLang="en-US" sz="2000"/>
              <a:t>Analysis strategies</a:t>
            </a:r>
          </a:p>
          <a:p>
            <a:pPr lvl="2" eaLnBrk="1" hangingPunct="1"/>
            <a:r>
              <a:rPr lang="en-GB" altLang="en-US" sz="2000"/>
              <a:t>Procedure</a:t>
            </a:r>
          </a:p>
          <a:p>
            <a:pPr lvl="2" eaLnBrk="1" hangingPunct="1"/>
            <a:r>
              <a:rPr lang="en-GB" altLang="en-US" sz="2000"/>
              <a:t>Experimental design</a:t>
            </a:r>
          </a:p>
          <a:p>
            <a:pPr lvl="2" eaLnBrk="1" hangingPunct="1">
              <a:buFont typeface="Wingdings" panose="05000000000000000000" pitchFamily="2" charset="2"/>
              <a:buNone/>
            </a:pPr>
            <a:r>
              <a:rPr lang="en-GB" altLang="en-US" sz="2000"/>
              <a:t>NB: Not all articles will have these specific headings.</a:t>
            </a:r>
          </a:p>
          <a:p>
            <a:pPr lvl="2" eaLnBrk="1" hangingPunct="1"/>
            <a:endParaRPr lang="en-GB" altLang="en-US" sz="2000"/>
          </a:p>
        </p:txBody>
      </p:sp>
      <p:sp>
        <p:nvSpPr>
          <p:cNvPr id="3" name="Title 2">
            <a:extLst>
              <a:ext uri="{FF2B5EF4-FFF2-40B4-BE49-F238E27FC236}">
                <a16:creationId xmlns:a16="http://schemas.microsoft.com/office/drawing/2014/main" id="{77AC3742-0F00-4786-9C57-79A10F75B51E}"/>
              </a:ext>
            </a:extLst>
          </p:cNvPr>
          <p:cNvSpPr>
            <a:spLocks noGrp="1"/>
          </p:cNvSpPr>
          <p:nvPr>
            <p:ph type="title"/>
          </p:nvPr>
        </p:nvSpPr>
        <p:spPr>
          <a:xfrm>
            <a:off x="1484309" y="190500"/>
            <a:ext cx="10018713" cy="1752599"/>
          </a:xfrm>
        </p:spPr>
        <p:txBody>
          <a:bodyPr/>
          <a:lstStyle/>
          <a:p>
            <a:pPr>
              <a:defRPr/>
            </a:pPr>
            <a:r>
              <a:rPr lang="en-GB" dirty="0"/>
              <a:t>Parts of a research article</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Content Placeholder 2">
            <a:extLst>
              <a:ext uri="{FF2B5EF4-FFF2-40B4-BE49-F238E27FC236}">
                <a16:creationId xmlns:a16="http://schemas.microsoft.com/office/drawing/2014/main" id="{190BE363-BD49-4B57-82B9-3EAE452B87B5}"/>
              </a:ext>
            </a:extLst>
          </p:cNvPr>
          <p:cNvSpPr>
            <a:spLocks noGrp="1"/>
          </p:cNvSpPr>
          <p:nvPr>
            <p:ph idx="1"/>
          </p:nvPr>
        </p:nvSpPr>
        <p:spPr>
          <a:xfrm>
            <a:off x="1564520" y="1401678"/>
            <a:ext cx="10018713" cy="5107405"/>
          </a:xfrm>
        </p:spPr>
        <p:txBody>
          <a:bodyPr>
            <a:normAutofit lnSpcReduction="10000"/>
          </a:bodyPr>
          <a:lstStyle/>
          <a:p>
            <a:pPr marL="365760" indent="-256032">
              <a:spcAft>
                <a:spcPts val="0"/>
              </a:spcAft>
              <a:buFont typeface="Wingdings 3"/>
              <a:buChar char=""/>
              <a:defRPr/>
            </a:pPr>
            <a:r>
              <a:rPr lang="en-GB" dirty="0"/>
              <a:t>Results</a:t>
            </a:r>
          </a:p>
          <a:p>
            <a:pPr marL="621792" lvl="1">
              <a:spcBef>
                <a:spcPts val="324"/>
              </a:spcBef>
              <a:spcAft>
                <a:spcPts val="0"/>
              </a:spcAft>
              <a:buFont typeface="Verdana"/>
              <a:buChar char="◦"/>
              <a:defRPr/>
            </a:pPr>
            <a:r>
              <a:rPr lang="en-GB" sz="2400" dirty="0"/>
              <a:t>Provides a systematic description of the outcomes of the study.</a:t>
            </a:r>
          </a:p>
          <a:p>
            <a:pPr marL="621792" lvl="1">
              <a:spcBef>
                <a:spcPts val="324"/>
              </a:spcBef>
              <a:spcAft>
                <a:spcPts val="0"/>
              </a:spcAft>
              <a:buFont typeface="Verdana"/>
              <a:buChar char="◦"/>
              <a:defRPr/>
            </a:pPr>
            <a:r>
              <a:rPr lang="en-GB" sz="2400" dirty="0"/>
              <a:t>Often includes figures (e.g. graphs and tables).</a:t>
            </a:r>
          </a:p>
          <a:p>
            <a:pPr marL="365760" indent="-256032">
              <a:spcAft>
                <a:spcPts val="0"/>
              </a:spcAft>
              <a:buFont typeface="Wingdings 3"/>
              <a:buChar char=""/>
              <a:defRPr/>
            </a:pPr>
            <a:r>
              <a:rPr lang="en-GB" dirty="0"/>
              <a:t>Discussion and Conclusion</a:t>
            </a:r>
          </a:p>
          <a:p>
            <a:pPr marL="909828" lvl="1" indent="-342900">
              <a:spcAft>
                <a:spcPts val="0"/>
              </a:spcAft>
              <a:buFont typeface="Arial" panose="020B0604020202020204" pitchFamily="34" charset="0"/>
              <a:buChar char="•"/>
              <a:defRPr/>
            </a:pPr>
            <a:r>
              <a:rPr lang="en-GB" sz="2400" dirty="0"/>
              <a:t>Begins with a summary of the purpose of the research and the main outcomes.</a:t>
            </a:r>
          </a:p>
          <a:p>
            <a:pPr lvl="1"/>
            <a:r>
              <a:rPr lang="en-GB" sz="2400" dirty="0"/>
              <a:t>What happened in the paper</a:t>
            </a:r>
          </a:p>
          <a:p>
            <a:pPr lvl="1"/>
            <a:r>
              <a:rPr lang="en-GB" sz="2400" dirty="0"/>
              <a:t>What the outcome of the paper was based on the evidence</a:t>
            </a:r>
          </a:p>
          <a:p>
            <a:pPr lvl="1"/>
            <a:r>
              <a:rPr lang="en-GB" sz="2400" dirty="0"/>
              <a:t>Give a conclusive statement, do not sit on the fence</a:t>
            </a:r>
          </a:p>
          <a:p>
            <a:pPr lvl="1"/>
            <a:r>
              <a:rPr lang="en-GB" sz="2400" dirty="0"/>
              <a:t>Relates the research study back to preceding literature.</a:t>
            </a:r>
          </a:p>
          <a:p>
            <a:pPr lvl="1"/>
            <a:r>
              <a:rPr lang="en-GB" sz="2400" dirty="0"/>
              <a:t>Identifies particular strengths and weaknesses of the study.</a:t>
            </a:r>
          </a:p>
          <a:p>
            <a:pPr lvl="1"/>
            <a:r>
              <a:rPr lang="en-GB" sz="2400" dirty="0"/>
              <a:t>Proposes questions for future research.</a:t>
            </a:r>
          </a:p>
        </p:txBody>
      </p:sp>
      <p:sp>
        <p:nvSpPr>
          <p:cNvPr id="3" name="Title 2">
            <a:extLst>
              <a:ext uri="{FF2B5EF4-FFF2-40B4-BE49-F238E27FC236}">
                <a16:creationId xmlns:a16="http://schemas.microsoft.com/office/drawing/2014/main" id="{F0A97F6D-68AE-4343-97AC-BB95980285BA}"/>
              </a:ext>
            </a:extLst>
          </p:cNvPr>
          <p:cNvSpPr>
            <a:spLocks noGrp="1"/>
          </p:cNvSpPr>
          <p:nvPr>
            <p:ph type="title"/>
          </p:nvPr>
        </p:nvSpPr>
        <p:spPr>
          <a:xfrm>
            <a:off x="1692858" y="348917"/>
            <a:ext cx="10018713" cy="1207168"/>
          </a:xfrm>
        </p:spPr>
        <p:txBody>
          <a:bodyPr/>
          <a:lstStyle/>
          <a:p>
            <a:pPr>
              <a:defRPr/>
            </a:pPr>
            <a:r>
              <a:rPr lang="en-GB" dirty="0"/>
              <a:t>Parts of a research article</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Content Placeholder 2">
            <a:extLst>
              <a:ext uri="{FF2B5EF4-FFF2-40B4-BE49-F238E27FC236}">
                <a16:creationId xmlns:a16="http://schemas.microsoft.com/office/drawing/2014/main" id="{C4357634-D1AC-4420-8904-69E9EAEDC123}"/>
              </a:ext>
            </a:extLst>
          </p:cNvPr>
          <p:cNvSpPr>
            <a:spLocks noGrp="1"/>
          </p:cNvSpPr>
          <p:nvPr>
            <p:ph idx="1"/>
          </p:nvPr>
        </p:nvSpPr>
        <p:spPr>
          <a:xfrm>
            <a:off x="1484309" y="2233277"/>
            <a:ext cx="4611691" cy="3975017"/>
          </a:xfrm>
        </p:spPr>
        <p:txBody>
          <a:bodyPr/>
          <a:lstStyle/>
          <a:p>
            <a:pPr eaLnBrk="1" hangingPunct="1"/>
            <a:r>
              <a:rPr lang="en-GB" altLang="en-US" dirty="0"/>
              <a:t>References</a:t>
            </a:r>
          </a:p>
          <a:p>
            <a:pPr lvl="1" eaLnBrk="1" hangingPunct="1"/>
            <a:r>
              <a:rPr lang="en-GB" altLang="en-US" sz="2400" dirty="0"/>
              <a:t>Provides a list of all the sources cited in the study</a:t>
            </a:r>
            <a:r>
              <a:rPr lang="en-GB" altLang="en-US" dirty="0"/>
              <a:t>.</a:t>
            </a:r>
          </a:p>
          <a:p>
            <a:pPr lvl="1" eaLnBrk="1" hangingPunct="1">
              <a:buFont typeface="Georgia" panose="02040502050405020303" pitchFamily="18" charset="0"/>
              <a:buNone/>
            </a:pPr>
            <a:endParaRPr lang="en-GB" altLang="en-US" dirty="0"/>
          </a:p>
        </p:txBody>
      </p:sp>
      <p:sp>
        <p:nvSpPr>
          <p:cNvPr id="5" name="Title 4">
            <a:extLst>
              <a:ext uri="{FF2B5EF4-FFF2-40B4-BE49-F238E27FC236}">
                <a16:creationId xmlns:a16="http://schemas.microsoft.com/office/drawing/2014/main" id="{84EBF1D4-FB54-4D03-802F-670548609157}"/>
              </a:ext>
            </a:extLst>
          </p:cNvPr>
          <p:cNvSpPr>
            <a:spLocks noGrp="1"/>
          </p:cNvSpPr>
          <p:nvPr>
            <p:ph type="title"/>
          </p:nvPr>
        </p:nvSpPr>
        <p:spPr>
          <a:xfrm>
            <a:off x="1484310" y="207962"/>
            <a:ext cx="10018713" cy="1752599"/>
          </a:xfrm>
        </p:spPr>
        <p:txBody>
          <a:bodyPr/>
          <a:lstStyle/>
          <a:p>
            <a:pPr>
              <a:defRPr/>
            </a:pPr>
            <a:r>
              <a:rPr lang="en-GB" dirty="0"/>
              <a:t>Parts of a research article</a:t>
            </a:r>
          </a:p>
        </p:txBody>
      </p:sp>
      <p:pic>
        <p:nvPicPr>
          <p:cNvPr id="23556" name="Picture 4" descr="http://www.lib.monash.edu.au/tutorials/citing/images/citing-apa-reference-list.gif">
            <a:extLst>
              <a:ext uri="{FF2B5EF4-FFF2-40B4-BE49-F238E27FC236}">
                <a16:creationId xmlns:a16="http://schemas.microsoft.com/office/drawing/2014/main" id="{0E0C3E39-7C4E-4473-9C95-57847A7787BC}"/>
              </a:ext>
            </a:extLst>
          </p:cNvPr>
          <p:cNvPicPr>
            <a:picLocks noGrp="1" noChangeAspect="1" noChangeArrowheads="1"/>
          </p:cNvPicPr>
          <p:nvPr>
            <p:ph sz="half" idx="4294967295"/>
          </p:nvPr>
        </p:nvPicPr>
        <p:blipFill>
          <a:blip r:embed="rId3">
            <a:extLst>
              <a:ext uri="{28A0092B-C50C-407E-A947-70E740481C1C}">
                <a14:useLocalDpi xmlns:a14="http://schemas.microsoft.com/office/drawing/2010/main" val="0"/>
              </a:ext>
            </a:extLst>
          </a:blip>
          <a:srcRect/>
          <a:stretch>
            <a:fillRect/>
          </a:stretch>
        </p:blipFill>
        <p:spPr>
          <a:xfrm>
            <a:off x="6493666" y="2233277"/>
            <a:ext cx="5478462" cy="4300538"/>
          </a:xfrm>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Choosing Relevant Works</a:t>
            </a:r>
          </a:p>
        </p:txBody>
      </p:sp>
      <p:sp>
        <p:nvSpPr>
          <p:cNvPr id="3" name="Content Placeholder 2"/>
          <p:cNvSpPr>
            <a:spLocks noGrp="1"/>
          </p:cNvSpPr>
          <p:nvPr>
            <p:ph idx="1"/>
          </p:nvPr>
        </p:nvSpPr>
        <p:spPr/>
        <p:txBody>
          <a:bodyPr/>
          <a:lstStyle/>
          <a:p>
            <a:r>
              <a:rPr lang="en-GB" dirty="0"/>
              <a:t>This article has keywords and some content relating to my field, how do I know if its applicable to me or my research ?</a:t>
            </a:r>
          </a:p>
          <a:p>
            <a:pPr lvl="1"/>
            <a:r>
              <a:rPr lang="en-GB" dirty="0"/>
              <a:t>There is a process for reading articles efficiently.</a:t>
            </a:r>
          </a:p>
          <a:p>
            <a:pPr lvl="1"/>
            <a:r>
              <a:rPr lang="en-GB" dirty="0"/>
              <a:t>Often, articles will have keywords that indicate the content contained within.</a:t>
            </a:r>
          </a:p>
          <a:p>
            <a:pPr lvl="1"/>
            <a:r>
              <a:rPr lang="en-GB" dirty="0"/>
              <a:t>Articles always have a distinct structure so the relevant section may be observed first.</a:t>
            </a:r>
          </a:p>
          <a:p>
            <a:pPr lvl="1"/>
            <a:r>
              <a:rPr lang="en-GB" dirty="0"/>
              <a:t>If in doubt read the abstract.</a:t>
            </a:r>
          </a:p>
        </p:txBody>
      </p:sp>
    </p:spTree>
    <p:extLst>
      <p:ext uri="{BB962C8B-B14F-4D97-AF65-F5344CB8AC3E}">
        <p14:creationId xmlns:p14="http://schemas.microsoft.com/office/powerpoint/2010/main" val="20737301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4310" y="179615"/>
            <a:ext cx="10018713" cy="1752599"/>
          </a:xfrm>
        </p:spPr>
        <p:txBody>
          <a:bodyPr/>
          <a:lstStyle/>
          <a:p>
            <a:r>
              <a:rPr lang="en-GB" dirty="0"/>
              <a:t>Abstract</a:t>
            </a:r>
          </a:p>
        </p:txBody>
      </p:sp>
      <p:sp>
        <p:nvSpPr>
          <p:cNvPr id="3" name="Content Placeholder 2"/>
          <p:cNvSpPr>
            <a:spLocks noGrp="1"/>
          </p:cNvSpPr>
          <p:nvPr>
            <p:ph idx="1"/>
          </p:nvPr>
        </p:nvSpPr>
        <p:spPr>
          <a:xfrm>
            <a:off x="1484310" y="1485901"/>
            <a:ext cx="10018713" cy="2481942"/>
          </a:xfrm>
        </p:spPr>
        <p:txBody>
          <a:bodyPr/>
          <a:lstStyle/>
          <a:p>
            <a:r>
              <a:rPr lang="en-GB" dirty="0"/>
              <a:t>What is an abstract ?</a:t>
            </a:r>
          </a:p>
          <a:p>
            <a:pPr lvl="1"/>
            <a:r>
              <a:rPr lang="en-GB" dirty="0"/>
              <a:t>Technically equivalent to the synopsis or summary at the back of a book.</a:t>
            </a:r>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212183" y="3749633"/>
            <a:ext cx="4290840" cy="2816220"/>
          </a:xfrm>
          <a:prstGeom prst="rect">
            <a:avLst/>
          </a:prstGeom>
        </p:spPr>
      </p:pic>
    </p:spTree>
    <p:extLst>
      <p:ext uri="{BB962C8B-B14F-4D97-AF65-F5344CB8AC3E}">
        <p14:creationId xmlns:p14="http://schemas.microsoft.com/office/powerpoint/2010/main" val="5951718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3" name="Rectangle 3"/>
          <p:cNvSpPr>
            <a:spLocks noGrp="1" noChangeArrowheads="1"/>
          </p:cNvSpPr>
          <p:nvPr>
            <p:ph idx="1"/>
          </p:nvPr>
        </p:nvSpPr>
        <p:spPr>
          <a:xfrm>
            <a:off x="1502229" y="1191986"/>
            <a:ext cx="9862457" cy="5331278"/>
          </a:xfrm>
        </p:spPr>
        <p:txBody>
          <a:bodyPr>
            <a:normAutofit fontScale="47500" lnSpcReduction="20000"/>
          </a:bodyPr>
          <a:lstStyle/>
          <a:p>
            <a:pPr marL="365760" indent="-256032">
              <a:lnSpc>
                <a:spcPct val="90000"/>
              </a:lnSpc>
              <a:spcAft>
                <a:spcPts val="0"/>
              </a:spcAft>
              <a:buNone/>
              <a:defRPr/>
            </a:pPr>
            <a:endParaRPr lang="en-GB" sz="2800" dirty="0"/>
          </a:p>
          <a:p>
            <a:pPr marL="365760" indent="-256032">
              <a:lnSpc>
                <a:spcPct val="90000"/>
              </a:lnSpc>
              <a:spcAft>
                <a:spcPts val="0"/>
              </a:spcAft>
              <a:buNone/>
              <a:defRPr/>
            </a:pPr>
            <a:endParaRPr lang="en-GB" sz="2800" dirty="0"/>
          </a:p>
          <a:p>
            <a:pPr marL="365760" indent="-256032">
              <a:lnSpc>
                <a:spcPct val="90000"/>
              </a:lnSpc>
              <a:spcAft>
                <a:spcPts val="0"/>
              </a:spcAft>
              <a:buNone/>
              <a:defRPr/>
            </a:pPr>
            <a:endParaRPr lang="en-GB" sz="2800" dirty="0"/>
          </a:p>
          <a:p>
            <a:pPr marL="365760" indent="-256032">
              <a:lnSpc>
                <a:spcPct val="90000"/>
              </a:lnSpc>
              <a:spcAft>
                <a:spcPts val="0"/>
              </a:spcAft>
              <a:buNone/>
              <a:defRPr/>
            </a:pPr>
            <a:endParaRPr lang="en-GB" sz="2800" dirty="0"/>
          </a:p>
          <a:p>
            <a:pPr marL="365760" indent="-256032">
              <a:lnSpc>
                <a:spcPct val="90000"/>
              </a:lnSpc>
              <a:spcAft>
                <a:spcPts val="0"/>
              </a:spcAft>
              <a:buNone/>
              <a:defRPr/>
            </a:pPr>
            <a:endParaRPr lang="en-GB" sz="2800" dirty="0"/>
          </a:p>
          <a:p>
            <a:pPr marL="365760" indent="-256032">
              <a:lnSpc>
                <a:spcPct val="90000"/>
              </a:lnSpc>
              <a:spcAft>
                <a:spcPts val="0"/>
              </a:spcAft>
              <a:buNone/>
              <a:defRPr/>
            </a:pPr>
            <a:r>
              <a:rPr lang="en-GB" sz="4400" dirty="0"/>
              <a:t>An Abstract of a research paper should: </a:t>
            </a:r>
          </a:p>
          <a:p>
            <a:pPr marL="0" indent="0">
              <a:lnSpc>
                <a:spcPct val="90000"/>
              </a:lnSpc>
              <a:spcAft>
                <a:spcPts val="0"/>
              </a:spcAft>
              <a:buNone/>
              <a:defRPr/>
            </a:pPr>
            <a:endParaRPr lang="en-GB" sz="4400" dirty="0"/>
          </a:p>
          <a:p>
            <a:pPr marL="365760" indent="-256032">
              <a:lnSpc>
                <a:spcPct val="90000"/>
              </a:lnSpc>
              <a:spcAft>
                <a:spcPts val="0"/>
              </a:spcAft>
              <a:buFont typeface="Wingdings 3"/>
              <a:buChar char=""/>
              <a:defRPr/>
            </a:pPr>
            <a:r>
              <a:rPr lang="en-GB" sz="4400" dirty="0"/>
              <a:t>Describe the objective, methods, results and conclusions of the research project. </a:t>
            </a:r>
          </a:p>
          <a:p>
            <a:pPr marL="365760" indent="-256032">
              <a:lnSpc>
                <a:spcPct val="90000"/>
              </a:lnSpc>
              <a:spcAft>
                <a:spcPts val="0"/>
              </a:spcAft>
              <a:buFont typeface="Wingdings 3"/>
              <a:buChar char=""/>
              <a:defRPr/>
            </a:pPr>
            <a:endParaRPr lang="en-GB" sz="4400" dirty="0"/>
          </a:p>
          <a:p>
            <a:pPr marL="365760" indent="-256032">
              <a:lnSpc>
                <a:spcPct val="90000"/>
              </a:lnSpc>
              <a:spcAft>
                <a:spcPts val="0"/>
              </a:spcAft>
              <a:buFont typeface="Wingdings 3"/>
              <a:buChar char=""/>
              <a:defRPr/>
            </a:pPr>
            <a:r>
              <a:rPr lang="en-GB" sz="4400" dirty="0"/>
              <a:t>Involves summarising the essence of a whole paper into a single paragraph that conveys as much new information as possible. </a:t>
            </a:r>
          </a:p>
          <a:p>
            <a:pPr marL="365760" indent="-256032">
              <a:lnSpc>
                <a:spcPct val="90000"/>
              </a:lnSpc>
              <a:spcAft>
                <a:spcPts val="0"/>
              </a:spcAft>
              <a:buFont typeface="Wingdings 3"/>
              <a:buChar char=""/>
              <a:defRPr/>
            </a:pPr>
            <a:endParaRPr lang="en-GB" sz="4400" dirty="0"/>
          </a:p>
          <a:p>
            <a:pPr marL="365760" indent="-256032">
              <a:spcAft>
                <a:spcPts val="0"/>
              </a:spcAft>
              <a:buFont typeface="Wingdings 3"/>
              <a:buChar char=""/>
              <a:defRPr/>
            </a:pPr>
            <a:r>
              <a:rPr lang="en-GB" sz="4400" dirty="0"/>
              <a:t>Has to be a brief, non-repetitive style.</a:t>
            </a:r>
          </a:p>
          <a:p>
            <a:pPr marL="365760" indent="-256032">
              <a:spcAft>
                <a:spcPts val="0"/>
              </a:spcAft>
              <a:buFont typeface="Wingdings 3"/>
              <a:buChar char=""/>
              <a:defRPr/>
            </a:pPr>
            <a:endParaRPr lang="en-GB" sz="4400" dirty="0"/>
          </a:p>
          <a:p>
            <a:pPr marL="365760" indent="-256032">
              <a:spcAft>
                <a:spcPts val="0"/>
              </a:spcAft>
              <a:buFont typeface="Wingdings 3"/>
              <a:buChar char=""/>
              <a:defRPr/>
            </a:pPr>
            <a:r>
              <a:rPr lang="en-GB" sz="4400" dirty="0"/>
              <a:t>Published in isolation from the main text.</a:t>
            </a:r>
          </a:p>
          <a:p>
            <a:pPr marL="365760" indent="-256032">
              <a:spcAft>
                <a:spcPts val="0"/>
              </a:spcAft>
              <a:buFont typeface="Wingdings 3"/>
              <a:buChar char=""/>
              <a:defRPr/>
            </a:pPr>
            <a:endParaRPr lang="en-GB" sz="4400" dirty="0"/>
          </a:p>
          <a:p>
            <a:pPr marL="365760" indent="-256032">
              <a:spcAft>
                <a:spcPts val="0"/>
              </a:spcAft>
              <a:buFont typeface="Wingdings 3"/>
              <a:buChar char=""/>
              <a:defRPr/>
            </a:pPr>
            <a:r>
              <a:rPr lang="en-GB" sz="4400" dirty="0"/>
              <a:t>A reference tool, enabling the reader to decide whether or not to read the full text.</a:t>
            </a:r>
          </a:p>
          <a:p>
            <a:pPr marL="365760" indent="-256032">
              <a:lnSpc>
                <a:spcPct val="90000"/>
              </a:lnSpc>
              <a:spcAft>
                <a:spcPts val="0"/>
              </a:spcAft>
              <a:buFont typeface="Wingdings 3"/>
              <a:buChar char=""/>
              <a:defRPr/>
            </a:pPr>
            <a:endParaRPr lang="en-GB" sz="4400" dirty="0"/>
          </a:p>
          <a:p>
            <a:pPr marL="0" indent="0">
              <a:lnSpc>
                <a:spcPct val="90000"/>
              </a:lnSpc>
              <a:spcAft>
                <a:spcPts val="0"/>
              </a:spcAft>
              <a:buNone/>
              <a:defRPr/>
            </a:pPr>
            <a:endParaRPr lang="en-GB" dirty="0"/>
          </a:p>
          <a:p>
            <a:pPr marL="0" indent="0">
              <a:lnSpc>
                <a:spcPct val="90000"/>
              </a:lnSpc>
              <a:spcAft>
                <a:spcPts val="0"/>
              </a:spcAft>
              <a:buNone/>
              <a:defRPr/>
            </a:pPr>
            <a:endParaRPr lang="en-GB" dirty="0"/>
          </a:p>
          <a:p>
            <a:pPr marL="0" indent="0">
              <a:lnSpc>
                <a:spcPct val="90000"/>
              </a:lnSpc>
              <a:spcAft>
                <a:spcPts val="0"/>
              </a:spcAft>
              <a:buNone/>
              <a:defRPr/>
            </a:pPr>
            <a:endParaRPr lang="en-GB" dirty="0"/>
          </a:p>
          <a:p>
            <a:pPr marL="365760" indent="-256032">
              <a:lnSpc>
                <a:spcPct val="90000"/>
              </a:lnSpc>
              <a:spcAft>
                <a:spcPts val="0"/>
              </a:spcAft>
              <a:buFont typeface="Wingdings 3"/>
              <a:buChar char=""/>
              <a:defRPr/>
            </a:pPr>
            <a:endParaRPr lang="en-GB" dirty="0"/>
          </a:p>
          <a:p>
            <a:pPr marL="0" indent="0">
              <a:lnSpc>
                <a:spcPct val="90000"/>
              </a:lnSpc>
              <a:spcAft>
                <a:spcPts val="0"/>
              </a:spcAft>
              <a:buNone/>
              <a:defRPr/>
            </a:pPr>
            <a:endParaRPr lang="en-GB" dirty="0"/>
          </a:p>
          <a:p>
            <a:pPr marL="365760" indent="-256032">
              <a:lnSpc>
                <a:spcPct val="90000"/>
              </a:lnSpc>
              <a:spcAft>
                <a:spcPts val="0"/>
              </a:spcAft>
              <a:buFont typeface="Wingdings 3"/>
              <a:buChar char=""/>
              <a:defRPr/>
            </a:pPr>
            <a:endParaRPr lang="en-GB" dirty="0"/>
          </a:p>
          <a:p>
            <a:pPr marL="365760" indent="-256032">
              <a:lnSpc>
                <a:spcPct val="90000"/>
              </a:lnSpc>
              <a:spcAft>
                <a:spcPts val="0"/>
              </a:spcAft>
              <a:buFont typeface="Wingdings 3"/>
              <a:buChar char=""/>
              <a:defRPr/>
            </a:pPr>
            <a:endParaRPr lang="en-GB" dirty="0"/>
          </a:p>
        </p:txBody>
      </p:sp>
      <p:sp>
        <p:nvSpPr>
          <p:cNvPr id="7170" name="Rectangle 2"/>
          <p:cNvSpPr>
            <a:spLocks noGrp="1" noChangeArrowheads="1"/>
          </p:cNvSpPr>
          <p:nvPr>
            <p:ph type="title"/>
          </p:nvPr>
        </p:nvSpPr>
        <p:spPr>
          <a:xfrm>
            <a:off x="1992313" y="260350"/>
            <a:ext cx="8229600" cy="580571"/>
          </a:xfrm>
        </p:spPr>
        <p:txBody>
          <a:bodyPr>
            <a:normAutofit fontScale="90000"/>
          </a:bodyPr>
          <a:lstStyle/>
          <a:p>
            <a:pPr>
              <a:defRPr/>
            </a:pPr>
            <a:r>
              <a:rPr lang="en-US" altLang="en-US" dirty="0"/>
              <a:t>What is an Abstract?</a:t>
            </a:r>
            <a:endParaRPr lang="en-GB" altLang="en-US" dirty="0"/>
          </a:p>
        </p:txBody>
      </p:sp>
    </p:spTree>
    <p:extLst>
      <p:ext uri="{BB962C8B-B14F-4D97-AF65-F5344CB8AC3E}">
        <p14:creationId xmlns:p14="http://schemas.microsoft.com/office/powerpoint/2010/main" val="94007949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3"/>
          <p:cNvSpPr>
            <a:spLocks noGrp="1" noChangeArrowheads="1"/>
          </p:cNvSpPr>
          <p:nvPr>
            <p:ph idx="1"/>
          </p:nvPr>
        </p:nvSpPr>
        <p:spPr>
          <a:xfrm>
            <a:off x="1484310" y="1632857"/>
            <a:ext cx="10018713" cy="4158343"/>
          </a:xfrm>
        </p:spPr>
        <p:txBody>
          <a:bodyPr>
            <a:normAutofit/>
          </a:bodyPr>
          <a:lstStyle/>
          <a:p>
            <a:pPr eaLnBrk="1" hangingPunct="1"/>
            <a:r>
              <a:rPr lang="en-GB" altLang="en-US" dirty="0"/>
              <a:t>Allows the reader who may be interested in longer work to decide if it is worth reading the full text or report.</a:t>
            </a:r>
          </a:p>
          <a:p>
            <a:pPr eaLnBrk="1" hangingPunct="1"/>
            <a:endParaRPr lang="en-GB" altLang="en-US" dirty="0"/>
          </a:p>
          <a:p>
            <a:pPr eaLnBrk="1" hangingPunct="1"/>
            <a:r>
              <a:rPr lang="en-GB" altLang="en-US" dirty="0"/>
              <a:t>Abstracts should contain key words and phrases to enable easy searching.</a:t>
            </a:r>
          </a:p>
          <a:p>
            <a:endParaRPr lang="en-GB" altLang="en-US" dirty="0"/>
          </a:p>
          <a:p>
            <a:r>
              <a:rPr lang="en-GB" altLang="en-US" dirty="0"/>
              <a:t>Reading the abstract often enables the reader to determine if the work is primary or secondary research.</a:t>
            </a:r>
          </a:p>
          <a:p>
            <a:pPr eaLnBrk="1" hangingPunct="1"/>
            <a:endParaRPr lang="en-GB" altLang="en-US" dirty="0"/>
          </a:p>
        </p:txBody>
      </p:sp>
      <p:sp>
        <p:nvSpPr>
          <p:cNvPr id="9218" name="Rectangle 2"/>
          <p:cNvSpPr>
            <a:spLocks noGrp="1" noChangeArrowheads="1"/>
          </p:cNvSpPr>
          <p:nvPr>
            <p:ph type="title"/>
          </p:nvPr>
        </p:nvSpPr>
        <p:spPr>
          <a:xfrm>
            <a:off x="1484310" y="277586"/>
            <a:ext cx="10018713" cy="1752599"/>
          </a:xfrm>
        </p:spPr>
        <p:txBody>
          <a:bodyPr/>
          <a:lstStyle/>
          <a:p>
            <a:pPr>
              <a:defRPr/>
            </a:pPr>
            <a:r>
              <a:rPr lang="en-GB" altLang="en-US" dirty="0"/>
              <a:t>Purpose of an Abstract</a:t>
            </a:r>
          </a:p>
        </p:txBody>
      </p:sp>
    </p:spTree>
    <p:extLst>
      <p:ext uri="{BB962C8B-B14F-4D97-AF65-F5344CB8AC3E}">
        <p14:creationId xmlns:p14="http://schemas.microsoft.com/office/powerpoint/2010/main" val="116628934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9" name="Rectangle 3"/>
          <p:cNvSpPr>
            <a:spLocks noGrp="1" noChangeArrowheads="1"/>
          </p:cNvSpPr>
          <p:nvPr>
            <p:ph idx="1"/>
          </p:nvPr>
        </p:nvSpPr>
        <p:spPr>
          <a:xfrm>
            <a:off x="1484310" y="1534886"/>
            <a:ext cx="10018713" cy="4988377"/>
          </a:xfrm>
        </p:spPr>
        <p:txBody>
          <a:bodyPr>
            <a:normAutofit/>
          </a:bodyPr>
          <a:lstStyle/>
          <a:p>
            <a:pPr marL="365760" indent="-256032">
              <a:spcAft>
                <a:spcPts val="0"/>
              </a:spcAft>
              <a:buNone/>
              <a:defRPr/>
            </a:pPr>
            <a:r>
              <a:rPr lang="en-GB" sz="2800" dirty="0"/>
              <a:t>Does the abstract:</a:t>
            </a:r>
          </a:p>
          <a:p>
            <a:pPr marL="621792" lvl="1">
              <a:spcBef>
                <a:spcPts val="324"/>
              </a:spcBef>
              <a:spcAft>
                <a:spcPts val="0"/>
              </a:spcAft>
              <a:buFont typeface="Verdana"/>
              <a:buChar char="◦"/>
              <a:defRPr/>
            </a:pPr>
            <a:endParaRPr lang="en-GB" sz="2800" dirty="0"/>
          </a:p>
          <a:p>
            <a:pPr marL="621792" lvl="1">
              <a:spcBef>
                <a:spcPts val="324"/>
              </a:spcBef>
              <a:spcAft>
                <a:spcPts val="0"/>
              </a:spcAft>
              <a:buFont typeface="Verdana"/>
              <a:buChar char="◦"/>
              <a:defRPr/>
            </a:pPr>
            <a:r>
              <a:rPr lang="en-GB" sz="2800" dirty="0"/>
              <a:t>Clearly describe a research project or study?</a:t>
            </a:r>
          </a:p>
          <a:p>
            <a:pPr marL="621792" lvl="1">
              <a:spcBef>
                <a:spcPts val="324"/>
              </a:spcBef>
              <a:spcAft>
                <a:spcPts val="0"/>
              </a:spcAft>
              <a:buFont typeface="Verdana"/>
              <a:buChar char="◦"/>
              <a:defRPr/>
            </a:pPr>
            <a:endParaRPr lang="en-GB" sz="2800" dirty="0"/>
          </a:p>
          <a:p>
            <a:pPr marL="621792" lvl="1">
              <a:spcBef>
                <a:spcPts val="324"/>
              </a:spcBef>
              <a:spcAft>
                <a:spcPts val="0"/>
              </a:spcAft>
              <a:buFont typeface="Verdana"/>
              <a:buChar char="◦"/>
              <a:defRPr/>
            </a:pPr>
            <a:r>
              <a:rPr lang="en-GB" sz="2800" dirty="0"/>
              <a:t>Talk about the methods used to undertake the research?</a:t>
            </a:r>
          </a:p>
          <a:p>
            <a:pPr marL="621792" lvl="1">
              <a:spcBef>
                <a:spcPts val="324"/>
              </a:spcBef>
              <a:spcAft>
                <a:spcPts val="0"/>
              </a:spcAft>
              <a:buFont typeface="Verdana"/>
              <a:buChar char="◦"/>
              <a:defRPr/>
            </a:pPr>
            <a:endParaRPr lang="en-GB" sz="2800" dirty="0"/>
          </a:p>
          <a:p>
            <a:pPr marL="621792" lvl="1">
              <a:spcBef>
                <a:spcPts val="324"/>
              </a:spcBef>
              <a:spcAft>
                <a:spcPts val="0"/>
              </a:spcAft>
              <a:buFont typeface="Verdana"/>
              <a:buChar char="◦"/>
              <a:defRPr/>
            </a:pPr>
            <a:r>
              <a:rPr lang="en-GB" sz="2800" dirty="0"/>
              <a:t>Discuss the findings or results?</a:t>
            </a:r>
          </a:p>
          <a:p>
            <a:pPr marL="621792" lvl="1">
              <a:spcBef>
                <a:spcPts val="324"/>
              </a:spcBef>
              <a:spcAft>
                <a:spcPts val="0"/>
              </a:spcAft>
              <a:buNone/>
              <a:defRPr/>
            </a:pPr>
            <a:endParaRPr lang="en-GB" dirty="0"/>
          </a:p>
          <a:p>
            <a:pPr marL="0" indent="0">
              <a:spcAft>
                <a:spcPts val="0"/>
              </a:spcAft>
              <a:buNone/>
              <a:defRPr/>
            </a:pPr>
            <a:endParaRPr lang="en-GB" dirty="0"/>
          </a:p>
        </p:txBody>
      </p:sp>
      <p:sp>
        <p:nvSpPr>
          <p:cNvPr id="13314" name="Rectangle 2"/>
          <p:cNvSpPr>
            <a:spLocks noGrp="1" noChangeArrowheads="1"/>
          </p:cNvSpPr>
          <p:nvPr>
            <p:ph type="title"/>
          </p:nvPr>
        </p:nvSpPr>
        <p:spPr>
          <a:xfrm>
            <a:off x="1484309" y="285750"/>
            <a:ext cx="10018713" cy="1183821"/>
          </a:xfrm>
        </p:spPr>
        <p:txBody>
          <a:bodyPr/>
          <a:lstStyle/>
          <a:p>
            <a:pPr>
              <a:defRPr/>
            </a:pPr>
            <a:r>
              <a:rPr lang="en-GB" altLang="en-US" dirty="0"/>
              <a:t>Reading Abstracts</a:t>
            </a:r>
          </a:p>
        </p:txBody>
      </p:sp>
    </p:spTree>
    <p:extLst>
      <p:ext uri="{BB962C8B-B14F-4D97-AF65-F5344CB8AC3E}">
        <p14:creationId xmlns:p14="http://schemas.microsoft.com/office/powerpoint/2010/main" val="63532712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4310" y="220437"/>
            <a:ext cx="10018713" cy="1045028"/>
          </a:xfrm>
        </p:spPr>
        <p:txBody>
          <a:bodyPr/>
          <a:lstStyle/>
          <a:p>
            <a:r>
              <a:rPr lang="en-GB" dirty="0"/>
              <a:t>Keywords</a:t>
            </a:r>
          </a:p>
        </p:txBody>
      </p:sp>
      <p:sp>
        <p:nvSpPr>
          <p:cNvPr id="3" name="Content Placeholder 2"/>
          <p:cNvSpPr>
            <a:spLocks noGrp="1"/>
          </p:cNvSpPr>
          <p:nvPr>
            <p:ph idx="1"/>
          </p:nvPr>
        </p:nvSpPr>
        <p:spPr>
          <a:xfrm>
            <a:off x="1484309" y="1469571"/>
            <a:ext cx="10018713" cy="4678136"/>
          </a:xfrm>
        </p:spPr>
        <p:txBody>
          <a:bodyPr/>
          <a:lstStyle/>
          <a:p>
            <a:r>
              <a:rPr lang="en-GB" sz="2800" dirty="0"/>
              <a:t>Indicative of the content within the article.</a:t>
            </a:r>
          </a:p>
          <a:p>
            <a:pPr lvl="1"/>
            <a:r>
              <a:rPr lang="en-GB" sz="2800" dirty="0"/>
              <a:t>Outline the general topic areas.</a:t>
            </a:r>
          </a:p>
          <a:p>
            <a:pPr lvl="1"/>
            <a:r>
              <a:rPr lang="en-GB" sz="2800" dirty="0"/>
              <a:t>Specifies in brief the types of tasks that will be undertaken.</a:t>
            </a:r>
          </a:p>
          <a:p>
            <a:pPr lvl="1"/>
            <a:r>
              <a:rPr lang="en-GB" altLang="en-US" sz="2800" dirty="0"/>
              <a:t>Key words emphasise central topics, enabling prospective readers to make an informed judgement on the applicability of the work.</a:t>
            </a:r>
          </a:p>
          <a:p>
            <a:pPr lvl="1"/>
            <a:endParaRPr lang="en-GB" dirty="0"/>
          </a:p>
        </p:txBody>
      </p:sp>
    </p:spTree>
    <p:extLst>
      <p:ext uri="{BB962C8B-B14F-4D97-AF65-F5344CB8AC3E}">
        <p14:creationId xmlns:p14="http://schemas.microsoft.com/office/powerpoint/2010/main" val="39456383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3"/>
          <p:cNvSpPr>
            <a:spLocks noGrp="1" noChangeArrowheads="1"/>
          </p:cNvSpPr>
          <p:nvPr>
            <p:ph idx="1"/>
          </p:nvPr>
        </p:nvSpPr>
        <p:spPr/>
        <p:txBody>
          <a:bodyPr>
            <a:normAutofit fontScale="92500" lnSpcReduction="20000"/>
          </a:bodyPr>
          <a:lstStyle/>
          <a:p>
            <a:pPr eaLnBrk="1" hangingPunct="1">
              <a:lnSpc>
                <a:spcPct val="80000"/>
              </a:lnSpc>
              <a:buFont typeface="Wingdings" panose="05000000000000000000" pitchFamily="2" charset="2"/>
              <a:buNone/>
            </a:pPr>
            <a:r>
              <a:rPr lang="en-GB" altLang="en-US" sz="2100" dirty="0"/>
              <a:t>Where to find Research Papers:</a:t>
            </a:r>
          </a:p>
          <a:p>
            <a:pPr eaLnBrk="1" hangingPunct="1">
              <a:lnSpc>
                <a:spcPct val="80000"/>
              </a:lnSpc>
              <a:buFont typeface="Wingdings" panose="05000000000000000000" pitchFamily="2" charset="2"/>
              <a:buNone/>
            </a:pPr>
            <a:endParaRPr lang="en-GB" altLang="en-US" sz="2100" dirty="0"/>
          </a:p>
          <a:p>
            <a:pPr eaLnBrk="1" hangingPunct="1">
              <a:lnSpc>
                <a:spcPct val="80000"/>
              </a:lnSpc>
            </a:pPr>
            <a:r>
              <a:rPr lang="en-GB" altLang="en-US" sz="2100" dirty="0"/>
              <a:t>University of </a:t>
            </a:r>
            <a:r>
              <a:rPr lang="en-GB" altLang="en-US" sz="2100" dirty="0" err="1"/>
              <a:t>WalesTrinity</a:t>
            </a:r>
            <a:r>
              <a:rPr lang="en-GB" altLang="en-US" sz="2100" dirty="0"/>
              <a:t> St David  - Moodle, </a:t>
            </a:r>
            <a:r>
              <a:rPr lang="en-GB" altLang="en-US" sz="2100" dirty="0" err="1"/>
              <a:t>eJournals</a:t>
            </a:r>
            <a:r>
              <a:rPr lang="en-GB" altLang="en-US" sz="2100" dirty="0"/>
              <a:t>, </a:t>
            </a:r>
            <a:r>
              <a:rPr lang="en-GB" altLang="en-US" sz="2100" dirty="0" err="1"/>
              <a:t>eDatabases</a:t>
            </a:r>
            <a:r>
              <a:rPr lang="en-GB" altLang="en-US" sz="2100" dirty="0"/>
              <a:t>.</a:t>
            </a:r>
          </a:p>
          <a:p>
            <a:pPr eaLnBrk="1" hangingPunct="1">
              <a:lnSpc>
                <a:spcPct val="80000"/>
              </a:lnSpc>
            </a:pPr>
            <a:endParaRPr lang="en-GB" altLang="en-US" sz="2100" dirty="0"/>
          </a:p>
          <a:p>
            <a:pPr eaLnBrk="1" hangingPunct="1">
              <a:lnSpc>
                <a:spcPct val="80000"/>
              </a:lnSpc>
            </a:pPr>
            <a:r>
              <a:rPr lang="en-GB" altLang="en-US" sz="2100" dirty="0"/>
              <a:t>Social Care Institute for Excellence – </a:t>
            </a:r>
            <a:r>
              <a:rPr lang="en-GB" altLang="en-US" sz="2100" dirty="0">
                <a:hlinkClick r:id="rId2"/>
              </a:rPr>
              <a:t>www.scie.org.uk</a:t>
            </a:r>
            <a:endParaRPr lang="en-GB" altLang="en-US" sz="2100" dirty="0"/>
          </a:p>
          <a:p>
            <a:pPr eaLnBrk="1" hangingPunct="1">
              <a:lnSpc>
                <a:spcPct val="80000"/>
              </a:lnSpc>
            </a:pPr>
            <a:endParaRPr lang="en-GB" altLang="en-US" sz="2100" dirty="0"/>
          </a:p>
          <a:p>
            <a:pPr eaLnBrk="1" hangingPunct="1">
              <a:lnSpc>
                <a:spcPct val="80000"/>
              </a:lnSpc>
            </a:pPr>
            <a:r>
              <a:rPr lang="en-GB" altLang="en-US" sz="2100" dirty="0"/>
              <a:t>Google Scholar - </a:t>
            </a:r>
            <a:r>
              <a:rPr lang="en-GB" altLang="en-US" sz="2100" dirty="0">
                <a:hlinkClick r:id="rId3"/>
              </a:rPr>
              <a:t>http://scholar.google.co.uk</a:t>
            </a:r>
            <a:endParaRPr lang="en-GB" altLang="en-US" sz="2100" dirty="0"/>
          </a:p>
          <a:p>
            <a:pPr eaLnBrk="1" hangingPunct="1">
              <a:lnSpc>
                <a:spcPct val="80000"/>
              </a:lnSpc>
            </a:pPr>
            <a:endParaRPr lang="en-GB" altLang="en-US" sz="2100" dirty="0"/>
          </a:p>
          <a:p>
            <a:pPr eaLnBrk="1" hangingPunct="1">
              <a:lnSpc>
                <a:spcPct val="80000"/>
              </a:lnSpc>
            </a:pPr>
            <a:r>
              <a:rPr lang="en-GB" altLang="en-US" sz="2100" dirty="0"/>
              <a:t>British Library or other university libraries (may be cost involved in accessing these) also available through OPAC.</a:t>
            </a:r>
          </a:p>
        </p:txBody>
      </p:sp>
      <p:sp>
        <p:nvSpPr>
          <p:cNvPr id="15362" name="Rectangle 2"/>
          <p:cNvSpPr>
            <a:spLocks noGrp="1" noChangeArrowheads="1"/>
          </p:cNvSpPr>
          <p:nvPr>
            <p:ph type="title"/>
          </p:nvPr>
        </p:nvSpPr>
        <p:spPr/>
        <p:txBody>
          <a:bodyPr/>
          <a:lstStyle/>
          <a:p>
            <a:pPr>
              <a:defRPr/>
            </a:pPr>
            <a:r>
              <a:rPr lang="en-GB" altLang="en-US"/>
              <a:t>Choosing a Paper</a:t>
            </a:r>
          </a:p>
        </p:txBody>
      </p:sp>
    </p:spTree>
    <p:extLst>
      <p:ext uri="{BB962C8B-B14F-4D97-AF65-F5344CB8AC3E}">
        <p14:creationId xmlns:p14="http://schemas.microsoft.com/office/powerpoint/2010/main" val="102882763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4310" y="293915"/>
            <a:ext cx="10018713" cy="1752599"/>
          </a:xfrm>
        </p:spPr>
        <p:txBody>
          <a:bodyPr/>
          <a:lstStyle/>
          <a:p>
            <a:r>
              <a:rPr lang="en-GB" dirty="0"/>
              <a:t>Useful Databases for Health</a:t>
            </a:r>
          </a:p>
        </p:txBody>
      </p:sp>
      <p:sp>
        <p:nvSpPr>
          <p:cNvPr id="3" name="Content Placeholder 2"/>
          <p:cNvSpPr>
            <a:spLocks noGrp="1"/>
          </p:cNvSpPr>
          <p:nvPr>
            <p:ph idx="1"/>
          </p:nvPr>
        </p:nvSpPr>
        <p:spPr>
          <a:xfrm>
            <a:off x="1484310" y="1924049"/>
            <a:ext cx="10018713" cy="3954237"/>
          </a:xfrm>
        </p:spPr>
        <p:txBody>
          <a:bodyPr/>
          <a:lstStyle/>
          <a:p>
            <a:r>
              <a:rPr lang="en-GB" sz="2800" dirty="0"/>
              <a:t>Find a journal article by utilising the library system data bases.</a:t>
            </a:r>
          </a:p>
          <a:p>
            <a:pPr lvl="1"/>
            <a:r>
              <a:rPr lang="en-GB" sz="2800" dirty="0"/>
              <a:t>Medline</a:t>
            </a:r>
          </a:p>
          <a:p>
            <a:pPr lvl="1"/>
            <a:r>
              <a:rPr lang="en-GB" sz="2800" dirty="0"/>
              <a:t>ProQuest Central</a:t>
            </a:r>
          </a:p>
          <a:p>
            <a:pPr lvl="1"/>
            <a:r>
              <a:rPr lang="en-GB" sz="2800" dirty="0" err="1"/>
              <a:t>PsycArticles</a:t>
            </a:r>
            <a:endParaRPr lang="en-GB" sz="2800" dirty="0"/>
          </a:p>
          <a:p>
            <a:pPr lvl="1"/>
            <a:r>
              <a:rPr lang="en-GB" sz="2800" dirty="0"/>
              <a:t>Science Direct</a:t>
            </a:r>
          </a:p>
          <a:p>
            <a:endParaRPr lang="en-GB" dirty="0"/>
          </a:p>
        </p:txBody>
      </p:sp>
    </p:spTree>
    <p:extLst>
      <p:ext uri="{BB962C8B-B14F-4D97-AF65-F5344CB8AC3E}">
        <p14:creationId xmlns:p14="http://schemas.microsoft.com/office/powerpoint/2010/main" val="215379145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3"/>
          <p:cNvSpPr>
            <a:spLocks noGrp="1" noChangeArrowheads="1"/>
          </p:cNvSpPr>
          <p:nvPr>
            <p:ph idx="1"/>
          </p:nvPr>
        </p:nvSpPr>
        <p:spPr>
          <a:xfrm>
            <a:off x="1484310" y="2073729"/>
            <a:ext cx="10018713" cy="4098471"/>
          </a:xfrm>
        </p:spPr>
        <p:txBody>
          <a:bodyPr>
            <a:normAutofit/>
          </a:bodyPr>
          <a:lstStyle/>
          <a:p>
            <a:pPr eaLnBrk="1" hangingPunct="1"/>
            <a:r>
              <a:rPr lang="en-GB" altLang="en-US" dirty="0"/>
              <a:t>Subject of personal interest.</a:t>
            </a:r>
          </a:p>
          <a:p>
            <a:pPr eaLnBrk="1" hangingPunct="1"/>
            <a:r>
              <a:rPr lang="en-GB" altLang="en-US" dirty="0"/>
              <a:t>Subject relevant to area of study.</a:t>
            </a:r>
          </a:p>
          <a:p>
            <a:pPr eaLnBrk="1" hangingPunct="1"/>
            <a:r>
              <a:rPr lang="en-GB" altLang="en-US" dirty="0"/>
              <a:t>Predominantly qualitative study.</a:t>
            </a:r>
          </a:p>
          <a:p>
            <a:pPr eaLnBrk="1" hangingPunct="1"/>
            <a:r>
              <a:rPr lang="en-GB" altLang="en-US" dirty="0"/>
              <a:t>Avoid quantitative studies involving numerical data and statistical analysis.</a:t>
            </a:r>
          </a:p>
          <a:p>
            <a:pPr eaLnBrk="1" hangingPunct="1"/>
            <a:r>
              <a:rPr lang="en-GB" altLang="en-US" dirty="0"/>
              <a:t>Preferably British research.</a:t>
            </a:r>
          </a:p>
          <a:p>
            <a:pPr eaLnBrk="1" hangingPunct="1"/>
            <a:r>
              <a:rPr lang="en-GB" altLang="en-US" dirty="0"/>
              <a:t>Free access.</a:t>
            </a:r>
          </a:p>
          <a:p>
            <a:pPr eaLnBrk="1" hangingPunct="1"/>
            <a:r>
              <a:rPr lang="en-GB" altLang="en-US" dirty="0"/>
              <a:t>Current within 5- 10 years</a:t>
            </a:r>
          </a:p>
          <a:p>
            <a:pPr eaLnBrk="1" hangingPunct="1">
              <a:buFont typeface="Wingdings" panose="05000000000000000000" pitchFamily="2" charset="2"/>
              <a:buNone/>
            </a:pPr>
            <a:endParaRPr lang="en-GB" altLang="en-US" dirty="0"/>
          </a:p>
        </p:txBody>
      </p:sp>
      <p:sp>
        <p:nvSpPr>
          <p:cNvPr id="14338" name="Rectangle 2"/>
          <p:cNvSpPr>
            <a:spLocks noGrp="1" noChangeArrowheads="1"/>
          </p:cNvSpPr>
          <p:nvPr>
            <p:ph type="title"/>
          </p:nvPr>
        </p:nvSpPr>
        <p:spPr/>
        <p:txBody>
          <a:bodyPr/>
          <a:lstStyle/>
          <a:p>
            <a:pPr>
              <a:defRPr/>
            </a:pPr>
            <a:r>
              <a:rPr lang="en-GB" altLang="en-US"/>
              <a:t>Choosing a Paper</a:t>
            </a:r>
          </a:p>
        </p:txBody>
      </p:sp>
    </p:spTree>
    <p:extLst>
      <p:ext uri="{BB962C8B-B14F-4D97-AF65-F5344CB8AC3E}">
        <p14:creationId xmlns:p14="http://schemas.microsoft.com/office/powerpoint/2010/main" val="217957679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38F608C28E4C14AA92A00A39936C4E9" ma:contentTypeVersion="12" ma:contentTypeDescription="Create a new document." ma:contentTypeScope="" ma:versionID="86a31d953f62f003f4509ecc5f3b5717">
  <xsd:schema xmlns:xsd="http://www.w3.org/2001/XMLSchema" xmlns:xs="http://www.w3.org/2001/XMLSchema" xmlns:p="http://schemas.microsoft.com/office/2006/metadata/properties" xmlns:ns3="a88b85f8-fab3-4317-8d38-a725c20f5341" xmlns:ns4="b55e67e9-c331-48bb-9225-044246612f9d" targetNamespace="http://schemas.microsoft.com/office/2006/metadata/properties" ma:root="true" ma:fieldsID="5b934ded0b30b92a65af62493999069e" ns3:_="" ns4:_="">
    <xsd:import namespace="a88b85f8-fab3-4317-8d38-a725c20f5341"/>
    <xsd:import namespace="b55e67e9-c331-48bb-9225-044246612f9d"/>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element ref="ns4:MediaServiceDateTaken" minOccurs="0"/>
                <xsd:element ref="ns4:MediaServiceAutoTags" minOccurs="0"/>
                <xsd:element ref="ns4:MediaServiceGenerationTime" minOccurs="0"/>
                <xsd:element ref="ns4:MediaServiceEventHashCode" minOccurs="0"/>
                <xsd:element ref="ns4: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88b85f8-fab3-4317-8d38-a725c20f5341"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55e67e9-c331-48bb-9225-044246612f9d"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0FFA6A3-95DB-4AFB-9457-CCB59941307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88b85f8-fab3-4317-8d38-a725c20f5341"/>
    <ds:schemaRef ds:uri="b55e67e9-c331-48bb-9225-044246612f9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24CB533-18C5-4AB1-AF39-7A85600B0EA3}">
  <ds:schemaRefs>
    <ds:schemaRef ds:uri="http://schemas.microsoft.com/sharepoint/v3/contenttype/forms"/>
  </ds:schemaRefs>
</ds:datastoreItem>
</file>

<file path=customXml/itemProps3.xml><?xml version="1.0" encoding="utf-8"?>
<ds:datastoreItem xmlns:ds="http://schemas.openxmlformats.org/officeDocument/2006/customXml" ds:itemID="{92F9853D-FBEC-44C9-B52F-65C6DC14AFBE}">
  <ds:schemaRefs>
    <ds:schemaRef ds:uri="http://schemas.microsoft.com/office/infopath/2007/PartnerControls"/>
    <ds:schemaRef ds:uri="a88b85f8-fab3-4317-8d38-a725c20f5341"/>
    <ds:schemaRef ds:uri="b55e67e9-c331-48bb-9225-044246612f9d"/>
    <ds:schemaRef ds:uri="http://purl.org/dc/terms/"/>
    <ds:schemaRef ds:uri="http://schemas.openxmlformats.org/package/2006/metadata/core-properties"/>
    <ds:schemaRef ds:uri="http://schemas.microsoft.com/office/2006/documentManagement/types"/>
    <ds:schemaRef ds:uri="http://www.w3.org/XML/1998/namespace"/>
    <ds:schemaRef ds:uri="http://purl.org/dc/elements/1.1/"/>
    <ds:schemaRef ds:uri="http://schemas.microsoft.com/office/2006/metadata/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TM03457496[[fn=Parallax]]</Template>
  <TotalTime>0</TotalTime>
  <Words>2328</Words>
  <Application>Microsoft Office PowerPoint</Application>
  <PresentationFormat>Widescreen</PresentationFormat>
  <Paragraphs>308</Paragraphs>
  <Slides>45</Slides>
  <Notes>7</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45</vt:i4>
      </vt:variant>
    </vt:vector>
  </HeadingPairs>
  <TitlesOfParts>
    <vt:vector size="55" baseType="lpstr">
      <vt:lpstr>Lato Extended</vt:lpstr>
      <vt:lpstr>Arial</vt:lpstr>
      <vt:lpstr>Calibri</vt:lpstr>
      <vt:lpstr>Corbel</vt:lpstr>
      <vt:lpstr>Georgia</vt:lpstr>
      <vt:lpstr>Verdana</vt:lpstr>
      <vt:lpstr>Wingdings</vt:lpstr>
      <vt:lpstr>Wingdings 2</vt:lpstr>
      <vt:lpstr>Wingdings 3</vt:lpstr>
      <vt:lpstr>Parallax</vt:lpstr>
      <vt:lpstr>Types of Research</vt:lpstr>
      <vt:lpstr>Objectives</vt:lpstr>
      <vt:lpstr>Discussion Task</vt:lpstr>
      <vt:lpstr>What are Suitable Academic Sources?</vt:lpstr>
      <vt:lpstr>PowerPoint Presentation</vt:lpstr>
      <vt:lpstr>What is an article ?</vt:lpstr>
      <vt:lpstr>What does an article include ?</vt:lpstr>
      <vt:lpstr>Newspaper Articles</vt:lpstr>
      <vt:lpstr>Question </vt:lpstr>
      <vt:lpstr>A Newspaper Article</vt:lpstr>
      <vt:lpstr>What is the purpose of a newspaper article ?</vt:lpstr>
      <vt:lpstr>What is wrong with a newspaper or magazine article?</vt:lpstr>
      <vt:lpstr>Problems with Articles</vt:lpstr>
      <vt:lpstr>Using Newspaper Articles</vt:lpstr>
      <vt:lpstr>Evaluating News Sources</vt:lpstr>
      <vt:lpstr>PowerPoint Presentation</vt:lpstr>
      <vt:lpstr>PowerPoint Presentation</vt:lpstr>
      <vt:lpstr>Video Evaluating Sources</vt:lpstr>
      <vt:lpstr>Website Articles</vt:lpstr>
      <vt:lpstr>What are the problems with websites ?</vt:lpstr>
      <vt:lpstr>Referencing</vt:lpstr>
      <vt:lpstr>I should use the works of others but which ones ?</vt:lpstr>
      <vt:lpstr>Websites with Useable Articles</vt:lpstr>
      <vt:lpstr>Wikipedia</vt:lpstr>
      <vt:lpstr>Journals what are they ?</vt:lpstr>
      <vt:lpstr>Why are journals useful to me ?</vt:lpstr>
      <vt:lpstr>What exactly is peer-review ? </vt:lpstr>
      <vt:lpstr>PowerPoint Presentation</vt:lpstr>
      <vt:lpstr>Selecting your research article</vt:lpstr>
      <vt:lpstr> Characteristics of a good article</vt:lpstr>
      <vt:lpstr> Characteristics of a good article </vt:lpstr>
      <vt:lpstr>Parts of a research article</vt:lpstr>
      <vt:lpstr>Introduction</vt:lpstr>
      <vt:lpstr>Parts of a research article</vt:lpstr>
      <vt:lpstr>Parts of a research article</vt:lpstr>
      <vt:lpstr>Parts of a research article</vt:lpstr>
      <vt:lpstr>Choosing Relevant Works</vt:lpstr>
      <vt:lpstr>Abstract</vt:lpstr>
      <vt:lpstr>What is an Abstract?</vt:lpstr>
      <vt:lpstr>Purpose of an Abstract</vt:lpstr>
      <vt:lpstr>Reading Abstracts</vt:lpstr>
      <vt:lpstr>Keywords</vt:lpstr>
      <vt:lpstr>Choosing a Paper</vt:lpstr>
      <vt:lpstr>Useful Databases for Health</vt:lpstr>
      <vt:lpstr>Choosing a Paper</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Journal Articles</dc:title>
  <dc:creator>Jaymie Phillips</dc:creator>
  <cp:lastModifiedBy>Karen Hudson</cp:lastModifiedBy>
  <cp:revision>68</cp:revision>
  <cp:lastPrinted>2020-02-06T08:45:31Z</cp:lastPrinted>
  <dcterms:created xsi:type="dcterms:W3CDTF">2018-10-10T16:30:49Z</dcterms:created>
  <dcterms:modified xsi:type="dcterms:W3CDTF">2021-01-28T16:12:03Z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0x010100838F608C28E4C14AA92A00A39936C4E9</vt:lpwstr>
  </property>
</Properties>
</file>