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1" r:id="rId5"/>
    <p:sldId id="273" r:id="rId6"/>
    <p:sldId id="289" r:id="rId7"/>
    <p:sldId id="290" r:id="rId8"/>
    <p:sldId id="291" r:id="rId9"/>
    <p:sldId id="298" r:id="rId10"/>
    <p:sldId id="292" r:id="rId11"/>
    <p:sldId id="300" r:id="rId12"/>
    <p:sldId id="301" r:id="rId13"/>
    <p:sldId id="293" r:id="rId14"/>
    <p:sldId id="302" r:id="rId15"/>
    <p:sldId id="303" r:id="rId16"/>
    <p:sldId id="308" r:id="rId17"/>
    <p:sldId id="306" r:id="rId18"/>
    <p:sldId id="307" r:id="rId19"/>
    <p:sldId id="294" r:id="rId20"/>
    <p:sldId id="295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25" autoAdjust="0"/>
  </p:normalViewPr>
  <p:slideViewPr>
    <p:cSldViewPr>
      <p:cViewPr varScale="1">
        <p:scale>
          <a:sx n="94" d="100"/>
          <a:sy n="94" d="100"/>
        </p:scale>
        <p:origin x="104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18/09/2022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745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42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702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85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A65C65-52B4-4917-B2C4-89B98C3E818F}" type="slidenum">
              <a:rPr lang="en-US"/>
              <a:pPr/>
              <a:t>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1043" y="5029497"/>
            <a:ext cx="5288340" cy="4764786"/>
          </a:xfrm>
          <a:noFill/>
          <a:ln/>
        </p:spPr>
        <p:txBody>
          <a:bodyPr/>
          <a:lstStyle/>
          <a:p>
            <a:pPr eaLnBrk="1" hangingPunct="1"/>
            <a:r>
              <a:rPr lang="en-AU" baseline="0" dirty="0"/>
              <a:t>Why are organisations interested in these individual attributes?</a:t>
            </a:r>
          </a:p>
          <a:p>
            <a:pPr eaLnBrk="1" hangingPunct="1"/>
            <a:r>
              <a:rPr lang="en-AU" baseline="0" dirty="0"/>
              <a:t>Performance is an outcome of…</a:t>
            </a:r>
          </a:p>
          <a:p>
            <a:pPr eaLnBrk="1" hangingPunct="1"/>
            <a:r>
              <a:rPr lang="en-AU" baseline="0" dirty="0"/>
              <a:t>People’s own personal attributes/characteristics (shown here as someone’s capacity to perform)</a:t>
            </a:r>
          </a:p>
          <a:p>
            <a:pPr eaLnBrk="1" hangingPunct="1"/>
            <a:r>
              <a:rPr lang="en-AU" baseline="0" dirty="0"/>
              <a:t>How much effort they put in to their job / (their willingness to perform)</a:t>
            </a:r>
          </a:p>
          <a:p>
            <a:pPr eaLnBrk="1" hangingPunct="1"/>
            <a:r>
              <a:rPr lang="en-AU" baseline="0" dirty="0"/>
              <a:t>How much support they get from the organisation  (their opportunity to perform) </a:t>
            </a:r>
          </a:p>
          <a:p>
            <a:pPr eaLnBrk="1" hangingPunct="1"/>
            <a:endParaRPr lang="en-AU" baseline="0" dirty="0"/>
          </a:p>
          <a:p>
            <a:pPr eaLnBrk="1" hangingPunct="1"/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03120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Wordwall</a:t>
            </a:r>
            <a:r>
              <a:rPr lang="en-GB" baseline="0" dirty="0"/>
              <a:t> activity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59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DE0268F-9F46-42A5-971B-DCC4450B6A0C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389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Productivity increased whether the lights</a:t>
            </a:r>
            <a:r>
              <a:rPr lang="en-GB" altLang="en-US" baseline="0" dirty="0"/>
              <a:t> were on or off.  Why??</a:t>
            </a:r>
            <a:endParaRPr lang="en-GB" altLang="en-US" dirty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B2A66EB-47BC-4C09-8313-41B7F4F10E80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184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41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Once lower level of needs is satisfied, no longer acts as a motivator</a:t>
            </a:r>
          </a:p>
          <a:p>
            <a:pPr eaLnBrk="1" hangingPunct="1"/>
            <a:r>
              <a:rPr lang="en-GB" altLang="en-US" dirty="0"/>
              <a:t>Individuals transcend upwards towards fulfilment of higher level</a:t>
            </a:r>
          </a:p>
          <a:p>
            <a:pPr eaLnBrk="1" hangingPunct="1"/>
            <a:r>
              <a:rPr lang="en-GB" altLang="en-US" dirty="0"/>
              <a:t>Each level is distinct</a:t>
            </a:r>
          </a:p>
          <a:p>
            <a:pPr eaLnBrk="1" hangingPunct="1"/>
            <a:r>
              <a:rPr lang="en-GB" altLang="en-US" dirty="0"/>
              <a:t>Individuals may operate at more than one level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366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350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BE46FAB-DB66-4676-A495-A17A1973BDD4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13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32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B494DBB-CA5B-494F-84EC-1F79AB9EF477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8991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632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395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36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A1C6D74-9C60-4EE1-A473-6D536EE26A1A}" type="datetime1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76C43-46C1-4F0E-8C00-82A6AD2E4837}" type="datetime1">
              <a:rPr lang="en-GB" smtClean="0"/>
              <a:t>18/09/2022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2A6F-567B-4893-B0BF-9B09BAE025EB}" type="datetime1">
              <a:rPr lang="en-GB" smtClean="0"/>
              <a:t>18/09/2022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1947C-75F5-4E69-BED3-356F44364EC3}" type="datetime1">
              <a:rPr lang="en-GB" smtClean="0"/>
              <a:t>18/09/2022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185D0-BAD1-47CF-B57E-94555FB51AF7}" type="datetime1">
              <a:rPr lang="en-GB" smtClean="0"/>
              <a:t>18/09/2022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9957-D80D-4F06-A8F4-9F4810F9417B}" type="datetime1">
              <a:rPr lang="en-GB" smtClean="0"/>
              <a:t>18/09/2022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2A63C-15E7-4C83-8532-6D421EFAB15E}" type="datetime1">
              <a:rPr lang="en-GB" smtClean="0"/>
              <a:t>18/09/2022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8FB84-72D5-41C6-B00D-7133D039CB48}" type="datetime1">
              <a:rPr lang="en-GB" smtClean="0"/>
              <a:t>18/09/2022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7B85-77A0-41A8-A2E1-BD2755A536A7}" type="datetime1">
              <a:rPr lang="en-GB" smtClean="0"/>
              <a:t>18/09/2022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90AF2-C049-46F0-A008-61C8F55F5DE5}" type="datetime1">
              <a:rPr lang="en-GB" smtClean="0"/>
              <a:t>18/09/2022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F1256-A195-4F02-9162-46CC3832B26C}" type="datetime1">
              <a:rPr lang="en-GB" smtClean="0"/>
              <a:t>18/09/2022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557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1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AC018-CB29-4F9F-84F7-356CBB0C3E15}" type="datetime1">
              <a:rPr lang="en-GB" smtClean="0"/>
              <a:t>18/09/2022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accent4"/>
                </a:solidFill>
              </a:rPr>
              <a:t>Motivation </a:t>
            </a:r>
            <a:endParaRPr lang="en-GB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3779887723"/>
              </p:ext>
            </p:extLst>
          </p:nvPr>
        </p:nvGraphicFramePr>
        <p:xfrm>
          <a:off x="404813" y="1070607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What is Motivation?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Content Motivation Theories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Process Motivation Theories</a:t>
                      </a:r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Accessing</a:t>
                      </a:r>
                      <a:r>
                        <a:rPr lang="en-US" sz="1700" baseline="0" dirty="0"/>
                        <a:t> Your Own Motivations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85418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8" cy="409391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Aim:</a:t>
            </a:r>
          </a:p>
          <a:p>
            <a:pPr marL="87313" indent="1588"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To explore the concept  of motivation &amp; its impact on individual &amp; organisational  performance  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define the terms motivation and performance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highlight key motivation theories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identify strategies used to influence employee motivation 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consider their potential impact on individual &amp; organisational performance via reference to relevant case studies</a:t>
            </a:r>
            <a:endParaRPr lang="en-GB" sz="2400" dirty="0"/>
          </a:p>
          <a:p>
            <a:pPr lvl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52928" cy="936104"/>
          </a:xfrm>
        </p:spPr>
        <p:txBody>
          <a:bodyPr>
            <a:noAutofit/>
          </a:bodyPr>
          <a:lstStyle/>
          <a:p>
            <a:pPr algn="l"/>
            <a:r>
              <a:rPr lang="en-GB" sz="2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Motivation at work: significance for employers  &amp; employees </a:t>
            </a:r>
            <a:endParaRPr lang="en-GB" sz="2200" b="1" i="1" dirty="0">
              <a:solidFill>
                <a:schemeClr val="tx1"/>
              </a:solidFill>
              <a:effectLst/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144249"/>
      </p:ext>
    </p:extLst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Some definitions: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“Degree to which an individual wants and chooses</a:t>
            </a: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to engage in certain specified behaviour”</a:t>
            </a:r>
          </a:p>
          <a:p>
            <a:pPr lvl="4">
              <a:buFontTx/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lvl="4">
              <a:buFontTx/>
              <a:buNone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(Mitchell 1982:80, cited in </a:t>
            </a:r>
            <a:r>
              <a:rPr lang="en-GB" sz="1600" dirty="0" err="1">
                <a:latin typeface="Arial" pitchFamily="34" charset="0"/>
                <a:cs typeface="Arial" pitchFamily="34" charset="0"/>
              </a:rPr>
              <a:t>Murton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 et al 2010:93)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271463" indent="-1841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“The willingness to apply one’s efforts towards the achievement of the organisation’s goals, while concurrently an individual need is satisfied” </a:t>
            </a:r>
          </a:p>
          <a:p>
            <a:pPr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		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(Taylor, 2010)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 is motivation?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0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3"/>
            <a:ext cx="8229600" cy="4536504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Q.  What  is performance? </a:t>
            </a:r>
          </a:p>
          <a:p>
            <a:pPr marL="624078" indent="-514350">
              <a:buAutoNum type="alphaUcPeriod" startAt="17"/>
            </a:pPr>
            <a:endParaRPr lang="en-GB" b="1" i="1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A.  Performance is essentially behaviour      because when you perform, you are doing something  i.e. you are behaving.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Q:  All things being equal, why do some people</a:t>
            </a: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     perform or behave better than others?</a:t>
            </a:r>
          </a:p>
          <a:p>
            <a:pPr marL="88900" indent="20638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A:  Because their motivational levels are different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7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>
          <a:xfrm>
            <a:off x="528488" y="33511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AU" dirty="0">
                <a:cs typeface="Arial" pitchFamily="34" charset="0"/>
              </a:rPr>
              <a:t>Motivation and Job Performance </a:t>
            </a:r>
          </a:p>
        </p:txBody>
      </p:sp>
      <p:sp>
        <p:nvSpPr>
          <p:cNvPr id="11266" name="Slide Number Placeholder 4"/>
          <p:cNvSpPr>
            <a:spLocks noGrp="1"/>
          </p:cNvSpPr>
          <p:nvPr>
            <p:ph type="sldNum" sz="quarter" idx="15"/>
          </p:nvPr>
        </p:nvSpPr>
        <p:spPr>
          <a:noFill/>
        </p:spPr>
        <p:txBody>
          <a:bodyPr/>
          <a:lstStyle/>
          <a:p>
            <a:fld id="{E4FD59F9-53AE-4ADC-B6DC-34DBC9B5BE35}" type="slidenum">
              <a:rPr lang="en-US"/>
              <a:pPr/>
              <a:t>6</a:t>
            </a:fld>
            <a:endParaRPr lang="en-US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144" y="1772816"/>
            <a:ext cx="7634288" cy="3860800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617" y="1226122"/>
            <a:ext cx="65532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Footer Placeholder 1"/>
          <p:cNvSpPr txBox="1">
            <a:spLocks/>
          </p:cNvSpPr>
          <p:nvPr/>
        </p:nvSpPr>
        <p:spPr>
          <a:xfrm>
            <a:off x="467544" y="283924"/>
            <a:ext cx="4248472" cy="4807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2705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680520"/>
          </a:xfrm>
        </p:spPr>
        <p:txBody>
          <a:bodyPr>
            <a:normAutofit/>
          </a:bodyPr>
          <a:lstStyle/>
          <a:p>
            <a:pPr marL="88900" indent="20638">
              <a:buNone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2000" b="1" i="1" dirty="0">
                <a:latin typeface="Arial" pitchFamily="34" charset="0"/>
                <a:cs typeface="Arial" pitchFamily="34" charset="0"/>
              </a:rPr>
              <a:t>Does your list include any of the following:</a:t>
            </a:r>
          </a:p>
          <a:p>
            <a:pPr marL="88900" indent="20638">
              <a:buNone/>
            </a:pPr>
            <a:endParaRPr lang="en-GB" sz="800" b="1" i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Financial rewards e.g. wages/salary, bonuses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Good working conditions e.g. flexitime, holiday entitlement, training &amp; development opportunities, sickness &amp; maternity leave/pay above statutory minimum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Additional benefits e.g. company pension, car, private health care, subsidised child care &amp; canteen, gym membership etc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Interesting &amp; varied work, contributing to organisational, community &amp; societal wellbeing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Appreciative &amp; open environment, opinions &amp; efforts  valued, team ethos &amp; spirit, sense of belonging i.e. psychological rewards</a:t>
            </a:r>
          </a:p>
          <a:p>
            <a:pPr marL="358775" indent="-269875">
              <a:buFont typeface="Wingdings" pitchFamily="2" charset="2"/>
              <a:buChar char="Ø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354162"/>
          </a:xfrm>
        </p:spPr>
        <p:txBody>
          <a:bodyPr>
            <a:normAutofit/>
          </a:bodyPr>
          <a:lstStyle/>
          <a:p>
            <a:pPr marL="88900" indent="-88900"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What motivates people to work?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33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pound sign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11184"/>
            <a:ext cx="3810000" cy="357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/>
              <a:t>Early Ideas on Work Motivation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Employees motivated primarily by money</a:t>
            </a:r>
          </a:p>
          <a:p>
            <a:pPr eaLnBrk="1" hangingPunct="1"/>
            <a:r>
              <a:rPr lang="en-GB" altLang="en-US" dirty="0"/>
              <a:t>Important to ensure jobs enabled maximisation of earnings</a:t>
            </a:r>
          </a:p>
          <a:p>
            <a:pPr eaLnBrk="1" hangingPunct="1"/>
            <a:r>
              <a:rPr lang="en-GB" altLang="en-US" dirty="0"/>
              <a:t>Jobs had to be examined scientifically to establish the ‘best’ method and ‘best’ workers</a:t>
            </a:r>
          </a:p>
          <a:p>
            <a:pPr eaLnBrk="1" hangingPunct="1"/>
            <a:r>
              <a:rPr lang="en-GB" altLang="en-US" dirty="0"/>
              <a:t>Payment by results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 err="1"/>
              <a:t>F.W.Taylor</a:t>
            </a:r>
            <a:r>
              <a:rPr lang="en-GB" sz="1800" dirty="0"/>
              <a:t> (1900)Scientific management – ‘economic man’</a:t>
            </a:r>
          </a:p>
        </p:txBody>
      </p:sp>
      <p:sp>
        <p:nvSpPr>
          <p:cNvPr id="6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88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503" y="2777902"/>
            <a:ext cx="2044001" cy="2920002"/>
          </a:xfrm>
          <a:prstGeom prst="rect">
            <a:avLst/>
          </a:prstGeom>
        </p:spPr>
      </p:pic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Early Ideas on Work Motivation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Workers studied over a period of time</a:t>
            </a:r>
          </a:p>
          <a:p>
            <a:pPr eaLnBrk="1" hangingPunct="1"/>
            <a:r>
              <a:rPr lang="en-GB" altLang="en-US" dirty="0"/>
              <a:t>Changes were made to rest breaks, start &amp; finish times, refreshments, payment schemes, lighting</a:t>
            </a:r>
          </a:p>
          <a:p>
            <a:pPr eaLnBrk="1" hangingPunct="1"/>
            <a:r>
              <a:rPr lang="en-GB" altLang="en-US" dirty="0"/>
              <a:t>Production increased by 30%</a:t>
            </a:r>
          </a:p>
          <a:p>
            <a:pPr eaLnBrk="1" hangingPunct="1"/>
            <a:r>
              <a:rPr lang="en-GB" altLang="en-US" dirty="0"/>
              <a:t>Rewards should be seen in a broader context</a:t>
            </a:r>
            <a:endParaRPr lang="en-US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‘social man’ (1920’s)The Hawthorne Experiments</a:t>
            </a:r>
          </a:p>
        </p:txBody>
      </p:sp>
      <p:sp>
        <p:nvSpPr>
          <p:cNvPr id="5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79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/>
              <a:t>Content Theory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Assumes link between job satisfaction, motivation and performance</a:t>
            </a:r>
          </a:p>
          <a:p>
            <a:pPr lvl="1">
              <a:defRPr/>
            </a:pPr>
            <a:r>
              <a:rPr lang="en-GB" dirty="0"/>
              <a:t>Maslow, Herzberg, Hackman and Oldham</a:t>
            </a:r>
          </a:p>
          <a:p>
            <a:pPr marL="109537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</p:spTree>
    <p:extLst>
      <p:ext uri="{BB962C8B-B14F-4D97-AF65-F5344CB8AC3E}">
        <p14:creationId xmlns:p14="http://schemas.microsoft.com/office/powerpoint/2010/main" val="46075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t="34290" r="8266" b="15175"/>
          <a:stretch/>
        </p:blipFill>
        <p:spPr bwMode="auto">
          <a:xfrm>
            <a:off x="642938" y="1484784"/>
            <a:ext cx="7786687" cy="4799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217840" y="1340768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Maslow’s Hierarchy of Needs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817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56176" y="476673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Herzberg’s Hygiene Factors</a:t>
            </a:r>
          </a:p>
        </p:txBody>
      </p:sp>
      <p:graphicFrame>
        <p:nvGraphicFramePr>
          <p:cNvPr id="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6111825"/>
              </p:ext>
            </p:extLst>
          </p:nvPr>
        </p:nvGraphicFramePr>
        <p:xfrm>
          <a:off x="1416608" y="1596418"/>
          <a:ext cx="6310784" cy="48654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5323810" imgH="4105848" progId="Paint.Picture">
                  <p:embed/>
                </p:oleObj>
              </mc:Choice>
              <mc:Fallback>
                <p:oleObj name="Bitmap Image" r:id="rId3" imgW="5323810" imgH="4105848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6608" y="1596418"/>
                        <a:ext cx="6310784" cy="48654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1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b="1" dirty="0"/>
              <a:t>Process Theory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Don’t automatically assume link between job satisfaction and performance, but do assume link between motivation and job satisfaction and motivation and performance</a:t>
            </a:r>
          </a:p>
          <a:p>
            <a:pPr lvl="1">
              <a:defRPr/>
            </a:pPr>
            <a:r>
              <a:rPr lang="en-GB" dirty="0"/>
              <a:t>Vroom’s Expectancy theory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7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  <a:endParaRPr lang="en-US" alt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Management must demonstrate to employees that effort will be rewarded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People prefer certain outcomes from their behaviour than others.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Onus on management to establish schemes to reward the behaviour it wants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</a:p>
        </p:txBody>
      </p:sp>
      <p:pic>
        <p:nvPicPr>
          <p:cNvPr id="17411" name="il_fi" descr="http://www.web-books.com/eLibrary/Books/B0/B66/IMG/fwk-collins-fig07_007.jpg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798638"/>
            <a:ext cx="8229600" cy="4129087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36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 fontScale="92500" lnSpcReduction="20000"/>
          </a:bodyPr>
          <a:lstStyle/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Q.</a:t>
            </a:r>
            <a:r>
              <a:rPr lang="en-GB" sz="2400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Why is it important to understand what motivates</a:t>
            </a:r>
          </a:p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	individuals?</a:t>
            </a:r>
          </a:p>
          <a:p>
            <a:pPr marL="88900" indent="20638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 Because it aids organisational decision making &amp; encourages the development  &amp; use of strategies which will successfully develop high performing individuals</a:t>
            </a: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Q.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What can organisations do to positively influence motivation?</a:t>
            </a:r>
          </a:p>
          <a:p>
            <a:pPr marL="627063" indent="-517525">
              <a:buNone/>
            </a:pPr>
            <a:endParaRPr lang="en-GB" sz="1100" b="1" dirty="0">
              <a:latin typeface="Arial" pitchFamily="34" charset="0"/>
              <a:cs typeface="Arial" pitchFamily="34" charset="0"/>
            </a:endParaRPr>
          </a:p>
          <a:p>
            <a:pPr marL="566928" indent="-457200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Motivation may  be positively influenced via: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Training &amp; development 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Safe working environment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Tools for the job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Positive employee relations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Reward – financial &amp; non-financial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Adopting appropriate leadership style/s</a:t>
            </a:r>
          </a:p>
          <a:p>
            <a:pPr marL="627063" indent="-517525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2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02027"/>
          </a:xfrm>
        </p:spPr>
        <p:txBody>
          <a:bodyPr>
            <a:normAutofit fontScale="92500" lnSpcReduction="20000"/>
          </a:bodyPr>
          <a:lstStyle/>
          <a:p>
            <a:pPr marL="144000">
              <a:buNone/>
            </a:pPr>
            <a:r>
              <a:rPr lang="en-GB" dirty="0"/>
              <a:t>“</a:t>
            </a:r>
            <a:r>
              <a:rPr lang="en-GB" dirty="0">
                <a:latin typeface="Arial" pitchFamily="34" charset="0"/>
                <a:cs typeface="Arial" pitchFamily="34" charset="0"/>
              </a:rPr>
              <a:t>To get the best from their employees organisations need to create conditions where staff actively want to get in early and stay late because they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enjoy what they do </a:t>
            </a:r>
            <a:r>
              <a:rPr lang="en-GB" dirty="0">
                <a:latin typeface="Arial" pitchFamily="34" charset="0"/>
                <a:cs typeface="Arial" pitchFamily="34" charset="0"/>
              </a:rPr>
              <a:t>and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associate the company’s success with their own</a:t>
            </a:r>
            <a:r>
              <a:rPr lang="en-GB" dirty="0">
                <a:latin typeface="Arial" pitchFamily="34" charset="0"/>
                <a:cs typeface="Arial" pitchFamily="34" charset="0"/>
              </a:rPr>
              <a:t>, just getting paid for attending work is not going to do this.  What is required is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an employee relationship </a:t>
            </a:r>
            <a:r>
              <a:rPr lang="en-GB" dirty="0">
                <a:latin typeface="Arial" pitchFamily="34" charset="0"/>
                <a:cs typeface="Arial" pitchFamily="34" charset="0"/>
              </a:rPr>
              <a:t>where the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employee regards themselves a stakeholder </a:t>
            </a:r>
            <a:r>
              <a:rPr lang="en-GB" dirty="0">
                <a:latin typeface="Arial" pitchFamily="34" charset="0"/>
                <a:cs typeface="Arial" pitchFamily="34" charset="0"/>
              </a:rPr>
              <a:t>in the long tem success of the company” </a:t>
            </a:r>
          </a:p>
          <a:p>
            <a:pPr marL="36000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							(</a:t>
            </a:r>
            <a:r>
              <a:rPr lang="en-GB" sz="1200" dirty="0" err="1"/>
              <a:t>Murton</a:t>
            </a:r>
            <a:r>
              <a:rPr lang="en-GB" sz="1200" dirty="0"/>
              <a:t> et al, 2010:93)</a:t>
            </a:r>
            <a:r>
              <a:rPr lang="en-GB" dirty="0">
                <a:latin typeface="Arial" pitchFamily="34" charset="0"/>
                <a:cs typeface="Arial" pitchFamily="34" charset="0"/>
              </a:rPr>
              <a:t>					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18654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The ideal situation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1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  <p:bldP spid="3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906</Words>
  <Application>Microsoft Office PowerPoint</Application>
  <PresentationFormat>On-screen Show (4:3)</PresentationFormat>
  <Paragraphs>152</Paragraphs>
  <Slides>17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Myriad Pro</vt:lpstr>
      <vt:lpstr>Arial</vt:lpstr>
      <vt:lpstr>Calibri</vt:lpstr>
      <vt:lpstr>Garamond</vt:lpstr>
      <vt:lpstr>Wingdings</vt:lpstr>
      <vt:lpstr>20140311PresentationUWTSDTemplate</vt:lpstr>
      <vt:lpstr>Bitmap Image</vt:lpstr>
      <vt:lpstr> Motivation </vt:lpstr>
      <vt:lpstr>Session Overview</vt:lpstr>
      <vt:lpstr>Motivation at work: significance for employers  &amp; employees </vt:lpstr>
      <vt:lpstr>What is motivation?</vt:lpstr>
      <vt:lpstr>PowerPoint Presentation</vt:lpstr>
      <vt:lpstr>Motivation and Job Performance </vt:lpstr>
      <vt:lpstr>What motivates people to work?</vt:lpstr>
      <vt:lpstr>Early Ideas on Work Motivation </vt:lpstr>
      <vt:lpstr>Early Ideas on Work Motivation</vt:lpstr>
      <vt:lpstr>Key Motivation Theories</vt:lpstr>
      <vt:lpstr>Key Motivation Theories</vt:lpstr>
      <vt:lpstr>Key Motivation Theories</vt:lpstr>
      <vt:lpstr>Key Motivation Theories</vt:lpstr>
      <vt:lpstr>Vroom’s Expectancy Theory</vt:lpstr>
      <vt:lpstr>Vroom’s expectancy theory</vt:lpstr>
      <vt:lpstr>PowerPoint Presentation</vt:lpstr>
      <vt:lpstr>The ideal situation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Brynach Heffernan</cp:lastModifiedBy>
  <cp:revision>30</cp:revision>
  <cp:lastPrinted>2016-10-27T11:17:58Z</cp:lastPrinted>
  <dcterms:created xsi:type="dcterms:W3CDTF">2015-04-14T15:21:28Z</dcterms:created>
  <dcterms:modified xsi:type="dcterms:W3CDTF">2022-09-18T16:42:48Z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