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6" d="100"/>
          <a:sy n="86" d="100"/>
        </p:scale>
        <p:origin x="2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21/04/2017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056725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21/04/2017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31322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21/04/2017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9181865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21/04/2017</a:t>
            </a:fld>
            <a:endParaRPr lang="en-GB">
              <a:solidFill>
                <a:prstClr val="white">
                  <a:tint val="75000"/>
                  <a:alpha val="60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alpha val="60000"/>
                </a:prstClr>
              </a:solidFill>
            </a:endParaRPr>
          </a:p>
        </p:txBody>
      </p:sp>
      <p:sp>
        <p:nvSpPr>
          <p:cNvPr id="7" name="Slide Number Placeholder 6"/>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644933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21/04/2017</a:t>
            </a:fld>
            <a:endParaRPr lang="en-GB">
              <a:solidFill>
                <a:prstClr val="white">
                  <a:tint val="75000"/>
                  <a:alpha val="60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alpha val="60000"/>
                </a:prstClr>
              </a:solidFill>
            </a:endParaRPr>
          </a:p>
        </p:txBody>
      </p:sp>
      <p:sp>
        <p:nvSpPr>
          <p:cNvPr id="9" name="Slide Number Placeholder 8"/>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186458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21/04/2017</a:t>
            </a:fld>
            <a:endParaRPr lang="en-GB">
              <a:solidFill>
                <a:prstClr val="white">
                  <a:tint val="75000"/>
                  <a:alpha val="60000"/>
                </a:prstClr>
              </a:solidFill>
            </a:endParaRPr>
          </a:p>
        </p:txBody>
      </p:sp>
      <p:sp>
        <p:nvSpPr>
          <p:cNvPr id="5" name="Footer Placeholder 3"/>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4"/>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766915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21/04/2017</a:t>
            </a:fld>
            <a:endParaRPr lang="en-GB">
              <a:solidFill>
                <a:prstClr val="white">
                  <a:tint val="75000"/>
                  <a:alpha val="60000"/>
                </a:prstClr>
              </a:solidFill>
            </a:endParaRPr>
          </a:p>
        </p:txBody>
      </p:sp>
      <p:sp>
        <p:nvSpPr>
          <p:cNvPr id="5" name="Footer Placeholder 2"/>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3"/>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8942072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21/04/2017</a:t>
            </a:fld>
            <a:endParaRPr lang="en-GB">
              <a:solidFill>
                <a:prstClr val="white">
                  <a:tint val="75000"/>
                  <a:alpha val="60000"/>
                </a:prstClr>
              </a:solidFill>
            </a:endParaRPr>
          </a:p>
        </p:txBody>
      </p:sp>
      <p:sp>
        <p:nvSpPr>
          <p:cNvPr id="5" name="Footer Placeholder 5"/>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6"/>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0054468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21/04/2017</a:t>
            </a:fld>
            <a:endParaRPr lang="en-GB">
              <a:solidFill>
                <a:prstClr val="white">
                  <a:tint val="75000"/>
                  <a:alpha val="60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alpha val="60000"/>
                </a:prstClr>
              </a:solidFill>
            </a:endParaRPr>
          </a:p>
        </p:txBody>
      </p:sp>
      <p:sp>
        <p:nvSpPr>
          <p:cNvPr id="7" name="Slide Number Placeholder 6"/>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18340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21/04/2017</a:t>
            </a:fld>
            <a:endParaRPr lang="en-GB">
              <a:solidFill>
                <a:prstClr val="white">
                  <a:tint val="75000"/>
                  <a:alpha val="60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alpha val="60000"/>
                </a:prstClr>
              </a:solidFill>
            </a:endParaRPr>
          </a:p>
        </p:txBody>
      </p:sp>
      <p:sp>
        <p:nvSpPr>
          <p:cNvPr id="7" name="Slide Number Placeholder 6"/>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224908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21/04/2017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73405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21/04/2017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r>
              <a:rPr lang="en-US" dirty="0">
                <a:solidFill>
                  <a:srgbClr val="1E5155">
                    <a:lumMod val="40000"/>
                    <a:lumOff val="60000"/>
                  </a:srgbClr>
                </a:solidFill>
              </a:rPr>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r>
              <a:rPr lang="en-US" dirty="0">
                <a:solidFill>
                  <a:srgbClr val="1E5155">
                    <a:lumMod val="40000"/>
                    <a:lumOff val="60000"/>
                  </a:srgbClr>
                </a:solidFill>
              </a:rPr>
              <a:t>”</a:t>
            </a:r>
          </a:p>
        </p:txBody>
      </p:sp>
    </p:spTree>
    <p:extLst>
      <p:ext uri="{BB962C8B-B14F-4D97-AF65-F5344CB8AC3E}">
        <p14:creationId xmlns:p14="http://schemas.microsoft.com/office/powerpoint/2010/main" val="37597456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21/04/2017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6612950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21/04/2017</a:t>
            </a:fld>
            <a:endParaRPr lang="en-GB">
              <a:solidFill>
                <a:prstClr val="white">
                  <a:tint val="75000"/>
                  <a:alpha val="60000"/>
                </a:prstClr>
              </a:solidFill>
            </a:endParaRPr>
          </a:p>
        </p:txBody>
      </p:sp>
      <p:sp>
        <p:nvSpPr>
          <p:cNvPr id="4"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7281260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21/04/2017</a:t>
            </a:fld>
            <a:endParaRPr lang="en-GB">
              <a:solidFill>
                <a:prstClr val="white">
                  <a:tint val="75000"/>
                  <a:alpha val="60000"/>
                </a:prstClr>
              </a:solidFill>
            </a:endParaRPr>
          </a:p>
        </p:txBody>
      </p:sp>
      <p:sp>
        <p:nvSpPr>
          <p:cNvPr id="4"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8261692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21/04/2017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4856620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21/04/2017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238915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96EB577-1805-437C-B1C6-DAA6C2BBBD5E}" type="datetimeFigureOut">
              <a:rPr lang="en-GB" smtClean="0">
                <a:solidFill>
                  <a:prstClr val="white">
                    <a:tint val="75000"/>
                    <a:alpha val="60000"/>
                  </a:prstClr>
                </a:solidFill>
              </a:rPr>
              <a:pPr/>
              <a:t>21/04/2017</a:t>
            </a:fld>
            <a:endParaRPr lang="en-GB">
              <a:solidFill>
                <a:prstClr val="white">
                  <a:tint val="75000"/>
                  <a:alpha val="60000"/>
                </a:prstClr>
              </a:solidFill>
            </a:endParaRPr>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solidFill>
                <a:prstClr val="white">
                  <a:tint val="75000"/>
                  <a:alpha val="60000"/>
                </a:prstClr>
              </a:solidFill>
            </a:endParaRPr>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13194931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hyperlink" Target="http://www.perseus.tufts.edu/hopper/text?doc=Perseus%3Atext%3A1999.02.0151%3Abook%3D1%3Achapter%3Dpr#note3" TargetMode="Externa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Livy &amp; Dionysius</a:t>
            </a:r>
            <a:endParaRPr lang="en-GB" dirty="0"/>
          </a:p>
        </p:txBody>
      </p:sp>
      <p:sp>
        <p:nvSpPr>
          <p:cNvPr id="3" name="Subtitle 2"/>
          <p:cNvSpPr>
            <a:spLocks noGrp="1"/>
          </p:cNvSpPr>
          <p:nvPr>
            <p:ph type="subTitle" idx="1"/>
          </p:nvPr>
        </p:nvSpPr>
        <p:spPr/>
        <p:txBody>
          <a:bodyPr/>
          <a:lstStyle/>
          <a:p>
            <a:r>
              <a:rPr lang="en-GB" dirty="0" smtClean="0"/>
              <a:t>Two sides of different coins</a:t>
            </a:r>
            <a:endParaRPr lang="en-GB" dirty="0"/>
          </a:p>
        </p:txBody>
      </p:sp>
    </p:spTree>
    <p:extLst>
      <p:ext uri="{BB962C8B-B14F-4D97-AF65-F5344CB8AC3E}">
        <p14:creationId xmlns:p14="http://schemas.microsoft.com/office/powerpoint/2010/main" val="1511859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Livy</a:t>
            </a:r>
            <a:endParaRPr lang="en-GB" dirty="0"/>
          </a:p>
        </p:txBody>
      </p:sp>
      <p:sp>
        <p:nvSpPr>
          <p:cNvPr id="3" name="Content Placeholder 2"/>
          <p:cNvSpPr>
            <a:spLocks noGrp="1"/>
          </p:cNvSpPr>
          <p:nvPr>
            <p:ph idx="1"/>
          </p:nvPr>
        </p:nvSpPr>
        <p:spPr/>
        <p:txBody>
          <a:bodyPr/>
          <a:lstStyle/>
          <a:p>
            <a:r>
              <a:rPr lang="en-GB" dirty="0" smtClean="0"/>
              <a:t>c59BCE-17CE</a:t>
            </a:r>
          </a:p>
          <a:p>
            <a:r>
              <a:rPr lang="en-GB" dirty="0" smtClean="0"/>
              <a:t>Started working on his history in early 20s BCE</a:t>
            </a:r>
          </a:p>
          <a:p>
            <a:r>
              <a:rPr lang="en-GB" dirty="0" smtClean="0"/>
              <a:t>We have knowledge of some other minor works (dialogues and philosophy) but none have survived</a:t>
            </a:r>
          </a:p>
          <a:p>
            <a:endParaRPr lang="en-GB" dirty="0"/>
          </a:p>
        </p:txBody>
      </p:sp>
      <p:pic>
        <p:nvPicPr>
          <p:cNvPr id="4" name="Picture 3"/>
          <p:cNvPicPr>
            <a:picLocks noChangeAspect="1"/>
          </p:cNvPicPr>
          <p:nvPr/>
        </p:nvPicPr>
        <p:blipFill>
          <a:blip r:embed="rId2"/>
          <a:stretch>
            <a:fillRect/>
          </a:stretch>
        </p:blipFill>
        <p:spPr>
          <a:xfrm>
            <a:off x="9446013" y="1447568"/>
            <a:ext cx="2667000" cy="2914650"/>
          </a:xfrm>
          <a:prstGeom prst="rect">
            <a:avLst/>
          </a:prstGeom>
        </p:spPr>
      </p:pic>
    </p:spTree>
    <p:extLst>
      <p:ext uri="{BB962C8B-B14F-4D97-AF65-F5344CB8AC3E}">
        <p14:creationId xmlns:p14="http://schemas.microsoft.com/office/powerpoint/2010/main" val="30122147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Dionysius of </a:t>
            </a:r>
            <a:r>
              <a:rPr lang="en-GB" dirty="0" err="1" smtClean="0"/>
              <a:t>Halikarnassos</a:t>
            </a:r>
            <a:endParaRPr lang="en-GB" dirty="0"/>
          </a:p>
        </p:txBody>
      </p:sp>
      <p:sp>
        <p:nvSpPr>
          <p:cNvPr id="3" name="Content Placeholder 2"/>
          <p:cNvSpPr>
            <a:spLocks noGrp="1"/>
          </p:cNvSpPr>
          <p:nvPr>
            <p:ph idx="1"/>
          </p:nvPr>
        </p:nvSpPr>
        <p:spPr/>
        <p:txBody>
          <a:bodyPr/>
          <a:lstStyle/>
          <a:p>
            <a:r>
              <a:rPr lang="en-GB" dirty="0" smtClean="0"/>
              <a:t>c60BCE</a:t>
            </a:r>
          </a:p>
          <a:p>
            <a:r>
              <a:rPr lang="en-GB" dirty="0" smtClean="0"/>
              <a:t>Arrives at Rome c30BCE</a:t>
            </a:r>
          </a:p>
          <a:p>
            <a:r>
              <a:rPr lang="en-GB" dirty="0" smtClean="0"/>
              <a:t>First book published c8BCE</a:t>
            </a:r>
          </a:p>
          <a:p>
            <a:r>
              <a:rPr lang="en-GB" dirty="0" smtClean="0"/>
              <a:t>A prolific author, primarily of rhetorical and theoretical texts:</a:t>
            </a:r>
          </a:p>
          <a:p>
            <a:pPr lvl="1"/>
            <a:r>
              <a:rPr lang="en-GB" i="1" dirty="0" err="1"/>
              <a:t>Antiquitates</a:t>
            </a:r>
            <a:r>
              <a:rPr lang="en-GB" i="1" dirty="0"/>
              <a:t> </a:t>
            </a:r>
            <a:r>
              <a:rPr lang="en-GB" i="1" dirty="0" err="1" smtClean="0"/>
              <a:t>Romanae</a:t>
            </a:r>
            <a:endParaRPr lang="en-GB" i="1" dirty="0" smtClean="0"/>
          </a:p>
          <a:p>
            <a:pPr lvl="1"/>
            <a:r>
              <a:rPr lang="en-GB" i="1" dirty="0" err="1" smtClean="0"/>
              <a:t>Peri</a:t>
            </a:r>
            <a:r>
              <a:rPr lang="en-GB" i="1" dirty="0" smtClean="0"/>
              <a:t> </a:t>
            </a:r>
            <a:r>
              <a:rPr lang="en-GB" i="1" dirty="0" err="1" smtClean="0"/>
              <a:t>chronou</a:t>
            </a:r>
            <a:endParaRPr lang="en-GB" i="1" dirty="0" smtClean="0"/>
          </a:p>
          <a:p>
            <a:pPr lvl="1"/>
            <a:r>
              <a:rPr lang="en-GB" dirty="0"/>
              <a:t> </a:t>
            </a:r>
            <a:r>
              <a:rPr lang="en-GB" i="1" dirty="0"/>
              <a:t>De </a:t>
            </a:r>
            <a:r>
              <a:rPr lang="en-GB" i="1" dirty="0" err="1"/>
              <a:t>oratoribus</a:t>
            </a:r>
            <a:r>
              <a:rPr lang="en-GB" i="1" dirty="0"/>
              <a:t> </a:t>
            </a:r>
            <a:r>
              <a:rPr lang="en-GB" i="1" dirty="0" err="1" smtClean="0"/>
              <a:t>veteribus</a:t>
            </a:r>
            <a:endParaRPr lang="en-GB" i="1" dirty="0" smtClean="0"/>
          </a:p>
          <a:p>
            <a:pPr lvl="1"/>
            <a:r>
              <a:rPr lang="en-GB" i="1" dirty="0"/>
              <a:t>De </a:t>
            </a:r>
            <a:r>
              <a:rPr lang="en-GB" i="1" dirty="0" err="1"/>
              <a:t>compositione</a:t>
            </a:r>
            <a:r>
              <a:rPr lang="en-GB" i="1" dirty="0"/>
              <a:t> </a:t>
            </a:r>
            <a:r>
              <a:rPr lang="en-GB" i="1" dirty="0" err="1" smtClean="0"/>
              <a:t>verborum</a:t>
            </a:r>
            <a:endParaRPr lang="en-GB" i="1" dirty="0" smtClean="0"/>
          </a:p>
          <a:p>
            <a:pPr lvl="1"/>
            <a:r>
              <a:rPr lang="en-GB" i="1" dirty="0" smtClean="0"/>
              <a:t>Letters</a:t>
            </a:r>
          </a:p>
          <a:p>
            <a:pPr lvl="1"/>
            <a:r>
              <a:rPr lang="en-GB" i="1" dirty="0" smtClean="0"/>
              <a:t>Books on ancient orators, and on historiography</a:t>
            </a:r>
            <a:endParaRPr lang="en-GB" dirty="0"/>
          </a:p>
        </p:txBody>
      </p:sp>
      <p:pic>
        <p:nvPicPr>
          <p:cNvPr id="4" name="Picture 3"/>
          <p:cNvPicPr>
            <a:picLocks noChangeAspect="1"/>
          </p:cNvPicPr>
          <p:nvPr/>
        </p:nvPicPr>
        <p:blipFill>
          <a:blip r:embed="rId2"/>
          <a:stretch>
            <a:fillRect/>
          </a:stretch>
        </p:blipFill>
        <p:spPr>
          <a:xfrm>
            <a:off x="7744290" y="1019462"/>
            <a:ext cx="4286250" cy="2381250"/>
          </a:xfrm>
          <a:prstGeom prst="rect">
            <a:avLst/>
          </a:prstGeom>
        </p:spPr>
      </p:pic>
    </p:spTree>
    <p:extLst>
      <p:ext uri="{BB962C8B-B14F-4D97-AF65-F5344CB8AC3E}">
        <p14:creationId xmlns:p14="http://schemas.microsoft.com/office/powerpoint/2010/main" val="17693861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Relationships with past historians</a:t>
            </a:r>
            <a:endParaRPr lang="en-GB" dirty="0"/>
          </a:p>
        </p:txBody>
      </p:sp>
      <p:sp>
        <p:nvSpPr>
          <p:cNvPr id="5" name="Text Placeholder 4"/>
          <p:cNvSpPr>
            <a:spLocks noGrp="1"/>
          </p:cNvSpPr>
          <p:nvPr>
            <p:ph type="body" idx="1"/>
          </p:nvPr>
        </p:nvSpPr>
        <p:spPr/>
        <p:txBody>
          <a:bodyPr/>
          <a:lstStyle/>
          <a:p>
            <a:r>
              <a:rPr lang="en-GB" dirty="0" smtClean="0"/>
              <a:t>Dionysius</a:t>
            </a:r>
            <a:endParaRPr lang="en-GB" dirty="0"/>
          </a:p>
        </p:txBody>
      </p:sp>
      <p:sp>
        <p:nvSpPr>
          <p:cNvPr id="6" name="Content Placeholder 5"/>
          <p:cNvSpPr>
            <a:spLocks noGrp="1"/>
          </p:cNvSpPr>
          <p:nvPr>
            <p:ph sz="half" idx="2"/>
          </p:nvPr>
        </p:nvSpPr>
        <p:spPr/>
        <p:txBody>
          <a:bodyPr/>
          <a:lstStyle/>
          <a:p>
            <a:r>
              <a:rPr lang="en-GB" dirty="0"/>
              <a:t>In doing this it is neither my intention to dwell too long on my own praise, which I know would be distasteful to the reader, nor have I the purpose of censuring other historians, as Anaximenes and </a:t>
            </a:r>
            <a:r>
              <a:rPr lang="en-GB" dirty="0" err="1" smtClean="0"/>
              <a:t>Theopompus</a:t>
            </a:r>
            <a:r>
              <a:rPr lang="en-GB" dirty="0"/>
              <a:t> did in the prefaces to their </a:t>
            </a:r>
            <a:r>
              <a:rPr lang="en-GB" dirty="0" smtClean="0"/>
              <a:t>histories…1.1</a:t>
            </a:r>
            <a:endParaRPr lang="en-GB" dirty="0"/>
          </a:p>
        </p:txBody>
      </p:sp>
      <p:sp>
        <p:nvSpPr>
          <p:cNvPr id="7" name="Text Placeholder 6"/>
          <p:cNvSpPr>
            <a:spLocks noGrp="1"/>
          </p:cNvSpPr>
          <p:nvPr>
            <p:ph type="body" sz="quarter" idx="3"/>
          </p:nvPr>
        </p:nvSpPr>
        <p:spPr/>
        <p:txBody>
          <a:bodyPr/>
          <a:lstStyle/>
          <a:p>
            <a:r>
              <a:rPr lang="en-GB" dirty="0" smtClean="0"/>
              <a:t>Livy</a:t>
            </a:r>
            <a:endParaRPr lang="en-GB" dirty="0"/>
          </a:p>
        </p:txBody>
      </p:sp>
      <p:sp>
        <p:nvSpPr>
          <p:cNvPr id="8" name="Content Placeholder 7"/>
          <p:cNvSpPr>
            <a:spLocks noGrp="1"/>
          </p:cNvSpPr>
          <p:nvPr>
            <p:ph sz="quarter" idx="4"/>
          </p:nvPr>
        </p:nvSpPr>
        <p:spPr/>
        <p:txBody>
          <a:bodyPr/>
          <a:lstStyle/>
          <a:p>
            <a:r>
              <a:rPr lang="en-GB" dirty="0"/>
              <a:t>Whether I am likely to accomplish anything worthy of the labour, if I record the achievements of the Roman people from the foundation of the city, I do not really know, nor if I knew would I dare to avouch </a:t>
            </a:r>
            <a:r>
              <a:rPr lang="en-GB" dirty="0" smtClean="0"/>
              <a:t>it… Pr.1.1</a:t>
            </a:r>
            <a:endParaRPr lang="en-GB" dirty="0"/>
          </a:p>
        </p:txBody>
      </p:sp>
    </p:spTree>
    <p:extLst>
      <p:ext uri="{BB962C8B-B14F-4D97-AF65-F5344CB8AC3E}">
        <p14:creationId xmlns:p14="http://schemas.microsoft.com/office/powerpoint/2010/main" val="18226576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purpose of historians</a:t>
            </a:r>
            <a:endParaRPr lang="en-GB" dirty="0"/>
          </a:p>
        </p:txBody>
      </p:sp>
      <p:sp>
        <p:nvSpPr>
          <p:cNvPr id="3" name="Text Placeholder 2"/>
          <p:cNvSpPr>
            <a:spLocks noGrp="1"/>
          </p:cNvSpPr>
          <p:nvPr>
            <p:ph type="body" idx="1"/>
          </p:nvPr>
        </p:nvSpPr>
        <p:spPr/>
        <p:txBody>
          <a:bodyPr/>
          <a:lstStyle/>
          <a:p>
            <a:r>
              <a:rPr lang="en-GB" dirty="0" smtClean="0"/>
              <a:t>Dionysius</a:t>
            </a:r>
            <a:endParaRPr lang="en-GB" dirty="0"/>
          </a:p>
        </p:txBody>
      </p:sp>
      <p:sp>
        <p:nvSpPr>
          <p:cNvPr id="4" name="Content Placeholder 3"/>
          <p:cNvSpPr>
            <a:spLocks noGrp="1"/>
          </p:cNvSpPr>
          <p:nvPr>
            <p:ph sz="half" idx="2"/>
          </p:nvPr>
        </p:nvSpPr>
        <p:spPr/>
        <p:txBody>
          <a:bodyPr/>
          <a:lstStyle/>
          <a:p>
            <a:r>
              <a:rPr lang="en-GB" dirty="0"/>
              <a:t>those who write histories, in which we have the right to assume that Truth, the source of both prudence and wisdom, is enshrined, ought, first of all, to make choice of noble and lofty subjects and such as will be of great utility to their readers, and then, with great care and pains, to provide themselves with the proper equipment for the treatment of their </a:t>
            </a:r>
            <a:r>
              <a:rPr lang="en-GB" dirty="0" smtClean="0"/>
              <a:t>subject. 1.1.2</a:t>
            </a:r>
            <a:endParaRPr lang="en-GB" dirty="0"/>
          </a:p>
        </p:txBody>
      </p:sp>
      <p:sp>
        <p:nvSpPr>
          <p:cNvPr id="5" name="Text Placeholder 4"/>
          <p:cNvSpPr>
            <a:spLocks noGrp="1"/>
          </p:cNvSpPr>
          <p:nvPr>
            <p:ph type="body" sz="quarter" idx="3"/>
          </p:nvPr>
        </p:nvSpPr>
        <p:spPr/>
        <p:txBody>
          <a:bodyPr/>
          <a:lstStyle/>
          <a:p>
            <a:r>
              <a:rPr lang="en-GB" dirty="0" smtClean="0"/>
              <a:t>Livy</a:t>
            </a:r>
            <a:endParaRPr lang="en-GB" dirty="0"/>
          </a:p>
        </p:txBody>
      </p:sp>
      <p:sp>
        <p:nvSpPr>
          <p:cNvPr id="6" name="Content Placeholder 5"/>
          <p:cNvSpPr>
            <a:spLocks noGrp="1"/>
          </p:cNvSpPr>
          <p:nvPr>
            <p:ph sz="quarter" idx="4"/>
          </p:nvPr>
        </p:nvSpPr>
        <p:spPr/>
        <p:txBody>
          <a:bodyPr/>
          <a:lstStyle/>
          <a:p>
            <a:r>
              <a:rPr lang="en-GB" dirty="0"/>
              <a:t>Yet, however this shall be, it will be a satisfaction to have done myself as much as lies in me to commemorate the deeds of the foremost people of the </a:t>
            </a:r>
            <a:r>
              <a:rPr lang="en-GB" dirty="0" smtClean="0"/>
              <a:t>world. Pr.1.3</a:t>
            </a:r>
            <a:endParaRPr lang="en-GB" dirty="0"/>
          </a:p>
        </p:txBody>
      </p:sp>
    </p:spTree>
    <p:extLst>
      <p:ext uri="{BB962C8B-B14F-4D97-AF65-F5344CB8AC3E}">
        <p14:creationId xmlns:p14="http://schemas.microsoft.com/office/powerpoint/2010/main" val="416328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choose Rome?</a:t>
            </a:r>
            <a:endParaRPr lang="en-GB" dirty="0"/>
          </a:p>
        </p:txBody>
      </p:sp>
      <p:sp>
        <p:nvSpPr>
          <p:cNvPr id="3" name="Text Placeholder 2"/>
          <p:cNvSpPr>
            <a:spLocks noGrp="1"/>
          </p:cNvSpPr>
          <p:nvPr>
            <p:ph type="body" idx="1"/>
          </p:nvPr>
        </p:nvSpPr>
        <p:spPr>
          <a:xfrm>
            <a:off x="1103312" y="1425498"/>
            <a:ext cx="4396338" cy="576262"/>
          </a:xfrm>
        </p:spPr>
        <p:txBody>
          <a:bodyPr/>
          <a:lstStyle/>
          <a:p>
            <a:r>
              <a:rPr lang="en-GB" dirty="0" smtClean="0"/>
              <a:t>Dionysius</a:t>
            </a:r>
            <a:endParaRPr lang="en-GB" dirty="0"/>
          </a:p>
        </p:txBody>
      </p:sp>
      <p:sp>
        <p:nvSpPr>
          <p:cNvPr id="4" name="Content Placeholder 3"/>
          <p:cNvSpPr>
            <a:spLocks noGrp="1"/>
          </p:cNvSpPr>
          <p:nvPr>
            <p:ph sz="half" idx="2"/>
          </p:nvPr>
        </p:nvSpPr>
        <p:spPr>
          <a:xfrm>
            <a:off x="1103312" y="2118732"/>
            <a:ext cx="4396339" cy="4460488"/>
          </a:xfrm>
        </p:spPr>
        <p:txBody>
          <a:bodyPr>
            <a:normAutofit fontScale="85000" lnSpcReduction="20000"/>
          </a:bodyPr>
          <a:lstStyle/>
          <a:p>
            <a:r>
              <a:rPr lang="en-GB" dirty="0"/>
              <a:t>That I have indeed made choice of a subject noble, lofty and useful to many will not, I think, require any lengthy argument, at least for those who are not utterly unacquainted with universal history. For if anyone turns his attention to the successive supremacies both of cities and of nations, as accounts of them have been handed down from times past, and then, surveying them severally and comparing them together, wishes to determine which of them obtained the widest dominion and both in peace and war performed the most brilliant achievements, he will find that the supremacy of the Romans has far surpassed all those that are recorded from earlier times, not only in the extent of its dominion and in the </a:t>
            </a:r>
            <a:r>
              <a:rPr lang="en-GB" dirty="0" err="1"/>
              <a:t>splendor</a:t>
            </a:r>
            <a:r>
              <a:rPr lang="en-GB" dirty="0"/>
              <a:t> of its achievements — which no account has as yet worthily celebrated — but also in the length of time during which it has endured down to our day</a:t>
            </a:r>
            <a:r>
              <a:rPr lang="en-GB" dirty="0" smtClean="0"/>
              <a:t>. 1.2.1</a:t>
            </a:r>
            <a:endParaRPr lang="en-GB" dirty="0"/>
          </a:p>
        </p:txBody>
      </p:sp>
      <p:sp>
        <p:nvSpPr>
          <p:cNvPr id="5" name="Text Placeholder 4"/>
          <p:cNvSpPr>
            <a:spLocks noGrp="1"/>
          </p:cNvSpPr>
          <p:nvPr>
            <p:ph type="body" sz="quarter" idx="3"/>
          </p:nvPr>
        </p:nvSpPr>
        <p:spPr/>
        <p:txBody>
          <a:bodyPr/>
          <a:lstStyle/>
          <a:p>
            <a:r>
              <a:rPr lang="en-GB" dirty="0" smtClean="0"/>
              <a:t>Livy</a:t>
            </a:r>
            <a:endParaRPr lang="en-GB" dirty="0"/>
          </a:p>
        </p:txBody>
      </p:sp>
      <p:sp>
        <p:nvSpPr>
          <p:cNvPr id="6" name="Content Placeholder 5"/>
          <p:cNvSpPr>
            <a:spLocks noGrp="1"/>
          </p:cNvSpPr>
          <p:nvPr>
            <p:ph sz="quarter" idx="4"/>
          </p:nvPr>
        </p:nvSpPr>
        <p:spPr/>
        <p:txBody>
          <a:bodyPr/>
          <a:lstStyle/>
          <a:p>
            <a:r>
              <a:rPr lang="en-GB" dirty="0"/>
              <a:t>For the rest, either love of the task I have set myself deceives me, or no state was ever greater, none more righteous or richer in good examples, none ever was where avarice and luxury came into the social order so late, or where humble means and thrift were so highly esteemed and so long held in honour. </a:t>
            </a:r>
            <a:r>
              <a:rPr lang="en-GB" dirty="0" smtClean="0"/>
              <a:t>Pr. 1.11</a:t>
            </a:r>
            <a:endParaRPr lang="en-GB" dirty="0"/>
          </a:p>
        </p:txBody>
      </p:sp>
    </p:spTree>
    <p:extLst>
      <p:ext uri="{BB962C8B-B14F-4D97-AF65-F5344CB8AC3E}">
        <p14:creationId xmlns:p14="http://schemas.microsoft.com/office/powerpoint/2010/main" val="28653475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73937"/>
            <a:ext cx="9404723" cy="1400530"/>
          </a:xfrm>
        </p:spPr>
        <p:txBody>
          <a:bodyPr/>
          <a:lstStyle/>
          <a:p>
            <a:r>
              <a:rPr lang="en-GB" dirty="0" smtClean="0"/>
              <a:t>Morals vs. Success</a:t>
            </a:r>
            <a:endParaRPr lang="en-GB" dirty="0"/>
          </a:p>
        </p:txBody>
      </p:sp>
      <p:sp>
        <p:nvSpPr>
          <p:cNvPr id="3" name="Text Placeholder 2"/>
          <p:cNvSpPr>
            <a:spLocks noGrp="1"/>
          </p:cNvSpPr>
          <p:nvPr>
            <p:ph type="body" idx="1"/>
          </p:nvPr>
        </p:nvSpPr>
        <p:spPr>
          <a:xfrm>
            <a:off x="1103313" y="1286336"/>
            <a:ext cx="4396338" cy="576262"/>
          </a:xfrm>
        </p:spPr>
        <p:txBody>
          <a:bodyPr/>
          <a:lstStyle/>
          <a:p>
            <a:r>
              <a:rPr lang="en-GB" dirty="0" smtClean="0"/>
              <a:t>Dionysius</a:t>
            </a:r>
            <a:endParaRPr lang="en-GB" dirty="0"/>
          </a:p>
        </p:txBody>
      </p:sp>
      <p:sp>
        <p:nvSpPr>
          <p:cNvPr id="4" name="Content Placeholder 3"/>
          <p:cNvSpPr>
            <a:spLocks noGrp="1"/>
          </p:cNvSpPr>
          <p:nvPr>
            <p:ph sz="half" idx="2"/>
          </p:nvPr>
        </p:nvSpPr>
        <p:spPr>
          <a:xfrm>
            <a:off x="1103312" y="1904999"/>
            <a:ext cx="4396339" cy="4830337"/>
          </a:xfrm>
        </p:spPr>
        <p:txBody>
          <a:bodyPr>
            <a:normAutofit fontScale="85000" lnSpcReduction="20000"/>
          </a:bodyPr>
          <a:lstStyle/>
          <a:p>
            <a:r>
              <a:rPr lang="en-GB" dirty="0"/>
              <a:t>From the time that she mastered the whole of Italy she was emboldened to aspire </a:t>
            </a:r>
            <a:r>
              <a:rPr lang="en-GB" dirty="0" smtClean="0"/>
              <a:t>to</a:t>
            </a:r>
            <a:r>
              <a:rPr lang="en-GB" dirty="0"/>
              <a:t> </a:t>
            </a:r>
            <a:r>
              <a:rPr lang="en-GB" dirty="0" smtClean="0"/>
              <a:t>govern </a:t>
            </a:r>
            <a:r>
              <a:rPr lang="en-GB" dirty="0"/>
              <a:t>all mankind, and after driving from off the sea the Carthaginians, whose maritime strength was superior to that of all others, and subduing Macedonia, which until then was reputed to be the most powerful nation on land, she no longer had as rival any nation either barbarian or Greek; and it is now in my day already the seventh </a:t>
            </a:r>
            <a:r>
              <a:rPr lang="en-GB" dirty="0" smtClean="0"/>
              <a:t>generation</a:t>
            </a:r>
            <a:r>
              <a:rPr lang="en-GB" dirty="0"/>
              <a:t> that she has continued to hold sway over every region of the world, and there is no nation, as I may saw, that disputes her universal dominion or protests against being ruled by her. 6 However, to prove my statement that I have neither made choice of the most trivial of subjects nor proposed to treat of mean and insignificant deeds, but am undertaking to write not only about the most illustrious city but also about brilliant achievements to whose like no man could point, I know not what more I need say</a:t>
            </a:r>
            <a:r>
              <a:rPr lang="en-GB" dirty="0" smtClean="0"/>
              <a:t>. 1.3.5</a:t>
            </a:r>
            <a:endParaRPr lang="en-GB" dirty="0"/>
          </a:p>
        </p:txBody>
      </p:sp>
      <p:sp>
        <p:nvSpPr>
          <p:cNvPr id="5" name="Text Placeholder 4"/>
          <p:cNvSpPr>
            <a:spLocks noGrp="1"/>
          </p:cNvSpPr>
          <p:nvPr>
            <p:ph type="body" sz="quarter" idx="3"/>
          </p:nvPr>
        </p:nvSpPr>
        <p:spPr/>
        <p:txBody>
          <a:bodyPr/>
          <a:lstStyle/>
          <a:p>
            <a:r>
              <a:rPr lang="en-GB" dirty="0" smtClean="0"/>
              <a:t>Livy</a:t>
            </a:r>
            <a:endParaRPr lang="en-GB" dirty="0"/>
          </a:p>
        </p:txBody>
      </p:sp>
      <p:sp>
        <p:nvSpPr>
          <p:cNvPr id="6" name="Content Placeholder 5"/>
          <p:cNvSpPr>
            <a:spLocks noGrp="1"/>
          </p:cNvSpPr>
          <p:nvPr>
            <p:ph sz="quarter" idx="4"/>
          </p:nvPr>
        </p:nvSpPr>
        <p:spPr/>
        <p:txBody>
          <a:bodyPr>
            <a:normAutofit fontScale="92500" lnSpcReduction="10000"/>
          </a:bodyPr>
          <a:lstStyle/>
          <a:p>
            <a:r>
              <a:rPr lang="en-GB" dirty="0"/>
              <a:t>Here are the questions to which I would have every reader </a:t>
            </a:r>
            <a:r>
              <a:rPr lang="en-GB" dirty="0" smtClean="0"/>
              <a:t>give </a:t>
            </a:r>
            <a:r>
              <a:rPr lang="en-GB" dirty="0"/>
              <a:t>his close attention —what life and morals were like; through what men and by what policies, in peace and in war, empire was established and enlarged; then let him note how, with the gradual relaxation of discipline, morals first gave way, as it were, then sank lower and lower, and finally began the downward plunge</a:t>
            </a:r>
            <a:r>
              <a:rPr lang="en-GB" baseline="30000" dirty="0">
                <a:hlinkClick r:id="rId2"/>
              </a:rPr>
              <a:t>3</a:t>
            </a:r>
            <a:r>
              <a:rPr lang="en-GB" dirty="0"/>
              <a:t> which has brought us to the present time, when we can endure neither our vices nor their </a:t>
            </a:r>
            <a:r>
              <a:rPr lang="en-GB" dirty="0" smtClean="0"/>
              <a:t>cure. Pr. 1.9</a:t>
            </a:r>
            <a:endParaRPr lang="en-GB" dirty="0"/>
          </a:p>
        </p:txBody>
      </p:sp>
    </p:spTree>
    <p:extLst>
      <p:ext uri="{BB962C8B-B14F-4D97-AF65-F5344CB8AC3E}">
        <p14:creationId xmlns:p14="http://schemas.microsoft.com/office/powerpoint/2010/main" val="2679896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Early Rome?</a:t>
            </a:r>
            <a:endParaRPr lang="en-GB" dirty="0"/>
          </a:p>
        </p:txBody>
      </p:sp>
      <p:sp>
        <p:nvSpPr>
          <p:cNvPr id="3" name="Text Placeholder 2"/>
          <p:cNvSpPr>
            <a:spLocks noGrp="1"/>
          </p:cNvSpPr>
          <p:nvPr>
            <p:ph type="body" idx="1"/>
          </p:nvPr>
        </p:nvSpPr>
        <p:spPr/>
        <p:txBody>
          <a:bodyPr/>
          <a:lstStyle/>
          <a:p>
            <a:r>
              <a:rPr lang="en-GB" dirty="0" smtClean="0"/>
              <a:t>Dionysius</a:t>
            </a:r>
            <a:endParaRPr lang="en-GB" dirty="0"/>
          </a:p>
        </p:txBody>
      </p:sp>
      <p:sp>
        <p:nvSpPr>
          <p:cNvPr id="4" name="Content Placeholder 3"/>
          <p:cNvSpPr>
            <a:spLocks noGrp="1"/>
          </p:cNvSpPr>
          <p:nvPr>
            <p:ph sz="half" idx="2"/>
          </p:nvPr>
        </p:nvSpPr>
        <p:spPr/>
        <p:txBody>
          <a:bodyPr>
            <a:normAutofit fontScale="85000" lnSpcReduction="10000"/>
          </a:bodyPr>
          <a:lstStyle/>
          <a:p>
            <a:r>
              <a:rPr lang="en-GB" dirty="0"/>
              <a:t>For to this day almost all the Greeks are ignorant of the early history of Rome and the great majority of them have been imposed upon by sundry false opinions grounded upon stories which chance has brought to their ears and led to believe that, having come upon various vagabonds without house or home and barbarians, and even those not free men, as her founders, she in the course of time arrived at world domination, and this not through reverence for the gods and justice and every other virtue, but through some chance and the injustice of Fortune, which inconsiderately showers her greatest favours upon the most undeserving. </a:t>
            </a:r>
            <a:r>
              <a:rPr lang="en-GB" dirty="0" smtClean="0"/>
              <a:t>1.4.2</a:t>
            </a:r>
            <a:endParaRPr lang="en-GB" dirty="0"/>
          </a:p>
        </p:txBody>
      </p:sp>
      <p:sp>
        <p:nvSpPr>
          <p:cNvPr id="5" name="Text Placeholder 4"/>
          <p:cNvSpPr>
            <a:spLocks noGrp="1"/>
          </p:cNvSpPr>
          <p:nvPr>
            <p:ph type="body" sz="quarter" idx="3"/>
          </p:nvPr>
        </p:nvSpPr>
        <p:spPr/>
        <p:txBody>
          <a:bodyPr/>
          <a:lstStyle/>
          <a:p>
            <a:r>
              <a:rPr lang="en-GB" dirty="0" smtClean="0"/>
              <a:t>Livy</a:t>
            </a:r>
            <a:endParaRPr lang="en-GB" dirty="0"/>
          </a:p>
        </p:txBody>
      </p:sp>
      <p:sp>
        <p:nvSpPr>
          <p:cNvPr id="6" name="Content Placeholder 5"/>
          <p:cNvSpPr>
            <a:spLocks noGrp="1"/>
          </p:cNvSpPr>
          <p:nvPr>
            <p:ph sz="quarter" idx="4"/>
          </p:nvPr>
        </p:nvSpPr>
        <p:spPr/>
        <p:txBody>
          <a:bodyPr>
            <a:normAutofit fontScale="85000" lnSpcReduction="20000"/>
          </a:bodyPr>
          <a:lstStyle/>
          <a:p>
            <a:r>
              <a:rPr lang="en-GB" dirty="0"/>
              <a:t>and at the same time I doubt not that to most readers the earliest origins and the period immediately succeeding them will give little pleasure, for they will be in haste to reach these modern times, in which the might of a people which has long been very powerful is working its own undoing. [5] I myself, on the contrary, shall seek in this an additional reward for my toil, that I may avert my gaze from the troubles which our age has been witnessing for so many years, so long at least as I am absorbed in the recollection of the brave [6] days of old, free from every care which, even if it could not divert the historian's mind from the truth, might nevertheless cause it </a:t>
            </a:r>
            <a:r>
              <a:rPr lang="en-GB" dirty="0" smtClean="0"/>
              <a:t>anxiety Pr. </a:t>
            </a:r>
            <a:r>
              <a:rPr lang="en-GB" smtClean="0"/>
              <a:t>1.4-6</a:t>
            </a:r>
            <a:endParaRPr lang="en-GB"/>
          </a:p>
        </p:txBody>
      </p:sp>
    </p:spTree>
    <p:extLst>
      <p:ext uri="{BB962C8B-B14F-4D97-AF65-F5344CB8AC3E}">
        <p14:creationId xmlns:p14="http://schemas.microsoft.com/office/powerpoint/2010/main" val="9825852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251</TotalTime>
  <Words>692</Words>
  <Application>Microsoft Office PowerPoint</Application>
  <PresentationFormat>Widescreen</PresentationFormat>
  <Paragraphs>42</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Ion</vt:lpstr>
      <vt:lpstr>Livy &amp; Dionysius</vt:lpstr>
      <vt:lpstr>Livy</vt:lpstr>
      <vt:lpstr>Dionysius of Halikarnassos</vt:lpstr>
      <vt:lpstr>Relationships with past historians</vt:lpstr>
      <vt:lpstr>The purpose of historians</vt:lpstr>
      <vt:lpstr>Why choose Rome?</vt:lpstr>
      <vt:lpstr>Morals vs. Success</vt:lpstr>
      <vt:lpstr>Why Early Rome?</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Thucydides</dc:title>
  <dc:creator>Errietta Bissa</dc:creator>
  <cp:lastModifiedBy>Errietta Bissa</cp:lastModifiedBy>
  <cp:revision>82</cp:revision>
  <dcterms:created xsi:type="dcterms:W3CDTF">2017-02-13T17:39:02Z</dcterms:created>
  <dcterms:modified xsi:type="dcterms:W3CDTF">2017-04-21T11:11:59Z</dcterms:modified>
</cp:coreProperties>
</file>