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9" r:id="rId1"/>
  </p:sldMasterIdLst>
  <p:notesMasterIdLst>
    <p:notesMasterId r:id="rId23"/>
  </p:notesMasterIdLst>
  <p:sldIdLst>
    <p:sldId id="256" r:id="rId2"/>
    <p:sldId id="264" r:id="rId3"/>
    <p:sldId id="257" r:id="rId4"/>
    <p:sldId id="258" r:id="rId5"/>
    <p:sldId id="273" r:id="rId6"/>
    <p:sldId id="265" r:id="rId7"/>
    <p:sldId id="259" r:id="rId8"/>
    <p:sldId id="260" r:id="rId9"/>
    <p:sldId id="261" r:id="rId10"/>
    <p:sldId id="262" r:id="rId11"/>
    <p:sldId id="276" r:id="rId12"/>
    <p:sldId id="263" r:id="rId13"/>
    <p:sldId id="266" r:id="rId14"/>
    <p:sldId id="274" r:id="rId15"/>
    <p:sldId id="267" r:id="rId16"/>
    <p:sldId id="268" r:id="rId17"/>
    <p:sldId id="269" r:id="rId18"/>
    <p:sldId id="270" r:id="rId19"/>
    <p:sldId id="271" r:id="rId20"/>
    <p:sldId id="272" r:id="rId21"/>
    <p:sldId id="275" r:id="rId2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181" autoAdjust="0"/>
    <p:restoredTop sz="87990" autoAdjust="0"/>
  </p:normalViewPr>
  <p:slideViewPr>
    <p:cSldViewPr snapToGrid="0">
      <p:cViewPr varScale="1">
        <p:scale>
          <a:sx n="53" d="100"/>
          <a:sy n="53" d="100"/>
        </p:scale>
        <p:origin x="1483"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570D7A6-E5E8-4359-A977-A482B7273DFA}" type="datetimeFigureOut">
              <a:rPr lang="en-IN" smtClean="0"/>
              <a:t>20-03-2024</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AE960C1-1139-434B-AF9E-D190642A51BD}" type="slidenum">
              <a:rPr lang="en-IN" smtClean="0"/>
              <a:t>‹#›</a:t>
            </a:fld>
            <a:endParaRPr lang="en-IN"/>
          </a:p>
        </p:txBody>
      </p:sp>
    </p:spTree>
    <p:extLst>
      <p:ext uri="{BB962C8B-B14F-4D97-AF65-F5344CB8AC3E}">
        <p14:creationId xmlns:p14="http://schemas.microsoft.com/office/powerpoint/2010/main" val="13276139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8AE960C1-1139-434B-AF9E-D190642A51BD}" type="slidenum">
              <a:rPr lang="en-IN" smtClean="0"/>
              <a:t>18</a:t>
            </a:fld>
            <a:endParaRPr lang="en-IN"/>
          </a:p>
        </p:txBody>
      </p:sp>
    </p:spTree>
    <p:extLst>
      <p:ext uri="{BB962C8B-B14F-4D97-AF65-F5344CB8AC3E}">
        <p14:creationId xmlns:p14="http://schemas.microsoft.com/office/powerpoint/2010/main" val="55968539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5"/>
            <a:ext cx="11262866"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605951" y="5956137"/>
            <a:ext cx="2844800" cy="365125"/>
          </a:xfrm>
        </p:spPr>
        <p:txBody>
          <a:bodyPr/>
          <a:lstStyle>
            <a:lvl1pPr>
              <a:defRPr>
                <a:solidFill>
                  <a:schemeClr val="accent1">
                    <a:lumMod val="75000"/>
                    <a:lumOff val="25000"/>
                  </a:schemeClr>
                </a:solidFill>
              </a:defRPr>
            </a:lvl1pPr>
          </a:lstStyle>
          <a:p>
            <a:fld id="{35ED5738-A3FB-41E5-AC7C-D85054EDD1E9}" type="datetimeFigureOut">
              <a:rPr lang="en-IN" smtClean="0"/>
              <a:t>20-03-2024</a:t>
            </a:fld>
            <a:endParaRPr lang="en-IN"/>
          </a:p>
        </p:txBody>
      </p:sp>
      <p:sp>
        <p:nvSpPr>
          <p:cNvPr id="5" name="Footer Placeholder 4"/>
          <p:cNvSpPr>
            <a:spLocks noGrp="1"/>
          </p:cNvSpPr>
          <p:nvPr>
            <p:ph type="ftr" sz="quarter" idx="11"/>
          </p:nvPr>
        </p:nvSpPr>
        <p:spPr>
          <a:xfrm>
            <a:off x="581192" y="5951811"/>
            <a:ext cx="6917210" cy="365125"/>
          </a:xfrm>
        </p:spPr>
        <p:txBody>
          <a:bodyPr/>
          <a:lstStyle>
            <a:lvl1pPr>
              <a:defRPr>
                <a:solidFill>
                  <a:schemeClr val="accent1">
                    <a:lumMod val="75000"/>
                    <a:lumOff val="25000"/>
                  </a:schemeClr>
                </a:solidFill>
              </a:defRPr>
            </a:lvl1pPr>
          </a:lstStyle>
          <a:p>
            <a:endParaRPr lang="en-IN"/>
          </a:p>
        </p:txBody>
      </p:sp>
      <p:sp>
        <p:nvSpPr>
          <p:cNvPr id="6" name="Slide Number Placeholder 5"/>
          <p:cNvSpPr>
            <a:spLocks noGrp="1"/>
          </p:cNvSpPr>
          <p:nvPr>
            <p:ph type="sldNum" sz="quarter" idx="12"/>
          </p:nvPr>
        </p:nvSpPr>
        <p:spPr>
          <a:xfrm>
            <a:off x="10558300" y="5956137"/>
            <a:ext cx="1016440" cy="365125"/>
          </a:xfrm>
        </p:spPr>
        <p:txBody>
          <a:bodyPr/>
          <a:lstStyle>
            <a:lvl1pPr>
              <a:defRPr>
                <a:solidFill>
                  <a:schemeClr val="accent1">
                    <a:lumMod val="75000"/>
                    <a:lumOff val="25000"/>
                  </a:schemeClr>
                </a:solidFill>
              </a:defRPr>
            </a:lvl1pPr>
          </a:lstStyle>
          <a:p>
            <a:fld id="{65EEC998-27D4-4225-8166-40B1BDFD34BB}" type="slidenum">
              <a:rPr lang="en-IN" smtClean="0"/>
              <a:t>‹#›</a:t>
            </a:fld>
            <a:endParaRPr lang="en-IN"/>
          </a:p>
        </p:txBody>
      </p:sp>
    </p:spTree>
    <p:extLst>
      <p:ext uri="{BB962C8B-B14F-4D97-AF65-F5344CB8AC3E}">
        <p14:creationId xmlns:p14="http://schemas.microsoft.com/office/powerpoint/2010/main" val="4185478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180496"/>
            <a:ext cx="11029615" cy="367830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5ED5738-A3FB-41E5-AC7C-D85054EDD1E9}" type="datetimeFigureOut">
              <a:rPr lang="en-IN" smtClean="0"/>
              <a:t>20-03-2024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a:xfrm>
            <a:off x="10558300" y="5956137"/>
            <a:ext cx="1052508" cy="365125"/>
          </a:xfrm>
        </p:spPr>
        <p:txBody>
          <a:bodyPr/>
          <a:lstStyle/>
          <a:p>
            <a:fld id="{65EEC998-27D4-4225-8166-40B1BDFD34BB}" type="slidenum">
              <a:rPr lang="en-IN" smtClean="0"/>
              <a:t>‹#›</a:t>
            </a:fld>
            <a:endParaRPr lang="en-IN"/>
          </a:p>
        </p:txBody>
      </p:sp>
    </p:spTree>
    <p:extLst>
      <p:ext uri="{BB962C8B-B14F-4D97-AF65-F5344CB8AC3E}">
        <p14:creationId xmlns:p14="http://schemas.microsoft.com/office/powerpoint/2010/main" val="31621955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3043910"/>
            <a:ext cx="11029615" cy="1497507"/>
          </a:xfrm>
        </p:spPr>
        <p:txBody>
          <a:bodyPr anchor="b">
            <a:normAutofit/>
          </a:bodyPr>
          <a:lstStyle>
            <a:lvl1pPr algn="l">
              <a:defRPr sz="3600" b="0" cap="all">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solidFill>
                  <a:schemeClr val="accent1">
                    <a:lumMod val="75000"/>
                    <a:lumOff val="25000"/>
                  </a:schemeClr>
                </a:solidFill>
              </a:defRPr>
            </a:lvl1pPr>
          </a:lstStyle>
          <a:p>
            <a:fld id="{35ED5738-A3FB-41E5-AC7C-D85054EDD1E9}" type="datetimeFigureOut">
              <a:rPr lang="en-IN" smtClean="0"/>
              <a:t>20-03-2024</a:t>
            </a:fld>
            <a:endParaRPr lang="en-IN"/>
          </a:p>
        </p:txBody>
      </p:sp>
      <p:sp>
        <p:nvSpPr>
          <p:cNvPr id="5" name="Footer Placeholder 4"/>
          <p:cNvSpPr>
            <a:spLocks noGrp="1"/>
          </p:cNvSpPr>
          <p:nvPr>
            <p:ph type="ftr" sz="quarter" idx="11"/>
          </p:nvPr>
        </p:nvSpPr>
        <p:spPr/>
        <p:txBody>
          <a:bodyPr/>
          <a:lstStyle>
            <a:lvl1pPr>
              <a:defRPr>
                <a:solidFill>
                  <a:schemeClr val="accent1">
                    <a:lumMod val="75000"/>
                    <a:lumOff val="25000"/>
                  </a:schemeClr>
                </a:solidFill>
              </a:defRPr>
            </a:lvl1pPr>
          </a:lstStyle>
          <a:p>
            <a:endParaRPr lang="en-IN"/>
          </a:p>
        </p:txBody>
      </p:sp>
      <p:sp>
        <p:nvSpPr>
          <p:cNvPr id="6" name="Slide Number Placeholder 5"/>
          <p:cNvSpPr>
            <a:spLocks noGrp="1"/>
          </p:cNvSpPr>
          <p:nvPr>
            <p:ph type="sldNum" sz="quarter" idx="12"/>
          </p:nvPr>
        </p:nvSpPr>
        <p:spPr/>
        <p:txBody>
          <a:bodyPr/>
          <a:lstStyle>
            <a:lvl1pPr>
              <a:defRPr>
                <a:solidFill>
                  <a:schemeClr val="accent1">
                    <a:lumMod val="75000"/>
                    <a:lumOff val="25000"/>
                  </a:schemeClr>
                </a:solidFill>
              </a:defRPr>
            </a:lvl1pPr>
          </a:lstStyle>
          <a:p>
            <a:fld id="{65EEC998-27D4-4225-8166-40B1BDFD34BB}" type="slidenum">
              <a:rPr lang="en-IN" smtClean="0"/>
              <a:t>‹#›</a:t>
            </a:fld>
            <a:endParaRPr lang="en-IN"/>
          </a:p>
        </p:txBody>
      </p:sp>
    </p:spTree>
    <p:extLst>
      <p:ext uri="{BB962C8B-B14F-4D97-AF65-F5344CB8AC3E}">
        <p14:creationId xmlns:p14="http://schemas.microsoft.com/office/powerpoint/2010/main" val="41927925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Rectangle 7"/>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422390"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8417" y="2228003"/>
            <a:ext cx="5422392"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5ED5738-A3FB-41E5-AC7C-D85054EDD1E9}" type="datetimeFigureOut">
              <a:rPr lang="en-IN" smtClean="0"/>
              <a:t>20-03-2024</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65EEC998-27D4-4225-8166-40B1BDFD34BB}" type="slidenum">
              <a:rPr lang="en-IN" smtClean="0"/>
              <a:t>‹#›</a:t>
            </a:fld>
            <a:endParaRPr lang="en-IN"/>
          </a:p>
        </p:txBody>
      </p:sp>
    </p:spTree>
    <p:extLst>
      <p:ext uri="{BB962C8B-B14F-4D97-AF65-F5344CB8AC3E}">
        <p14:creationId xmlns:p14="http://schemas.microsoft.com/office/powerpoint/2010/main" val="40480861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1" name="Rectangle 10"/>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887219" y="2250892"/>
            <a:ext cx="5087075" cy="536005"/>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393100"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23735" y="2250892"/>
            <a:ext cx="5087073" cy="553373"/>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709" y="2926052"/>
            <a:ext cx="5393100"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5ED5738-A3FB-41E5-AC7C-D85054EDD1E9}" type="datetimeFigureOut">
              <a:rPr lang="en-IN" smtClean="0"/>
              <a:t>20-03-2024</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65EEC998-27D4-4225-8166-40B1BDFD34BB}" type="slidenum">
              <a:rPr lang="en-IN" smtClean="0"/>
              <a:t>‹#›</a:t>
            </a:fld>
            <a:endParaRPr lang="en-IN"/>
          </a:p>
        </p:txBody>
      </p:sp>
    </p:spTree>
    <p:extLst>
      <p:ext uri="{BB962C8B-B14F-4D97-AF65-F5344CB8AC3E}">
        <p14:creationId xmlns:p14="http://schemas.microsoft.com/office/powerpoint/2010/main" val="12868793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7" name="Rectangle 6"/>
          <p:cNvSpPr>
            <a:spLocks noChangeAspect="1"/>
          </p:cNvSpPr>
          <p:nvPr/>
        </p:nvSpPr>
        <p:spPr>
          <a:xfrm>
            <a:off x="440683"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5ED5738-A3FB-41E5-AC7C-D85054EDD1E9}" type="datetimeFigureOut">
              <a:rPr lang="en-IN" smtClean="0"/>
              <a:t>20-03-2024</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65EEC998-27D4-4225-8166-40B1BDFD34BB}" type="slidenum">
              <a:rPr lang="en-IN" smtClean="0"/>
              <a:t>‹#›</a:t>
            </a:fld>
            <a:endParaRPr lang="en-IN"/>
          </a:p>
        </p:txBody>
      </p:sp>
    </p:spTree>
    <p:extLst>
      <p:ext uri="{BB962C8B-B14F-4D97-AF65-F5344CB8AC3E}">
        <p14:creationId xmlns:p14="http://schemas.microsoft.com/office/powerpoint/2010/main" val="27390512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5ED5738-A3FB-41E5-AC7C-D85054EDD1E9}" type="datetimeFigureOut">
              <a:rPr lang="en-IN" smtClean="0"/>
              <a:t>20-03-2024</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65EEC998-27D4-4225-8166-40B1BDFD34BB}" type="slidenum">
              <a:rPr lang="en-IN" smtClean="0"/>
              <a:t>‹#›</a:t>
            </a:fld>
            <a:endParaRPr lang="en-IN"/>
          </a:p>
        </p:txBody>
      </p:sp>
    </p:spTree>
    <p:extLst>
      <p:ext uri="{BB962C8B-B14F-4D97-AF65-F5344CB8AC3E}">
        <p14:creationId xmlns:p14="http://schemas.microsoft.com/office/powerpoint/2010/main" val="5273743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5141973"/>
            <a:ext cx="11298200" cy="127470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5262296"/>
            <a:ext cx="4909445" cy="689514"/>
          </a:xfrm>
        </p:spPr>
        <p:txBody>
          <a:bodyPr anchor="ctr"/>
          <a:lstStyle>
            <a:lvl1pPr algn="l">
              <a:defRPr sz="2000" b="0">
                <a:solidFill>
                  <a:schemeClr val="accent1">
                    <a:lumMod val="75000"/>
                    <a:lumOff val="25000"/>
                  </a:schemeClr>
                </a:solidFill>
              </a:defRPr>
            </a:lvl1pPr>
          </a:lstStyle>
          <a:p>
            <a:r>
              <a:rPr lang="en-US"/>
              <a:t>Click to edit Master title style</a:t>
            </a:r>
            <a:endParaRPr lang="en-US" dirty="0"/>
          </a:p>
        </p:txBody>
      </p:sp>
      <p:sp>
        <p:nvSpPr>
          <p:cNvPr id="3" name="Content Placeholder 2"/>
          <p:cNvSpPr>
            <a:spLocks noGrp="1"/>
          </p:cNvSpPr>
          <p:nvPr>
            <p:ph idx="1"/>
          </p:nvPr>
        </p:nvSpPr>
        <p:spPr>
          <a:xfrm>
            <a:off x="447816" y="601200"/>
            <a:ext cx="11292840" cy="4204800"/>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740823" y="5262296"/>
            <a:ext cx="5869987" cy="689515"/>
          </a:xfrm>
        </p:spPr>
        <p:txBody>
          <a:bodyPr anchor="ctr">
            <a:normAutofit/>
          </a:bodyPr>
          <a:lstStyle>
            <a:lvl1pPr marL="0" indent="0" algn="r">
              <a:buNone/>
              <a:defRPr sz="1100">
                <a:solidFill>
                  <a:schemeClr val="bg1"/>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chemeClr val="accent1">
                    <a:lumMod val="75000"/>
                    <a:lumOff val="25000"/>
                  </a:schemeClr>
                </a:solidFill>
              </a:defRPr>
            </a:lvl1pPr>
          </a:lstStyle>
          <a:p>
            <a:fld id="{35ED5738-A3FB-41E5-AC7C-D85054EDD1E9}" type="datetimeFigureOut">
              <a:rPr lang="en-IN" smtClean="0"/>
              <a:t>20-03-2024</a:t>
            </a:fld>
            <a:endParaRPr lang="en-IN"/>
          </a:p>
        </p:txBody>
      </p:sp>
      <p:sp>
        <p:nvSpPr>
          <p:cNvPr id="6" name="Footer Placeholder 5"/>
          <p:cNvSpPr>
            <a:spLocks noGrp="1"/>
          </p:cNvSpPr>
          <p:nvPr>
            <p:ph type="ftr" sz="quarter" idx="11"/>
          </p:nvPr>
        </p:nvSpPr>
        <p:spPr/>
        <p:txBody>
          <a:bodyPr/>
          <a:lstStyle>
            <a:lvl1pPr>
              <a:defRPr>
                <a:solidFill>
                  <a:schemeClr val="accent1">
                    <a:lumMod val="75000"/>
                    <a:lumOff val="25000"/>
                  </a:schemeClr>
                </a:solidFill>
              </a:defRPr>
            </a:lvl1pPr>
          </a:lstStyle>
          <a:p>
            <a:endParaRPr lang="en-IN"/>
          </a:p>
        </p:txBody>
      </p:sp>
      <p:sp>
        <p:nvSpPr>
          <p:cNvPr id="7" name="Slide Number Placeholder 6"/>
          <p:cNvSpPr>
            <a:spLocks noGrp="1"/>
          </p:cNvSpPr>
          <p:nvPr>
            <p:ph type="sldNum" sz="quarter" idx="12"/>
          </p:nvPr>
        </p:nvSpPr>
        <p:spPr/>
        <p:txBody>
          <a:bodyPr/>
          <a:lstStyle>
            <a:lvl1pPr>
              <a:defRPr>
                <a:solidFill>
                  <a:schemeClr val="accent1">
                    <a:lumMod val="75000"/>
                    <a:lumOff val="25000"/>
                  </a:schemeClr>
                </a:solidFill>
              </a:defRPr>
            </a:lvl1pPr>
          </a:lstStyle>
          <a:p>
            <a:fld id="{65EEC998-27D4-4225-8166-40B1BDFD34BB}" type="slidenum">
              <a:rPr lang="en-IN" smtClean="0"/>
              <a:t>‹#›</a:t>
            </a:fld>
            <a:endParaRPr lang="en-IN"/>
          </a:p>
        </p:txBody>
      </p:sp>
    </p:spTree>
    <p:extLst>
      <p:ext uri="{BB962C8B-B14F-4D97-AF65-F5344CB8AC3E}">
        <p14:creationId xmlns:p14="http://schemas.microsoft.com/office/powerpoint/2010/main" val="41172897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accent1"/>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599725"/>
            <a:ext cx="11290859" cy="3557252"/>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598671"/>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5ED5738-A3FB-41E5-AC7C-D85054EDD1E9}" type="datetimeFigureOut">
              <a:rPr lang="en-IN" smtClean="0"/>
              <a:t>20-03-2024</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65EEC998-27D4-4225-8166-40B1BDFD34BB}" type="slidenum">
              <a:rPr lang="en-IN" smtClean="0"/>
              <a:t>‹#›</a:t>
            </a:fld>
            <a:endParaRPr lang="en-IN"/>
          </a:p>
        </p:txBody>
      </p:sp>
    </p:spTree>
    <p:extLst>
      <p:ext uri="{BB962C8B-B14F-4D97-AF65-F5344CB8AC3E}">
        <p14:creationId xmlns:p14="http://schemas.microsoft.com/office/powerpoint/2010/main" val="16404956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8" name="Rectangle 7"/>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5ED5738-A3FB-41E5-AC7C-D85054EDD1E9}" type="datetimeFigureOut">
              <a:rPr lang="en-IN" smtClean="0"/>
              <a:t>20-03-2024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5EEC998-27D4-4225-8166-40B1BDFD34BB}" type="slidenum">
              <a:rPr lang="en-IN" smtClean="0"/>
              <a:t>‹#›</a:t>
            </a:fld>
            <a:endParaRPr lang="en-IN"/>
          </a:p>
        </p:txBody>
      </p:sp>
    </p:spTree>
    <p:extLst>
      <p:ext uri="{BB962C8B-B14F-4D97-AF65-F5344CB8AC3E}">
        <p14:creationId xmlns:p14="http://schemas.microsoft.com/office/powerpoint/2010/main" val="12212968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839201" y="599725"/>
            <a:ext cx="2906817" cy="581695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839201" y="675726"/>
            <a:ext cx="2004164" cy="5183073"/>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74923" y="675726"/>
            <a:ext cx="7896279" cy="5183073"/>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993673" y="5956137"/>
            <a:ext cx="1328141" cy="365125"/>
          </a:xfrm>
        </p:spPr>
        <p:txBody>
          <a:bodyPr/>
          <a:lstStyle>
            <a:lvl1pPr>
              <a:defRPr>
                <a:solidFill>
                  <a:schemeClr val="accent1">
                    <a:lumMod val="75000"/>
                    <a:lumOff val="25000"/>
                  </a:schemeClr>
                </a:solidFill>
              </a:defRPr>
            </a:lvl1pPr>
          </a:lstStyle>
          <a:p>
            <a:fld id="{35ED5738-A3FB-41E5-AC7C-D85054EDD1E9}" type="datetimeFigureOut">
              <a:rPr lang="en-IN" smtClean="0"/>
              <a:t>20-03-2024</a:t>
            </a:fld>
            <a:endParaRPr lang="en-IN"/>
          </a:p>
        </p:txBody>
      </p:sp>
      <p:sp>
        <p:nvSpPr>
          <p:cNvPr id="5" name="Footer Placeholder 4"/>
          <p:cNvSpPr>
            <a:spLocks noGrp="1"/>
          </p:cNvSpPr>
          <p:nvPr>
            <p:ph type="ftr" sz="quarter" idx="11"/>
          </p:nvPr>
        </p:nvSpPr>
        <p:spPr>
          <a:xfrm>
            <a:off x="774923" y="5951811"/>
            <a:ext cx="7896279" cy="365125"/>
          </a:xfrm>
        </p:spPr>
        <p:txBody>
          <a:bodyPr/>
          <a:lstStyle/>
          <a:p>
            <a:endParaRPr lang="en-IN"/>
          </a:p>
        </p:txBody>
      </p:sp>
      <p:sp>
        <p:nvSpPr>
          <p:cNvPr id="6" name="Slide Number Placeholder 5"/>
          <p:cNvSpPr>
            <a:spLocks noGrp="1"/>
          </p:cNvSpPr>
          <p:nvPr>
            <p:ph type="sldNum" sz="quarter" idx="12"/>
          </p:nvPr>
        </p:nvSpPr>
        <p:spPr>
          <a:xfrm>
            <a:off x="10446615" y="5956137"/>
            <a:ext cx="1164195" cy="365125"/>
          </a:xfrm>
        </p:spPr>
        <p:txBody>
          <a:bodyPr/>
          <a:lstStyle>
            <a:lvl1pPr>
              <a:defRPr>
                <a:solidFill>
                  <a:schemeClr val="accent1">
                    <a:lumMod val="75000"/>
                    <a:lumOff val="25000"/>
                  </a:schemeClr>
                </a:solidFill>
              </a:defRPr>
            </a:lvl1pPr>
          </a:lstStyle>
          <a:p>
            <a:fld id="{65EEC998-27D4-4225-8166-40B1BDFD34BB}" type="slidenum">
              <a:rPr lang="en-IN" smtClean="0"/>
              <a:t>‹#›</a:t>
            </a:fld>
            <a:endParaRPr lang="en-IN"/>
          </a:p>
        </p:txBody>
      </p:sp>
    </p:spTree>
    <p:extLst>
      <p:ext uri="{BB962C8B-B14F-4D97-AF65-F5344CB8AC3E}">
        <p14:creationId xmlns:p14="http://schemas.microsoft.com/office/powerpoint/2010/main" val="38033310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3"/>
            <a:ext cx="11029616" cy="3522794"/>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5956137"/>
            <a:ext cx="2844799" cy="365125"/>
          </a:xfrm>
          <a:prstGeom prst="rect">
            <a:avLst/>
          </a:prstGeom>
        </p:spPr>
        <p:txBody>
          <a:bodyPr vert="horz" lIns="91440" tIns="45720" rIns="91440" bIns="45720" rtlCol="0" anchor="ctr"/>
          <a:lstStyle>
            <a:lvl1pPr algn="r">
              <a:defRPr sz="900">
                <a:solidFill>
                  <a:schemeClr val="accent2"/>
                </a:solidFill>
              </a:defRPr>
            </a:lvl1pPr>
          </a:lstStyle>
          <a:p>
            <a:fld id="{35ED5738-A3FB-41E5-AC7C-D85054EDD1E9}" type="datetimeFigureOut">
              <a:rPr lang="en-IN" smtClean="0"/>
              <a:t>20-03-2024</a:t>
            </a:fld>
            <a:endParaRPr lang="en-IN"/>
          </a:p>
        </p:txBody>
      </p:sp>
      <p:sp>
        <p:nvSpPr>
          <p:cNvPr id="5" name="Footer Placeholder 4"/>
          <p:cNvSpPr>
            <a:spLocks noGrp="1"/>
          </p:cNvSpPr>
          <p:nvPr>
            <p:ph type="ftr" sz="quarter" idx="3"/>
          </p:nvPr>
        </p:nvSpPr>
        <p:spPr>
          <a:xfrm>
            <a:off x="581192" y="5951811"/>
            <a:ext cx="6917210" cy="365125"/>
          </a:xfrm>
          <a:prstGeom prst="rect">
            <a:avLst/>
          </a:prstGeom>
        </p:spPr>
        <p:txBody>
          <a:bodyPr vert="horz" lIns="91440" tIns="45720" rIns="91440" bIns="45720" rtlCol="0" anchor="ctr"/>
          <a:lstStyle>
            <a:lvl1pPr algn="l">
              <a:defRPr sz="900" cap="all">
                <a:solidFill>
                  <a:schemeClr val="accent2"/>
                </a:solidFill>
              </a:defRPr>
            </a:lvl1pPr>
          </a:lstStyle>
          <a:p>
            <a:endParaRPr lang="en-IN"/>
          </a:p>
        </p:txBody>
      </p:sp>
      <p:sp>
        <p:nvSpPr>
          <p:cNvPr id="6" name="Slide Number Placeholder 5"/>
          <p:cNvSpPr>
            <a:spLocks noGrp="1"/>
          </p:cNvSpPr>
          <p:nvPr>
            <p:ph type="sldNum" sz="quarter" idx="4"/>
          </p:nvPr>
        </p:nvSpPr>
        <p:spPr>
          <a:xfrm>
            <a:off x="10558300" y="5956137"/>
            <a:ext cx="1052510" cy="365125"/>
          </a:xfrm>
          <a:prstGeom prst="rect">
            <a:avLst/>
          </a:prstGeom>
        </p:spPr>
        <p:txBody>
          <a:bodyPr vert="horz" lIns="91440" tIns="45720" rIns="91440" bIns="45720" rtlCol="0" anchor="ctr"/>
          <a:lstStyle>
            <a:lvl1pPr algn="r">
              <a:defRPr sz="900">
                <a:solidFill>
                  <a:schemeClr val="accent2"/>
                </a:solidFill>
              </a:defRPr>
            </a:lvl1pPr>
          </a:lstStyle>
          <a:p>
            <a:fld id="{65EEC998-27D4-4225-8166-40B1BDFD34BB}" type="slidenum">
              <a:rPr lang="en-IN" smtClean="0"/>
              <a:t>‹#›</a:t>
            </a:fld>
            <a:endParaRPr lang="en-IN"/>
          </a:p>
        </p:txBody>
      </p:sp>
      <p:sp>
        <p:nvSpPr>
          <p:cNvPr id="9" name="Rectangle 8"/>
          <p:cNvSpPr/>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709884215"/>
      </p:ext>
    </p:extLst>
  </p:cSld>
  <p:clrMap bg1="lt1" tx1="dk1" bg2="lt2" tx2="dk2" accent1="accent1" accent2="accent2" accent3="accent3" accent4="accent4" accent5="accent5" accent6="accent6" hlink="hlink" folHlink="folHlink"/>
  <p:sldLayoutIdLst>
    <p:sldLayoutId id="2147483690" r:id="rId1"/>
    <p:sldLayoutId id="2147483691" r:id="rId2"/>
    <p:sldLayoutId id="2147483692" r:id="rId3"/>
    <p:sldLayoutId id="2147483693" r:id="rId4"/>
    <p:sldLayoutId id="2147483694" r:id="rId5"/>
    <p:sldLayoutId id="2147483695" r:id="rId6"/>
    <p:sldLayoutId id="2147483696" r:id="rId7"/>
    <p:sldLayoutId id="2147483697" r:id="rId8"/>
    <p:sldLayoutId id="2147483698" r:id="rId9"/>
    <p:sldLayoutId id="2147483699" r:id="rId10"/>
    <p:sldLayoutId id="2147483700" r:id="rId11"/>
  </p:sldLayoutIdLst>
  <p:txStyles>
    <p:title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3C1039-2E43-3060-1650-E172A335D286}"/>
              </a:ext>
            </a:extLst>
          </p:cNvPr>
          <p:cNvSpPr>
            <a:spLocks noGrp="1"/>
          </p:cNvSpPr>
          <p:nvPr>
            <p:ph type="ctrTitle"/>
          </p:nvPr>
        </p:nvSpPr>
        <p:spPr>
          <a:xfrm>
            <a:off x="581191" y="595086"/>
            <a:ext cx="10993549" cy="2833914"/>
          </a:xfrm>
        </p:spPr>
        <p:txBody>
          <a:bodyPr>
            <a:normAutofit fontScale="90000"/>
          </a:bodyPr>
          <a:lstStyle/>
          <a:p>
            <a:r>
              <a:rPr lang="en-US" dirty="0"/>
              <a:t>Name:  Kartik </a:t>
            </a:r>
            <a:br>
              <a:rPr lang="en-US" dirty="0"/>
            </a:br>
            <a:r>
              <a:rPr lang="en-US" dirty="0"/>
              <a:t>student id: 2307819</a:t>
            </a:r>
            <a:br>
              <a:rPr lang="en-US" dirty="0"/>
            </a:br>
            <a:r>
              <a:rPr lang="en-US" dirty="0"/>
              <a:t>module: practice-based research</a:t>
            </a:r>
            <a:br>
              <a:rPr lang="en-US" dirty="0"/>
            </a:br>
            <a:r>
              <a:rPr lang="en-US" dirty="0"/>
              <a:t>module code:  LcHs7001</a:t>
            </a:r>
            <a:br>
              <a:rPr lang="en-US" dirty="0"/>
            </a:br>
            <a:endParaRPr lang="en-IN" dirty="0"/>
          </a:p>
        </p:txBody>
      </p:sp>
      <p:sp>
        <p:nvSpPr>
          <p:cNvPr id="4" name="TextBox 3">
            <a:extLst>
              <a:ext uri="{FF2B5EF4-FFF2-40B4-BE49-F238E27FC236}">
                <a16:creationId xmlns:a16="http://schemas.microsoft.com/office/drawing/2014/main" id="{0A6C5584-8434-8D67-7AB7-06FEDBDA957A}"/>
              </a:ext>
            </a:extLst>
          </p:cNvPr>
          <p:cNvSpPr txBox="1"/>
          <p:nvPr/>
        </p:nvSpPr>
        <p:spPr>
          <a:xfrm>
            <a:off x="2887579" y="4026568"/>
            <a:ext cx="6882063" cy="707886"/>
          </a:xfrm>
          <a:prstGeom prst="rect">
            <a:avLst/>
          </a:prstGeom>
          <a:noFill/>
        </p:spPr>
        <p:txBody>
          <a:bodyPr wrap="square" rtlCol="0">
            <a:spAutoFit/>
          </a:bodyPr>
          <a:lstStyle/>
          <a:p>
            <a:r>
              <a:rPr lang="en-US" sz="4000" dirty="0">
                <a:solidFill>
                  <a:schemeClr val="bg1"/>
                </a:solidFill>
                <a:latin typeface="Arial Black" panose="020B0A04020102020204" pitchFamily="34" charset="0"/>
              </a:rPr>
              <a:t>RESEARCH PROPOSAL</a:t>
            </a:r>
            <a:endParaRPr lang="en-IN" sz="4000" dirty="0">
              <a:solidFill>
                <a:schemeClr val="bg1"/>
              </a:solidFill>
              <a:latin typeface="Arial Black" panose="020B0A04020102020204" pitchFamily="34" charset="0"/>
            </a:endParaRPr>
          </a:p>
        </p:txBody>
      </p:sp>
    </p:spTree>
    <p:extLst>
      <p:ext uri="{BB962C8B-B14F-4D97-AF65-F5344CB8AC3E}">
        <p14:creationId xmlns:p14="http://schemas.microsoft.com/office/powerpoint/2010/main" val="27663190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797AA3-61DE-9512-16C6-E7F6CE78ECB8}"/>
              </a:ext>
            </a:extLst>
          </p:cNvPr>
          <p:cNvSpPr>
            <a:spLocks noGrp="1"/>
          </p:cNvSpPr>
          <p:nvPr>
            <p:ph type="title"/>
          </p:nvPr>
        </p:nvSpPr>
        <p:spPr/>
        <p:txBody>
          <a:bodyPr/>
          <a:lstStyle/>
          <a:p>
            <a:r>
              <a:rPr lang="en-IN" sz="2800" b="0" u="sng" spc="-45" dirty="0">
                <a:latin typeface="Arial Black" panose="020B0A04020102020204" pitchFamily="34" charset="0"/>
                <a:cs typeface="Times New Roman" panose="02020603050405020304" pitchFamily="18" charset="0"/>
              </a:rPr>
              <a:t>Overview</a:t>
            </a:r>
            <a:endParaRPr lang="en-IN" dirty="0"/>
          </a:p>
        </p:txBody>
      </p:sp>
      <p:sp>
        <p:nvSpPr>
          <p:cNvPr id="3" name="Content Placeholder 2">
            <a:extLst>
              <a:ext uri="{FF2B5EF4-FFF2-40B4-BE49-F238E27FC236}">
                <a16:creationId xmlns:a16="http://schemas.microsoft.com/office/drawing/2014/main" id="{8A5666A9-B848-6144-82C0-57805CA83AC7}"/>
              </a:ext>
            </a:extLst>
          </p:cNvPr>
          <p:cNvSpPr>
            <a:spLocks noGrp="1"/>
          </p:cNvSpPr>
          <p:nvPr>
            <p:ph idx="1"/>
          </p:nvPr>
        </p:nvSpPr>
        <p:spPr>
          <a:xfrm>
            <a:off x="581192" y="1860331"/>
            <a:ext cx="11029615" cy="4761186"/>
          </a:xfrm>
        </p:spPr>
        <p:txBody>
          <a:bodyPr>
            <a:normAutofit fontScale="92500" lnSpcReduction="10000"/>
          </a:bodyPr>
          <a:lstStyle/>
          <a:p>
            <a:pPr algn="just"/>
            <a:r>
              <a:rPr lang="en-IN" sz="2000" spc="-55" dirty="0">
                <a:solidFill>
                  <a:schemeClr val="tx1"/>
                </a:solidFill>
                <a:latin typeface="Arial" panose="020B0604020202020204" pitchFamily="34" charset="0"/>
                <a:cs typeface="Arial" panose="020B0604020202020204" pitchFamily="34" charset="0"/>
              </a:rPr>
              <a:t>Introduction/</a:t>
            </a:r>
          </a:p>
          <a:p>
            <a:pPr algn="just"/>
            <a:r>
              <a:rPr lang="en-IN" sz="2000" spc="-55" dirty="0">
                <a:solidFill>
                  <a:schemeClr val="tx1"/>
                </a:solidFill>
                <a:latin typeface="Arial" panose="020B0604020202020204" pitchFamily="34" charset="0"/>
                <a:cs typeface="Arial" panose="020B0604020202020204" pitchFamily="34" charset="0"/>
              </a:rPr>
              <a:t>background of study/ literature review</a:t>
            </a:r>
          </a:p>
          <a:p>
            <a:pPr algn="just"/>
            <a:r>
              <a:rPr lang="en-IN" sz="2000" b="0" spc="-95" dirty="0">
                <a:solidFill>
                  <a:schemeClr val="tx1"/>
                </a:solidFill>
                <a:latin typeface="Arial" panose="020B0604020202020204" pitchFamily="34" charset="0"/>
                <a:cs typeface="Arial" panose="020B0604020202020204" pitchFamily="34" charset="0"/>
              </a:rPr>
              <a:t>Rationale</a:t>
            </a:r>
            <a:r>
              <a:rPr lang="en-IN" sz="2000" b="0" spc="-210" dirty="0">
                <a:solidFill>
                  <a:schemeClr val="tx1"/>
                </a:solidFill>
                <a:latin typeface="Arial" panose="020B0604020202020204" pitchFamily="34" charset="0"/>
                <a:cs typeface="Arial" panose="020B0604020202020204" pitchFamily="34" charset="0"/>
              </a:rPr>
              <a:t> </a:t>
            </a:r>
            <a:r>
              <a:rPr lang="en-IN" sz="2000" b="0" dirty="0">
                <a:solidFill>
                  <a:schemeClr val="tx1"/>
                </a:solidFill>
                <a:latin typeface="Arial" panose="020B0604020202020204" pitchFamily="34" charset="0"/>
                <a:cs typeface="Arial" panose="020B0604020202020204" pitchFamily="34" charset="0"/>
              </a:rPr>
              <a:t>of</a:t>
            </a:r>
            <a:r>
              <a:rPr lang="en-IN" sz="2000" b="0" spc="-235" dirty="0">
                <a:solidFill>
                  <a:schemeClr val="tx1"/>
                </a:solidFill>
                <a:latin typeface="Arial" panose="020B0604020202020204" pitchFamily="34" charset="0"/>
                <a:cs typeface="Arial" panose="020B0604020202020204" pitchFamily="34" charset="0"/>
              </a:rPr>
              <a:t> </a:t>
            </a:r>
            <a:r>
              <a:rPr lang="en-IN" sz="2000" b="0" spc="-45" dirty="0">
                <a:solidFill>
                  <a:schemeClr val="tx1"/>
                </a:solidFill>
                <a:latin typeface="Arial" panose="020B0604020202020204" pitchFamily="34" charset="0"/>
                <a:cs typeface="Arial" panose="020B0604020202020204" pitchFamily="34" charset="0"/>
              </a:rPr>
              <a:t>study</a:t>
            </a:r>
          </a:p>
          <a:p>
            <a:pPr algn="just"/>
            <a:r>
              <a:rPr lang="en-IN" sz="2000" b="0" dirty="0">
                <a:solidFill>
                  <a:schemeClr val="tx1"/>
                </a:solidFill>
                <a:latin typeface="Arial" panose="020B0604020202020204" pitchFamily="34" charset="0"/>
                <a:cs typeface="Arial" panose="020B0604020202020204" pitchFamily="34" charset="0"/>
              </a:rPr>
              <a:t>Aim</a:t>
            </a:r>
            <a:r>
              <a:rPr lang="en-IN" sz="2000" b="0" spc="-229" dirty="0">
                <a:solidFill>
                  <a:schemeClr val="tx1"/>
                </a:solidFill>
                <a:latin typeface="Arial" panose="020B0604020202020204" pitchFamily="34" charset="0"/>
                <a:cs typeface="Arial" panose="020B0604020202020204" pitchFamily="34" charset="0"/>
              </a:rPr>
              <a:t> </a:t>
            </a:r>
            <a:r>
              <a:rPr lang="en-IN" sz="2000" b="0" dirty="0">
                <a:solidFill>
                  <a:schemeClr val="tx1"/>
                </a:solidFill>
                <a:latin typeface="Arial" panose="020B0604020202020204" pitchFamily="34" charset="0"/>
                <a:cs typeface="Arial" panose="020B0604020202020204" pitchFamily="34" charset="0"/>
              </a:rPr>
              <a:t>of</a:t>
            </a:r>
            <a:r>
              <a:rPr lang="en-IN" sz="2000" b="0" spc="-240" dirty="0">
                <a:solidFill>
                  <a:schemeClr val="tx1"/>
                </a:solidFill>
                <a:latin typeface="Arial" panose="020B0604020202020204" pitchFamily="34" charset="0"/>
                <a:cs typeface="Arial" panose="020B0604020202020204" pitchFamily="34" charset="0"/>
              </a:rPr>
              <a:t> </a:t>
            </a:r>
            <a:r>
              <a:rPr lang="en-IN" sz="2000" b="0" dirty="0">
                <a:solidFill>
                  <a:schemeClr val="tx1"/>
                </a:solidFill>
                <a:latin typeface="Arial" panose="020B0604020202020204" pitchFamily="34" charset="0"/>
                <a:cs typeface="Arial" panose="020B0604020202020204" pitchFamily="34" charset="0"/>
              </a:rPr>
              <a:t>the</a:t>
            </a:r>
            <a:r>
              <a:rPr lang="en-IN" sz="2000" b="0" spc="-220" dirty="0">
                <a:solidFill>
                  <a:schemeClr val="tx1"/>
                </a:solidFill>
                <a:latin typeface="Arial" panose="020B0604020202020204" pitchFamily="34" charset="0"/>
                <a:cs typeface="Arial" panose="020B0604020202020204" pitchFamily="34" charset="0"/>
              </a:rPr>
              <a:t> </a:t>
            </a:r>
            <a:r>
              <a:rPr lang="en-IN" sz="2000" b="0" spc="-20" dirty="0">
                <a:solidFill>
                  <a:schemeClr val="tx1"/>
                </a:solidFill>
                <a:latin typeface="Arial" panose="020B0604020202020204" pitchFamily="34" charset="0"/>
                <a:cs typeface="Arial" panose="020B0604020202020204" pitchFamily="34" charset="0"/>
              </a:rPr>
              <a:t>study</a:t>
            </a:r>
          </a:p>
          <a:p>
            <a:pPr algn="just"/>
            <a:r>
              <a:rPr lang="en-IN" sz="2000" b="0" spc="-95" dirty="0">
                <a:solidFill>
                  <a:schemeClr val="tx1"/>
                </a:solidFill>
                <a:latin typeface="Arial" panose="020B0604020202020204" pitchFamily="34" charset="0"/>
                <a:cs typeface="Arial" panose="020B0604020202020204" pitchFamily="34" charset="0"/>
              </a:rPr>
              <a:t>Objectives</a:t>
            </a:r>
            <a:r>
              <a:rPr lang="en-IN" sz="2000" b="0" spc="-200" dirty="0">
                <a:solidFill>
                  <a:schemeClr val="tx1"/>
                </a:solidFill>
                <a:latin typeface="Arial" panose="020B0604020202020204" pitchFamily="34" charset="0"/>
                <a:cs typeface="Arial" panose="020B0604020202020204" pitchFamily="34" charset="0"/>
              </a:rPr>
              <a:t> </a:t>
            </a:r>
            <a:r>
              <a:rPr lang="en-IN" sz="2000" b="0" dirty="0">
                <a:solidFill>
                  <a:schemeClr val="tx1"/>
                </a:solidFill>
                <a:latin typeface="Arial" panose="020B0604020202020204" pitchFamily="34" charset="0"/>
                <a:cs typeface="Arial" panose="020B0604020202020204" pitchFamily="34" charset="0"/>
              </a:rPr>
              <a:t>of</a:t>
            </a:r>
            <a:r>
              <a:rPr lang="en-IN" sz="2000" b="0" spc="-229" dirty="0">
                <a:solidFill>
                  <a:schemeClr val="tx1"/>
                </a:solidFill>
                <a:latin typeface="Arial" panose="020B0604020202020204" pitchFamily="34" charset="0"/>
                <a:cs typeface="Arial" panose="020B0604020202020204" pitchFamily="34" charset="0"/>
              </a:rPr>
              <a:t> </a:t>
            </a:r>
            <a:r>
              <a:rPr lang="en-IN" sz="2000" b="0" spc="-45" dirty="0">
                <a:solidFill>
                  <a:schemeClr val="tx1"/>
                </a:solidFill>
                <a:latin typeface="Arial" panose="020B0604020202020204" pitchFamily="34" charset="0"/>
                <a:cs typeface="Arial" panose="020B0604020202020204" pitchFamily="34" charset="0"/>
              </a:rPr>
              <a:t>study</a:t>
            </a:r>
            <a:endParaRPr lang="en-IN" sz="2000" b="0" spc="-20" dirty="0">
              <a:solidFill>
                <a:schemeClr val="tx1"/>
              </a:solidFill>
              <a:latin typeface="Arial" panose="020B0604020202020204" pitchFamily="34" charset="0"/>
              <a:cs typeface="Arial" panose="020B0604020202020204" pitchFamily="34" charset="0"/>
            </a:endParaRPr>
          </a:p>
          <a:p>
            <a:pPr algn="just"/>
            <a:r>
              <a:rPr lang="en-IN" sz="2000" spc="-40" dirty="0">
                <a:solidFill>
                  <a:schemeClr val="tx1"/>
                </a:solidFill>
                <a:latin typeface="Arial" panose="020B0604020202020204" pitchFamily="34" charset="0"/>
                <a:cs typeface="Arial" panose="020B0604020202020204" pitchFamily="34" charset="0"/>
              </a:rPr>
              <a:t>Research</a:t>
            </a:r>
            <a:r>
              <a:rPr lang="en-IN" sz="2000" spc="-265" dirty="0">
                <a:solidFill>
                  <a:schemeClr val="tx1"/>
                </a:solidFill>
                <a:latin typeface="Arial" panose="020B0604020202020204" pitchFamily="34" charset="0"/>
                <a:cs typeface="Arial" panose="020B0604020202020204" pitchFamily="34" charset="0"/>
              </a:rPr>
              <a:t> </a:t>
            </a:r>
            <a:r>
              <a:rPr lang="en-IN" sz="2000" spc="-35" dirty="0">
                <a:solidFill>
                  <a:schemeClr val="tx1"/>
                </a:solidFill>
                <a:latin typeface="Arial" panose="020B0604020202020204" pitchFamily="34" charset="0"/>
                <a:cs typeface="Arial" panose="020B0604020202020204" pitchFamily="34" charset="0"/>
              </a:rPr>
              <a:t>Question</a:t>
            </a:r>
          </a:p>
          <a:p>
            <a:pPr algn="just"/>
            <a:r>
              <a:rPr lang="en-US" sz="2000" dirty="0">
                <a:solidFill>
                  <a:schemeClr val="tx1"/>
                </a:solidFill>
                <a:latin typeface="Arial" panose="020B0604020202020204" pitchFamily="34" charset="0"/>
                <a:cs typeface="Arial" panose="020B0604020202020204" pitchFamily="34" charset="0"/>
              </a:rPr>
              <a:t>Research methodology</a:t>
            </a:r>
          </a:p>
          <a:p>
            <a:pPr algn="just"/>
            <a:r>
              <a:rPr lang="en-US" sz="2000" dirty="0">
                <a:solidFill>
                  <a:schemeClr val="tx1"/>
                </a:solidFill>
                <a:latin typeface="Arial" panose="020B0604020202020204" pitchFamily="34" charset="0"/>
                <a:cs typeface="Arial" panose="020B0604020202020204" pitchFamily="34" charset="0"/>
              </a:rPr>
              <a:t>Data collection method</a:t>
            </a:r>
          </a:p>
          <a:p>
            <a:pPr algn="just"/>
            <a:r>
              <a:rPr lang="en-IN" sz="2000" dirty="0">
                <a:solidFill>
                  <a:schemeClr val="tx1"/>
                </a:solidFill>
                <a:latin typeface="Arial" panose="020B0604020202020204" pitchFamily="34" charset="0"/>
                <a:cs typeface="Arial" panose="020B0604020202020204" pitchFamily="34" charset="0"/>
              </a:rPr>
              <a:t>Data</a:t>
            </a:r>
            <a:r>
              <a:rPr lang="en-IN" sz="2000" spc="-330" dirty="0">
                <a:solidFill>
                  <a:schemeClr val="tx1"/>
                </a:solidFill>
                <a:latin typeface="Arial" panose="020B0604020202020204" pitchFamily="34" charset="0"/>
                <a:cs typeface="Arial" panose="020B0604020202020204" pitchFamily="34" charset="0"/>
              </a:rPr>
              <a:t> </a:t>
            </a:r>
            <a:r>
              <a:rPr lang="en-IN" sz="2000" spc="-40" dirty="0">
                <a:solidFill>
                  <a:schemeClr val="tx1"/>
                </a:solidFill>
                <a:latin typeface="Arial" panose="020B0604020202020204" pitchFamily="34" charset="0"/>
                <a:cs typeface="Arial" panose="020B0604020202020204" pitchFamily="34" charset="0"/>
              </a:rPr>
              <a:t>analysis</a:t>
            </a:r>
            <a:r>
              <a:rPr lang="en-IN" sz="2000" spc="-275" dirty="0">
                <a:solidFill>
                  <a:schemeClr val="tx1"/>
                </a:solidFill>
                <a:latin typeface="Arial" panose="020B0604020202020204" pitchFamily="34" charset="0"/>
                <a:cs typeface="Arial" panose="020B0604020202020204" pitchFamily="34" charset="0"/>
              </a:rPr>
              <a:t> </a:t>
            </a:r>
            <a:r>
              <a:rPr lang="en-IN" sz="2000" spc="-25" dirty="0">
                <a:solidFill>
                  <a:schemeClr val="tx1"/>
                </a:solidFill>
                <a:latin typeface="Arial" panose="020B0604020202020204" pitchFamily="34" charset="0"/>
                <a:cs typeface="Arial" panose="020B0604020202020204" pitchFamily="34" charset="0"/>
              </a:rPr>
              <a:t>technique</a:t>
            </a:r>
          </a:p>
          <a:p>
            <a:pPr algn="just"/>
            <a:r>
              <a:rPr lang="en-IN" sz="2000" spc="-50" dirty="0">
                <a:solidFill>
                  <a:schemeClr val="tx1"/>
                </a:solidFill>
                <a:latin typeface="Arial" panose="020B0604020202020204" pitchFamily="34" charset="0"/>
                <a:cs typeface="Arial" panose="020B0604020202020204" pitchFamily="34" charset="0"/>
              </a:rPr>
              <a:t>Implication</a:t>
            </a:r>
            <a:r>
              <a:rPr lang="en-IN" sz="2000" spc="-220" dirty="0">
                <a:solidFill>
                  <a:schemeClr val="tx1"/>
                </a:solidFill>
                <a:latin typeface="Arial" panose="020B0604020202020204" pitchFamily="34" charset="0"/>
                <a:cs typeface="Arial" panose="020B0604020202020204" pitchFamily="34" charset="0"/>
              </a:rPr>
              <a:t> </a:t>
            </a:r>
            <a:r>
              <a:rPr lang="en-IN" sz="2000" dirty="0">
                <a:solidFill>
                  <a:schemeClr val="tx1"/>
                </a:solidFill>
                <a:latin typeface="Arial" panose="020B0604020202020204" pitchFamily="34" charset="0"/>
                <a:cs typeface="Arial" panose="020B0604020202020204" pitchFamily="34" charset="0"/>
              </a:rPr>
              <a:t>of</a:t>
            </a:r>
            <a:r>
              <a:rPr lang="en-IN" sz="2000" spc="-245" dirty="0">
                <a:solidFill>
                  <a:schemeClr val="tx1"/>
                </a:solidFill>
                <a:latin typeface="Arial" panose="020B0604020202020204" pitchFamily="34" charset="0"/>
                <a:cs typeface="Arial" panose="020B0604020202020204" pitchFamily="34" charset="0"/>
              </a:rPr>
              <a:t> </a:t>
            </a:r>
            <a:r>
              <a:rPr lang="en-IN" sz="2000" dirty="0">
                <a:solidFill>
                  <a:schemeClr val="tx1"/>
                </a:solidFill>
                <a:latin typeface="Arial" panose="020B0604020202020204" pitchFamily="34" charset="0"/>
                <a:cs typeface="Arial" panose="020B0604020202020204" pitchFamily="34" charset="0"/>
              </a:rPr>
              <a:t>the</a:t>
            </a:r>
            <a:r>
              <a:rPr lang="en-IN" sz="2000" spc="-235" dirty="0">
                <a:solidFill>
                  <a:schemeClr val="tx1"/>
                </a:solidFill>
                <a:latin typeface="Arial" panose="020B0604020202020204" pitchFamily="34" charset="0"/>
                <a:cs typeface="Arial" panose="020B0604020202020204" pitchFamily="34" charset="0"/>
              </a:rPr>
              <a:t> </a:t>
            </a:r>
            <a:r>
              <a:rPr lang="en-IN" sz="2000" spc="-10" dirty="0">
                <a:solidFill>
                  <a:schemeClr val="tx1"/>
                </a:solidFill>
                <a:latin typeface="Arial" panose="020B0604020202020204" pitchFamily="34" charset="0"/>
                <a:cs typeface="Arial" panose="020B0604020202020204" pitchFamily="34" charset="0"/>
              </a:rPr>
              <a:t>study</a:t>
            </a:r>
          </a:p>
          <a:p>
            <a:pPr algn="just"/>
            <a:r>
              <a:rPr lang="en-US" sz="2000" dirty="0">
                <a:solidFill>
                  <a:schemeClr val="tx1"/>
                </a:solidFill>
                <a:latin typeface="Arial" panose="020B0604020202020204" pitchFamily="34" charset="0"/>
                <a:cs typeface="Arial" panose="020B0604020202020204" pitchFamily="34" charset="0"/>
              </a:rPr>
              <a:t>Plan</a:t>
            </a:r>
            <a:r>
              <a:rPr lang="en-US" sz="2000" spc="-275" dirty="0">
                <a:solidFill>
                  <a:schemeClr val="tx1"/>
                </a:solidFill>
                <a:latin typeface="Arial" panose="020B0604020202020204" pitchFamily="34" charset="0"/>
                <a:cs typeface="Arial" panose="020B0604020202020204" pitchFamily="34" charset="0"/>
              </a:rPr>
              <a:t> </a:t>
            </a:r>
            <a:r>
              <a:rPr lang="en-US" sz="2000" dirty="0">
                <a:solidFill>
                  <a:schemeClr val="tx1"/>
                </a:solidFill>
                <a:latin typeface="Arial" panose="020B0604020202020204" pitchFamily="34" charset="0"/>
                <a:cs typeface="Arial" panose="020B0604020202020204" pitchFamily="34" charset="0"/>
              </a:rPr>
              <a:t>of</a:t>
            </a:r>
            <a:r>
              <a:rPr lang="en-US" sz="2000" spc="-270" dirty="0">
                <a:solidFill>
                  <a:schemeClr val="tx1"/>
                </a:solidFill>
                <a:latin typeface="Arial" panose="020B0604020202020204" pitchFamily="34" charset="0"/>
                <a:cs typeface="Arial" panose="020B0604020202020204" pitchFamily="34" charset="0"/>
              </a:rPr>
              <a:t> </a:t>
            </a:r>
            <a:r>
              <a:rPr lang="en-US" sz="2000" spc="-25" dirty="0">
                <a:solidFill>
                  <a:schemeClr val="tx1"/>
                </a:solidFill>
                <a:latin typeface="Arial" panose="020B0604020202020204" pitchFamily="34" charset="0"/>
                <a:cs typeface="Arial" panose="020B0604020202020204" pitchFamily="34" charset="0"/>
              </a:rPr>
              <a:t>Work</a:t>
            </a:r>
            <a:r>
              <a:rPr lang="en-US" sz="2000" spc="-290" dirty="0">
                <a:solidFill>
                  <a:schemeClr val="tx1"/>
                </a:solidFill>
                <a:latin typeface="Arial" panose="020B0604020202020204" pitchFamily="34" charset="0"/>
                <a:cs typeface="Arial" panose="020B0604020202020204" pitchFamily="34" charset="0"/>
              </a:rPr>
              <a:t> </a:t>
            </a:r>
            <a:r>
              <a:rPr lang="en-US" sz="2000" dirty="0">
                <a:solidFill>
                  <a:schemeClr val="tx1"/>
                </a:solidFill>
                <a:latin typeface="Arial" panose="020B0604020202020204" pitchFamily="34" charset="0"/>
                <a:cs typeface="Arial" panose="020B0604020202020204" pitchFamily="34" charset="0"/>
              </a:rPr>
              <a:t>and</a:t>
            </a:r>
            <a:r>
              <a:rPr lang="en-US" sz="2000" spc="-265" dirty="0">
                <a:solidFill>
                  <a:schemeClr val="tx1"/>
                </a:solidFill>
                <a:latin typeface="Arial" panose="020B0604020202020204" pitchFamily="34" charset="0"/>
                <a:cs typeface="Arial" panose="020B0604020202020204" pitchFamily="34" charset="0"/>
              </a:rPr>
              <a:t> </a:t>
            </a:r>
            <a:r>
              <a:rPr lang="en-US" sz="2000" spc="-25" dirty="0">
                <a:solidFill>
                  <a:schemeClr val="tx1"/>
                </a:solidFill>
                <a:latin typeface="Arial" panose="020B0604020202020204" pitchFamily="34" charset="0"/>
                <a:cs typeface="Arial" panose="020B0604020202020204" pitchFamily="34" charset="0"/>
              </a:rPr>
              <a:t>Time</a:t>
            </a:r>
            <a:r>
              <a:rPr lang="en-US" sz="2000" spc="-280" dirty="0">
                <a:solidFill>
                  <a:schemeClr val="tx1"/>
                </a:solidFill>
                <a:latin typeface="Arial" panose="020B0604020202020204" pitchFamily="34" charset="0"/>
                <a:cs typeface="Arial" panose="020B0604020202020204" pitchFamily="34" charset="0"/>
              </a:rPr>
              <a:t> </a:t>
            </a:r>
            <a:r>
              <a:rPr lang="en-US" sz="2000" spc="-10" dirty="0">
                <a:solidFill>
                  <a:schemeClr val="tx1"/>
                </a:solidFill>
                <a:latin typeface="Arial" panose="020B0604020202020204" pitchFamily="34" charset="0"/>
                <a:cs typeface="Arial" panose="020B0604020202020204" pitchFamily="34" charset="0"/>
              </a:rPr>
              <a:t>Schedule</a:t>
            </a:r>
          </a:p>
          <a:p>
            <a:pPr algn="just"/>
            <a:r>
              <a:rPr lang="en-US" sz="2000" spc="-10" dirty="0">
                <a:solidFill>
                  <a:schemeClr val="tx1"/>
                </a:solidFill>
                <a:latin typeface="Arial" panose="020B0604020202020204" pitchFamily="34" charset="0"/>
                <a:cs typeface="Arial" panose="020B0604020202020204" pitchFamily="34" charset="0"/>
              </a:rPr>
              <a:t>References </a:t>
            </a:r>
            <a:endParaRPr lang="en-IN" sz="2000" spc="-25" dirty="0">
              <a:solidFill>
                <a:schemeClr val="tx1"/>
              </a:solidFill>
              <a:latin typeface="Arial" panose="020B0604020202020204" pitchFamily="34" charset="0"/>
              <a:cs typeface="Arial" panose="020B0604020202020204" pitchFamily="34" charset="0"/>
            </a:endParaRPr>
          </a:p>
        </p:txBody>
      </p:sp>
      <p:pic>
        <p:nvPicPr>
          <p:cNvPr id="11266" name="Picture 2">
            <a:extLst>
              <a:ext uri="{FF2B5EF4-FFF2-40B4-BE49-F238E27FC236}">
                <a16:creationId xmlns:a16="http://schemas.microsoft.com/office/drawing/2014/main" id="{657E8494-53D5-CC47-8328-83B3220D750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78716" y="2180496"/>
            <a:ext cx="4228991" cy="3499944"/>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0BAC9CE1-AFFD-FBF4-AC87-62D6BE6AC01B}"/>
              </a:ext>
            </a:extLst>
          </p:cNvPr>
          <p:cNvSpPr txBox="1"/>
          <p:nvPr/>
        </p:nvSpPr>
        <p:spPr>
          <a:xfrm>
            <a:off x="8825174" y="5748865"/>
            <a:ext cx="2144111" cy="338554"/>
          </a:xfrm>
          <a:prstGeom prst="rect">
            <a:avLst/>
          </a:prstGeom>
          <a:noFill/>
        </p:spPr>
        <p:txBody>
          <a:bodyPr wrap="square" rtlCol="0">
            <a:spAutoFit/>
          </a:bodyPr>
          <a:lstStyle/>
          <a:p>
            <a:r>
              <a:rPr lang="en-IN" sz="1600" dirty="0">
                <a:latin typeface="Arial" panose="020B0604020202020204" pitchFamily="34" charset="0"/>
                <a:cs typeface="Arial" panose="020B0604020202020204" pitchFamily="34" charset="0"/>
              </a:rPr>
              <a:t>(Google Image)</a:t>
            </a:r>
          </a:p>
        </p:txBody>
      </p:sp>
    </p:spTree>
    <p:extLst>
      <p:ext uri="{BB962C8B-B14F-4D97-AF65-F5344CB8AC3E}">
        <p14:creationId xmlns:p14="http://schemas.microsoft.com/office/powerpoint/2010/main" val="30384499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25A691-7F3F-9564-FBFE-74FD868A31D4}"/>
              </a:ext>
            </a:extLst>
          </p:cNvPr>
          <p:cNvSpPr>
            <a:spLocks noGrp="1"/>
          </p:cNvSpPr>
          <p:nvPr>
            <p:ph type="title"/>
          </p:nvPr>
        </p:nvSpPr>
        <p:spPr/>
        <p:txBody>
          <a:bodyPr/>
          <a:lstStyle/>
          <a:p>
            <a:pPr algn="ctr"/>
            <a:r>
              <a:rPr lang="en-US" b="1" dirty="0"/>
              <a:t>Proposed research title</a:t>
            </a:r>
            <a:endParaRPr lang="en-IN" b="1" dirty="0"/>
          </a:p>
        </p:txBody>
      </p:sp>
      <p:sp>
        <p:nvSpPr>
          <p:cNvPr id="3" name="Content Placeholder 2">
            <a:extLst>
              <a:ext uri="{FF2B5EF4-FFF2-40B4-BE49-F238E27FC236}">
                <a16:creationId xmlns:a16="http://schemas.microsoft.com/office/drawing/2014/main" id="{F32B7261-4C41-6DB9-5A4B-D877914EB5B8}"/>
              </a:ext>
            </a:extLst>
          </p:cNvPr>
          <p:cNvSpPr>
            <a:spLocks noGrp="1"/>
          </p:cNvSpPr>
          <p:nvPr>
            <p:ph idx="1"/>
          </p:nvPr>
        </p:nvSpPr>
        <p:spPr>
          <a:xfrm>
            <a:off x="581192" y="2125980"/>
            <a:ext cx="6220661" cy="3228445"/>
          </a:xfrm>
        </p:spPr>
        <p:txBody>
          <a:bodyPr>
            <a:normAutofit/>
          </a:bodyPr>
          <a:lstStyle/>
          <a:p>
            <a:pPr marL="0" indent="0" algn="just">
              <a:buNone/>
            </a:pPr>
            <a:r>
              <a:rPr lang="en-US" sz="2800" b="0" i="0" dirty="0">
                <a:solidFill>
                  <a:srgbClr val="0D0D0D"/>
                </a:solidFill>
                <a:effectLst/>
                <a:latin typeface="Arial" panose="020B0604020202020204" pitchFamily="34" charset="0"/>
                <a:cs typeface="Arial" panose="020B0604020202020204" pitchFamily="34" charset="0"/>
              </a:rPr>
              <a:t>An investigation into excessive </a:t>
            </a:r>
            <a:r>
              <a:rPr lang="en-US" sz="2800" dirty="0">
                <a:solidFill>
                  <a:srgbClr val="0D0D0D"/>
                </a:solidFill>
                <a:latin typeface="Arial" panose="020B0604020202020204" pitchFamily="34" charset="0"/>
                <a:cs typeface="Arial" panose="020B0604020202020204" pitchFamily="34" charset="0"/>
              </a:rPr>
              <a:t>m</a:t>
            </a:r>
            <a:r>
              <a:rPr lang="en-US" sz="2800" b="0" i="0" dirty="0">
                <a:solidFill>
                  <a:srgbClr val="0D0D0D"/>
                </a:solidFill>
                <a:effectLst/>
                <a:latin typeface="Arial" panose="020B0604020202020204" pitchFamily="34" charset="0"/>
                <a:cs typeface="Arial" panose="020B0604020202020204" pitchFamily="34" charset="0"/>
              </a:rPr>
              <a:t>obile </a:t>
            </a:r>
            <a:r>
              <a:rPr lang="en-US" sz="2800" dirty="0">
                <a:solidFill>
                  <a:srgbClr val="0D0D0D"/>
                </a:solidFill>
                <a:latin typeface="Arial" panose="020B0604020202020204" pitchFamily="34" charset="0"/>
                <a:cs typeface="Arial" panose="020B0604020202020204" pitchFamily="34" charset="0"/>
              </a:rPr>
              <a:t>a</a:t>
            </a:r>
            <a:r>
              <a:rPr lang="en-US" sz="2800" b="0" i="0" dirty="0">
                <a:solidFill>
                  <a:srgbClr val="0D0D0D"/>
                </a:solidFill>
                <a:effectLst/>
                <a:latin typeface="Arial" panose="020B0604020202020204" pitchFamily="34" charset="0"/>
                <a:cs typeface="Arial" panose="020B0604020202020204" pitchFamily="34" charset="0"/>
              </a:rPr>
              <a:t>pplication usage and its </a:t>
            </a:r>
            <a:r>
              <a:rPr lang="en-US" sz="2800" dirty="0">
                <a:solidFill>
                  <a:srgbClr val="0D0D0D"/>
                </a:solidFill>
                <a:latin typeface="Arial" panose="020B0604020202020204" pitchFamily="34" charset="0"/>
                <a:cs typeface="Arial" panose="020B0604020202020204" pitchFamily="34" charset="0"/>
              </a:rPr>
              <a:t>c</a:t>
            </a:r>
            <a:r>
              <a:rPr lang="en-US" sz="2800" b="0" i="0" dirty="0">
                <a:solidFill>
                  <a:srgbClr val="0D0D0D"/>
                </a:solidFill>
                <a:effectLst/>
                <a:latin typeface="Arial" panose="020B0604020202020204" pitchFamily="34" charset="0"/>
                <a:cs typeface="Arial" panose="020B0604020202020204" pitchFamily="34" charset="0"/>
              </a:rPr>
              <a:t>orrelation with antisocial </a:t>
            </a:r>
            <a:r>
              <a:rPr lang="en-US" sz="2800" dirty="0">
                <a:solidFill>
                  <a:srgbClr val="0D0D0D"/>
                </a:solidFill>
                <a:latin typeface="Arial" panose="020B0604020202020204" pitchFamily="34" charset="0"/>
                <a:cs typeface="Arial" panose="020B0604020202020204" pitchFamily="34" charset="0"/>
              </a:rPr>
              <a:t>b</a:t>
            </a:r>
            <a:r>
              <a:rPr lang="en-US" sz="2800" b="0" i="0" dirty="0">
                <a:solidFill>
                  <a:srgbClr val="0D0D0D"/>
                </a:solidFill>
                <a:effectLst/>
                <a:latin typeface="Arial" panose="020B0604020202020204" pitchFamily="34" charset="0"/>
                <a:cs typeface="Arial" panose="020B0604020202020204" pitchFamily="34" charset="0"/>
              </a:rPr>
              <a:t>ehavior and mental </a:t>
            </a:r>
            <a:r>
              <a:rPr lang="en-US" sz="2800" dirty="0">
                <a:solidFill>
                  <a:srgbClr val="0D0D0D"/>
                </a:solidFill>
                <a:latin typeface="Arial" panose="020B0604020202020204" pitchFamily="34" charset="0"/>
                <a:cs typeface="Arial" panose="020B0604020202020204" pitchFamily="34" charset="0"/>
              </a:rPr>
              <a:t>h</a:t>
            </a:r>
            <a:r>
              <a:rPr lang="en-US" sz="2800" b="0" i="0" dirty="0">
                <a:solidFill>
                  <a:srgbClr val="0D0D0D"/>
                </a:solidFill>
                <a:effectLst/>
                <a:latin typeface="Arial" panose="020B0604020202020204" pitchFamily="34" charset="0"/>
                <a:cs typeface="Arial" panose="020B0604020202020204" pitchFamily="34" charset="0"/>
              </a:rPr>
              <a:t>ealth </a:t>
            </a:r>
            <a:r>
              <a:rPr lang="en-US" sz="2800" dirty="0">
                <a:solidFill>
                  <a:srgbClr val="0D0D0D"/>
                </a:solidFill>
                <a:latin typeface="Arial" panose="020B0604020202020204" pitchFamily="34" charset="0"/>
                <a:cs typeface="Arial" panose="020B0604020202020204" pitchFamily="34" charset="0"/>
              </a:rPr>
              <a:t>o</a:t>
            </a:r>
            <a:r>
              <a:rPr lang="en-US" sz="2800" b="0" i="0" dirty="0">
                <a:solidFill>
                  <a:srgbClr val="0D0D0D"/>
                </a:solidFill>
                <a:effectLst/>
                <a:latin typeface="Arial" panose="020B0604020202020204" pitchFamily="34" charset="0"/>
                <a:cs typeface="Arial" panose="020B0604020202020204" pitchFamily="34" charset="0"/>
              </a:rPr>
              <a:t>utcomes </a:t>
            </a:r>
            <a:r>
              <a:rPr lang="en-US" sz="2800" dirty="0">
                <a:solidFill>
                  <a:srgbClr val="0D0D0D"/>
                </a:solidFill>
                <a:latin typeface="Arial" panose="020B0604020202020204" pitchFamily="34" charset="0"/>
                <a:cs typeface="Arial" panose="020B0604020202020204" pitchFamily="34" charset="0"/>
              </a:rPr>
              <a:t>a</a:t>
            </a:r>
            <a:r>
              <a:rPr lang="en-US" sz="2800" b="0" i="0" dirty="0">
                <a:solidFill>
                  <a:srgbClr val="0D0D0D"/>
                </a:solidFill>
                <a:effectLst/>
                <a:latin typeface="Arial" panose="020B0604020202020204" pitchFamily="34" charset="0"/>
                <a:cs typeface="Arial" panose="020B0604020202020204" pitchFamily="34" charset="0"/>
              </a:rPr>
              <a:t>mong 15-25-year-olds in the UK.</a:t>
            </a:r>
            <a:endParaRPr lang="en-IN" sz="2800" dirty="0">
              <a:latin typeface="Arial" panose="020B0604020202020204" pitchFamily="34" charset="0"/>
              <a:cs typeface="Arial" panose="020B0604020202020204" pitchFamily="34" charset="0"/>
            </a:endParaRPr>
          </a:p>
        </p:txBody>
      </p:sp>
      <p:pic>
        <p:nvPicPr>
          <p:cNvPr id="1028" name="Picture 4" descr="Image result for mobile application usage">
            <a:extLst>
              <a:ext uri="{FF2B5EF4-FFF2-40B4-BE49-F238E27FC236}">
                <a16:creationId xmlns:a16="http://schemas.microsoft.com/office/drawing/2014/main" id="{BCAEE54F-7E67-9E7C-9894-0C41388A2A4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43706" y="2913195"/>
            <a:ext cx="3733800" cy="2228850"/>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
        <p:nvSpPr>
          <p:cNvPr id="4" name="TextBox 3">
            <a:extLst>
              <a:ext uri="{FF2B5EF4-FFF2-40B4-BE49-F238E27FC236}">
                <a16:creationId xmlns:a16="http://schemas.microsoft.com/office/drawing/2014/main" id="{B9A2FB78-1E96-4EB5-2088-B7D607848404}"/>
              </a:ext>
            </a:extLst>
          </p:cNvPr>
          <p:cNvSpPr txBox="1"/>
          <p:nvPr/>
        </p:nvSpPr>
        <p:spPr>
          <a:xfrm>
            <a:off x="8947094" y="5530307"/>
            <a:ext cx="2144111" cy="338554"/>
          </a:xfrm>
          <a:prstGeom prst="rect">
            <a:avLst/>
          </a:prstGeom>
          <a:noFill/>
        </p:spPr>
        <p:txBody>
          <a:bodyPr wrap="square" rtlCol="0">
            <a:spAutoFit/>
          </a:bodyPr>
          <a:lstStyle/>
          <a:p>
            <a:r>
              <a:rPr lang="en-IN" sz="1600" dirty="0">
                <a:latin typeface="Arial" panose="020B0604020202020204" pitchFamily="34" charset="0"/>
                <a:cs typeface="Arial" panose="020B0604020202020204" pitchFamily="34" charset="0"/>
              </a:rPr>
              <a:t>(Google Image)</a:t>
            </a:r>
          </a:p>
        </p:txBody>
      </p:sp>
    </p:spTree>
    <p:extLst>
      <p:ext uri="{BB962C8B-B14F-4D97-AF65-F5344CB8AC3E}">
        <p14:creationId xmlns:p14="http://schemas.microsoft.com/office/powerpoint/2010/main" val="39293862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283758-4A0A-9F74-C399-982F7A16E9F5}"/>
              </a:ext>
            </a:extLst>
          </p:cNvPr>
          <p:cNvSpPr>
            <a:spLocks noGrp="1"/>
          </p:cNvSpPr>
          <p:nvPr>
            <p:ph type="title"/>
          </p:nvPr>
        </p:nvSpPr>
        <p:spPr/>
        <p:txBody>
          <a:bodyPr/>
          <a:lstStyle/>
          <a:p>
            <a:pPr algn="ctr"/>
            <a:r>
              <a:rPr lang="en-US" b="1" dirty="0"/>
              <a:t>introduction</a:t>
            </a:r>
            <a:endParaRPr lang="en-IN" b="1" dirty="0"/>
          </a:p>
        </p:txBody>
      </p:sp>
      <p:sp>
        <p:nvSpPr>
          <p:cNvPr id="3" name="Content Placeholder 2">
            <a:extLst>
              <a:ext uri="{FF2B5EF4-FFF2-40B4-BE49-F238E27FC236}">
                <a16:creationId xmlns:a16="http://schemas.microsoft.com/office/drawing/2014/main" id="{F127AE7C-60E2-90E7-AC7B-1C14F4D6D0D2}"/>
              </a:ext>
            </a:extLst>
          </p:cNvPr>
          <p:cNvSpPr>
            <a:spLocks noGrp="1"/>
          </p:cNvSpPr>
          <p:nvPr>
            <p:ph idx="1"/>
          </p:nvPr>
        </p:nvSpPr>
        <p:spPr>
          <a:xfrm>
            <a:off x="126125" y="1828801"/>
            <a:ext cx="9396247" cy="4871544"/>
          </a:xfrm>
        </p:spPr>
        <p:txBody>
          <a:bodyPr>
            <a:normAutofit/>
          </a:bodyPr>
          <a:lstStyle/>
          <a:p>
            <a:pPr algn="just"/>
            <a:r>
              <a:rPr lang="en-US" sz="2400" b="0" i="0" dirty="0">
                <a:solidFill>
                  <a:srgbClr val="0D0D0D"/>
                </a:solidFill>
                <a:effectLst/>
                <a:latin typeface="Arial" panose="020B0604020202020204" pitchFamily="34" charset="0"/>
                <a:cs typeface="Arial" panose="020B0604020202020204" pitchFamily="34" charset="0"/>
              </a:rPr>
              <a:t>Antisocial behavior involves actions that go against expected social norms and harm or upset others. This includes being hostile, aggressive, or disrespectful behavior, whether online or offline </a:t>
            </a:r>
            <a:r>
              <a:rPr lang="en-US" sz="2400" dirty="0">
                <a:solidFill>
                  <a:schemeClr val="tx1"/>
                </a:solidFill>
                <a:latin typeface="Arial" panose="020B0604020202020204" pitchFamily="34" charset="0"/>
                <a:cs typeface="Arial" panose="020B0604020202020204" pitchFamily="34" charset="0"/>
              </a:rPr>
              <a:t>(</a:t>
            </a:r>
            <a:r>
              <a:rPr lang="en-US" sz="2400" b="0" i="0" dirty="0">
                <a:solidFill>
                  <a:srgbClr val="222222"/>
                </a:solidFill>
                <a:effectLst/>
                <a:latin typeface="Arial" panose="020B0604020202020204" pitchFamily="34" charset="0"/>
              </a:rPr>
              <a:t>Lynott et al, 2023</a:t>
            </a:r>
            <a:r>
              <a:rPr lang="en-US" sz="2400" dirty="0">
                <a:solidFill>
                  <a:srgbClr val="222222"/>
                </a:solidFill>
                <a:latin typeface="Arial" panose="020B0604020202020204" pitchFamily="34" charset="0"/>
              </a:rPr>
              <a:t>)</a:t>
            </a:r>
            <a:r>
              <a:rPr lang="en-US" sz="2400" b="0" i="0" dirty="0">
                <a:solidFill>
                  <a:srgbClr val="0D0D0D"/>
                </a:solidFill>
                <a:effectLst/>
                <a:latin typeface="Arial" panose="020B0604020202020204" pitchFamily="34" charset="0"/>
                <a:cs typeface="Arial" panose="020B0604020202020204" pitchFamily="34" charset="0"/>
              </a:rPr>
              <a:t>.</a:t>
            </a:r>
          </a:p>
          <a:p>
            <a:pPr algn="just"/>
            <a:r>
              <a:rPr lang="en-US" sz="2400" b="0" i="0" dirty="0">
                <a:solidFill>
                  <a:srgbClr val="0D0D0D"/>
                </a:solidFill>
                <a:effectLst/>
                <a:latin typeface="Arial" panose="020B0604020202020204" pitchFamily="34" charset="0"/>
                <a:cs typeface="Arial" panose="020B0604020202020204" pitchFamily="34" charset="0"/>
              </a:rPr>
              <a:t>Mobile applications, especially social media platforms (like Instagram, Facebook, and WhatsApp) are widely used by young individuals aged 15-25 for communication, entertainment, and social interaction (</a:t>
            </a:r>
            <a:r>
              <a:rPr lang="en-US" sz="2400" b="0" i="0" dirty="0">
                <a:solidFill>
                  <a:srgbClr val="222222"/>
                </a:solidFill>
                <a:effectLst/>
                <a:latin typeface="Arial" panose="020B0604020202020204" pitchFamily="34" charset="0"/>
                <a:cs typeface="Arial" panose="020B0604020202020204" pitchFamily="34" charset="0"/>
              </a:rPr>
              <a:t>Shin et al, 2012)</a:t>
            </a:r>
            <a:r>
              <a:rPr lang="en-US" sz="2400" b="0" i="0" dirty="0">
                <a:solidFill>
                  <a:schemeClr val="tx1"/>
                </a:solidFill>
                <a:effectLst/>
                <a:latin typeface="Arial" panose="020B0604020202020204" pitchFamily="34" charset="0"/>
                <a:cs typeface="Arial" panose="020B0604020202020204" pitchFamily="34" charset="0"/>
              </a:rPr>
              <a:t>.</a:t>
            </a:r>
          </a:p>
          <a:p>
            <a:pPr algn="just"/>
            <a:r>
              <a:rPr lang="en-US" sz="2400" b="0" i="0" dirty="0">
                <a:solidFill>
                  <a:schemeClr val="tx1"/>
                </a:solidFill>
                <a:effectLst/>
                <a:latin typeface="Arial" panose="020B0604020202020204" pitchFamily="34" charset="0"/>
                <a:cs typeface="Arial" panose="020B0604020202020204" pitchFamily="34" charset="0"/>
              </a:rPr>
              <a:t>This study looks at how using lots of mobile apps might make young people in the UK behave badly, like being aggressive or disrespectful. This behavior goes against what society thinks is right and can hurt others (</a:t>
            </a:r>
            <a:r>
              <a:rPr lang="en-US" sz="2400" b="0" i="0" dirty="0">
                <a:solidFill>
                  <a:srgbClr val="222222"/>
                </a:solidFill>
                <a:effectLst/>
                <a:latin typeface="Arial" panose="020B0604020202020204" pitchFamily="34" charset="0"/>
                <a:cs typeface="Arial" panose="020B0604020202020204" pitchFamily="34" charset="0"/>
              </a:rPr>
              <a:t>Hsiao et al, 2017</a:t>
            </a:r>
            <a:r>
              <a:rPr lang="en-IN" sz="2400" b="0" i="0" dirty="0">
                <a:solidFill>
                  <a:srgbClr val="222222"/>
                </a:solidFill>
                <a:effectLst/>
                <a:latin typeface="Arial" panose="020B0604020202020204" pitchFamily="34" charset="0"/>
              </a:rPr>
              <a:t>)</a:t>
            </a:r>
            <a:r>
              <a:rPr lang="en-US" sz="2400" b="0" i="0" dirty="0">
                <a:solidFill>
                  <a:schemeClr val="tx1"/>
                </a:solidFill>
                <a:effectLst/>
                <a:latin typeface="Arial" panose="020B0604020202020204" pitchFamily="34" charset="0"/>
                <a:cs typeface="Arial" panose="020B0604020202020204" pitchFamily="34" charset="0"/>
              </a:rPr>
              <a:t>.</a:t>
            </a:r>
          </a:p>
          <a:p>
            <a:pPr marL="0" indent="0" algn="r">
              <a:buNone/>
            </a:pPr>
            <a:endParaRPr lang="en-US" dirty="0">
              <a:solidFill>
                <a:schemeClr val="tx1"/>
              </a:solidFill>
              <a:latin typeface="Arial" panose="020B0604020202020204" pitchFamily="34" charset="0"/>
              <a:cs typeface="Arial" panose="020B0604020202020204" pitchFamily="34" charset="0"/>
            </a:endParaRPr>
          </a:p>
        </p:txBody>
      </p:sp>
      <p:pic>
        <p:nvPicPr>
          <p:cNvPr id="12290" name="Picture 2">
            <a:extLst>
              <a:ext uri="{FF2B5EF4-FFF2-40B4-BE49-F238E27FC236}">
                <a16:creationId xmlns:a16="http://schemas.microsoft.com/office/drawing/2014/main" id="{4BDFDEB3-5D53-C6A8-9272-E5C6E703B62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664262" y="2128345"/>
            <a:ext cx="2527737" cy="4027500"/>
          </a:xfrm>
          <a:prstGeom prst="ellipse">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A624A383-7FC9-F6F1-896F-A2DDF1800DB2}"/>
              </a:ext>
            </a:extLst>
          </p:cNvPr>
          <p:cNvSpPr txBox="1"/>
          <p:nvPr/>
        </p:nvSpPr>
        <p:spPr>
          <a:xfrm>
            <a:off x="10339014" y="6155844"/>
            <a:ext cx="2144111" cy="338554"/>
          </a:xfrm>
          <a:prstGeom prst="rect">
            <a:avLst/>
          </a:prstGeom>
          <a:noFill/>
        </p:spPr>
        <p:txBody>
          <a:bodyPr wrap="square" rtlCol="0">
            <a:spAutoFit/>
          </a:bodyPr>
          <a:lstStyle/>
          <a:p>
            <a:r>
              <a:rPr lang="en-IN" sz="1600" dirty="0">
                <a:latin typeface="Arial" panose="020B0604020202020204" pitchFamily="34" charset="0"/>
                <a:cs typeface="Arial" panose="020B0604020202020204" pitchFamily="34" charset="0"/>
              </a:rPr>
              <a:t>(Google Image)</a:t>
            </a:r>
          </a:p>
        </p:txBody>
      </p:sp>
    </p:spTree>
    <p:extLst>
      <p:ext uri="{BB962C8B-B14F-4D97-AF65-F5344CB8AC3E}">
        <p14:creationId xmlns:p14="http://schemas.microsoft.com/office/powerpoint/2010/main" val="38097609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35A24D-4232-DA28-4B48-E0B301C71879}"/>
              </a:ext>
            </a:extLst>
          </p:cNvPr>
          <p:cNvSpPr>
            <a:spLocks noGrp="1"/>
          </p:cNvSpPr>
          <p:nvPr>
            <p:ph type="title"/>
          </p:nvPr>
        </p:nvSpPr>
        <p:spPr/>
        <p:txBody>
          <a:bodyPr/>
          <a:lstStyle/>
          <a:p>
            <a:r>
              <a:rPr lang="en-US" dirty="0"/>
              <a:t>Cont.…..</a:t>
            </a:r>
            <a:endParaRPr lang="en-IN" dirty="0"/>
          </a:p>
        </p:txBody>
      </p:sp>
      <p:sp>
        <p:nvSpPr>
          <p:cNvPr id="3" name="Content Placeholder 2">
            <a:extLst>
              <a:ext uri="{FF2B5EF4-FFF2-40B4-BE49-F238E27FC236}">
                <a16:creationId xmlns:a16="http://schemas.microsoft.com/office/drawing/2014/main" id="{5A5B99DB-F1C1-D254-D735-95E3C460FCA1}"/>
              </a:ext>
            </a:extLst>
          </p:cNvPr>
          <p:cNvSpPr>
            <a:spLocks noGrp="1"/>
          </p:cNvSpPr>
          <p:nvPr>
            <p:ph idx="1"/>
          </p:nvPr>
        </p:nvSpPr>
        <p:spPr>
          <a:xfrm>
            <a:off x="581192" y="2165684"/>
            <a:ext cx="11029615" cy="4487364"/>
          </a:xfrm>
        </p:spPr>
        <p:txBody>
          <a:bodyPr>
            <a:normAutofit lnSpcReduction="10000"/>
          </a:bodyPr>
          <a:lstStyle/>
          <a:p>
            <a:pPr algn="just"/>
            <a:r>
              <a:rPr lang="en-US" sz="2400" b="0" i="0" dirty="0">
                <a:solidFill>
                  <a:schemeClr val="tx1"/>
                </a:solidFill>
                <a:effectLst/>
                <a:latin typeface="Arial" panose="020B0604020202020204" pitchFamily="34" charset="0"/>
                <a:cs typeface="Arial" panose="020B0604020202020204" pitchFamily="34" charset="0"/>
              </a:rPr>
              <a:t>Explore how excessive mobile app usage contributes to aggressive and disrespectful behaviors among UK youth </a:t>
            </a:r>
            <a:r>
              <a:rPr lang="en-US" sz="2400" b="0" i="0" dirty="0">
                <a:solidFill>
                  <a:srgbClr val="222222"/>
                </a:solidFill>
                <a:effectLst/>
                <a:latin typeface="Arial" panose="020B0604020202020204" pitchFamily="34" charset="0"/>
                <a:cs typeface="Arial" panose="020B0604020202020204" pitchFamily="34" charset="0"/>
              </a:rPr>
              <a:t> (</a:t>
            </a:r>
            <a:r>
              <a:rPr lang="en-IN" sz="2400" b="0" i="0" dirty="0">
                <a:solidFill>
                  <a:srgbClr val="222222"/>
                </a:solidFill>
                <a:effectLst/>
                <a:latin typeface="Arial" panose="020B0604020202020204" pitchFamily="34" charset="0"/>
              </a:rPr>
              <a:t>Tabassum et al, 2023)</a:t>
            </a:r>
            <a:r>
              <a:rPr lang="en-US" sz="2400" b="0" i="0" dirty="0">
                <a:solidFill>
                  <a:schemeClr val="tx1"/>
                </a:solidFill>
                <a:effectLst/>
                <a:latin typeface="Arial" panose="020B0604020202020204" pitchFamily="34" charset="0"/>
                <a:cs typeface="Arial" panose="020B0604020202020204" pitchFamily="34" charset="0"/>
              </a:rPr>
              <a:t>.</a:t>
            </a:r>
          </a:p>
          <a:p>
            <a:pPr algn="just"/>
            <a:r>
              <a:rPr lang="en-US" sz="2400" b="0" i="0" dirty="0">
                <a:solidFill>
                  <a:schemeClr val="tx1"/>
                </a:solidFill>
                <a:effectLst/>
                <a:latin typeface="Arial" panose="020B0604020202020204" pitchFamily="34" charset="0"/>
                <a:cs typeface="Arial" panose="020B0604020202020204" pitchFamily="34" charset="0"/>
              </a:rPr>
              <a:t>Many young people in the UK have smartphones and use them a lot. They're comfortable with technology and spend much of their day using apps. So, it's important to understand how this affects how they act and feel </a:t>
            </a:r>
            <a:r>
              <a:rPr lang="en-US" sz="2400" dirty="0">
                <a:solidFill>
                  <a:schemeClr val="tx1"/>
                </a:solidFill>
                <a:latin typeface="Arial" panose="020B0604020202020204" pitchFamily="34" charset="0"/>
                <a:cs typeface="Arial" panose="020B0604020202020204" pitchFamily="34" charset="0"/>
              </a:rPr>
              <a:t>(</a:t>
            </a:r>
            <a:r>
              <a:rPr lang="en-IN" sz="2400" b="0" i="0" dirty="0">
                <a:solidFill>
                  <a:schemeClr val="tx1"/>
                </a:solidFill>
                <a:effectLst/>
                <a:latin typeface="Arial" panose="020B0604020202020204" pitchFamily="34" charset="0"/>
              </a:rPr>
              <a:t>Lopez-Fernandez et al, 2014)</a:t>
            </a:r>
            <a:r>
              <a:rPr lang="en-US" sz="2400" b="0" i="0" dirty="0">
                <a:solidFill>
                  <a:schemeClr val="tx1"/>
                </a:solidFill>
                <a:effectLst/>
                <a:latin typeface="Arial" panose="020B0604020202020204" pitchFamily="34" charset="0"/>
                <a:cs typeface="Arial" panose="020B0604020202020204" pitchFamily="34" charset="0"/>
              </a:rPr>
              <a:t>.</a:t>
            </a:r>
          </a:p>
          <a:p>
            <a:pPr algn="just"/>
            <a:r>
              <a:rPr lang="en-US" sz="2400" b="0" i="0" dirty="0">
                <a:solidFill>
                  <a:schemeClr val="tx1"/>
                </a:solidFill>
                <a:effectLst/>
                <a:latin typeface="Arial" panose="020B0604020202020204" pitchFamily="34" charset="0"/>
                <a:cs typeface="Arial" panose="020B0604020202020204" pitchFamily="34" charset="0"/>
              </a:rPr>
              <a:t>Understand the relationship between mobile app usage patterns and antisocial behavior.</a:t>
            </a:r>
            <a:endParaRPr lang="en-US" sz="2400" dirty="0">
              <a:solidFill>
                <a:schemeClr val="tx1"/>
              </a:solidFill>
              <a:latin typeface="Arial" panose="020B0604020202020204" pitchFamily="34" charset="0"/>
              <a:cs typeface="Arial" panose="020B0604020202020204" pitchFamily="34" charset="0"/>
            </a:endParaRPr>
          </a:p>
          <a:p>
            <a:pPr algn="just"/>
            <a:r>
              <a:rPr lang="en-US" sz="2400" b="0" i="0" dirty="0">
                <a:solidFill>
                  <a:schemeClr val="tx1"/>
                </a:solidFill>
                <a:effectLst/>
                <a:latin typeface="Arial" panose="020B0604020202020204" pitchFamily="34" charset="0"/>
                <a:cs typeface="Arial" panose="020B0604020202020204" pitchFamily="34" charset="0"/>
              </a:rPr>
              <a:t>Assess the impact of antisocial behaviors on mental health outcomes. Recognize the potential for increased stress, anxiety, depression, and other mental health issues.</a:t>
            </a:r>
          </a:p>
          <a:p>
            <a:pPr marL="0" indent="0" algn="r">
              <a:buNone/>
            </a:pPr>
            <a:endParaRPr lang="en-US" sz="1700"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78323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731C7C-D8F7-F3D0-1087-65B36D51AD72}"/>
              </a:ext>
            </a:extLst>
          </p:cNvPr>
          <p:cNvSpPr>
            <a:spLocks noGrp="1"/>
          </p:cNvSpPr>
          <p:nvPr>
            <p:ph type="title"/>
          </p:nvPr>
        </p:nvSpPr>
        <p:spPr/>
        <p:txBody>
          <a:bodyPr>
            <a:normAutofit/>
          </a:bodyPr>
          <a:lstStyle/>
          <a:p>
            <a:pPr algn="ctr"/>
            <a:r>
              <a:rPr lang="en-US" sz="3200" b="1" dirty="0"/>
              <a:t>LITERATURE REVIEW</a:t>
            </a:r>
            <a:endParaRPr lang="en-IN" sz="3200" b="1" dirty="0"/>
          </a:p>
        </p:txBody>
      </p:sp>
      <p:sp>
        <p:nvSpPr>
          <p:cNvPr id="3" name="Content Placeholder 2">
            <a:extLst>
              <a:ext uri="{FF2B5EF4-FFF2-40B4-BE49-F238E27FC236}">
                <a16:creationId xmlns:a16="http://schemas.microsoft.com/office/drawing/2014/main" id="{52C1AD1B-1854-F606-7628-B9D6B83D468C}"/>
              </a:ext>
            </a:extLst>
          </p:cNvPr>
          <p:cNvSpPr>
            <a:spLocks noGrp="1"/>
          </p:cNvSpPr>
          <p:nvPr>
            <p:ph idx="1"/>
          </p:nvPr>
        </p:nvSpPr>
        <p:spPr>
          <a:xfrm>
            <a:off x="128337" y="1844841"/>
            <a:ext cx="11919284" cy="5013159"/>
          </a:xfrm>
        </p:spPr>
        <p:txBody>
          <a:bodyPr>
            <a:normAutofit/>
          </a:bodyPr>
          <a:lstStyle/>
          <a:p>
            <a:pPr algn="just"/>
            <a:r>
              <a:rPr lang="en-US" sz="2400" b="0" i="0" dirty="0">
                <a:solidFill>
                  <a:schemeClr val="tx1"/>
                </a:solidFill>
                <a:effectLst/>
                <a:latin typeface="Arial" panose="020B0604020202020204" pitchFamily="34" charset="0"/>
                <a:cs typeface="Arial" panose="020B0604020202020204" pitchFamily="34" charset="0"/>
              </a:rPr>
              <a:t>This study by </a:t>
            </a:r>
            <a:r>
              <a:rPr lang="en-US" sz="2400" b="0" i="0" dirty="0" err="1">
                <a:solidFill>
                  <a:srgbClr val="222222"/>
                </a:solidFill>
                <a:effectLst/>
                <a:latin typeface="Arial" panose="020B0604020202020204" pitchFamily="34" charset="0"/>
              </a:rPr>
              <a:t>Thomée</a:t>
            </a:r>
            <a:r>
              <a:rPr lang="en-US" sz="2400" b="0" i="0" dirty="0">
                <a:solidFill>
                  <a:schemeClr val="tx1"/>
                </a:solidFill>
                <a:effectLst/>
                <a:latin typeface="Arial" panose="020B0604020202020204" pitchFamily="34" charset="0"/>
                <a:cs typeface="Arial" panose="020B0604020202020204" pitchFamily="34" charset="0"/>
              </a:rPr>
              <a:t> (2018) examines the relationship between prolonged mobile app use and its effects on mental health outcomes among adolescents, highlighting potential links to antisocial behaviors.</a:t>
            </a:r>
          </a:p>
          <a:p>
            <a:pPr algn="just"/>
            <a:r>
              <a:rPr lang="en-US" sz="2400" b="0" i="0" dirty="0">
                <a:solidFill>
                  <a:schemeClr val="tx1"/>
                </a:solidFill>
                <a:effectLst/>
                <a:latin typeface="Arial" panose="020B0604020202020204" pitchFamily="34" charset="0"/>
                <a:cs typeface="Arial" panose="020B0604020202020204" pitchFamily="34" charset="0"/>
              </a:rPr>
              <a:t>Research by </a:t>
            </a:r>
            <a:r>
              <a:rPr lang="en-US" sz="2400" b="0" i="0" dirty="0" err="1">
                <a:solidFill>
                  <a:schemeClr val="tx1"/>
                </a:solidFill>
                <a:effectLst/>
                <a:latin typeface="Arial" panose="020B0604020202020204" pitchFamily="34" charset="0"/>
                <a:cs typeface="Arial" panose="020B0604020202020204" pitchFamily="34" charset="0"/>
              </a:rPr>
              <a:t>Canaer</a:t>
            </a:r>
            <a:r>
              <a:rPr lang="en-US" sz="2400" b="0" i="0" dirty="0">
                <a:solidFill>
                  <a:schemeClr val="tx1"/>
                </a:solidFill>
                <a:effectLst/>
                <a:latin typeface="Arial" panose="020B0604020202020204" pitchFamily="34" charset="0"/>
                <a:cs typeface="Arial" panose="020B0604020202020204" pitchFamily="34" charset="0"/>
              </a:rPr>
              <a:t> and </a:t>
            </a:r>
            <a:r>
              <a:rPr lang="en-US" sz="2400" b="0" i="0" dirty="0" err="1">
                <a:solidFill>
                  <a:schemeClr val="tx1"/>
                </a:solidFill>
                <a:effectLst/>
                <a:latin typeface="Arial" panose="020B0604020202020204" pitchFamily="34" charset="0"/>
                <a:cs typeface="Arial" panose="020B0604020202020204" pitchFamily="34" charset="0"/>
              </a:rPr>
              <a:t>Evgin</a:t>
            </a:r>
            <a:r>
              <a:rPr lang="en-US" sz="2400" b="0" i="0" dirty="0">
                <a:solidFill>
                  <a:schemeClr val="tx1"/>
                </a:solidFill>
                <a:effectLst/>
                <a:latin typeface="Arial" panose="020B0604020202020204" pitchFamily="34" charset="0"/>
                <a:cs typeface="Arial" panose="020B0604020202020204" pitchFamily="34" charset="0"/>
              </a:rPr>
              <a:t> (2021) delves into the association between excessive digital device usage and the manifestation of aggressive behavior among young adults, offering insights into the potential consequences of social interactions.</a:t>
            </a:r>
            <a:endParaRPr lang="en-US" sz="2400" dirty="0">
              <a:solidFill>
                <a:schemeClr val="tx1"/>
              </a:solidFill>
              <a:latin typeface="Arial" panose="020B0604020202020204" pitchFamily="34" charset="0"/>
              <a:cs typeface="Arial" panose="020B0604020202020204" pitchFamily="34" charset="0"/>
            </a:endParaRPr>
          </a:p>
          <a:p>
            <a:pPr algn="just"/>
            <a:r>
              <a:rPr lang="en-US" sz="2400" b="0" i="0" dirty="0">
                <a:solidFill>
                  <a:schemeClr val="tx1"/>
                </a:solidFill>
                <a:effectLst/>
                <a:latin typeface="Arial" panose="020B0604020202020204" pitchFamily="34" charset="0"/>
                <a:cs typeface="Arial" panose="020B0604020202020204" pitchFamily="34" charset="0"/>
              </a:rPr>
              <a:t>This study by Pearson and Hussain (2016) explores the prevalence of smartphone addiction among UK youth and its impact on mental health, shedding light on potential pathways to antisocial behavior.</a:t>
            </a:r>
          </a:p>
          <a:p>
            <a:pPr algn="just"/>
            <a:r>
              <a:rPr lang="en-US" sz="2400" b="0" i="0" dirty="0">
                <a:solidFill>
                  <a:schemeClr val="tx1"/>
                </a:solidFill>
                <a:effectLst/>
                <a:latin typeface="Arial" panose="020B0604020202020204" pitchFamily="34" charset="0"/>
                <a:cs typeface="Arial" panose="020B0604020202020204" pitchFamily="34" charset="0"/>
              </a:rPr>
              <a:t>Investigating the role of mobile technology in fostering antisocial tendencies, Hsiao (2017) provides evidence of a correlation between excessive mobile app usage and the development of disrespectful behavior among adolescents.</a:t>
            </a:r>
            <a:endParaRPr lang="en-IN" sz="2400"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886477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4CAD97-CE0E-9689-52AA-9EECBA0DA45C}"/>
              </a:ext>
            </a:extLst>
          </p:cNvPr>
          <p:cNvSpPr>
            <a:spLocks noGrp="1"/>
          </p:cNvSpPr>
          <p:nvPr>
            <p:ph type="title"/>
          </p:nvPr>
        </p:nvSpPr>
        <p:spPr/>
        <p:txBody>
          <a:bodyPr/>
          <a:lstStyle/>
          <a:p>
            <a:pPr algn="ctr"/>
            <a:r>
              <a:rPr lang="en-US" b="1" dirty="0"/>
              <a:t>Rationale of study</a:t>
            </a:r>
            <a:endParaRPr lang="en-IN" b="1" dirty="0"/>
          </a:p>
        </p:txBody>
      </p:sp>
      <p:sp>
        <p:nvSpPr>
          <p:cNvPr id="3" name="Content Placeholder 2">
            <a:extLst>
              <a:ext uri="{FF2B5EF4-FFF2-40B4-BE49-F238E27FC236}">
                <a16:creationId xmlns:a16="http://schemas.microsoft.com/office/drawing/2014/main" id="{DC124B81-FED4-0F54-7E04-2346D791CF6C}"/>
              </a:ext>
            </a:extLst>
          </p:cNvPr>
          <p:cNvSpPr>
            <a:spLocks noGrp="1"/>
          </p:cNvSpPr>
          <p:nvPr>
            <p:ph idx="1"/>
          </p:nvPr>
        </p:nvSpPr>
        <p:spPr>
          <a:xfrm>
            <a:off x="3127879" y="1941096"/>
            <a:ext cx="8929003" cy="4916904"/>
          </a:xfrm>
        </p:spPr>
        <p:txBody>
          <a:bodyPr>
            <a:noAutofit/>
          </a:bodyPr>
          <a:lstStyle/>
          <a:p>
            <a:pPr marL="0" indent="0" algn="just">
              <a:buNone/>
            </a:pPr>
            <a:endParaRPr lang="en-US" sz="2000" dirty="0">
              <a:solidFill>
                <a:schemeClr val="tx1"/>
              </a:solidFill>
              <a:latin typeface="Arial" panose="020B0604020202020204" pitchFamily="34" charset="0"/>
              <a:cs typeface="Arial" panose="020B0604020202020204" pitchFamily="34" charset="0"/>
            </a:endParaRPr>
          </a:p>
          <a:p>
            <a:pPr marL="0" indent="0" algn="just">
              <a:buNone/>
            </a:pPr>
            <a:endParaRPr lang="en-US" sz="2000" dirty="0">
              <a:solidFill>
                <a:schemeClr val="tx1"/>
              </a:solidFill>
              <a:latin typeface="Arial" panose="020B0604020202020204" pitchFamily="34" charset="0"/>
              <a:cs typeface="Arial" panose="020B0604020202020204" pitchFamily="34" charset="0"/>
            </a:endParaRPr>
          </a:p>
          <a:p>
            <a:pPr algn="just"/>
            <a:r>
              <a:rPr lang="en-US" sz="2000" dirty="0">
                <a:solidFill>
                  <a:schemeClr val="tx1"/>
                </a:solidFill>
                <a:latin typeface="Arial" panose="020B0604020202020204" pitchFamily="34" charset="0"/>
                <a:cs typeface="Arial" panose="020B0604020202020204" pitchFamily="34" charset="0"/>
              </a:rPr>
              <a:t>Increase Prevalence of mobile app usage. </a:t>
            </a:r>
            <a:r>
              <a:rPr lang="en-US" sz="2000" b="0" i="0" dirty="0">
                <a:solidFill>
                  <a:schemeClr val="tx1"/>
                </a:solidFill>
                <a:effectLst/>
                <a:latin typeface="Arial" panose="020B0604020202020204" pitchFamily="34" charset="0"/>
                <a:cs typeface="Arial" panose="020B0604020202020204" pitchFamily="34" charset="0"/>
              </a:rPr>
              <a:t>Recent surveys suggest that upwards of 90% of individuals aged 15-25 in the UK have accounts on at least one social media platform, with many accessing multiple platforms daily.</a:t>
            </a:r>
            <a:r>
              <a:rPr lang="en-US" sz="2000" dirty="0">
                <a:solidFill>
                  <a:schemeClr val="tx1"/>
                </a:solidFill>
                <a:latin typeface="Arial" panose="020B0604020202020204" pitchFamily="34" charset="0"/>
                <a:cs typeface="Arial" panose="020B0604020202020204" pitchFamily="34" charset="0"/>
              </a:rPr>
              <a:t> (</a:t>
            </a:r>
            <a:r>
              <a:rPr lang="en-IN" sz="2000" b="0" i="0" dirty="0">
                <a:solidFill>
                  <a:schemeClr val="tx1"/>
                </a:solidFill>
                <a:effectLst/>
                <a:latin typeface="Arial" panose="020B0604020202020204" pitchFamily="34" charset="0"/>
                <a:cs typeface="Arial" panose="020B0604020202020204" pitchFamily="34" charset="0"/>
              </a:rPr>
              <a:t>Pang et al, 2023)</a:t>
            </a:r>
          </a:p>
          <a:p>
            <a:pPr algn="just"/>
            <a:r>
              <a:rPr lang="en-IN" sz="2000" dirty="0">
                <a:solidFill>
                  <a:schemeClr val="tx1"/>
                </a:solidFill>
                <a:latin typeface="Arial" panose="020B0604020202020204" pitchFamily="34" charset="0"/>
                <a:cs typeface="Arial" panose="020B0604020202020204" pitchFamily="34" charset="0"/>
              </a:rPr>
              <a:t>Facebook- 80%, WhatsApp- 79% and Instagram- 76% (</a:t>
            </a:r>
            <a:r>
              <a:rPr lang="en-US" sz="2000" b="0" i="0" dirty="0">
                <a:solidFill>
                  <a:schemeClr val="tx1"/>
                </a:solidFill>
                <a:effectLst/>
                <a:latin typeface="Arial" panose="020B0604020202020204" pitchFamily="34" charset="0"/>
              </a:rPr>
              <a:t>Smith et al, 2023) </a:t>
            </a:r>
            <a:endParaRPr lang="en-US" sz="2000" dirty="0">
              <a:solidFill>
                <a:schemeClr val="tx1"/>
              </a:solidFill>
              <a:latin typeface="Arial" panose="020B0604020202020204" pitchFamily="34" charset="0"/>
              <a:cs typeface="Arial" panose="020B0604020202020204" pitchFamily="34" charset="0"/>
            </a:endParaRPr>
          </a:p>
          <a:p>
            <a:pPr algn="just"/>
            <a:r>
              <a:rPr lang="en-US" sz="2000" dirty="0">
                <a:solidFill>
                  <a:schemeClr val="tx1"/>
                </a:solidFill>
                <a:latin typeface="Arial" panose="020B0604020202020204" pitchFamily="34" charset="0"/>
                <a:cs typeface="Arial" panose="020B0604020202020204" pitchFamily="34" charset="0"/>
              </a:rPr>
              <a:t>Negative impact on behavior and concern over antisocial behavior (</a:t>
            </a:r>
            <a:r>
              <a:rPr lang="en-US" sz="2000" b="0" i="0" dirty="0">
                <a:solidFill>
                  <a:schemeClr val="tx1"/>
                </a:solidFill>
                <a:effectLst/>
                <a:latin typeface="Arial" panose="020B0604020202020204" pitchFamily="34" charset="0"/>
                <a:cs typeface="Arial" panose="020B0604020202020204" pitchFamily="34" charset="0"/>
              </a:rPr>
              <a:t>Doidge, 2023).</a:t>
            </a:r>
            <a:endParaRPr lang="en-US" sz="2000" dirty="0">
              <a:solidFill>
                <a:schemeClr val="tx1"/>
              </a:solidFill>
              <a:latin typeface="Arial" panose="020B0604020202020204" pitchFamily="34" charset="0"/>
              <a:cs typeface="Arial" panose="020B0604020202020204" pitchFamily="34" charset="0"/>
            </a:endParaRPr>
          </a:p>
          <a:p>
            <a:pPr algn="just"/>
            <a:r>
              <a:rPr lang="en-US" sz="2000" b="0" i="0" dirty="0">
                <a:solidFill>
                  <a:schemeClr val="tx1"/>
                </a:solidFill>
                <a:effectLst/>
                <a:latin typeface="Arial" panose="020B0604020202020204" pitchFamily="34" charset="0"/>
                <a:cs typeface="Arial" panose="020B0604020202020204" pitchFamily="34" charset="0"/>
              </a:rPr>
              <a:t>Individuals aged 15-25 are particularly vulnerable to the influence of mobile technology (</a:t>
            </a:r>
            <a:r>
              <a:rPr lang="en-US" sz="2000" b="0" i="0" dirty="0" err="1">
                <a:solidFill>
                  <a:schemeClr val="tx1"/>
                </a:solidFill>
                <a:effectLst/>
                <a:latin typeface="Arial" panose="020B0604020202020204" pitchFamily="34" charset="0"/>
                <a:cs typeface="Arial" panose="020B0604020202020204" pitchFamily="34" charset="0"/>
              </a:rPr>
              <a:t>Shatkin</a:t>
            </a:r>
            <a:r>
              <a:rPr lang="en-US" sz="2000" b="0" i="0" dirty="0">
                <a:solidFill>
                  <a:schemeClr val="tx1"/>
                </a:solidFill>
                <a:effectLst/>
                <a:latin typeface="Arial" panose="020B0604020202020204" pitchFamily="34" charset="0"/>
                <a:cs typeface="Arial" panose="020B0604020202020204" pitchFamily="34" charset="0"/>
              </a:rPr>
              <a:t>, 2024)</a:t>
            </a:r>
          </a:p>
          <a:p>
            <a:pPr algn="just"/>
            <a:r>
              <a:rPr lang="en-US" sz="2000" dirty="0">
                <a:solidFill>
                  <a:schemeClr val="tx1"/>
                </a:solidFill>
                <a:latin typeface="Arial" panose="020B0604020202020204" pitchFamily="34" charset="0"/>
                <a:cs typeface="Arial" panose="020B0604020202020204" pitchFamily="34" charset="0"/>
              </a:rPr>
              <a:t>Mental health implications (</a:t>
            </a:r>
            <a:r>
              <a:rPr lang="en-IN" sz="2000" b="0" i="0" dirty="0">
                <a:solidFill>
                  <a:schemeClr val="tx1"/>
                </a:solidFill>
                <a:effectLst/>
                <a:latin typeface="Arial" panose="020B0604020202020204" pitchFamily="34" charset="0"/>
                <a:cs typeface="Arial" panose="020B0604020202020204" pitchFamily="34" charset="0"/>
              </a:rPr>
              <a:t>Pang et al, 2023) </a:t>
            </a:r>
            <a:endParaRPr lang="en-US" sz="2000" dirty="0">
              <a:solidFill>
                <a:schemeClr val="tx1"/>
              </a:solidFill>
              <a:latin typeface="Arial" panose="020B0604020202020204" pitchFamily="34" charset="0"/>
              <a:cs typeface="Arial" panose="020B0604020202020204" pitchFamily="34" charset="0"/>
            </a:endParaRPr>
          </a:p>
          <a:p>
            <a:pPr algn="just"/>
            <a:r>
              <a:rPr lang="en-US" sz="2000" b="0" i="0" dirty="0">
                <a:solidFill>
                  <a:schemeClr val="tx1"/>
                </a:solidFill>
                <a:effectLst/>
                <a:latin typeface="Arial" panose="020B0604020202020204" pitchFamily="34" charset="0"/>
                <a:cs typeface="Arial" panose="020B0604020202020204" pitchFamily="34" charset="0"/>
              </a:rPr>
              <a:t>Impact on education (Lin et al, 2021)</a:t>
            </a:r>
          </a:p>
          <a:p>
            <a:pPr algn="just"/>
            <a:r>
              <a:rPr lang="en-US" sz="2000" dirty="0">
                <a:solidFill>
                  <a:schemeClr val="tx1"/>
                </a:solidFill>
                <a:latin typeface="Arial" panose="020B0604020202020204" pitchFamily="34" charset="0"/>
                <a:cs typeface="Arial" panose="020B0604020202020204" pitchFamily="34" charset="0"/>
              </a:rPr>
              <a:t>Implication of policy for promoting healthy technology use (</a:t>
            </a:r>
            <a:r>
              <a:rPr lang="en-US" sz="2000" b="0" i="0" dirty="0">
                <a:solidFill>
                  <a:schemeClr val="tx1"/>
                </a:solidFill>
                <a:effectLst/>
                <a:latin typeface="Arial" panose="020B0604020202020204" pitchFamily="34" charset="0"/>
                <a:cs typeface="Arial" panose="020B0604020202020204" pitchFamily="34" charset="0"/>
              </a:rPr>
              <a:t>Doidge, 2023)</a:t>
            </a:r>
          </a:p>
          <a:p>
            <a:pPr algn="just"/>
            <a:endParaRPr lang="en-US" sz="2000" b="0" i="0" dirty="0">
              <a:solidFill>
                <a:schemeClr val="tx1"/>
              </a:solidFill>
              <a:effectLst/>
              <a:latin typeface="Arial" panose="020B0604020202020204" pitchFamily="34" charset="0"/>
              <a:cs typeface="Arial" panose="020B0604020202020204" pitchFamily="34" charset="0"/>
            </a:endParaRPr>
          </a:p>
          <a:p>
            <a:pPr algn="just"/>
            <a:endParaRPr lang="en-US" sz="2000" dirty="0">
              <a:solidFill>
                <a:schemeClr val="tx1"/>
              </a:solidFill>
              <a:latin typeface="Arial" panose="020B0604020202020204" pitchFamily="34" charset="0"/>
              <a:cs typeface="Arial" panose="020B0604020202020204" pitchFamily="34" charset="0"/>
            </a:endParaRPr>
          </a:p>
          <a:p>
            <a:pPr algn="just"/>
            <a:endParaRPr lang="en-IN" sz="2000" dirty="0">
              <a:solidFill>
                <a:schemeClr val="tx1"/>
              </a:solidFill>
              <a:latin typeface="Arial" panose="020B0604020202020204" pitchFamily="34" charset="0"/>
              <a:cs typeface="Arial" panose="020B0604020202020204" pitchFamily="34" charset="0"/>
            </a:endParaRPr>
          </a:p>
        </p:txBody>
      </p:sp>
      <p:pic>
        <p:nvPicPr>
          <p:cNvPr id="2050" name="Picture 2" descr="Rationale Cartoons, Illustrations &amp; Vector Stock Images - 176 Pictures ...">
            <a:extLst>
              <a:ext uri="{FF2B5EF4-FFF2-40B4-BE49-F238E27FC236}">
                <a16:creationId xmlns:a16="http://schemas.microsoft.com/office/drawing/2014/main" id="{774182CE-7407-3AA4-C81C-38B85356C11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79" r="-379" b="8031"/>
          <a:stretch/>
        </p:blipFill>
        <p:spPr bwMode="auto">
          <a:xfrm>
            <a:off x="135118" y="2269213"/>
            <a:ext cx="2992761" cy="3434168"/>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9D553293-61DE-2589-9905-421187DFA6B4}"/>
              </a:ext>
            </a:extLst>
          </p:cNvPr>
          <p:cNvSpPr txBox="1"/>
          <p:nvPr/>
        </p:nvSpPr>
        <p:spPr>
          <a:xfrm>
            <a:off x="581192" y="5772859"/>
            <a:ext cx="2144111" cy="338554"/>
          </a:xfrm>
          <a:prstGeom prst="rect">
            <a:avLst/>
          </a:prstGeom>
          <a:noFill/>
        </p:spPr>
        <p:txBody>
          <a:bodyPr wrap="square" rtlCol="0">
            <a:spAutoFit/>
          </a:bodyPr>
          <a:lstStyle/>
          <a:p>
            <a:r>
              <a:rPr lang="en-IN" sz="1600" dirty="0">
                <a:latin typeface="Arial" panose="020B0604020202020204" pitchFamily="34" charset="0"/>
                <a:cs typeface="Arial" panose="020B0604020202020204" pitchFamily="34" charset="0"/>
              </a:rPr>
              <a:t>(Google Image)</a:t>
            </a:r>
          </a:p>
        </p:txBody>
      </p:sp>
    </p:spTree>
    <p:extLst>
      <p:ext uri="{BB962C8B-B14F-4D97-AF65-F5344CB8AC3E}">
        <p14:creationId xmlns:p14="http://schemas.microsoft.com/office/powerpoint/2010/main" val="47111564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97F825-67DB-7633-3686-EC0F394B3F96}"/>
              </a:ext>
            </a:extLst>
          </p:cNvPr>
          <p:cNvSpPr>
            <a:spLocks noGrp="1"/>
          </p:cNvSpPr>
          <p:nvPr>
            <p:ph type="title"/>
          </p:nvPr>
        </p:nvSpPr>
        <p:spPr/>
        <p:txBody>
          <a:bodyPr/>
          <a:lstStyle/>
          <a:p>
            <a:pPr algn="ctr"/>
            <a:r>
              <a:rPr lang="en-US" b="1" dirty="0"/>
              <a:t>Aim of study </a:t>
            </a:r>
            <a:endParaRPr lang="en-IN" b="1" dirty="0"/>
          </a:p>
        </p:txBody>
      </p:sp>
      <p:sp>
        <p:nvSpPr>
          <p:cNvPr id="3" name="Content Placeholder 2">
            <a:extLst>
              <a:ext uri="{FF2B5EF4-FFF2-40B4-BE49-F238E27FC236}">
                <a16:creationId xmlns:a16="http://schemas.microsoft.com/office/drawing/2014/main" id="{6E532185-DEB8-C894-B43B-A35CB4D74859}"/>
              </a:ext>
            </a:extLst>
          </p:cNvPr>
          <p:cNvSpPr>
            <a:spLocks noGrp="1"/>
          </p:cNvSpPr>
          <p:nvPr>
            <p:ph idx="1"/>
          </p:nvPr>
        </p:nvSpPr>
        <p:spPr>
          <a:xfrm>
            <a:off x="581192" y="2180497"/>
            <a:ext cx="11029615" cy="2231248"/>
          </a:xfrm>
        </p:spPr>
        <p:txBody>
          <a:bodyPr>
            <a:normAutofit/>
          </a:bodyPr>
          <a:lstStyle/>
          <a:p>
            <a:pPr algn="just"/>
            <a:r>
              <a:rPr lang="en-US" sz="2400" dirty="0">
                <a:solidFill>
                  <a:schemeClr val="tx1"/>
                </a:solidFill>
                <a:latin typeface="Arial" panose="020B0604020202020204" pitchFamily="34" charset="0"/>
                <a:cs typeface="Arial" panose="020B0604020202020204" pitchFamily="34" charset="0"/>
              </a:rPr>
              <a:t> This study aims to examine the relationship between excessive mobile application usage and the emergence of antisocial behavior among individuals aged 15-25 in the UK, with a focus on understanding its impact on mental health outcomes.</a:t>
            </a:r>
            <a:endParaRPr lang="en-IN" sz="2400" dirty="0">
              <a:solidFill>
                <a:schemeClr val="tx1"/>
              </a:solidFill>
              <a:latin typeface="Arial" panose="020B0604020202020204" pitchFamily="34" charset="0"/>
              <a:cs typeface="Arial" panose="020B0604020202020204" pitchFamily="34" charset="0"/>
            </a:endParaRPr>
          </a:p>
        </p:txBody>
      </p:sp>
      <p:pic>
        <p:nvPicPr>
          <p:cNvPr id="3074" name="Picture 2" descr="Image result for aim of study image for ppt">
            <a:extLst>
              <a:ext uri="{FF2B5EF4-FFF2-40B4-BE49-F238E27FC236}">
                <a16:creationId xmlns:a16="http://schemas.microsoft.com/office/drawing/2014/main" id="{CBD6A72C-7D80-2269-62FD-73C22324C92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52392" y="4152802"/>
            <a:ext cx="2438400" cy="2228850"/>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descr="Aim, objective, research, target icon - Download on Iconfinder">
            <a:extLst>
              <a:ext uri="{FF2B5EF4-FFF2-40B4-BE49-F238E27FC236}">
                <a16:creationId xmlns:a16="http://schemas.microsoft.com/office/drawing/2014/main" id="{53C709A0-5111-7DE9-40F0-EB523BA427D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50557" y="4152802"/>
            <a:ext cx="2438400" cy="24384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1AB72DBA-529F-4881-B992-D2A9AB882FE1}"/>
              </a:ext>
            </a:extLst>
          </p:cNvPr>
          <p:cNvSpPr txBox="1"/>
          <p:nvPr/>
        </p:nvSpPr>
        <p:spPr>
          <a:xfrm>
            <a:off x="7248722" y="6089264"/>
            <a:ext cx="4717306" cy="338554"/>
          </a:xfrm>
          <a:prstGeom prst="rect">
            <a:avLst/>
          </a:prstGeom>
          <a:noFill/>
        </p:spPr>
        <p:txBody>
          <a:bodyPr wrap="square" rtlCol="0">
            <a:spAutoFit/>
          </a:bodyPr>
          <a:lstStyle/>
          <a:p>
            <a:r>
              <a:rPr lang="en-IN" sz="1600" b="0" i="0" dirty="0">
                <a:solidFill>
                  <a:srgbClr val="222222"/>
                </a:solidFill>
                <a:effectLst/>
                <a:latin typeface="Arial" panose="020B0604020202020204" pitchFamily="34" charset="0"/>
              </a:rPr>
              <a:t>(Milne-Ives et al, 2020; </a:t>
            </a:r>
            <a:r>
              <a:rPr lang="en-IN" sz="1600" b="0" i="0" dirty="0" err="1">
                <a:solidFill>
                  <a:srgbClr val="222222"/>
                </a:solidFill>
                <a:effectLst/>
                <a:latin typeface="Arial" panose="020B0604020202020204" pitchFamily="34" charset="0"/>
              </a:rPr>
              <a:t>Mayerhofer</a:t>
            </a:r>
            <a:r>
              <a:rPr lang="en-IN" sz="1600" b="0" i="0" dirty="0">
                <a:solidFill>
                  <a:srgbClr val="222222"/>
                </a:solidFill>
                <a:effectLst/>
                <a:latin typeface="Arial" panose="020B0604020202020204" pitchFamily="34" charset="0"/>
              </a:rPr>
              <a:t> et al, 2024)</a:t>
            </a:r>
            <a:endParaRPr lang="en-IN" sz="1600" dirty="0"/>
          </a:p>
        </p:txBody>
      </p:sp>
      <p:sp>
        <p:nvSpPr>
          <p:cNvPr id="5" name="TextBox 4">
            <a:extLst>
              <a:ext uri="{FF2B5EF4-FFF2-40B4-BE49-F238E27FC236}">
                <a16:creationId xmlns:a16="http://schemas.microsoft.com/office/drawing/2014/main" id="{6A5E3D8D-5866-5B07-DB56-C471A96FE98C}"/>
              </a:ext>
            </a:extLst>
          </p:cNvPr>
          <p:cNvSpPr txBox="1"/>
          <p:nvPr/>
        </p:nvSpPr>
        <p:spPr>
          <a:xfrm>
            <a:off x="3817881" y="6252648"/>
            <a:ext cx="2144111" cy="338554"/>
          </a:xfrm>
          <a:prstGeom prst="rect">
            <a:avLst/>
          </a:prstGeom>
          <a:noFill/>
        </p:spPr>
        <p:txBody>
          <a:bodyPr wrap="square" rtlCol="0">
            <a:spAutoFit/>
          </a:bodyPr>
          <a:lstStyle/>
          <a:p>
            <a:r>
              <a:rPr lang="en-IN" sz="1600" dirty="0">
                <a:latin typeface="Arial" panose="020B0604020202020204" pitchFamily="34" charset="0"/>
                <a:cs typeface="Arial" panose="020B0604020202020204" pitchFamily="34" charset="0"/>
              </a:rPr>
              <a:t>(Google Image)</a:t>
            </a:r>
          </a:p>
        </p:txBody>
      </p:sp>
    </p:spTree>
    <p:extLst>
      <p:ext uri="{BB962C8B-B14F-4D97-AF65-F5344CB8AC3E}">
        <p14:creationId xmlns:p14="http://schemas.microsoft.com/office/powerpoint/2010/main" val="14545277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C63F53-AF49-829D-046F-C87B56668AFC}"/>
              </a:ext>
            </a:extLst>
          </p:cNvPr>
          <p:cNvSpPr>
            <a:spLocks noGrp="1"/>
          </p:cNvSpPr>
          <p:nvPr>
            <p:ph type="title"/>
          </p:nvPr>
        </p:nvSpPr>
        <p:spPr/>
        <p:txBody>
          <a:bodyPr/>
          <a:lstStyle/>
          <a:p>
            <a:pPr algn="ctr"/>
            <a:r>
              <a:rPr lang="en-US" b="1" dirty="0"/>
              <a:t>objectives</a:t>
            </a:r>
            <a:endParaRPr lang="en-IN" b="1" dirty="0"/>
          </a:p>
        </p:txBody>
      </p:sp>
      <p:sp>
        <p:nvSpPr>
          <p:cNvPr id="3" name="Content Placeholder 2">
            <a:extLst>
              <a:ext uri="{FF2B5EF4-FFF2-40B4-BE49-F238E27FC236}">
                <a16:creationId xmlns:a16="http://schemas.microsoft.com/office/drawing/2014/main" id="{E1789275-41F0-3C37-3370-0114B0020DE6}"/>
              </a:ext>
            </a:extLst>
          </p:cNvPr>
          <p:cNvSpPr>
            <a:spLocks noGrp="1"/>
          </p:cNvSpPr>
          <p:nvPr>
            <p:ph idx="1"/>
          </p:nvPr>
        </p:nvSpPr>
        <p:spPr>
          <a:xfrm>
            <a:off x="264695" y="1986455"/>
            <a:ext cx="11662610" cy="4574767"/>
          </a:xfrm>
        </p:spPr>
        <p:txBody>
          <a:bodyPr>
            <a:normAutofit fontScale="92500" lnSpcReduction="20000"/>
          </a:bodyPr>
          <a:lstStyle/>
          <a:p>
            <a:pPr marL="0" indent="0" algn="just">
              <a:buNone/>
            </a:pPr>
            <a:endParaRPr lang="en-US" sz="2400" dirty="0">
              <a:solidFill>
                <a:schemeClr val="tx1"/>
              </a:solidFill>
              <a:latin typeface="Arial" panose="020B0604020202020204" pitchFamily="34" charset="0"/>
              <a:cs typeface="Arial" panose="020B0604020202020204" pitchFamily="34" charset="0"/>
            </a:endParaRPr>
          </a:p>
          <a:p>
            <a:pPr algn="just"/>
            <a:r>
              <a:rPr lang="en-US" sz="2800" dirty="0">
                <a:solidFill>
                  <a:schemeClr val="tx1"/>
                </a:solidFill>
                <a:latin typeface="Arial" panose="020B0604020202020204" pitchFamily="34" charset="0"/>
                <a:cs typeface="Arial" panose="020B0604020202020204" pitchFamily="34" charset="0"/>
              </a:rPr>
              <a:t>To assess the extent of mobile application usage among individuals aged 15-25 in the UK (</a:t>
            </a:r>
            <a:r>
              <a:rPr lang="en-IN" sz="2800" b="0" i="0" dirty="0">
                <a:solidFill>
                  <a:srgbClr val="222222"/>
                </a:solidFill>
                <a:effectLst/>
                <a:latin typeface="Arial" panose="020B0604020202020204" pitchFamily="34" charset="0"/>
              </a:rPr>
              <a:t>Oksanen et al, 2021)</a:t>
            </a:r>
            <a:r>
              <a:rPr lang="en-US" sz="2800" dirty="0">
                <a:solidFill>
                  <a:schemeClr val="tx1"/>
                </a:solidFill>
                <a:latin typeface="Arial" panose="020B0604020202020204" pitchFamily="34" charset="0"/>
                <a:cs typeface="Arial" panose="020B0604020202020204" pitchFamily="34" charset="0"/>
              </a:rPr>
              <a:t>.</a:t>
            </a:r>
          </a:p>
          <a:p>
            <a:pPr algn="just"/>
            <a:r>
              <a:rPr lang="en-US" sz="2800" dirty="0">
                <a:solidFill>
                  <a:schemeClr val="tx1"/>
                </a:solidFill>
                <a:latin typeface="Arial" panose="020B0604020202020204" pitchFamily="34" charset="0"/>
                <a:cs typeface="Arial" panose="020B0604020202020204" pitchFamily="34" charset="0"/>
              </a:rPr>
              <a:t>To analyze the prevalence and characteristics of antisocial behavior within this demographic </a:t>
            </a:r>
            <a:r>
              <a:rPr lang="en-IN" sz="2800" dirty="0">
                <a:solidFill>
                  <a:srgbClr val="222222"/>
                </a:solidFill>
                <a:latin typeface="Arial" panose="020B0604020202020204" pitchFamily="34" charset="0"/>
              </a:rPr>
              <a:t>(</a:t>
            </a:r>
            <a:r>
              <a:rPr lang="en-US" sz="2800" b="0" i="0" dirty="0" err="1">
                <a:solidFill>
                  <a:srgbClr val="222222"/>
                </a:solidFill>
                <a:effectLst/>
                <a:latin typeface="Arial" panose="020B0604020202020204" pitchFamily="34" charset="0"/>
              </a:rPr>
              <a:t>Augner</a:t>
            </a:r>
            <a:r>
              <a:rPr lang="en-US" sz="2800" b="0" i="0" dirty="0">
                <a:solidFill>
                  <a:srgbClr val="222222"/>
                </a:solidFill>
                <a:effectLst/>
                <a:latin typeface="Arial" panose="020B0604020202020204" pitchFamily="34" charset="0"/>
              </a:rPr>
              <a:t> et al, 2023)</a:t>
            </a:r>
            <a:r>
              <a:rPr lang="en-US" sz="2800" dirty="0">
                <a:solidFill>
                  <a:schemeClr val="tx1"/>
                </a:solidFill>
                <a:latin typeface="Arial" panose="020B0604020202020204" pitchFamily="34" charset="0"/>
                <a:cs typeface="Arial" panose="020B0604020202020204" pitchFamily="34" charset="0"/>
              </a:rPr>
              <a:t>.</a:t>
            </a:r>
          </a:p>
          <a:p>
            <a:pPr algn="just"/>
            <a:r>
              <a:rPr lang="en-US" sz="2800" dirty="0">
                <a:solidFill>
                  <a:schemeClr val="tx1"/>
                </a:solidFill>
                <a:latin typeface="Arial" panose="020B0604020202020204" pitchFamily="34" charset="0"/>
                <a:cs typeface="Arial" panose="020B0604020202020204" pitchFamily="34" charset="0"/>
              </a:rPr>
              <a:t>To investigate the correlation between excessive mobile application usage and the development of antisocial behavior, and to explore its implications for mental health outcomes.</a:t>
            </a:r>
            <a:r>
              <a:rPr lang="en-IN" sz="2800" dirty="0">
                <a:solidFill>
                  <a:srgbClr val="222222"/>
                </a:solidFill>
                <a:latin typeface="Arial" panose="020B0604020202020204" pitchFamily="34" charset="0"/>
              </a:rPr>
              <a:t> (</a:t>
            </a:r>
            <a:r>
              <a:rPr lang="en-US" sz="2800" b="0" i="0" dirty="0" err="1">
                <a:solidFill>
                  <a:srgbClr val="222222"/>
                </a:solidFill>
                <a:effectLst/>
                <a:latin typeface="Arial" panose="020B0604020202020204" pitchFamily="34" charset="0"/>
              </a:rPr>
              <a:t>Augner</a:t>
            </a:r>
            <a:r>
              <a:rPr lang="en-US" sz="2800" b="0" i="0" dirty="0">
                <a:solidFill>
                  <a:srgbClr val="222222"/>
                </a:solidFill>
                <a:effectLst/>
                <a:latin typeface="Arial" panose="020B0604020202020204" pitchFamily="34" charset="0"/>
              </a:rPr>
              <a:t> et al, 2023).</a:t>
            </a:r>
            <a:endParaRPr lang="en-US" sz="2800" dirty="0">
              <a:solidFill>
                <a:schemeClr val="tx1"/>
              </a:solidFill>
              <a:latin typeface="Arial" panose="020B0604020202020204" pitchFamily="34" charset="0"/>
              <a:cs typeface="Arial" panose="020B0604020202020204" pitchFamily="34" charset="0"/>
            </a:endParaRPr>
          </a:p>
          <a:p>
            <a:pPr algn="just"/>
            <a:r>
              <a:rPr lang="en-US" sz="2800" b="0" i="0" dirty="0">
                <a:solidFill>
                  <a:schemeClr val="tx1"/>
                </a:solidFill>
                <a:effectLst/>
                <a:latin typeface="Arial" panose="020B0604020202020204" pitchFamily="34" charset="0"/>
                <a:cs typeface="Arial" panose="020B0604020202020204" pitchFamily="34" charset="0"/>
              </a:rPr>
              <a:t>Develop evidence-based strategies to foster healthier mobile application usage habits among individuals aged 15-25 in the UK, to reduce antisocial behavior prevalence and its negative impact on mental health outcomes </a:t>
            </a:r>
            <a:r>
              <a:rPr lang="en-US" sz="2800" dirty="0">
                <a:solidFill>
                  <a:schemeClr val="tx1"/>
                </a:solidFill>
                <a:latin typeface="Arial" panose="020B0604020202020204" pitchFamily="34" charset="0"/>
                <a:cs typeface="Arial" panose="020B0604020202020204" pitchFamily="34" charset="0"/>
              </a:rPr>
              <a:t>(</a:t>
            </a:r>
            <a:r>
              <a:rPr lang="en-IN" sz="2800" b="0" i="0" dirty="0">
                <a:solidFill>
                  <a:srgbClr val="222222"/>
                </a:solidFill>
                <a:effectLst/>
                <a:latin typeface="Arial" panose="020B0604020202020204" pitchFamily="34" charset="0"/>
              </a:rPr>
              <a:t>Oksanen et al, 2021)</a:t>
            </a:r>
            <a:r>
              <a:rPr lang="en-US" sz="2800" b="0" i="0" dirty="0">
                <a:solidFill>
                  <a:schemeClr val="tx1"/>
                </a:solidFill>
                <a:effectLst/>
                <a:latin typeface="Arial" panose="020B0604020202020204" pitchFamily="34" charset="0"/>
                <a:cs typeface="Arial" panose="020B0604020202020204" pitchFamily="34" charset="0"/>
              </a:rPr>
              <a:t>.</a:t>
            </a:r>
            <a:endParaRPr lang="en-US" sz="2800" dirty="0">
              <a:solidFill>
                <a:schemeClr val="tx1"/>
              </a:solidFill>
              <a:latin typeface="Arial" panose="020B0604020202020204" pitchFamily="34" charset="0"/>
              <a:cs typeface="Arial" panose="020B0604020202020204" pitchFamily="34" charset="0"/>
            </a:endParaRPr>
          </a:p>
          <a:p>
            <a:pPr algn="just"/>
            <a:endParaRPr lang="en-IN" sz="2400"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924778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F78C3B-94F5-E779-CF5E-84004835C2AE}"/>
              </a:ext>
            </a:extLst>
          </p:cNvPr>
          <p:cNvSpPr>
            <a:spLocks noGrp="1"/>
          </p:cNvSpPr>
          <p:nvPr>
            <p:ph type="title"/>
          </p:nvPr>
        </p:nvSpPr>
        <p:spPr/>
        <p:txBody>
          <a:bodyPr/>
          <a:lstStyle/>
          <a:p>
            <a:pPr algn="ctr"/>
            <a:r>
              <a:rPr lang="en-US" b="1" dirty="0"/>
              <a:t>Research question</a:t>
            </a:r>
            <a:endParaRPr lang="en-IN" b="1" dirty="0"/>
          </a:p>
        </p:txBody>
      </p:sp>
      <p:sp>
        <p:nvSpPr>
          <p:cNvPr id="3" name="Content Placeholder 2">
            <a:extLst>
              <a:ext uri="{FF2B5EF4-FFF2-40B4-BE49-F238E27FC236}">
                <a16:creationId xmlns:a16="http://schemas.microsoft.com/office/drawing/2014/main" id="{D8D10CB0-69A0-6359-C8C0-251B887A7060}"/>
              </a:ext>
            </a:extLst>
          </p:cNvPr>
          <p:cNvSpPr>
            <a:spLocks noGrp="1"/>
          </p:cNvSpPr>
          <p:nvPr>
            <p:ph idx="1"/>
          </p:nvPr>
        </p:nvSpPr>
        <p:spPr>
          <a:xfrm>
            <a:off x="228266" y="2164454"/>
            <a:ext cx="7092227" cy="3678303"/>
          </a:xfrm>
        </p:spPr>
        <p:txBody>
          <a:bodyPr>
            <a:normAutofit/>
          </a:bodyPr>
          <a:lstStyle/>
          <a:p>
            <a:pPr algn="just"/>
            <a:r>
              <a:rPr lang="en-US" sz="2400" dirty="0">
                <a:solidFill>
                  <a:schemeClr val="tx1"/>
                </a:solidFill>
                <a:latin typeface="Arial" panose="020B0604020202020204" pitchFamily="34" charset="0"/>
                <a:cs typeface="Arial" panose="020B0604020202020204" pitchFamily="34" charset="0"/>
              </a:rPr>
              <a:t>What is the relationship between excessive mobile application usage and the development of antisocial behavior among individuals aged 15-25 in the UK, and how does this association influence mental health outcomes?</a:t>
            </a:r>
            <a:endParaRPr lang="en-IN" sz="2400" dirty="0">
              <a:solidFill>
                <a:schemeClr val="tx1"/>
              </a:solidFill>
              <a:latin typeface="Arial" panose="020B0604020202020204" pitchFamily="34" charset="0"/>
              <a:cs typeface="Arial" panose="020B0604020202020204" pitchFamily="34" charset="0"/>
            </a:endParaRPr>
          </a:p>
        </p:txBody>
      </p:sp>
      <p:pic>
        <p:nvPicPr>
          <p:cNvPr id="4098" name="Picture 2" descr="Image result for research question image for ppt">
            <a:extLst>
              <a:ext uri="{FF2B5EF4-FFF2-40B4-BE49-F238E27FC236}">
                <a16:creationId xmlns:a16="http://schemas.microsoft.com/office/drawing/2014/main" id="{CD8FC642-9A31-E918-0A95-7EE9DBDBA60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673419" y="2729060"/>
            <a:ext cx="4067175" cy="2851608"/>
          </a:xfrm>
          <a:prstGeom prst="rect">
            <a:avLst/>
          </a:prstGeom>
          <a:ln w="228600" cap="sq" cmpd="thickThin">
            <a:solidFill>
              <a:srgbClr val="000000"/>
            </a:solidFill>
            <a:prstDash val="solid"/>
            <a:miter lim="800000"/>
          </a:ln>
          <a:effectLst>
            <a:innerShdw blurRad="76200">
              <a:srgbClr val="000000"/>
            </a:innerShdw>
          </a:effectLst>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43EACA79-CA0B-E3BA-27DD-FF6D4E7997CA}"/>
              </a:ext>
            </a:extLst>
          </p:cNvPr>
          <p:cNvSpPr txBox="1"/>
          <p:nvPr/>
        </p:nvSpPr>
        <p:spPr>
          <a:xfrm>
            <a:off x="9073219" y="5842757"/>
            <a:ext cx="2144111" cy="338554"/>
          </a:xfrm>
          <a:prstGeom prst="rect">
            <a:avLst/>
          </a:prstGeom>
          <a:noFill/>
        </p:spPr>
        <p:txBody>
          <a:bodyPr wrap="square" rtlCol="0">
            <a:spAutoFit/>
          </a:bodyPr>
          <a:lstStyle/>
          <a:p>
            <a:r>
              <a:rPr lang="en-IN" sz="1600" dirty="0">
                <a:latin typeface="Arial" panose="020B0604020202020204" pitchFamily="34" charset="0"/>
                <a:cs typeface="Arial" panose="020B0604020202020204" pitchFamily="34" charset="0"/>
              </a:rPr>
              <a:t>(Google Image)</a:t>
            </a:r>
          </a:p>
        </p:txBody>
      </p:sp>
    </p:spTree>
    <p:extLst>
      <p:ext uri="{BB962C8B-B14F-4D97-AF65-F5344CB8AC3E}">
        <p14:creationId xmlns:p14="http://schemas.microsoft.com/office/powerpoint/2010/main" val="118572548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DE3300-DC9C-B033-A8DA-A726E3259485}"/>
              </a:ext>
            </a:extLst>
          </p:cNvPr>
          <p:cNvSpPr>
            <a:spLocks noGrp="1"/>
          </p:cNvSpPr>
          <p:nvPr>
            <p:ph type="title"/>
          </p:nvPr>
        </p:nvSpPr>
        <p:spPr/>
        <p:txBody>
          <a:bodyPr/>
          <a:lstStyle/>
          <a:p>
            <a:pPr algn="ctr"/>
            <a:r>
              <a:rPr lang="en-US" b="1" dirty="0"/>
              <a:t>Research methodology</a:t>
            </a:r>
            <a:endParaRPr lang="en-IN" b="1" dirty="0"/>
          </a:p>
        </p:txBody>
      </p:sp>
      <p:sp>
        <p:nvSpPr>
          <p:cNvPr id="3" name="Content Placeholder 2">
            <a:extLst>
              <a:ext uri="{FF2B5EF4-FFF2-40B4-BE49-F238E27FC236}">
                <a16:creationId xmlns:a16="http://schemas.microsoft.com/office/drawing/2014/main" id="{88DDFDA0-FC25-3084-38AB-A5AEB3FA97B5}"/>
              </a:ext>
            </a:extLst>
          </p:cNvPr>
          <p:cNvSpPr>
            <a:spLocks noGrp="1"/>
          </p:cNvSpPr>
          <p:nvPr>
            <p:ph idx="1"/>
          </p:nvPr>
        </p:nvSpPr>
        <p:spPr>
          <a:xfrm>
            <a:off x="265882" y="2164730"/>
            <a:ext cx="7916421" cy="4693270"/>
          </a:xfrm>
        </p:spPr>
        <p:txBody>
          <a:bodyPr>
            <a:noAutofit/>
          </a:bodyPr>
          <a:lstStyle/>
          <a:p>
            <a:pPr algn="just"/>
            <a:r>
              <a:rPr lang="en-US" sz="2400" b="1" dirty="0">
                <a:solidFill>
                  <a:schemeClr val="tx1"/>
                </a:solidFill>
                <a:latin typeface="Arial" panose="020B0604020202020204" pitchFamily="34" charset="0"/>
                <a:cs typeface="Arial" panose="020B0604020202020204" pitchFamily="34" charset="0"/>
              </a:rPr>
              <a:t>RESEARCH DESIGN: </a:t>
            </a:r>
            <a:r>
              <a:rPr lang="en-US" sz="2400" dirty="0">
                <a:solidFill>
                  <a:schemeClr val="tx1"/>
                </a:solidFill>
                <a:latin typeface="Arial" panose="020B0604020202020204" pitchFamily="34" charset="0"/>
                <a:cs typeface="Arial" panose="020B0604020202020204" pitchFamily="34" charset="0"/>
              </a:rPr>
              <a:t>This study will use a quantitative approach.</a:t>
            </a:r>
            <a:r>
              <a:rPr lang="en-US" sz="2400" b="0" i="0" dirty="0">
                <a:solidFill>
                  <a:schemeClr val="tx1"/>
                </a:solidFill>
                <a:effectLst/>
                <a:latin typeface="Arial" panose="020B0604020202020204" pitchFamily="34" charset="0"/>
                <a:cs typeface="Arial" panose="020B0604020202020204" pitchFamily="34" charset="0"/>
              </a:rPr>
              <a:t> The quantitative approach involves collecting and analyzing numerical data to test hypotheses and identify patterns or relationships</a:t>
            </a:r>
            <a:r>
              <a:rPr lang="en-US" sz="2400" dirty="0">
                <a:solidFill>
                  <a:schemeClr val="tx1"/>
                </a:solidFill>
                <a:latin typeface="Arial" panose="020B0604020202020204" pitchFamily="34" charset="0"/>
                <a:cs typeface="Arial" panose="020B0604020202020204" pitchFamily="34" charset="0"/>
              </a:rPr>
              <a:t> (</a:t>
            </a:r>
            <a:r>
              <a:rPr lang="en-US" sz="2400" b="0" i="0" dirty="0" err="1">
                <a:solidFill>
                  <a:schemeClr val="tx1"/>
                </a:solidFill>
                <a:effectLst/>
                <a:latin typeface="Arial" panose="020B0604020202020204" pitchFamily="34" charset="0"/>
                <a:cs typeface="Arial" panose="020B0604020202020204" pitchFamily="34" charset="0"/>
              </a:rPr>
              <a:t>Tabron</a:t>
            </a:r>
            <a:r>
              <a:rPr lang="en-US" sz="2400" b="0" i="0" dirty="0">
                <a:solidFill>
                  <a:schemeClr val="tx1"/>
                </a:solidFill>
                <a:effectLst/>
                <a:latin typeface="Arial" panose="020B0604020202020204" pitchFamily="34" charset="0"/>
                <a:cs typeface="Arial" panose="020B0604020202020204" pitchFamily="34" charset="0"/>
              </a:rPr>
              <a:t> et al,2023; Rahman, 2023).</a:t>
            </a:r>
            <a:endParaRPr lang="en-US" sz="2400" dirty="0">
              <a:solidFill>
                <a:schemeClr val="tx1"/>
              </a:solidFill>
              <a:latin typeface="Arial" panose="020B0604020202020204" pitchFamily="34" charset="0"/>
              <a:cs typeface="Arial" panose="020B0604020202020204" pitchFamily="34" charset="0"/>
            </a:endParaRPr>
          </a:p>
          <a:p>
            <a:pPr algn="just"/>
            <a:r>
              <a:rPr lang="en-US" sz="2400" b="1" dirty="0">
                <a:solidFill>
                  <a:schemeClr val="tx1"/>
                </a:solidFill>
                <a:latin typeface="Arial" panose="020B0604020202020204" pitchFamily="34" charset="0"/>
                <a:cs typeface="Arial" panose="020B0604020202020204" pitchFamily="34" charset="0"/>
              </a:rPr>
              <a:t>SAMPALING: </a:t>
            </a:r>
            <a:r>
              <a:rPr lang="en-US" sz="2400" dirty="0">
                <a:solidFill>
                  <a:schemeClr val="tx1"/>
                </a:solidFill>
                <a:latin typeface="Arial" panose="020B0604020202020204" pitchFamily="34" charset="0"/>
                <a:cs typeface="Arial" panose="020B0604020202020204" pitchFamily="34" charset="0"/>
              </a:rPr>
              <a:t>Individuals aged between 15-25 years</a:t>
            </a:r>
          </a:p>
          <a:p>
            <a:pPr algn="just"/>
            <a:r>
              <a:rPr lang="en-US" sz="2400" b="1" dirty="0">
                <a:solidFill>
                  <a:schemeClr val="tx1"/>
                </a:solidFill>
                <a:latin typeface="Arial" panose="020B0604020202020204" pitchFamily="34" charset="0"/>
                <a:cs typeface="Arial" panose="020B0604020202020204" pitchFamily="34" charset="0"/>
              </a:rPr>
              <a:t>Sampling technique/ recruitment: </a:t>
            </a:r>
            <a:r>
              <a:rPr lang="en-US" sz="2400" i="0" dirty="0">
                <a:solidFill>
                  <a:schemeClr val="tx1"/>
                </a:solidFill>
                <a:effectLst/>
                <a:latin typeface="Arial" panose="020B0604020202020204" pitchFamily="34" charset="0"/>
                <a:cs typeface="Arial" panose="020B0604020202020204" pitchFamily="34" charset="0"/>
              </a:rPr>
              <a:t>Employ non-probability convenient sampling techniques to ensure the representativeness of the sample population </a:t>
            </a:r>
            <a:r>
              <a:rPr lang="en-US" sz="2400" dirty="0">
                <a:solidFill>
                  <a:schemeClr val="tx1"/>
                </a:solidFill>
                <a:latin typeface="Arial" panose="020B0604020202020204" pitchFamily="34" charset="0"/>
                <a:cs typeface="Arial" panose="020B0604020202020204" pitchFamily="34" charset="0"/>
              </a:rPr>
              <a:t>(</a:t>
            </a:r>
            <a:r>
              <a:rPr lang="en-US" sz="2400" b="0" i="0" dirty="0" err="1">
                <a:solidFill>
                  <a:srgbClr val="222222"/>
                </a:solidFill>
                <a:effectLst/>
                <a:latin typeface="Arial" panose="020B0604020202020204" pitchFamily="34" charset="0"/>
              </a:rPr>
              <a:t>Gazzola</a:t>
            </a:r>
            <a:r>
              <a:rPr lang="en-US" sz="2400" b="0" i="0" dirty="0">
                <a:solidFill>
                  <a:srgbClr val="222222"/>
                </a:solidFill>
                <a:effectLst/>
                <a:latin typeface="Arial" panose="020B0604020202020204" pitchFamily="34" charset="0"/>
              </a:rPr>
              <a:t> et al, 2020</a:t>
            </a:r>
            <a:r>
              <a:rPr lang="en-US" sz="2400" b="0" i="0" dirty="0">
                <a:solidFill>
                  <a:schemeClr val="tx1"/>
                </a:solidFill>
                <a:effectLst/>
                <a:latin typeface="Arial" panose="020B0604020202020204" pitchFamily="34" charset="0"/>
                <a:cs typeface="Arial" panose="020B0604020202020204" pitchFamily="34" charset="0"/>
              </a:rPr>
              <a:t>)</a:t>
            </a:r>
            <a:r>
              <a:rPr lang="en-US" sz="2400" i="0" dirty="0">
                <a:solidFill>
                  <a:schemeClr val="tx1"/>
                </a:solidFill>
                <a:effectLst/>
                <a:latin typeface="Arial" panose="020B0604020202020204" pitchFamily="34" charset="0"/>
                <a:cs typeface="Arial" panose="020B0604020202020204" pitchFamily="34" charset="0"/>
              </a:rPr>
              <a:t>.</a:t>
            </a:r>
            <a:endParaRPr lang="en-US" sz="2400" dirty="0">
              <a:solidFill>
                <a:schemeClr val="tx1"/>
              </a:solidFill>
              <a:latin typeface="Arial" panose="020B0604020202020204" pitchFamily="34" charset="0"/>
              <a:cs typeface="Arial" panose="020B0604020202020204" pitchFamily="34" charset="0"/>
            </a:endParaRPr>
          </a:p>
          <a:p>
            <a:pPr algn="r"/>
            <a:endParaRPr lang="en-US" i="0" dirty="0">
              <a:solidFill>
                <a:schemeClr val="tx1"/>
              </a:solidFill>
              <a:effectLst/>
              <a:latin typeface="Arial" panose="020B0604020202020204" pitchFamily="34" charset="0"/>
              <a:cs typeface="Arial" panose="020B0604020202020204" pitchFamily="34" charset="0"/>
            </a:endParaRPr>
          </a:p>
        </p:txBody>
      </p:sp>
      <p:pic>
        <p:nvPicPr>
          <p:cNvPr id="2052" name="Picture 4">
            <a:extLst>
              <a:ext uri="{FF2B5EF4-FFF2-40B4-BE49-F238E27FC236}">
                <a16:creationId xmlns:a16="http://schemas.microsoft.com/office/drawing/2014/main" id="{898EB93A-847C-5B23-B48E-2FCAADD05A2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781394" y="2164730"/>
            <a:ext cx="3297620" cy="3184634"/>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607FD02E-6914-2CA6-3C9F-2C9161A2782D}"/>
              </a:ext>
            </a:extLst>
          </p:cNvPr>
          <p:cNvSpPr txBox="1"/>
          <p:nvPr/>
        </p:nvSpPr>
        <p:spPr>
          <a:xfrm>
            <a:off x="9199343" y="5687962"/>
            <a:ext cx="2144111" cy="338554"/>
          </a:xfrm>
          <a:prstGeom prst="rect">
            <a:avLst/>
          </a:prstGeom>
          <a:noFill/>
        </p:spPr>
        <p:txBody>
          <a:bodyPr wrap="square" rtlCol="0">
            <a:spAutoFit/>
          </a:bodyPr>
          <a:lstStyle/>
          <a:p>
            <a:r>
              <a:rPr lang="en-IN" sz="1600" dirty="0">
                <a:latin typeface="Arial" panose="020B0604020202020204" pitchFamily="34" charset="0"/>
                <a:cs typeface="Arial" panose="020B0604020202020204" pitchFamily="34" charset="0"/>
              </a:rPr>
              <a:t>(Google Image)</a:t>
            </a:r>
          </a:p>
        </p:txBody>
      </p:sp>
    </p:spTree>
    <p:extLst>
      <p:ext uri="{BB962C8B-B14F-4D97-AF65-F5344CB8AC3E}">
        <p14:creationId xmlns:p14="http://schemas.microsoft.com/office/powerpoint/2010/main" val="15371290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DE3300-DC9C-B033-A8DA-A726E3259485}"/>
              </a:ext>
            </a:extLst>
          </p:cNvPr>
          <p:cNvSpPr>
            <a:spLocks noGrp="1"/>
          </p:cNvSpPr>
          <p:nvPr>
            <p:ph type="title"/>
          </p:nvPr>
        </p:nvSpPr>
        <p:spPr/>
        <p:txBody>
          <a:bodyPr/>
          <a:lstStyle/>
          <a:p>
            <a:pPr algn="ctr"/>
            <a:r>
              <a:rPr lang="en-US" b="1" dirty="0"/>
              <a:t>Research methodology</a:t>
            </a:r>
            <a:endParaRPr lang="en-IN" b="1" dirty="0"/>
          </a:p>
        </p:txBody>
      </p:sp>
      <p:sp>
        <p:nvSpPr>
          <p:cNvPr id="3" name="Content Placeholder 2">
            <a:extLst>
              <a:ext uri="{FF2B5EF4-FFF2-40B4-BE49-F238E27FC236}">
                <a16:creationId xmlns:a16="http://schemas.microsoft.com/office/drawing/2014/main" id="{88DDFDA0-FC25-3084-38AB-A5AEB3FA97B5}"/>
              </a:ext>
            </a:extLst>
          </p:cNvPr>
          <p:cNvSpPr>
            <a:spLocks noGrp="1"/>
          </p:cNvSpPr>
          <p:nvPr>
            <p:ph idx="1"/>
          </p:nvPr>
        </p:nvSpPr>
        <p:spPr>
          <a:xfrm>
            <a:off x="581193" y="2180496"/>
            <a:ext cx="7569580" cy="4188220"/>
          </a:xfrm>
        </p:spPr>
        <p:txBody>
          <a:bodyPr>
            <a:normAutofit/>
          </a:bodyPr>
          <a:lstStyle/>
          <a:p>
            <a:pPr algn="just"/>
            <a:r>
              <a:rPr lang="en-US" sz="2400" b="1" dirty="0">
                <a:solidFill>
                  <a:schemeClr val="tx1"/>
                </a:solidFill>
                <a:latin typeface="Arial "/>
                <a:cs typeface="Arial" panose="020B0604020202020204" pitchFamily="34" charset="0"/>
              </a:rPr>
              <a:t>Sample size (N)= </a:t>
            </a:r>
            <a:r>
              <a:rPr lang="en-US" sz="2400" dirty="0">
                <a:solidFill>
                  <a:schemeClr val="tx1"/>
                </a:solidFill>
                <a:latin typeface="Arial "/>
                <a:cs typeface="Arial" panose="020B0604020202020204" pitchFamily="34" charset="0"/>
              </a:rPr>
              <a:t>10 participants</a:t>
            </a:r>
          </a:p>
          <a:p>
            <a:pPr algn="just"/>
            <a:r>
              <a:rPr lang="en-US" sz="2400" b="1" dirty="0">
                <a:solidFill>
                  <a:schemeClr val="tx1"/>
                </a:solidFill>
                <a:latin typeface="Arial "/>
                <a:cs typeface="Arial" panose="020B0604020202020204" pitchFamily="34" charset="0"/>
              </a:rPr>
              <a:t>Inclusion criteria: </a:t>
            </a:r>
            <a:r>
              <a:rPr lang="en-US" sz="2400" dirty="0">
                <a:solidFill>
                  <a:schemeClr val="tx1"/>
                </a:solidFill>
                <a:latin typeface="Arial "/>
                <a:cs typeface="Arial" panose="020B0604020202020204" pitchFamily="34" charset="0"/>
              </a:rPr>
              <a:t>age 15 to 25 years, participants living in the UK, and social media applications (such as Instagram, Facebook, WhatsApp) users.</a:t>
            </a:r>
          </a:p>
          <a:p>
            <a:pPr algn="just"/>
            <a:r>
              <a:rPr lang="en-US" sz="2400" b="1" dirty="0">
                <a:solidFill>
                  <a:schemeClr val="tx1"/>
                </a:solidFill>
                <a:latin typeface="Arial "/>
                <a:cs typeface="Arial" panose="020B0604020202020204" pitchFamily="34" charset="0"/>
              </a:rPr>
              <a:t>Exclusion criteria: </a:t>
            </a:r>
            <a:r>
              <a:rPr lang="en-US" sz="2400" dirty="0">
                <a:solidFill>
                  <a:schemeClr val="tx1"/>
                </a:solidFill>
                <a:latin typeface="Arial "/>
                <a:cs typeface="Arial" panose="020B0604020202020204" pitchFamily="34" charset="0"/>
              </a:rPr>
              <a:t>younger than 15 and older than 25 years, outside the UK, Individuals who are experiencing mental health issues. </a:t>
            </a:r>
          </a:p>
          <a:p>
            <a:pPr marL="0" indent="0" algn="just">
              <a:buNone/>
            </a:pPr>
            <a:endParaRPr lang="en-US" sz="2400" dirty="0">
              <a:solidFill>
                <a:schemeClr val="tx1"/>
              </a:solidFill>
              <a:latin typeface="Arial "/>
              <a:cs typeface="Arial" panose="020B0604020202020204" pitchFamily="34" charset="0"/>
            </a:endParaRPr>
          </a:p>
        </p:txBody>
      </p:sp>
      <p:pic>
        <p:nvPicPr>
          <p:cNvPr id="1026" name="Picture 2">
            <a:extLst>
              <a:ext uri="{FF2B5EF4-FFF2-40B4-BE49-F238E27FC236}">
                <a16:creationId xmlns:a16="http://schemas.microsoft.com/office/drawing/2014/main" id="{DD3514B4-16C3-4015-6F59-D2C1FCB1C25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592207" y="2309648"/>
            <a:ext cx="2751247" cy="3214688"/>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50E2E064-8902-122E-EF57-831FEDEC01C7}"/>
              </a:ext>
            </a:extLst>
          </p:cNvPr>
          <p:cNvSpPr txBox="1"/>
          <p:nvPr/>
        </p:nvSpPr>
        <p:spPr>
          <a:xfrm>
            <a:off x="9199343" y="5687962"/>
            <a:ext cx="2144111" cy="338554"/>
          </a:xfrm>
          <a:prstGeom prst="rect">
            <a:avLst/>
          </a:prstGeom>
          <a:noFill/>
        </p:spPr>
        <p:txBody>
          <a:bodyPr wrap="square" rtlCol="0">
            <a:spAutoFit/>
          </a:bodyPr>
          <a:lstStyle/>
          <a:p>
            <a:r>
              <a:rPr lang="en-IN" sz="1600" dirty="0">
                <a:latin typeface="Arial" panose="020B0604020202020204" pitchFamily="34" charset="0"/>
                <a:cs typeface="Arial" panose="020B0604020202020204" pitchFamily="34" charset="0"/>
              </a:rPr>
              <a:t>(Google Image)</a:t>
            </a:r>
          </a:p>
        </p:txBody>
      </p:sp>
    </p:spTree>
    <p:extLst>
      <p:ext uri="{BB962C8B-B14F-4D97-AF65-F5344CB8AC3E}">
        <p14:creationId xmlns:p14="http://schemas.microsoft.com/office/powerpoint/2010/main" val="264869458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69F6FF-45DF-8C81-2519-A5CB0007611C}"/>
              </a:ext>
            </a:extLst>
          </p:cNvPr>
          <p:cNvSpPr>
            <a:spLocks noGrp="1"/>
          </p:cNvSpPr>
          <p:nvPr>
            <p:ph type="title"/>
          </p:nvPr>
        </p:nvSpPr>
        <p:spPr/>
        <p:txBody>
          <a:bodyPr/>
          <a:lstStyle/>
          <a:p>
            <a:pPr algn="ctr"/>
            <a:r>
              <a:rPr lang="en-US" b="1" dirty="0"/>
              <a:t>Data collection methods</a:t>
            </a:r>
            <a:endParaRPr lang="en-IN" b="1" dirty="0"/>
          </a:p>
        </p:txBody>
      </p:sp>
      <p:sp>
        <p:nvSpPr>
          <p:cNvPr id="3" name="Content Placeholder 2">
            <a:extLst>
              <a:ext uri="{FF2B5EF4-FFF2-40B4-BE49-F238E27FC236}">
                <a16:creationId xmlns:a16="http://schemas.microsoft.com/office/drawing/2014/main" id="{2CABC7B3-1907-4AAD-C0CE-59DD1DB65B76}"/>
              </a:ext>
            </a:extLst>
          </p:cNvPr>
          <p:cNvSpPr>
            <a:spLocks noGrp="1"/>
          </p:cNvSpPr>
          <p:nvPr>
            <p:ph idx="1"/>
          </p:nvPr>
        </p:nvSpPr>
        <p:spPr>
          <a:xfrm>
            <a:off x="581193" y="2180496"/>
            <a:ext cx="7422164" cy="3678303"/>
          </a:xfrm>
        </p:spPr>
        <p:txBody>
          <a:bodyPr>
            <a:normAutofit/>
          </a:bodyPr>
          <a:lstStyle/>
          <a:p>
            <a:pPr algn="just"/>
            <a:r>
              <a:rPr lang="en-US" sz="2400" dirty="0">
                <a:solidFill>
                  <a:schemeClr val="tx1"/>
                </a:solidFill>
                <a:latin typeface="Arial" panose="020B0604020202020204" pitchFamily="34" charset="0"/>
                <a:cs typeface="Arial" panose="020B0604020202020204" pitchFamily="34" charset="0"/>
              </a:rPr>
              <a:t>Quantitative data:  To collect the data by using questionaries related to mobile application usage patterns, </a:t>
            </a:r>
            <a:r>
              <a:rPr lang="en-US" sz="2400" b="0" i="0" dirty="0">
                <a:solidFill>
                  <a:schemeClr val="tx1"/>
                </a:solidFill>
                <a:effectLst/>
                <a:latin typeface="Arial" panose="020B0604020202020204" pitchFamily="34" charset="0"/>
                <a:cs typeface="Arial" panose="020B0604020202020204" pitchFamily="34" charset="0"/>
              </a:rPr>
              <a:t>aggressive and disrespectful abuse</a:t>
            </a:r>
            <a:r>
              <a:rPr lang="en-US" sz="2400" dirty="0">
                <a:solidFill>
                  <a:schemeClr val="tx1"/>
                </a:solidFill>
                <a:latin typeface="Arial" panose="020B0604020202020204" pitchFamily="34" charset="0"/>
                <a:cs typeface="Arial" panose="020B0604020202020204" pitchFamily="34" charset="0"/>
              </a:rPr>
              <a:t>,</a:t>
            </a:r>
            <a:r>
              <a:rPr lang="en-US" sz="2400" b="0" i="0" dirty="0">
                <a:solidFill>
                  <a:schemeClr val="tx1"/>
                </a:solidFill>
                <a:effectLst/>
                <a:latin typeface="Arial" panose="020B0604020202020204" pitchFamily="34" charset="0"/>
                <a:cs typeface="Arial" panose="020B0604020202020204" pitchFamily="34" charset="0"/>
              </a:rPr>
              <a:t> and mental health outcomes (e.g., depression, anxiety) </a:t>
            </a:r>
            <a:r>
              <a:rPr lang="en-US" sz="2400" dirty="0">
                <a:solidFill>
                  <a:schemeClr val="tx1"/>
                </a:solidFill>
                <a:latin typeface="Arial" panose="020B0604020202020204" pitchFamily="34" charset="0"/>
                <a:cs typeface="Arial" panose="020B0604020202020204" pitchFamily="34" charset="0"/>
              </a:rPr>
              <a:t>(</a:t>
            </a:r>
            <a:r>
              <a:rPr lang="en-US" sz="2400" b="0" i="0" dirty="0">
                <a:solidFill>
                  <a:schemeClr val="tx1"/>
                </a:solidFill>
                <a:effectLst/>
                <a:latin typeface="Arial" panose="020B0604020202020204" pitchFamily="34" charset="0"/>
              </a:rPr>
              <a:t>Ochs, and Sauer, 2023; Alam, M.K., 2021</a:t>
            </a:r>
            <a:r>
              <a:rPr lang="en-US" sz="2400" b="0" i="0" dirty="0">
                <a:solidFill>
                  <a:schemeClr val="tx1"/>
                </a:solidFill>
                <a:effectLst/>
                <a:latin typeface="Arial" panose="020B0604020202020204" pitchFamily="34" charset="0"/>
                <a:cs typeface="Arial" panose="020B0604020202020204" pitchFamily="34" charset="0"/>
              </a:rPr>
              <a:t>).</a:t>
            </a:r>
            <a:r>
              <a:rPr lang="en-US" sz="2400" dirty="0">
                <a:solidFill>
                  <a:schemeClr val="tx1"/>
                </a:solidFill>
                <a:latin typeface="Arial" panose="020B0604020202020204" pitchFamily="34" charset="0"/>
                <a:cs typeface="Arial" panose="020B0604020202020204" pitchFamily="34" charset="0"/>
              </a:rPr>
              <a:t> </a:t>
            </a:r>
          </a:p>
          <a:p>
            <a:pPr marL="0" indent="0" algn="just">
              <a:buNone/>
            </a:pPr>
            <a:endParaRPr lang="en-US" sz="2400" dirty="0">
              <a:solidFill>
                <a:schemeClr val="tx1"/>
              </a:solidFill>
              <a:latin typeface="Arial" panose="020B0604020202020204" pitchFamily="34" charset="0"/>
              <a:cs typeface="Arial" panose="020B0604020202020204" pitchFamily="34" charset="0"/>
            </a:endParaRPr>
          </a:p>
          <a:p>
            <a:pPr marL="0" indent="0" algn="r">
              <a:buNone/>
            </a:pPr>
            <a:endParaRPr lang="en-US" dirty="0">
              <a:solidFill>
                <a:schemeClr val="tx1"/>
              </a:solidFill>
              <a:latin typeface="Arial" panose="020B0604020202020204" pitchFamily="34" charset="0"/>
              <a:cs typeface="Arial" panose="020B0604020202020204" pitchFamily="34" charset="0"/>
            </a:endParaRPr>
          </a:p>
        </p:txBody>
      </p:sp>
      <p:pic>
        <p:nvPicPr>
          <p:cNvPr id="5122" name="Picture 2" descr="Quantitative Methods Examples">
            <a:extLst>
              <a:ext uri="{FF2B5EF4-FFF2-40B4-BE49-F238E27FC236}">
                <a16:creationId xmlns:a16="http://schemas.microsoft.com/office/drawing/2014/main" id="{790F8299-AD3A-3906-8CA9-B97E1B464F9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4861" t="18901" r="11300"/>
          <a:stretch/>
        </p:blipFill>
        <p:spPr bwMode="auto">
          <a:xfrm>
            <a:off x="8125905" y="2191873"/>
            <a:ext cx="3751868" cy="3963971"/>
          </a:xfrm>
          <a:prstGeom prst="rect">
            <a:avLst/>
          </a:prstGeom>
          <a:ln>
            <a:noFill/>
          </a:ln>
          <a:effectLst>
            <a:outerShdw blurRad="190500" algn="tl" rotWithShape="0">
              <a:srgbClr val="000000">
                <a:alpha val="70000"/>
              </a:srgbClr>
            </a:outerShdw>
          </a:effectLst>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CCB860D1-AA8E-169C-55E7-F5823C471772}"/>
              </a:ext>
            </a:extLst>
          </p:cNvPr>
          <p:cNvSpPr txBox="1"/>
          <p:nvPr/>
        </p:nvSpPr>
        <p:spPr>
          <a:xfrm>
            <a:off x="8929783" y="6293207"/>
            <a:ext cx="2144111" cy="338554"/>
          </a:xfrm>
          <a:prstGeom prst="rect">
            <a:avLst/>
          </a:prstGeom>
          <a:noFill/>
        </p:spPr>
        <p:txBody>
          <a:bodyPr wrap="square" rtlCol="0">
            <a:spAutoFit/>
          </a:bodyPr>
          <a:lstStyle/>
          <a:p>
            <a:r>
              <a:rPr lang="en-IN" sz="1600" dirty="0">
                <a:latin typeface="Arial" panose="020B0604020202020204" pitchFamily="34" charset="0"/>
                <a:cs typeface="Arial" panose="020B0604020202020204" pitchFamily="34" charset="0"/>
              </a:rPr>
              <a:t>(Google Image)</a:t>
            </a:r>
          </a:p>
        </p:txBody>
      </p:sp>
    </p:spTree>
    <p:extLst>
      <p:ext uri="{BB962C8B-B14F-4D97-AF65-F5344CB8AC3E}">
        <p14:creationId xmlns:p14="http://schemas.microsoft.com/office/powerpoint/2010/main" val="262399596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52698B-02D0-41FE-A89B-D1CBF47ED2FC}"/>
              </a:ext>
            </a:extLst>
          </p:cNvPr>
          <p:cNvSpPr>
            <a:spLocks noGrp="1"/>
          </p:cNvSpPr>
          <p:nvPr>
            <p:ph type="title"/>
          </p:nvPr>
        </p:nvSpPr>
        <p:spPr/>
        <p:txBody>
          <a:bodyPr/>
          <a:lstStyle/>
          <a:p>
            <a:r>
              <a:rPr lang="en-US" dirty="0">
                <a:latin typeface="Arial" panose="020B0604020202020204" pitchFamily="34" charset="0"/>
                <a:cs typeface="Arial" panose="020B0604020202020204" pitchFamily="34" charset="0"/>
              </a:rPr>
              <a:t>Questionary like…..</a:t>
            </a:r>
            <a:endParaRPr lang="en-IN"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5F9023C5-714D-3D71-AEF5-F3E345712078}"/>
              </a:ext>
            </a:extLst>
          </p:cNvPr>
          <p:cNvSpPr>
            <a:spLocks noGrp="1"/>
          </p:cNvSpPr>
          <p:nvPr>
            <p:ph idx="1"/>
          </p:nvPr>
        </p:nvSpPr>
        <p:spPr>
          <a:xfrm>
            <a:off x="581192" y="2037346"/>
            <a:ext cx="8515511" cy="4662999"/>
          </a:xfrm>
        </p:spPr>
        <p:txBody>
          <a:bodyPr>
            <a:normAutofit lnSpcReduction="10000"/>
          </a:bodyPr>
          <a:lstStyle/>
          <a:p>
            <a:pPr algn="just"/>
            <a:r>
              <a:rPr lang="en-US" sz="2400" b="0" i="0" dirty="0">
                <a:solidFill>
                  <a:schemeClr val="tx1"/>
                </a:solidFill>
                <a:effectLst/>
                <a:latin typeface="Arial" panose="020B0604020202020204" pitchFamily="34" charset="0"/>
                <a:cs typeface="Arial" panose="020B0604020202020204" pitchFamily="34" charset="0"/>
              </a:rPr>
              <a:t>How frequently do you use social media applications on your mobile device in a typical day?</a:t>
            </a:r>
          </a:p>
          <a:p>
            <a:pPr algn="just"/>
            <a:r>
              <a:rPr lang="en-US" sz="2400" b="0" i="0" dirty="0">
                <a:solidFill>
                  <a:schemeClr val="tx1"/>
                </a:solidFill>
                <a:effectLst/>
                <a:latin typeface="Arial" panose="020B0604020202020204" pitchFamily="34" charset="0"/>
                <a:cs typeface="Arial" panose="020B0604020202020204" pitchFamily="34" charset="0"/>
              </a:rPr>
              <a:t>Have you ever engaged in aggressive behavior (e.g., cyberbullying, trolling) on social media platforms?</a:t>
            </a:r>
          </a:p>
          <a:p>
            <a:pPr algn="just"/>
            <a:r>
              <a:rPr lang="en-US" sz="2400" b="0" i="0" dirty="0">
                <a:solidFill>
                  <a:schemeClr val="tx1"/>
                </a:solidFill>
                <a:effectLst/>
                <a:latin typeface="Arial" panose="020B0604020202020204" pitchFamily="34" charset="0"/>
                <a:cs typeface="Arial" panose="020B0604020202020204" pitchFamily="34" charset="0"/>
              </a:rPr>
              <a:t>Have you ever experienced or engaged in disrespectful behavior (e.g., hate speech, derogatory comments) on social media platforms?</a:t>
            </a:r>
            <a:endParaRPr lang="en-US" sz="2400" dirty="0">
              <a:solidFill>
                <a:schemeClr val="tx1"/>
              </a:solidFill>
              <a:latin typeface="Arial" panose="020B0604020202020204" pitchFamily="34" charset="0"/>
              <a:cs typeface="Arial" panose="020B0604020202020204" pitchFamily="34" charset="0"/>
            </a:endParaRPr>
          </a:p>
          <a:p>
            <a:pPr algn="just"/>
            <a:r>
              <a:rPr lang="en-US" sz="2400" b="0" i="0" dirty="0">
                <a:solidFill>
                  <a:schemeClr val="tx1"/>
                </a:solidFill>
                <a:effectLst/>
                <a:latin typeface="Arial" panose="020B0604020202020204" pitchFamily="34" charset="0"/>
                <a:cs typeface="Arial" panose="020B0604020202020204" pitchFamily="34" charset="0"/>
              </a:rPr>
              <a:t>Do you feel that your use of social media apps affects your mood or mental well-being?</a:t>
            </a:r>
          </a:p>
          <a:p>
            <a:pPr algn="just"/>
            <a:r>
              <a:rPr lang="en-US" sz="2400" b="0" i="0" dirty="0">
                <a:solidFill>
                  <a:schemeClr val="tx1"/>
                </a:solidFill>
                <a:effectLst/>
                <a:latin typeface="Arial" panose="020B0604020202020204" pitchFamily="34" charset="0"/>
                <a:cs typeface="Arial" panose="020B0604020202020204" pitchFamily="34" charset="0"/>
              </a:rPr>
              <a:t>Have you ever experienced symptoms of anxiety or depression that you attribute to your social media usage?</a:t>
            </a:r>
            <a:endParaRPr lang="en-IN" sz="2400" dirty="0">
              <a:solidFill>
                <a:schemeClr val="tx1"/>
              </a:solidFill>
              <a:latin typeface="Arial" panose="020B0604020202020204" pitchFamily="34" charset="0"/>
              <a:cs typeface="Arial" panose="020B0604020202020204" pitchFamily="34" charset="0"/>
            </a:endParaRPr>
          </a:p>
        </p:txBody>
      </p:sp>
      <p:pic>
        <p:nvPicPr>
          <p:cNvPr id="13314" name="Picture 2">
            <a:extLst>
              <a:ext uri="{FF2B5EF4-FFF2-40B4-BE49-F238E27FC236}">
                <a16:creationId xmlns:a16="http://schemas.microsoft.com/office/drawing/2014/main" id="{68A84030-A931-F809-422D-A946A74175D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255760" y="2143759"/>
            <a:ext cx="2621279" cy="2998286"/>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A16DCAA9-8B55-4C1D-3C24-B900784EA360}"/>
              </a:ext>
            </a:extLst>
          </p:cNvPr>
          <p:cNvSpPr txBox="1"/>
          <p:nvPr/>
        </p:nvSpPr>
        <p:spPr>
          <a:xfrm>
            <a:off x="9620663" y="5317847"/>
            <a:ext cx="2144111" cy="338554"/>
          </a:xfrm>
          <a:prstGeom prst="rect">
            <a:avLst/>
          </a:prstGeom>
          <a:noFill/>
        </p:spPr>
        <p:txBody>
          <a:bodyPr wrap="square" rtlCol="0">
            <a:spAutoFit/>
          </a:bodyPr>
          <a:lstStyle/>
          <a:p>
            <a:r>
              <a:rPr lang="en-IN" sz="1600" dirty="0">
                <a:latin typeface="Arial" panose="020B0604020202020204" pitchFamily="34" charset="0"/>
                <a:cs typeface="Arial" panose="020B0604020202020204" pitchFamily="34" charset="0"/>
              </a:rPr>
              <a:t>(Google Image)</a:t>
            </a:r>
          </a:p>
        </p:txBody>
      </p:sp>
    </p:spTree>
    <p:extLst>
      <p:ext uri="{BB962C8B-B14F-4D97-AF65-F5344CB8AC3E}">
        <p14:creationId xmlns:p14="http://schemas.microsoft.com/office/powerpoint/2010/main" val="188474746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F6B533-4F95-A16D-F820-D67F7EAD5921}"/>
              </a:ext>
            </a:extLst>
          </p:cNvPr>
          <p:cNvSpPr>
            <a:spLocks noGrp="1"/>
          </p:cNvSpPr>
          <p:nvPr>
            <p:ph type="title"/>
          </p:nvPr>
        </p:nvSpPr>
        <p:spPr/>
        <p:txBody>
          <a:bodyPr/>
          <a:lstStyle/>
          <a:p>
            <a:pPr algn="ctr"/>
            <a:r>
              <a:rPr lang="en-US" b="1" dirty="0"/>
              <a:t>Data analysis technique</a:t>
            </a:r>
            <a:endParaRPr lang="en-IN" b="1" dirty="0"/>
          </a:p>
        </p:txBody>
      </p:sp>
      <p:sp>
        <p:nvSpPr>
          <p:cNvPr id="3" name="Content Placeholder 2">
            <a:extLst>
              <a:ext uri="{FF2B5EF4-FFF2-40B4-BE49-F238E27FC236}">
                <a16:creationId xmlns:a16="http://schemas.microsoft.com/office/drawing/2014/main" id="{14B91529-AFEB-4200-9599-5B1E4D96089E}"/>
              </a:ext>
            </a:extLst>
          </p:cNvPr>
          <p:cNvSpPr>
            <a:spLocks noGrp="1"/>
          </p:cNvSpPr>
          <p:nvPr>
            <p:ph idx="1"/>
          </p:nvPr>
        </p:nvSpPr>
        <p:spPr>
          <a:xfrm>
            <a:off x="581193" y="2180496"/>
            <a:ext cx="6923194" cy="3678303"/>
          </a:xfrm>
        </p:spPr>
        <p:txBody>
          <a:bodyPr>
            <a:normAutofit/>
          </a:bodyPr>
          <a:lstStyle/>
          <a:p>
            <a:pPr algn="just"/>
            <a:r>
              <a:rPr lang="en-US" sz="2800" dirty="0">
                <a:solidFill>
                  <a:schemeClr val="tx1"/>
                </a:solidFill>
                <a:latin typeface="Arial" panose="020B0604020202020204" pitchFamily="34" charset="0"/>
                <a:cs typeface="Arial" panose="020B0604020202020204" pitchFamily="34" charset="0"/>
              </a:rPr>
              <a:t>Descriptive statical analysis: </a:t>
            </a:r>
            <a:r>
              <a:rPr lang="en-US" sz="2800" b="0" i="0" dirty="0">
                <a:solidFill>
                  <a:schemeClr val="tx1"/>
                </a:solidFill>
                <a:effectLst/>
                <a:latin typeface="Arial" panose="020B0604020202020204" pitchFamily="34" charset="0"/>
                <a:cs typeface="Arial" panose="020B0604020202020204" pitchFamily="34" charset="0"/>
              </a:rPr>
              <a:t>Analyze descriptive statistics by using SPSS, to characterize mobile app usage patterns, levels of antisocial behavior, and mental health outcomes among the sample population </a:t>
            </a:r>
            <a:r>
              <a:rPr lang="en-US" sz="2800" dirty="0">
                <a:solidFill>
                  <a:schemeClr val="tx1"/>
                </a:solidFill>
                <a:latin typeface="Arial" panose="020B0604020202020204" pitchFamily="34" charset="0"/>
                <a:cs typeface="Arial" panose="020B0604020202020204" pitchFamily="34" charset="0"/>
              </a:rPr>
              <a:t>(</a:t>
            </a:r>
            <a:r>
              <a:rPr lang="en-US" sz="2800" b="0" i="0" dirty="0">
                <a:solidFill>
                  <a:schemeClr val="tx1"/>
                </a:solidFill>
                <a:effectLst/>
                <a:latin typeface="Arial" panose="020B0604020202020204" pitchFamily="34" charset="0"/>
              </a:rPr>
              <a:t>Haque, and </a:t>
            </a:r>
            <a:r>
              <a:rPr lang="en-US" sz="2800" b="0" i="0" dirty="0" err="1">
                <a:solidFill>
                  <a:schemeClr val="tx1"/>
                </a:solidFill>
                <a:effectLst/>
                <a:latin typeface="Arial" panose="020B0604020202020204" pitchFamily="34" charset="0"/>
              </a:rPr>
              <a:t>Rubya</a:t>
            </a:r>
            <a:r>
              <a:rPr lang="en-US" sz="2800" b="0" i="0" dirty="0">
                <a:solidFill>
                  <a:schemeClr val="tx1"/>
                </a:solidFill>
                <a:effectLst/>
                <a:latin typeface="Arial" panose="020B0604020202020204" pitchFamily="34" charset="0"/>
              </a:rPr>
              <a:t>, 2022; </a:t>
            </a:r>
            <a:r>
              <a:rPr lang="en-IN" sz="2800" b="0" i="0" dirty="0">
                <a:solidFill>
                  <a:schemeClr val="tx1"/>
                </a:solidFill>
                <a:effectLst/>
                <a:latin typeface="Arial" panose="020B0604020202020204" pitchFamily="34" charset="0"/>
              </a:rPr>
              <a:t>Nduka, 2023</a:t>
            </a:r>
            <a:r>
              <a:rPr lang="en-US" sz="2800" b="0" i="0" dirty="0">
                <a:solidFill>
                  <a:schemeClr val="tx1"/>
                </a:solidFill>
                <a:effectLst/>
                <a:latin typeface="Arial" panose="020B0604020202020204" pitchFamily="34" charset="0"/>
                <a:cs typeface="Arial" panose="020B0604020202020204" pitchFamily="34" charset="0"/>
              </a:rPr>
              <a:t>).</a:t>
            </a:r>
            <a:endParaRPr lang="en-US" sz="2800" dirty="0">
              <a:solidFill>
                <a:schemeClr val="tx1"/>
              </a:solidFill>
              <a:latin typeface="Arial" panose="020B0604020202020204" pitchFamily="34" charset="0"/>
              <a:cs typeface="Arial" panose="020B0604020202020204" pitchFamily="34" charset="0"/>
            </a:endParaRPr>
          </a:p>
          <a:p>
            <a:pPr marL="0" indent="0" algn="r">
              <a:buNone/>
            </a:pPr>
            <a:endParaRPr lang="en-US" sz="2000" dirty="0">
              <a:solidFill>
                <a:schemeClr val="tx1"/>
              </a:solidFill>
              <a:latin typeface="Arial" panose="020B0604020202020204" pitchFamily="34" charset="0"/>
              <a:cs typeface="Arial" panose="020B0604020202020204" pitchFamily="34" charset="0"/>
            </a:endParaRPr>
          </a:p>
        </p:txBody>
      </p:sp>
      <p:pic>
        <p:nvPicPr>
          <p:cNvPr id="3074" name="Picture 2">
            <a:extLst>
              <a:ext uri="{FF2B5EF4-FFF2-40B4-BE49-F238E27FC236}">
                <a16:creationId xmlns:a16="http://schemas.microsoft.com/office/drawing/2014/main" id="{F4228F4D-EF0D-9C00-26F7-8944E40354E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961586" y="2140624"/>
            <a:ext cx="3955830" cy="3001421"/>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493FB9B7-6398-6D4B-952B-27CC2C335E30}"/>
              </a:ext>
            </a:extLst>
          </p:cNvPr>
          <p:cNvSpPr txBox="1"/>
          <p:nvPr/>
        </p:nvSpPr>
        <p:spPr>
          <a:xfrm>
            <a:off x="9103203" y="5228159"/>
            <a:ext cx="2144111" cy="338554"/>
          </a:xfrm>
          <a:prstGeom prst="rect">
            <a:avLst/>
          </a:prstGeom>
          <a:noFill/>
        </p:spPr>
        <p:txBody>
          <a:bodyPr wrap="square" rtlCol="0">
            <a:spAutoFit/>
          </a:bodyPr>
          <a:lstStyle/>
          <a:p>
            <a:r>
              <a:rPr lang="en-IN" sz="1600" dirty="0">
                <a:latin typeface="Arial" panose="020B0604020202020204" pitchFamily="34" charset="0"/>
                <a:cs typeface="Arial" panose="020B0604020202020204" pitchFamily="34" charset="0"/>
              </a:rPr>
              <a:t>(Google Image)</a:t>
            </a:r>
          </a:p>
        </p:txBody>
      </p:sp>
    </p:spTree>
    <p:extLst>
      <p:ext uri="{BB962C8B-B14F-4D97-AF65-F5344CB8AC3E}">
        <p14:creationId xmlns:p14="http://schemas.microsoft.com/office/powerpoint/2010/main" val="725861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BB15C5-B01E-36EB-4D19-994B5FB53C77}"/>
              </a:ext>
            </a:extLst>
          </p:cNvPr>
          <p:cNvSpPr>
            <a:spLocks noGrp="1"/>
          </p:cNvSpPr>
          <p:nvPr>
            <p:ph type="title"/>
          </p:nvPr>
        </p:nvSpPr>
        <p:spPr/>
        <p:txBody>
          <a:bodyPr/>
          <a:lstStyle/>
          <a:p>
            <a:pPr algn="ctr"/>
            <a:r>
              <a:rPr lang="en-US" b="1" dirty="0"/>
              <a:t>Ethical consideration</a:t>
            </a:r>
            <a:endParaRPr lang="en-IN" b="1" dirty="0"/>
          </a:p>
        </p:txBody>
      </p:sp>
      <p:sp>
        <p:nvSpPr>
          <p:cNvPr id="3" name="Content Placeholder 2">
            <a:extLst>
              <a:ext uri="{FF2B5EF4-FFF2-40B4-BE49-F238E27FC236}">
                <a16:creationId xmlns:a16="http://schemas.microsoft.com/office/drawing/2014/main" id="{0A6DEA95-7AF3-6660-3E38-F52D58386B61}"/>
              </a:ext>
            </a:extLst>
          </p:cNvPr>
          <p:cNvSpPr>
            <a:spLocks noGrp="1"/>
          </p:cNvSpPr>
          <p:nvPr>
            <p:ph idx="1"/>
          </p:nvPr>
        </p:nvSpPr>
        <p:spPr>
          <a:xfrm>
            <a:off x="385011" y="1932496"/>
            <a:ext cx="6520286" cy="4925504"/>
          </a:xfrm>
        </p:spPr>
        <p:txBody>
          <a:bodyPr>
            <a:normAutofit/>
          </a:bodyPr>
          <a:lstStyle/>
          <a:p>
            <a:r>
              <a:rPr lang="en-US" sz="2400" b="0" i="0" dirty="0">
                <a:solidFill>
                  <a:schemeClr val="tx1"/>
                </a:solidFill>
                <a:effectLst/>
                <a:latin typeface="Arial" panose="020B0604020202020204" pitchFamily="34" charset="0"/>
                <a:cs typeface="Arial" panose="020B0604020202020204" pitchFamily="34" charset="0"/>
              </a:rPr>
              <a:t>Ensure participant privacy and confidentiality</a:t>
            </a:r>
            <a:endParaRPr lang="en-US" sz="2400" dirty="0">
              <a:solidFill>
                <a:schemeClr val="tx1"/>
              </a:solidFill>
              <a:latin typeface="Arial" panose="020B0604020202020204" pitchFamily="34" charset="0"/>
              <a:cs typeface="Arial" panose="020B0604020202020204" pitchFamily="34" charset="0"/>
            </a:endParaRPr>
          </a:p>
          <a:p>
            <a:r>
              <a:rPr lang="en-US" sz="2400" b="0" i="0" dirty="0">
                <a:solidFill>
                  <a:schemeClr val="tx1"/>
                </a:solidFill>
                <a:effectLst/>
                <a:latin typeface="Arial" panose="020B0604020202020204" pitchFamily="34" charset="0"/>
                <a:cs typeface="Arial" panose="020B0604020202020204" pitchFamily="34" charset="0"/>
              </a:rPr>
              <a:t> Informed consent</a:t>
            </a:r>
          </a:p>
          <a:p>
            <a:r>
              <a:rPr lang="en-US" sz="2400" b="0" i="0" dirty="0">
                <a:solidFill>
                  <a:schemeClr val="tx1"/>
                </a:solidFill>
                <a:effectLst/>
                <a:latin typeface="Arial" panose="020B0604020202020204" pitchFamily="34" charset="0"/>
                <a:cs typeface="Arial" panose="020B0604020202020204" pitchFamily="34" charset="0"/>
              </a:rPr>
              <a:t> Voluntary participation throughout the study</a:t>
            </a:r>
          </a:p>
          <a:p>
            <a:r>
              <a:rPr lang="en-US" sz="2400" dirty="0">
                <a:solidFill>
                  <a:schemeClr val="tx1"/>
                </a:solidFill>
                <a:latin typeface="Arial" panose="020B0604020202020204" pitchFamily="34" charset="0"/>
                <a:cs typeface="Arial" panose="020B0604020202020204" pitchFamily="34" charset="0"/>
              </a:rPr>
              <a:t>Respectful communication</a:t>
            </a:r>
          </a:p>
          <a:p>
            <a:r>
              <a:rPr lang="en-US" sz="2400" b="0" i="0" dirty="0">
                <a:solidFill>
                  <a:schemeClr val="tx1"/>
                </a:solidFill>
                <a:effectLst/>
                <a:latin typeface="Arial" panose="020B0604020202020204" pitchFamily="34" charset="0"/>
                <a:cs typeface="Arial" panose="020B0604020202020204" pitchFamily="34" charset="0"/>
              </a:rPr>
              <a:t>Avoid stigma </a:t>
            </a:r>
          </a:p>
          <a:p>
            <a:r>
              <a:rPr lang="en-US" sz="2400" dirty="0">
                <a:solidFill>
                  <a:schemeClr val="tx1"/>
                </a:solidFill>
                <a:latin typeface="Arial" panose="020B0604020202020204" pitchFamily="34" charset="0"/>
                <a:cs typeface="Arial" panose="020B0604020202020204" pitchFamily="34" charset="0"/>
              </a:rPr>
              <a:t>Minimize any potential harm</a:t>
            </a:r>
          </a:p>
          <a:p>
            <a:r>
              <a:rPr lang="en-US" sz="2400" dirty="0">
                <a:solidFill>
                  <a:schemeClr val="tx1"/>
                </a:solidFill>
                <a:latin typeface="Arial" panose="020B0604020202020204" pitchFamily="34" charset="0"/>
                <a:cs typeface="Arial" panose="020B0604020202020204" pitchFamily="34" charset="0"/>
              </a:rPr>
              <a:t>Data will be stored with a password</a:t>
            </a:r>
          </a:p>
          <a:p>
            <a:pPr marL="0" indent="0" algn="r">
              <a:buNone/>
            </a:pPr>
            <a:endParaRPr lang="en-US" b="0" i="0" dirty="0">
              <a:solidFill>
                <a:schemeClr val="tx1"/>
              </a:solidFill>
              <a:effectLst/>
              <a:latin typeface="Arial" panose="020B0604020202020204" pitchFamily="34" charset="0"/>
              <a:cs typeface="Arial" panose="020B0604020202020204" pitchFamily="34" charset="0"/>
            </a:endParaRPr>
          </a:p>
          <a:p>
            <a:pPr marL="0" indent="0" algn="r">
              <a:buNone/>
            </a:pPr>
            <a:r>
              <a:rPr lang="en-US" b="0" i="0" dirty="0">
                <a:solidFill>
                  <a:schemeClr val="tx1"/>
                </a:solidFill>
                <a:effectLst/>
                <a:latin typeface="Arial" panose="020B0604020202020204" pitchFamily="34" charset="0"/>
                <a:cs typeface="Arial" panose="020B0604020202020204" pitchFamily="34" charset="0"/>
              </a:rPr>
              <a:t>(</a:t>
            </a:r>
            <a:r>
              <a:rPr lang="en-US" b="0" i="0" dirty="0">
                <a:solidFill>
                  <a:schemeClr val="tx1"/>
                </a:solidFill>
                <a:effectLst/>
                <a:latin typeface="Arial" panose="020B0604020202020204" pitchFamily="34" charset="0"/>
              </a:rPr>
              <a:t>Friedrich-Nel, and </a:t>
            </a:r>
            <a:r>
              <a:rPr lang="en-US" b="0" i="0" dirty="0" err="1">
                <a:solidFill>
                  <a:schemeClr val="tx1"/>
                </a:solidFill>
                <a:effectLst/>
                <a:latin typeface="Arial" panose="020B0604020202020204" pitchFamily="34" charset="0"/>
              </a:rPr>
              <a:t>Ramlaul</a:t>
            </a:r>
            <a:r>
              <a:rPr lang="en-US" b="0" i="0" dirty="0">
                <a:solidFill>
                  <a:schemeClr val="tx1"/>
                </a:solidFill>
                <a:effectLst/>
                <a:latin typeface="Arial" panose="020B0604020202020204" pitchFamily="34" charset="0"/>
              </a:rPr>
              <a:t>, 2020; </a:t>
            </a:r>
            <a:r>
              <a:rPr lang="en-US" b="0" i="0" dirty="0" err="1">
                <a:solidFill>
                  <a:schemeClr val="tx1"/>
                </a:solidFill>
                <a:effectLst/>
                <a:latin typeface="Arial" panose="020B0604020202020204" pitchFamily="34" charset="0"/>
              </a:rPr>
              <a:t>Adley</a:t>
            </a:r>
            <a:r>
              <a:rPr lang="en-US" dirty="0">
                <a:solidFill>
                  <a:schemeClr val="tx1"/>
                </a:solidFill>
                <a:latin typeface="Arial" panose="020B0604020202020204" pitchFamily="34" charset="0"/>
              </a:rPr>
              <a:t> et al, 2023)</a:t>
            </a:r>
            <a:endParaRPr lang="en-US" b="0" i="0" dirty="0">
              <a:solidFill>
                <a:schemeClr val="tx1"/>
              </a:solidFill>
              <a:effectLst/>
              <a:latin typeface="Arial" panose="020B0604020202020204" pitchFamily="34" charset="0"/>
              <a:cs typeface="Arial" panose="020B0604020202020204" pitchFamily="34" charset="0"/>
            </a:endParaRPr>
          </a:p>
          <a:p>
            <a:endParaRPr lang="en-IN" sz="2400" dirty="0">
              <a:solidFill>
                <a:schemeClr val="tx1"/>
              </a:solidFill>
              <a:latin typeface="Arial" panose="020B0604020202020204" pitchFamily="34" charset="0"/>
              <a:cs typeface="Arial" panose="020B0604020202020204" pitchFamily="34" charset="0"/>
            </a:endParaRPr>
          </a:p>
        </p:txBody>
      </p:sp>
      <p:pic>
        <p:nvPicPr>
          <p:cNvPr id="6146" name="Picture 2" descr="Ethical Considerations - Types, Examples and Writing Guide">
            <a:extLst>
              <a:ext uri="{FF2B5EF4-FFF2-40B4-BE49-F238E27FC236}">
                <a16:creationId xmlns:a16="http://schemas.microsoft.com/office/drawing/2014/main" id="{D97F1E2C-5E4A-B309-7309-EF9F5CED8D0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779172" y="1932496"/>
            <a:ext cx="5318686" cy="4741681"/>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AC52B192-DE8E-60BC-5C0E-77BA4E8F5BE0}"/>
              </a:ext>
            </a:extLst>
          </p:cNvPr>
          <p:cNvSpPr txBox="1"/>
          <p:nvPr/>
        </p:nvSpPr>
        <p:spPr>
          <a:xfrm>
            <a:off x="8836736" y="6427535"/>
            <a:ext cx="2144111" cy="338554"/>
          </a:xfrm>
          <a:prstGeom prst="rect">
            <a:avLst/>
          </a:prstGeom>
          <a:noFill/>
        </p:spPr>
        <p:txBody>
          <a:bodyPr wrap="square" rtlCol="0">
            <a:spAutoFit/>
          </a:bodyPr>
          <a:lstStyle/>
          <a:p>
            <a:r>
              <a:rPr lang="en-IN" sz="1600" dirty="0">
                <a:latin typeface="Arial" panose="020B0604020202020204" pitchFamily="34" charset="0"/>
                <a:cs typeface="Arial" panose="020B0604020202020204" pitchFamily="34" charset="0"/>
              </a:rPr>
              <a:t>(Google Image)</a:t>
            </a:r>
          </a:p>
        </p:txBody>
      </p:sp>
    </p:spTree>
    <p:extLst>
      <p:ext uri="{BB962C8B-B14F-4D97-AF65-F5344CB8AC3E}">
        <p14:creationId xmlns:p14="http://schemas.microsoft.com/office/powerpoint/2010/main" val="157221878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A1BE77-DF3A-4851-3D12-894637285B84}"/>
              </a:ext>
            </a:extLst>
          </p:cNvPr>
          <p:cNvSpPr>
            <a:spLocks noGrp="1"/>
          </p:cNvSpPr>
          <p:nvPr>
            <p:ph type="title"/>
          </p:nvPr>
        </p:nvSpPr>
        <p:spPr/>
        <p:txBody>
          <a:bodyPr/>
          <a:lstStyle/>
          <a:p>
            <a:pPr algn="ctr"/>
            <a:r>
              <a:rPr lang="en-US" b="1" dirty="0"/>
              <a:t>implication</a:t>
            </a:r>
            <a:endParaRPr lang="en-IN" b="1" dirty="0"/>
          </a:p>
        </p:txBody>
      </p:sp>
      <p:sp>
        <p:nvSpPr>
          <p:cNvPr id="3" name="Content Placeholder 2">
            <a:extLst>
              <a:ext uri="{FF2B5EF4-FFF2-40B4-BE49-F238E27FC236}">
                <a16:creationId xmlns:a16="http://schemas.microsoft.com/office/drawing/2014/main" id="{FFD58A2D-13B4-DD35-9B44-5E2F2C76C98C}"/>
              </a:ext>
            </a:extLst>
          </p:cNvPr>
          <p:cNvSpPr>
            <a:spLocks noGrp="1"/>
          </p:cNvSpPr>
          <p:nvPr>
            <p:ph idx="1"/>
          </p:nvPr>
        </p:nvSpPr>
        <p:spPr>
          <a:xfrm>
            <a:off x="4986780" y="2007075"/>
            <a:ext cx="6624028" cy="4677504"/>
          </a:xfrm>
        </p:spPr>
        <p:txBody>
          <a:bodyPr>
            <a:normAutofit lnSpcReduction="10000"/>
          </a:bodyPr>
          <a:lstStyle/>
          <a:p>
            <a:r>
              <a:rPr lang="en-US" sz="2400" b="0" i="0" dirty="0">
                <a:solidFill>
                  <a:schemeClr val="tx1"/>
                </a:solidFill>
                <a:effectLst/>
                <a:latin typeface="Arial" panose="020B0604020202020204" pitchFamily="34" charset="0"/>
                <a:cs typeface="Arial" panose="020B0604020202020204" pitchFamily="34" charset="0"/>
              </a:rPr>
              <a:t>Policy development: Implement regulations on app usage for specific age groups </a:t>
            </a:r>
            <a:r>
              <a:rPr lang="en-US" sz="2400" dirty="0">
                <a:solidFill>
                  <a:schemeClr val="tx1"/>
                </a:solidFill>
                <a:latin typeface="Arial" panose="020B0604020202020204" pitchFamily="34" charset="0"/>
                <a:cs typeface="Arial" panose="020B0604020202020204" pitchFamily="34" charset="0"/>
              </a:rPr>
              <a:t>(</a:t>
            </a:r>
            <a:r>
              <a:rPr lang="en-US" sz="2400" b="0" i="0" dirty="0" err="1">
                <a:solidFill>
                  <a:schemeClr val="tx1"/>
                </a:solidFill>
                <a:effectLst/>
                <a:latin typeface="Arial" panose="020B0604020202020204" pitchFamily="34" charset="0"/>
              </a:rPr>
              <a:t>Shahzalal</a:t>
            </a:r>
            <a:r>
              <a:rPr lang="en-US" sz="2400" b="0" i="0" dirty="0">
                <a:solidFill>
                  <a:schemeClr val="tx1"/>
                </a:solidFill>
                <a:effectLst/>
                <a:latin typeface="Arial" panose="020B0604020202020204" pitchFamily="34" charset="0"/>
              </a:rPr>
              <a:t> and Adnan, 2022)</a:t>
            </a:r>
            <a:r>
              <a:rPr lang="en-US" sz="2400" b="0" i="0" dirty="0">
                <a:solidFill>
                  <a:schemeClr val="tx1"/>
                </a:solidFill>
                <a:effectLst/>
                <a:latin typeface="Arial" panose="020B0604020202020204" pitchFamily="34" charset="0"/>
                <a:cs typeface="Arial" panose="020B0604020202020204" pitchFamily="34" charset="0"/>
              </a:rPr>
              <a:t>.</a:t>
            </a:r>
          </a:p>
          <a:p>
            <a:r>
              <a:rPr lang="en-US" sz="2400" b="0" i="0" dirty="0">
                <a:solidFill>
                  <a:schemeClr val="tx1"/>
                </a:solidFill>
                <a:effectLst/>
                <a:latin typeface="Arial" panose="020B0604020202020204" pitchFamily="34" charset="0"/>
                <a:cs typeface="Arial" panose="020B0604020202020204" pitchFamily="34" charset="0"/>
              </a:rPr>
              <a:t>Educational programs: Introduce digital literacy education in schools and communities (</a:t>
            </a:r>
            <a:r>
              <a:rPr lang="en-US" sz="2400" b="0" i="0" dirty="0" err="1">
                <a:solidFill>
                  <a:schemeClr val="tx1"/>
                </a:solidFill>
                <a:effectLst/>
                <a:latin typeface="Arial" panose="020B0604020202020204" pitchFamily="34" charset="0"/>
              </a:rPr>
              <a:t>Tibber</a:t>
            </a:r>
            <a:r>
              <a:rPr lang="en-US" sz="2400" b="0" i="0" dirty="0">
                <a:solidFill>
                  <a:schemeClr val="tx1"/>
                </a:solidFill>
                <a:effectLst/>
                <a:latin typeface="Arial" panose="020B0604020202020204" pitchFamily="34" charset="0"/>
              </a:rPr>
              <a:t> and Silver, 2022)</a:t>
            </a:r>
            <a:r>
              <a:rPr lang="en-US" sz="2400" b="0" i="0" dirty="0">
                <a:solidFill>
                  <a:schemeClr val="tx1"/>
                </a:solidFill>
                <a:effectLst/>
                <a:latin typeface="Arial" panose="020B0604020202020204" pitchFamily="34" charset="0"/>
                <a:cs typeface="Arial" panose="020B0604020202020204" pitchFamily="34" charset="0"/>
              </a:rPr>
              <a:t>.</a:t>
            </a:r>
            <a:endParaRPr lang="en-US" sz="2400" dirty="0">
              <a:solidFill>
                <a:schemeClr val="tx1"/>
              </a:solidFill>
              <a:latin typeface="Arial" panose="020B0604020202020204" pitchFamily="34" charset="0"/>
              <a:cs typeface="Arial" panose="020B0604020202020204" pitchFamily="34" charset="0"/>
            </a:endParaRPr>
          </a:p>
          <a:p>
            <a:r>
              <a:rPr lang="en-US" sz="2400" b="0" i="0" dirty="0">
                <a:solidFill>
                  <a:schemeClr val="tx1"/>
                </a:solidFill>
                <a:effectLst/>
                <a:latin typeface="Arial" panose="020B0604020202020204" pitchFamily="34" charset="0"/>
                <a:cs typeface="Arial" panose="020B0604020202020204" pitchFamily="34" charset="0"/>
              </a:rPr>
              <a:t>Mental health </a:t>
            </a:r>
            <a:r>
              <a:rPr lang="en-US" sz="2400" dirty="0">
                <a:solidFill>
                  <a:schemeClr val="tx1"/>
                </a:solidFill>
                <a:latin typeface="Arial" panose="020B0604020202020204" pitchFamily="34" charset="0"/>
                <a:cs typeface="Arial" panose="020B0604020202020204" pitchFamily="34" charset="0"/>
              </a:rPr>
              <a:t>i</a:t>
            </a:r>
            <a:r>
              <a:rPr lang="en-US" sz="2400" b="0" i="0" dirty="0">
                <a:solidFill>
                  <a:schemeClr val="tx1"/>
                </a:solidFill>
                <a:effectLst/>
                <a:latin typeface="Arial" panose="020B0604020202020204" pitchFamily="34" charset="0"/>
                <a:cs typeface="Arial" panose="020B0604020202020204" pitchFamily="34" charset="0"/>
              </a:rPr>
              <a:t>nterventions: Offer specialized counseling for those affected by excessive app usage </a:t>
            </a:r>
            <a:r>
              <a:rPr lang="en-US" sz="2400" dirty="0">
                <a:solidFill>
                  <a:schemeClr val="tx1"/>
                </a:solidFill>
                <a:latin typeface="Arial" panose="020B0604020202020204" pitchFamily="34" charset="0"/>
              </a:rPr>
              <a:t>(</a:t>
            </a:r>
            <a:r>
              <a:rPr lang="en-IN" sz="2400" b="0" i="0" dirty="0">
                <a:solidFill>
                  <a:schemeClr val="tx1"/>
                </a:solidFill>
                <a:effectLst/>
                <a:latin typeface="Arial" panose="020B0604020202020204" pitchFamily="34" charset="0"/>
              </a:rPr>
              <a:t>Matthews et al, 2023</a:t>
            </a:r>
            <a:r>
              <a:rPr lang="en-US" sz="2400" dirty="0">
                <a:solidFill>
                  <a:schemeClr val="tx1"/>
                </a:solidFill>
                <a:latin typeface="Arial" panose="020B0604020202020204" pitchFamily="34" charset="0"/>
                <a:cs typeface="Arial" panose="020B0604020202020204" pitchFamily="34" charset="0"/>
              </a:rPr>
              <a:t>).</a:t>
            </a:r>
            <a:endParaRPr lang="en-US" sz="2400" b="0" i="0" dirty="0">
              <a:solidFill>
                <a:schemeClr val="tx1"/>
              </a:solidFill>
              <a:effectLst/>
              <a:latin typeface="Arial" panose="020B0604020202020204" pitchFamily="34" charset="0"/>
              <a:cs typeface="Arial" panose="020B0604020202020204" pitchFamily="34" charset="0"/>
            </a:endParaRPr>
          </a:p>
          <a:p>
            <a:r>
              <a:rPr lang="en-US" sz="2400" b="0" i="0" dirty="0">
                <a:solidFill>
                  <a:schemeClr val="tx1"/>
                </a:solidFill>
                <a:effectLst/>
                <a:latin typeface="Arial" panose="020B0604020202020204" pitchFamily="34" charset="0"/>
                <a:cs typeface="Arial" panose="020B0604020202020204" pitchFamily="34" charset="0"/>
              </a:rPr>
              <a:t>Parental guidance and support: Provide support for parents to set healthy screen time limits </a:t>
            </a:r>
            <a:r>
              <a:rPr lang="en-US" sz="2400" dirty="0">
                <a:solidFill>
                  <a:schemeClr val="tx1"/>
                </a:solidFill>
                <a:latin typeface="Arial" panose="020B0604020202020204" pitchFamily="34" charset="0"/>
              </a:rPr>
              <a:t>(</a:t>
            </a:r>
            <a:r>
              <a:rPr lang="en-IN" sz="2400" b="0" i="0" dirty="0">
                <a:solidFill>
                  <a:schemeClr val="tx1"/>
                </a:solidFill>
                <a:effectLst/>
                <a:latin typeface="Arial" panose="020B0604020202020204" pitchFamily="34" charset="0"/>
              </a:rPr>
              <a:t>Matthews et al, 2023</a:t>
            </a:r>
            <a:r>
              <a:rPr lang="en-US" sz="2400" dirty="0">
                <a:solidFill>
                  <a:schemeClr val="tx1"/>
                </a:solidFill>
                <a:latin typeface="Arial" panose="020B0604020202020204" pitchFamily="34" charset="0"/>
                <a:cs typeface="Arial" panose="020B0604020202020204" pitchFamily="34" charset="0"/>
              </a:rPr>
              <a:t>)</a:t>
            </a:r>
            <a:r>
              <a:rPr lang="en-US" sz="2400" b="0" i="0" dirty="0">
                <a:solidFill>
                  <a:schemeClr val="tx1"/>
                </a:solidFill>
                <a:effectLst/>
                <a:latin typeface="Arial" panose="020B0604020202020204" pitchFamily="34" charset="0"/>
                <a:cs typeface="Arial" panose="020B0604020202020204" pitchFamily="34" charset="0"/>
              </a:rPr>
              <a:t>.</a:t>
            </a:r>
          </a:p>
        </p:txBody>
      </p:sp>
      <p:pic>
        <p:nvPicPr>
          <p:cNvPr id="7170" name="Picture 2" descr="Micro, Small &amp; Medium Enterprise Policy under development">
            <a:extLst>
              <a:ext uri="{FF2B5EF4-FFF2-40B4-BE49-F238E27FC236}">
                <a16:creationId xmlns:a16="http://schemas.microsoft.com/office/drawing/2014/main" id="{DE6C0886-5A2A-9A9A-5047-044755CD9DF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8070" y="1859985"/>
            <a:ext cx="4405587" cy="3606072"/>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4" name="TextBox 3">
            <a:extLst>
              <a:ext uri="{FF2B5EF4-FFF2-40B4-BE49-F238E27FC236}">
                <a16:creationId xmlns:a16="http://schemas.microsoft.com/office/drawing/2014/main" id="{6E043616-A256-214C-C09C-3617DFC126F6}"/>
              </a:ext>
            </a:extLst>
          </p:cNvPr>
          <p:cNvSpPr txBox="1"/>
          <p:nvPr/>
        </p:nvSpPr>
        <p:spPr>
          <a:xfrm>
            <a:off x="1598807" y="5610086"/>
            <a:ext cx="2144111" cy="338554"/>
          </a:xfrm>
          <a:prstGeom prst="rect">
            <a:avLst/>
          </a:prstGeom>
          <a:noFill/>
        </p:spPr>
        <p:txBody>
          <a:bodyPr wrap="square" rtlCol="0">
            <a:spAutoFit/>
          </a:bodyPr>
          <a:lstStyle/>
          <a:p>
            <a:r>
              <a:rPr lang="en-IN" sz="1600" dirty="0">
                <a:latin typeface="Arial" panose="020B0604020202020204" pitchFamily="34" charset="0"/>
                <a:cs typeface="Arial" panose="020B0604020202020204" pitchFamily="34" charset="0"/>
              </a:rPr>
              <a:t>(Google Image)</a:t>
            </a:r>
          </a:p>
        </p:txBody>
      </p:sp>
    </p:spTree>
    <p:extLst>
      <p:ext uri="{BB962C8B-B14F-4D97-AF65-F5344CB8AC3E}">
        <p14:creationId xmlns:p14="http://schemas.microsoft.com/office/powerpoint/2010/main" val="273612314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DDF3D5-1A96-E89F-3041-6DECC6384B9F}"/>
              </a:ext>
            </a:extLst>
          </p:cNvPr>
          <p:cNvSpPr>
            <a:spLocks noGrp="1"/>
          </p:cNvSpPr>
          <p:nvPr>
            <p:ph type="title"/>
          </p:nvPr>
        </p:nvSpPr>
        <p:spPr/>
        <p:txBody>
          <a:bodyPr/>
          <a:lstStyle/>
          <a:p>
            <a:pPr algn="ctr"/>
            <a:r>
              <a:rPr lang="en-US" b="1" dirty="0"/>
              <a:t>Gantt chart</a:t>
            </a:r>
            <a:endParaRPr lang="en-IN" b="1" dirty="0"/>
          </a:p>
        </p:txBody>
      </p:sp>
      <p:graphicFrame>
        <p:nvGraphicFramePr>
          <p:cNvPr id="7" name="Content Placeholder 6">
            <a:extLst>
              <a:ext uri="{FF2B5EF4-FFF2-40B4-BE49-F238E27FC236}">
                <a16:creationId xmlns:a16="http://schemas.microsoft.com/office/drawing/2014/main" id="{AFBD2726-1804-10F0-63CE-97763B4DBFE8}"/>
              </a:ext>
            </a:extLst>
          </p:cNvPr>
          <p:cNvGraphicFramePr>
            <a:graphicFrameLocks noGrp="1"/>
          </p:cNvGraphicFramePr>
          <p:nvPr>
            <p:ph idx="1"/>
            <p:extLst>
              <p:ext uri="{D42A27DB-BD31-4B8C-83A1-F6EECF244321}">
                <p14:modId xmlns:p14="http://schemas.microsoft.com/office/powerpoint/2010/main" val="1538597711"/>
              </p:ext>
            </p:extLst>
          </p:nvPr>
        </p:nvGraphicFramePr>
        <p:xfrm>
          <a:off x="367645" y="1932495"/>
          <a:ext cx="11319176" cy="4738430"/>
        </p:xfrm>
        <a:graphic>
          <a:graphicData uri="http://schemas.openxmlformats.org/drawingml/2006/table">
            <a:tbl>
              <a:tblPr firstRow="1" bandRow="1">
                <a:tableStyleId>{5C22544A-7EE6-4342-B048-85BDC9FD1C3A}</a:tableStyleId>
              </a:tblPr>
              <a:tblGrid>
                <a:gridCol w="3157980">
                  <a:extLst>
                    <a:ext uri="{9D8B030D-6E8A-4147-A177-3AD203B41FA5}">
                      <a16:colId xmlns:a16="http://schemas.microsoft.com/office/drawing/2014/main" val="689469503"/>
                    </a:ext>
                  </a:extLst>
                </a:gridCol>
                <a:gridCol w="506617">
                  <a:extLst>
                    <a:ext uri="{9D8B030D-6E8A-4147-A177-3AD203B41FA5}">
                      <a16:colId xmlns:a16="http://schemas.microsoft.com/office/drawing/2014/main" val="1714399589"/>
                    </a:ext>
                  </a:extLst>
                </a:gridCol>
                <a:gridCol w="422804">
                  <a:extLst>
                    <a:ext uri="{9D8B030D-6E8A-4147-A177-3AD203B41FA5}">
                      <a16:colId xmlns:a16="http://schemas.microsoft.com/office/drawing/2014/main" val="1255090652"/>
                    </a:ext>
                  </a:extLst>
                </a:gridCol>
                <a:gridCol w="451630">
                  <a:extLst>
                    <a:ext uri="{9D8B030D-6E8A-4147-A177-3AD203B41FA5}">
                      <a16:colId xmlns:a16="http://schemas.microsoft.com/office/drawing/2014/main" val="1032487984"/>
                    </a:ext>
                  </a:extLst>
                </a:gridCol>
                <a:gridCol w="442022">
                  <a:extLst>
                    <a:ext uri="{9D8B030D-6E8A-4147-A177-3AD203B41FA5}">
                      <a16:colId xmlns:a16="http://schemas.microsoft.com/office/drawing/2014/main" val="2581685086"/>
                    </a:ext>
                  </a:extLst>
                </a:gridCol>
                <a:gridCol w="595769">
                  <a:extLst>
                    <a:ext uri="{9D8B030D-6E8A-4147-A177-3AD203B41FA5}">
                      <a16:colId xmlns:a16="http://schemas.microsoft.com/office/drawing/2014/main" val="3175112470"/>
                    </a:ext>
                  </a:extLst>
                </a:gridCol>
                <a:gridCol w="547723">
                  <a:extLst>
                    <a:ext uri="{9D8B030D-6E8A-4147-A177-3AD203B41FA5}">
                      <a16:colId xmlns:a16="http://schemas.microsoft.com/office/drawing/2014/main" val="401623611"/>
                    </a:ext>
                  </a:extLst>
                </a:gridCol>
                <a:gridCol w="576550">
                  <a:extLst>
                    <a:ext uri="{9D8B030D-6E8A-4147-A177-3AD203B41FA5}">
                      <a16:colId xmlns:a16="http://schemas.microsoft.com/office/drawing/2014/main" val="3758551384"/>
                    </a:ext>
                  </a:extLst>
                </a:gridCol>
                <a:gridCol w="557332">
                  <a:extLst>
                    <a:ext uri="{9D8B030D-6E8A-4147-A177-3AD203B41FA5}">
                      <a16:colId xmlns:a16="http://schemas.microsoft.com/office/drawing/2014/main" val="1717284341"/>
                    </a:ext>
                  </a:extLst>
                </a:gridCol>
                <a:gridCol w="528504">
                  <a:extLst>
                    <a:ext uri="{9D8B030D-6E8A-4147-A177-3AD203B41FA5}">
                      <a16:colId xmlns:a16="http://schemas.microsoft.com/office/drawing/2014/main" val="4142072682"/>
                    </a:ext>
                  </a:extLst>
                </a:gridCol>
                <a:gridCol w="489803">
                  <a:extLst>
                    <a:ext uri="{9D8B030D-6E8A-4147-A177-3AD203B41FA5}">
                      <a16:colId xmlns:a16="http://schemas.microsoft.com/office/drawing/2014/main" val="1289562016"/>
                    </a:ext>
                  </a:extLst>
                </a:gridCol>
                <a:gridCol w="497205">
                  <a:extLst>
                    <a:ext uri="{9D8B030D-6E8A-4147-A177-3AD203B41FA5}">
                      <a16:colId xmlns:a16="http://schemas.microsoft.com/office/drawing/2014/main" val="393876224"/>
                    </a:ext>
                  </a:extLst>
                </a:gridCol>
                <a:gridCol w="502037">
                  <a:extLst>
                    <a:ext uri="{9D8B030D-6E8A-4147-A177-3AD203B41FA5}">
                      <a16:colId xmlns:a16="http://schemas.microsoft.com/office/drawing/2014/main" val="1303978934"/>
                    </a:ext>
                  </a:extLst>
                </a:gridCol>
                <a:gridCol w="534911">
                  <a:extLst>
                    <a:ext uri="{9D8B030D-6E8A-4147-A177-3AD203B41FA5}">
                      <a16:colId xmlns:a16="http://schemas.microsoft.com/office/drawing/2014/main" val="2585926496"/>
                    </a:ext>
                  </a:extLst>
                </a:gridCol>
                <a:gridCol w="509048">
                  <a:extLst>
                    <a:ext uri="{9D8B030D-6E8A-4147-A177-3AD203B41FA5}">
                      <a16:colId xmlns:a16="http://schemas.microsoft.com/office/drawing/2014/main" val="2722888937"/>
                    </a:ext>
                  </a:extLst>
                </a:gridCol>
                <a:gridCol w="461913">
                  <a:extLst>
                    <a:ext uri="{9D8B030D-6E8A-4147-A177-3AD203B41FA5}">
                      <a16:colId xmlns:a16="http://schemas.microsoft.com/office/drawing/2014/main" val="3631358420"/>
                    </a:ext>
                  </a:extLst>
                </a:gridCol>
                <a:gridCol w="537328">
                  <a:extLst>
                    <a:ext uri="{9D8B030D-6E8A-4147-A177-3AD203B41FA5}">
                      <a16:colId xmlns:a16="http://schemas.microsoft.com/office/drawing/2014/main" val="4093052509"/>
                    </a:ext>
                  </a:extLst>
                </a:gridCol>
              </a:tblGrid>
              <a:tr h="409835">
                <a:tc>
                  <a:txBody>
                    <a:bodyPr/>
                    <a:lstStyle/>
                    <a:p>
                      <a:r>
                        <a:rPr lang="en-US" b="1" dirty="0">
                          <a:latin typeface="Arial" panose="020B0604020202020204" pitchFamily="34" charset="0"/>
                          <a:cs typeface="Arial" panose="020B0604020202020204" pitchFamily="34" charset="0"/>
                        </a:rPr>
                        <a:t>Research activities         </a:t>
                      </a:r>
                      <a:endParaRPr lang="en-IN" b="1" dirty="0">
                        <a:latin typeface="Arial" panose="020B0604020202020204" pitchFamily="34" charset="0"/>
                        <a:cs typeface="Arial" panose="020B0604020202020204" pitchFamily="34" charset="0"/>
                      </a:endParaRPr>
                    </a:p>
                  </a:txBody>
                  <a:tcPr/>
                </a:tc>
                <a:tc>
                  <a:txBody>
                    <a:bodyPr/>
                    <a:lstStyle/>
                    <a:p>
                      <a:r>
                        <a:rPr lang="en-US" b="1" dirty="0">
                          <a:latin typeface="Arial" panose="020B0604020202020204" pitchFamily="34" charset="0"/>
                          <a:cs typeface="Arial" panose="020B0604020202020204" pitchFamily="34" charset="0"/>
                        </a:rPr>
                        <a:t>1</a:t>
                      </a:r>
                      <a:endParaRPr lang="en-IN" b="1" dirty="0">
                        <a:latin typeface="Arial" panose="020B0604020202020204" pitchFamily="34" charset="0"/>
                        <a:cs typeface="Arial" panose="020B0604020202020204" pitchFamily="34" charset="0"/>
                      </a:endParaRPr>
                    </a:p>
                  </a:txBody>
                  <a:tcPr/>
                </a:tc>
                <a:tc>
                  <a:txBody>
                    <a:bodyPr/>
                    <a:lstStyle/>
                    <a:p>
                      <a:r>
                        <a:rPr lang="en-US" b="1" dirty="0">
                          <a:latin typeface="Arial" panose="020B0604020202020204" pitchFamily="34" charset="0"/>
                          <a:cs typeface="Arial" panose="020B0604020202020204" pitchFamily="34" charset="0"/>
                        </a:rPr>
                        <a:t>2</a:t>
                      </a:r>
                      <a:endParaRPr lang="en-IN" b="1" dirty="0">
                        <a:latin typeface="Arial" panose="020B0604020202020204" pitchFamily="34" charset="0"/>
                        <a:cs typeface="Arial" panose="020B0604020202020204" pitchFamily="34" charset="0"/>
                      </a:endParaRPr>
                    </a:p>
                  </a:txBody>
                  <a:tcPr/>
                </a:tc>
                <a:tc>
                  <a:txBody>
                    <a:bodyPr/>
                    <a:lstStyle/>
                    <a:p>
                      <a:r>
                        <a:rPr lang="en-US" b="1" dirty="0">
                          <a:latin typeface="Arial" panose="020B0604020202020204" pitchFamily="34" charset="0"/>
                          <a:cs typeface="Arial" panose="020B0604020202020204" pitchFamily="34" charset="0"/>
                        </a:rPr>
                        <a:t>3</a:t>
                      </a:r>
                      <a:endParaRPr lang="en-IN" b="1" dirty="0">
                        <a:latin typeface="Arial" panose="020B0604020202020204" pitchFamily="34" charset="0"/>
                        <a:cs typeface="Arial" panose="020B0604020202020204" pitchFamily="34" charset="0"/>
                      </a:endParaRPr>
                    </a:p>
                  </a:txBody>
                  <a:tcPr/>
                </a:tc>
                <a:tc>
                  <a:txBody>
                    <a:bodyPr/>
                    <a:lstStyle/>
                    <a:p>
                      <a:r>
                        <a:rPr lang="en-US" b="1" dirty="0">
                          <a:latin typeface="Arial" panose="020B0604020202020204" pitchFamily="34" charset="0"/>
                          <a:cs typeface="Arial" panose="020B0604020202020204" pitchFamily="34" charset="0"/>
                        </a:rPr>
                        <a:t>4</a:t>
                      </a:r>
                      <a:endParaRPr lang="en-IN" b="1" dirty="0">
                        <a:latin typeface="Arial" panose="020B0604020202020204" pitchFamily="34" charset="0"/>
                        <a:cs typeface="Arial" panose="020B0604020202020204" pitchFamily="34" charset="0"/>
                      </a:endParaRPr>
                    </a:p>
                  </a:txBody>
                  <a:tcPr/>
                </a:tc>
                <a:tc>
                  <a:txBody>
                    <a:bodyPr/>
                    <a:lstStyle/>
                    <a:p>
                      <a:r>
                        <a:rPr lang="en-US" b="1" dirty="0">
                          <a:latin typeface="Arial" panose="020B0604020202020204" pitchFamily="34" charset="0"/>
                          <a:cs typeface="Arial" panose="020B0604020202020204" pitchFamily="34" charset="0"/>
                        </a:rPr>
                        <a:t>5</a:t>
                      </a:r>
                      <a:endParaRPr lang="en-IN" b="1" dirty="0">
                        <a:latin typeface="Arial" panose="020B0604020202020204" pitchFamily="34" charset="0"/>
                        <a:cs typeface="Arial" panose="020B0604020202020204" pitchFamily="34" charset="0"/>
                      </a:endParaRPr>
                    </a:p>
                  </a:txBody>
                  <a:tcPr/>
                </a:tc>
                <a:tc>
                  <a:txBody>
                    <a:bodyPr/>
                    <a:lstStyle/>
                    <a:p>
                      <a:r>
                        <a:rPr lang="en-US" b="1" dirty="0">
                          <a:latin typeface="Arial" panose="020B0604020202020204" pitchFamily="34" charset="0"/>
                          <a:cs typeface="Arial" panose="020B0604020202020204" pitchFamily="34" charset="0"/>
                        </a:rPr>
                        <a:t>6</a:t>
                      </a:r>
                      <a:endParaRPr lang="en-IN" b="1" dirty="0">
                        <a:latin typeface="Arial" panose="020B0604020202020204" pitchFamily="34" charset="0"/>
                        <a:cs typeface="Arial" panose="020B0604020202020204" pitchFamily="34" charset="0"/>
                      </a:endParaRPr>
                    </a:p>
                  </a:txBody>
                  <a:tcPr/>
                </a:tc>
                <a:tc>
                  <a:txBody>
                    <a:bodyPr/>
                    <a:lstStyle/>
                    <a:p>
                      <a:r>
                        <a:rPr lang="en-US" b="1" dirty="0">
                          <a:latin typeface="Arial" panose="020B0604020202020204" pitchFamily="34" charset="0"/>
                          <a:cs typeface="Arial" panose="020B0604020202020204" pitchFamily="34" charset="0"/>
                        </a:rPr>
                        <a:t>7</a:t>
                      </a:r>
                      <a:endParaRPr lang="en-IN" b="1" dirty="0">
                        <a:latin typeface="Arial" panose="020B0604020202020204" pitchFamily="34" charset="0"/>
                        <a:cs typeface="Arial" panose="020B0604020202020204" pitchFamily="34" charset="0"/>
                      </a:endParaRPr>
                    </a:p>
                  </a:txBody>
                  <a:tcPr/>
                </a:tc>
                <a:tc>
                  <a:txBody>
                    <a:bodyPr/>
                    <a:lstStyle/>
                    <a:p>
                      <a:r>
                        <a:rPr lang="en-US" b="1" dirty="0">
                          <a:latin typeface="Arial" panose="020B0604020202020204" pitchFamily="34" charset="0"/>
                          <a:cs typeface="Arial" panose="020B0604020202020204" pitchFamily="34" charset="0"/>
                        </a:rPr>
                        <a:t>8</a:t>
                      </a:r>
                      <a:endParaRPr lang="en-IN" b="1" dirty="0">
                        <a:latin typeface="Arial" panose="020B0604020202020204" pitchFamily="34" charset="0"/>
                        <a:cs typeface="Arial" panose="020B0604020202020204" pitchFamily="34" charset="0"/>
                      </a:endParaRPr>
                    </a:p>
                  </a:txBody>
                  <a:tcPr/>
                </a:tc>
                <a:tc>
                  <a:txBody>
                    <a:bodyPr/>
                    <a:lstStyle/>
                    <a:p>
                      <a:r>
                        <a:rPr lang="en-US" b="1" dirty="0">
                          <a:latin typeface="Arial" panose="020B0604020202020204" pitchFamily="34" charset="0"/>
                          <a:cs typeface="Arial" panose="020B0604020202020204" pitchFamily="34" charset="0"/>
                        </a:rPr>
                        <a:t>9</a:t>
                      </a:r>
                      <a:endParaRPr lang="en-IN" b="1" dirty="0">
                        <a:latin typeface="Arial" panose="020B0604020202020204" pitchFamily="34" charset="0"/>
                        <a:cs typeface="Arial" panose="020B0604020202020204" pitchFamily="34" charset="0"/>
                      </a:endParaRPr>
                    </a:p>
                  </a:txBody>
                  <a:tcPr/>
                </a:tc>
                <a:tc>
                  <a:txBody>
                    <a:bodyPr/>
                    <a:lstStyle/>
                    <a:p>
                      <a:r>
                        <a:rPr lang="en-US" b="1" dirty="0">
                          <a:latin typeface="Arial" panose="020B0604020202020204" pitchFamily="34" charset="0"/>
                          <a:cs typeface="Arial" panose="020B0604020202020204" pitchFamily="34" charset="0"/>
                        </a:rPr>
                        <a:t>10</a:t>
                      </a:r>
                      <a:endParaRPr lang="en-IN" b="1" dirty="0">
                        <a:latin typeface="Arial" panose="020B0604020202020204" pitchFamily="34" charset="0"/>
                        <a:cs typeface="Arial" panose="020B0604020202020204" pitchFamily="34" charset="0"/>
                      </a:endParaRPr>
                    </a:p>
                  </a:txBody>
                  <a:tcPr/>
                </a:tc>
                <a:tc>
                  <a:txBody>
                    <a:bodyPr/>
                    <a:lstStyle/>
                    <a:p>
                      <a:r>
                        <a:rPr lang="en-US" b="1" dirty="0">
                          <a:latin typeface="Arial" panose="020B0604020202020204" pitchFamily="34" charset="0"/>
                          <a:cs typeface="Arial" panose="020B0604020202020204" pitchFamily="34" charset="0"/>
                        </a:rPr>
                        <a:t>11</a:t>
                      </a:r>
                      <a:endParaRPr lang="en-IN" b="1" dirty="0">
                        <a:latin typeface="Arial" panose="020B0604020202020204" pitchFamily="34" charset="0"/>
                        <a:cs typeface="Arial" panose="020B0604020202020204" pitchFamily="34" charset="0"/>
                      </a:endParaRPr>
                    </a:p>
                  </a:txBody>
                  <a:tcPr/>
                </a:tc>
                <a:tc>
                  <a:txBody>
                    <a:bodyPr/>
                    <a:lstStyle/>
                    <a:p>
                      <a:r>
                        <a:rPr lang="en-US" b="1" dirty="0">
                          <a:latin typeface="Arial" panose="020B0604020202020204" pitchFamily="34" charset="0"/>
                          <a:cs typeface="Arial" panose="020B0604020202020204" pitchFamily="34" charset="0"/>
                        </a:rPr>
                        <a:t>12</a:t>
                      </a:r>
                      <a:endParaRPr lang="en-IN" b="1" dirty="0">
                        <a:latin typeface="Arial" panose="020B0604020202020204" pitchFamily="34" charset="0"/>
                        <a:cs typeface="Arial" panose="020B0604020202020204" pitchFamily="34" charset="0"/>
                      </a:endParaRPr>
                    </a:p>
                  </a:txBody>
                  <a:tcPr/>
                </a:tc>
                <a:tc>
                  <a:txBody>
                    <a:bodyPr/>
                    <a:lstStyle/>
                    <a:p>
                      <a:r>
                        <a:rPr lang="en-US" b="1" dirty="0">
                          <a:latin typeface="Arial" panose="020B0604020202020204" pitchFamily="34" charset="0"/>
                          <a:cs typeface="Arial" panose="020B0604020202020204" pitchFamily="34" charset="0"/>
                        </a:rPr>
                        <a:t>13</a:t>
                      </a:r>
                      <a:endParaRPr lang="en-IN" b="1" dirty="0">
                        <a:latin typeface="Arial" panose="020B0604020202020204" pitchFamily="34" charset="0"/>
                        <a:cs typeface="Arial" panose="020B0604020202020204" pitchFamily="34" charset="0"/>
                      </a:endParaRPr>
                    </a:p>
                  </a:txBody>
                  <a:tcPr/>
                </a:tc>
                <a:tc>
                  <a:txBody>
                    <a:bodyPr/>
                    <a:lstStyle/>
                    <a:p>
                      <a:r>
                        <a:rPr lang="en-US" b="1" dirty="0">
                          <a:latin typeface="Arial" panose="020B0604020202020204" pitchFamily="34" charset="0"/>
                          <a:cs typeface="Arial" panose="020B0604020202020204" pitchFamily="34" charset="0"/>
                        </a:rPr>
                        <a:t>14</a:t>
                      </a:r>
                      <a:endParaRPr lang="en-IN" b="1" dirty="0">
                        <a:latin typeface="Arial" panose="020B0604020202020204" pitchFamily="34" charset="0"/>
                        <a:cs typeface="Arial" panose="020B0604020202020204" pitchFamily="34" charset="0"/>
                      </a:endParaRPr>
                    </a:p>
                  </a:txBody>
                  <a:tcPr/>
                </a:tc>
                <a:tc>
                  <a:txBody>
                    <a:bodyPr/>
                    <a:lstStyle/>
                    <a:p>
                      <a:r>
                        <a:rPr lang="en-US" b="1" dirty="0">
                          <a:latin typeface="Arial" panose="020B0604020202020204" pitchFamily="34" charset="0"/>
                          <a:cs typeface="Arial" panose="020B0604020202020204" pitchFamily="34" charset="0"/>
                        </a:rPr>
                        <a:t>15</a:t>
                      </a:r>
                      <a:endParaRPr lang="en-IN" b="1" dirty="0">
                        <a:latin typeface="Arial" panose="020B0604020202020204" pitchFamily="34" charset="0"/>
                        <a:cs typeface="Arial" panose="020B0604020202020204" pitchFamily="34" charset="0"/>
                      </a:endParaRPr>
                    </a:p>
                  </a:txBody>
                  <a:tcPr/>
                </a:tc>
                <a:tc>
                  <a:txBody>
                    <a:bodyPr/>
                    <a:lstStyle/>
                    <a:p>
                      <a:r>
                        <a:rPr lang="en-US" b="1" dirty="0">
                          <a:latin typeface="Arial" panose="020B0604020202020204" pitchFamily="34" charset="0"/>
                          <a:cs typeface="Arial" panose="020B0604020202020204" pitchFamily="34" charset="0"/>
                        </a:rPr>
                        <a:t>16</a:t>
                      </a:r>
                      <a:endParaRPr lang="en-IN" b="1"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1850391"/>
                  </a:ext>
                </a:extLst>
              </a:tr>
              <a:tr h="409835">
                <a:tc>
                  <a:txBody>
                    <a:bodyPr/>
                    <a:lstStyle/>
                    <a:p>
                      <a:r>
                        <a:rPr lang="en-US" b="1" dirty="0">
                          <a:latin typeface="Arial" panose="020B0604020202020204" pitchFamily="34" charset="0"/>
                          <a:cs typeface="Arial" panose="020B0604020202020204" pitchFamily="34" charset="0"/>
                        </a:rPr>
                        <a:t>Submit research proposal</a:t>
                      </a:r>
                      <a:endParaRPr lang="en-IN" b="1" dirty="0">
                        <a:latin typeface="Arial" panose="020B0604020202020204" pitchFamily="34" charset="0"/>
                        <a:cs typeface="Arial" panose="020B0604020202020204" pitchFamily="34" charset="0"/>
                      </a:endParaRPr>
                    </a:p>
                  </a:txBody>
                  <a:tcPr/>
                </a:tc>
                <a:tc>
                  <a:txBody>
                    <a:bodyPr/>
                    <a:lstStyle/>
                    <a:p>
                      <a:endParaRPr lang="en-IN" b="1" dirty="0">
                        <a:latin typeface="Arial" panose="020B0604020202020204" pitchFamily="34" charset="0"/>
                        <a:cs typeface="Arial" panose="020B0604020202020204" pitchFamily="34" charset="0"/>
                      </a:endParaRPr>
                    </a:p>
                  </a:txBody>
                  <a:tcPr>
                    <a:solidFill>
                      <a:srgbClr val="FF0000"/>
                    </a:solidFill>
                  </a:tcPr>
                </a:tc>
                <a:tc>
                  <a:txBody>
                    <a:bodyPr/>
                    <a:lstStyle/>
                    <a:p>
                      <a:endParaRPr lang="en-IN" b="1" dirty="0">
                        <a:latin typeface="Arial" panose="020B0604020202020204" pitchFamily="34" charset="0"/>
                        <a:cs typeface="Arial" panose="020B0604020202020204" pitchFamily="34" charset="0"/>
                      </a:endParaRPr>
                    </a:p>
                  </a:txBody>
                  <a:tcPr>
                    <a:solidFill>
                      <a:srgbClr val="FF0000"/>
                    </a:solidFill>
                  </a:tcPr>
                </a:tc>
                <a:tc>
                  <a:txBody>
                    <a:bodyPr/>
                    <a:lstStyle/>
                    <a:p>
                      <a:endParaRPr lang="en-IN" b="1">
                        <a:latin typeface="Arial" panose="020B0604020202020204" pitchFamily="34" charset="0"/>
                        <a:cs typeface="Arial" panose="020B0604020202020204" pitchFamily="34" charset="0"/>
                      </a:endParaRPr>
                    </a:p>
                  </a:txBody>
                  <a:tcPr/>
                </a:tc>
                <a:tc>
                  <a:txBody>
                    <a:bodyPr/>
                    <a:lstStyle/>
                    <a:p>
                      <a:endParaRPr lang="en-IN" b="1">
                        <a:latin typeface="Arial" panose="020B0604020202020204" pitchFamily="34" charset="0"/>
                        <a:cs typeface="Arial" panose="020B0604020202020204" pitchFamily="34" charset="0"/>
                      </a:endParaRPr>
                    </a:p>
                  </a:txBody>
                  <a:tcPr/>
                </a:tc>
                <a:tc>
                  <a:txBody>
                    <a:bodyPr/>
                    <a:lstStyle/>
                    <a:p>
                      <a:endParaRPr lang="en-IN" b="1">
                        <a:latin typeface="Arial" panose="020B0604020202020204" pitchFamily="34" charset="0"/>
                        <a:cs typeface="Arial" panose="020B0604020202020204" pitchFamily="34" charset="0"/>
                      </a:endParaRPr>
                    </a:p>
                  </a:txBody>
                  <a:tcPr/>
                </a:tc>
                <a:tc>
                  <a:txBody>
                    <a:bodyPr/>
                    <a:lstStyle/>
                    <a:p>
                      <a:endParaRPr lang="en-IN" b="1">
                        <a:latin typeface="Arial" panose="020B0604020202020204" pitchFamily="34" charset="0"/>
                        <a:cs typeface="Arial" panose="020B0604020202020204" pitchFamily="34" charset="0"/>
                      </a:endParaRPr>
                    </a:p>
                  </a:txBody>
                  <a:tcPr/>
                </a:tc>
                <a:tc>
                  <a:txBody>
                    <a:bodyPr/>
                    <a:lstStyle/>
                    <a:p>
                      <a:endParaRPr lang="en-IN" b="1">
                        <a:latin typeface="Arial" panose="020B0604020202020204" pitchFamily="34" charset="0"/>
                        <a:cs typeface="Arial" panose="020B0604020202020204" pitchFamily="34" charset="0"/>
                      </a:endParaRPr>
                    </a:p>
                  </a:txBody>
                  <a:tcPr/>
                </a:tc>
                <a:tc>
                  <a:txBody>
                    <a:bodyPr/>
                    <a:lstStyle/>
                    <a:p>
                      <a:endParaRPr lang="en-IN" b="1">
                        <a:latin typeface="Arial" panose="020B0604020202020204" pitchFamily="34" charset="0"/>
                        <a:cs typeface="Arial" panose="020B0604020202020204" pitchFamily="34" charset="0"/>
                      </a:endParaRPr>
                    </a:p>
                  </a:txBody>
                  <a:tcPr/>
                </a:tc>
                <a:tc>
                  <a:txBody>
                    <a:bodyPr/>
                    <a:lstStyle/>
                    <a:p>
                      <a:endParaRPr lang="en-IN" b="1">
                        <a:latin typeface="Arial" panose="020B0604020202020204" pitchFamily="34" charset="0"/>
                        <a:cs typeface="Arial" panose="020B0604020202020204" pitchFamily="34" charset="0"/>
                      </a:endParaRPr>
                    </a:p>
                  </a:txBody>
                  <a:tcPr/>
                </a:tc>
                <a:tc>
                  <a:txBody>
                    <a:bodyPr/>
                    <a:lstStyle/>
                    <a:p>
                      <a:endParaRPr lang="en-IN" b="1" dirty="0">
                        <a:latin typeface="Arial" panose="020B0604020202020204" pitchFamily="34" charset="0"/>
                        <a:cs typeface="Arial" panose="020B0604020202020204" pitchFamily="34" charset="0"/>
                      </a:endParaRPr>
                    </a:p>
                  </a:txBody>
                  <a:tcPr/>
                </a:tc>
                <a:tc>
                  <a:txBody>
                    <a:bodyPr/>
                    <a:lstStyle/>
                    <a:p>
                      <a:endParaRPr lang="en-IN" b="1">
                        <a:latin typeface="Arial" panose="020B0604020202020204" pitchFamily="34" charset="0"/>
                        <a:cs typeface="Arial" panose="020B0604020202020204" pitchFamily="34" charset="0"/>
                      </a:endParaRPr>
                    </a:p>
                  </a:txBody>
                  <a:tcPr/>
                </a:tc>
                <a:tc>
                  <a:txBody>
                    <a:bodyPr/>
                    <a:lstStyle/>
                    <a:p>
                      <a:endParaRPr lang="en-IN" b="1">
                        <a:latin typeface="Arial" panose="020B0604020202020204" pitchFamily="34" charset="0"/>
                        <a:cs typeface="Arial" panose="020B0604020202020204" pitchFamily="34" charset="0"/>
                      </a:endParaRPr>
                    </a:p>
                  </a:txBody>
                  <a:tcPr/>
                </a:tc>
                <a:tc>
                  <a:txBody>
                    <a:bodyPr/>
                    <a:lstStyle/>
                    <a:p>
                      <a:endParaRPr lang="en-IN" b="1">
                        <a:latin typeface="Arial" panose="020B0604020202020204" pitchFamily="34" charset="0"/>
                        <a:cs typeface="Arial" panose="020B0604020202020204" pitchFamily="34" charset="0"/>
                      </a:endParaRPr>
                    </a:p>
                  </a:txBody>
                  <a:tcPr/>
                </a:tc>
                <a:tc>
                  <a:txBody>
                    <a:bodyPr/>
                    <a:lstStyle/>
                    <a:p>
                      <a:endParaRPr lang="en-IN" b="1">
                        <a:latin typeface="Arial" panose="020B0604020202020204" pitchFamily="34" charset="0"/>
                        <a:cs typeface="Arial" panose="020B0604020202020204" pitchFamily="34" charset="0"/>
                      </a:endParaRPr>
                    </a:p>
                  </a:txBody>
                  <a:tcPr/>
                </a:tc>
                <a:tc>
                  <a:txBody>
                    <a:bodyPr/>
                    <a:lstStyle/>
                    <a:p>
                      <a:endParaRPr lang="en-IN" b="1">
                        <a:latin typeface="Arial" panose="020B0604020202020204" pitchFamily="34" charset="0"/>
                        <a:cs typeface="Arial" panose="020B0604020202020204" pitchFamily="34" charset="0"/>
                      </a:endParaRPr>
                    </a:p>
                  </a:txBody>
                  <a:tcPr/>
                </a:tc>
                <a:tc>
                  <a:txBody>
                    <a:bodyPr/>
                    <a:lstStyle/>
                    <a:p>
                      <a:endParaRPr lang="en-IN" b="1">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983541946"/>
                  </a:ext>
                </a:extLst>
              </a:tr>
              <a:tr h="409835">
                <a:tc>
                  <a:txBody>
                    <a:bodyPr/>
                    <a:lstStyle/>
                    <a:p>
                      <a:r>
                        <a:rPr lang="en-US" b="1" dirty="0">
                          <a:latin typeface="Arial" panose="020B0604020202020204" pitchFamily="34" charset="0"/>
                          <a:cs typeface="Arial" panose="020B0604020202020204" pitchFamily="34" charset="0"/>
                        </a:rPr>
                        <a:t>Conduct literature review</a:t>
                      </a:r>
                    </a:p>
                  </a:txBody>
                  <a:tcPr/>
                </a:tc>
                <a:tc>
                  <a:txBody>
                    <a:bodyPr/>
                    <a:lstStyle/>
                    <a:p>
                      <a:endParaRPr lang="en-IN" b="1">
                        <a:latin typeface="Arial" panose="020B0604020202020204" pitchFamily="34" charset="0"/>
                        <a:cs typeface="Arial" panose="020B0604020202020204" pitchFamily="34" charset="0"/>
                      </a:endParaRPr>
                    </a:p>
                  </a:txBody>
                  <a:tcPr/>
                </a:tc>
                <a:tc>
                  <a:txBody>
                    <a:bodyPr/>
                    <a:lstStyle/>
                    <a:p>
                      <a:endParaRPr lang="en-IN" b="1">
                        <a:latin typeface="Arial" panose="020B0604020202020204" pitchFamily="34" charset="0"/>
                        <a:cs typeface="Arial" panose="020B0604020202020204" pitchFamily="34" charset="0"/>
                      </a:endParaRPr>
                    </a:p>
                  </a:txBody>
                  <a:tcPr/>
                </a:tc>
                <a:tc>
                  <a:txBody>
                    <a:bodyPr/>
                    <a:lstStyle/>
                    <a:p>
                      <a:endParaRPr lang="en-IN" b="1" dirty="0">
                        <a:latin typeface="Arial" panose="020B0604020202020204" pitchFamily="34" charset="0"/>
                        <a:cs typeface="Arial" panose="020B0604020202020204" pitchFamily="34" charset="0"/>
                      </a:endParaRPr>
                    </a:p>
                  </a:txBody>
                  <a:tcPr>
                    <a:solidFill>
                      <a:srgbClr val="FFFF00"/>
                    </a:solidFill>
                  </a:tcPr>
                </a:tc>
                <a:tc>
                  <a:txBody>
                    <a:bodyPr/>
                    <a:lstStyle/>
                    <a:p>
                      <a:endParaRPr lang="en-IN" b="1" dirty="0">
                        <a:latin typeface="Arial" panose="020B0604020202020204" pitchFamily="34" charset="0"/>
                        <a:cs typeface="Arial" panose="020B0604020202020204" pitchFamily="34" charset="0"/>
                      </a:endParaRPr>
                    </a:p>
                  </a:txBody>
                  <a:tcPr>
                    <a:solidFill>
                      <a:srgbClr val="FFFF00"/>
                    </a:solidFill>
                  </a:tcPr>
                </a:tc>
                <a:tc>
                  <a:txBody>
                    <a:bodyPr/>
                    <a:lstStyle/>
                    <a:p>
                      <a:endParaRPr lang="en-IN" b="1" dirty="0">
                        <a:highlight>
                          <a:srgbClr val="FFFF00"/>
                        </a:highlight>
                        <a:latin typeface="Arial" panose="020B0604020202020204" pitchFamily="34" charset="0"/>
                        <a:cs typeface="Arial" panose="020B0604020202020204" pitchFamily="34" charset="0"/>
                      </a:endParaRPr>
                    </a:p>
                  </a:txBody>
                  <a:tcPr>
                    <a:solidFill>
                      <a:schemeClr val="bg2"/>
                    </a:solidFill>
                  </a:tcPr>
                </a:tc>
                <a:tc>
                  <a:txBody>
                    <a:bodyPr/>
                    <a:lstStyle/>
                    <a:p>
                      <a:endParaRPr lang="en-IN" b="1">
                        <a:latin typeface="Arial" panose="020B0604020202020204" pitchFamily="34" charset="0"/>
                        <a:cs typeface="Arial" panose="020B0604020202020204" pitchFamily="34" charset="0"/>
                      </a:endParaRPr>
                    </a:p>
                  </a:txBody>
                  <a:tcPr/>
                </a:tc>
                <a:tc>
                  <a:txBody>
                    <a:bodyPr/>
                    <a:lstStyle/>
                    <a:p>
                      <a:endParaRPr lang="en-IN" b="1">
                        <a:latin typeface="Arial" panose="020B0604020202020204" pitchFamily="34" charset="0"/>
                        <a:cs typeface="Arial" panose="020B0604020202020204" pitchFamily="34" charset="0"/>
                      </a:endParaRPr>
                    </a:p>
                  </a:txBody>
                  <a:tcPr/>
                </a:tc>
                <a:tc>
                  <a:txBody>
                    <a:bodyPr/>
                    <a:lstStyle/>
                    <a:p>
                      <a:endParaRPr lang="en-IN" b="1">
                        <a:latin typeface="Arial" panose="020B0604020202020204" pitchFamily="34" charset="0"/>
                        <a:cs typeface="Arial" panose="020B0604020202020204" pitchFamily="34" charset="0"/>
                      </a:endParaRPr>
                    </a:p>
                  </a:txBody>
                  <a:tcPr/>
                </a:tc>
                <a:tc>
                  <a:txBody>
                    <a:bodyPr/>
                    <a:lstStyle/>
                    <a:p>
                      <a:endParaRPr lang="en-IN" b="1">
                        <a:latin typeface="Arial" panose="020B0604020202020204" pitchFamily="34" charset="0"/>
                        <a:cs typeface="Arial" panose="020B0604020202020204" pitchFamily="34" charset="0"/>
                      </a:endParaRPr>
                    </a:p>
                  </a:txBody>
                  <a:tcPr/>
                </a:tc>
                <a:tc>
                  <a:txBody>
                    <a:bodyPr/>
                    <a:lstStyle/>
                    <a:p>
                      <a:endParaRPr lang="en-IN" b="1">
                        <a:latin typeface="Arial" panose="020B0604020202020204" pitchFamily="34" charset="0"/>
                        <a:cs typeface="Arial" panose="020B0604020202020204" pitchFamily="34" charset="0"/>
                      </a:endParaRPr>
                    </a:p>
                  </a:txBody>
                  <a:tcPr/>
                </a:tc>
                <a:tc>
                  <a:txBody>
                    <a:bodyPr/>
                    <a:lstStyle/>
                    <a:p>
                      <a:endParaRPr lang="en-IN" b="1">
                        <a:latin typeface="Arial" panose="020B0604020202020204" pitchFamily="34" charset="0"/>
                        <a:cs typeface="Arial" panose="020B0604020202020204" pitchFamily="34" charset="0"/>
                      </a:endParaRPr>
                    </a:p>
                  </a:txBody>
                  <a:tcPr/>
                </a:tc>
                <a:tc>
                  <a:txBody>
                    <a:bodyPr/>
                    <a:lstStyle/>
                    <a:p>
                      <a:endParaRPr lang="en-IN" b="1">
                        <a:latin typeface="Arial" panose="020B0604020202020204" pitchFamily="34" charset="0"/>
                        <a:cs typeface="Arial" panose="020B0604020202020204" pitchFamily="34" charset="0"/>
                      </a:endParaRPr>
                    </a:p>
                  </a:txBody>
                  <a:tcPr/>
                </a:tc>
                <a:tc>
                  <a:txBody>
                    <a:bodyPr/>
                    <a:lstStyle/>
                    <a:p>
                      <a:endParaRPr lang="en-IN" b="1">
                        <a:latin typeface="Arial" panose="020B0604020202020204" pitchFamily="34" charset="0"/>
                        <a:cs typeface="Arial" panose="020B0604020202020204" pitchFamily="34" charset="0"/>
                      </a:endParaRPr>
                    </a:p>
                  </a:txBody>
                  <a:tcPr/>
                </a:tc>
                <a:tc>
                  <a:txBody>
                    <a:bodyPr/>
                    <a:lstStyle/>
                    <a:p>
                      <a:endParaRPr lang="en-IN" b="1" dirty="0">
                        <a:latin typeface="Arial" panose="020B0604020202020204" pitchFamily="34" charset="0"/>
                        <a:cs typeface="Arial" panose="020B0604020202020204" pitchFamily="34" charset="0"/>
                      </a:endParaRPr>
                    </a:p>
                  </a:txBody>
                  <a:tcPr/>
                </a:tc>
                <a:tc>
                  <a:txBody>
                    <a:bodyPr/>
                    <a:lstStyle/>
                    <a:p>
                      <a:endParaRPr lang="en-IN" b="1">
                        <a:latin typeface="Arial" panose="020B0604020202020204" pitchFamily="34" charset="0"/>
                        <a:cs typeface="Arial" panose="020B0604020202020204" pitchFamily="34" charset="0"/>
                      </a:endParaRPr>
                    </a:p>
                  </a:txBody>
                  <a:tcPr/>
                </a:tc>
                <a:tc>
                  <a:txBody>
                    <a:bodyPr/>
                    <a:lstStyle/>
                    <a:p>
                      <a:endParaRPr lang="en-IN" b="1">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606185181"/>
                  </a:ext>
                </a:extLst>
              </a:tr>
              <a:tr h="409835">
                <a:tc>
                  <a:txBody>
                    <a:bodyPr/>
                    <a:lstStyle/>
                    <a:p>
                      <a:r>
                        <a:rPr lang="en-US" b="1" dirty="0">
                          <a:latin typeface="Arial" panose="020B0604020202020204" pitchFamily="34" charset="0"/>
                          <a:cs typeface="Arial" panose="020B0604020202020204" pitchFamily="34" charset="0"/>
                        </a:rPr>
                        <a:t>Sampling/ recruitment</a:t>
                      </a:r>
                      <a:endParaRPr lang="en-IN" b="1" dirty="0">
                        <a:latin typeface="Arial" panose="020B0604020202020204" pitchFamily="34" charset="0"/>
                        <a:cs typeface="Arial" panose="020B0604020202020204" pitchFamily="34" charset="0"/>
                      </a:endParaRPr>
                    </a:p>
                  </a:txBody>
                  <a:tcPr/>
                </a:tc>
                <a:tc>
                  <a:txBody>
                    <a:bodyPr/>
                    <a:lstStyle/>
                    <a:p>
                      <a:endParaRPr lang="en-IN" b="1">
                        <a:latin typeface="Arial" panose="020B0604020202020204" pitchFamily="34" charset="0"/>
                        <a:cs typeface="Arial" panose="020B0604020202020204" pitchFamily="34" charset="0"/>
                      </a:endParaRPr>
                    </a:p>
                  </a:txBody>
                  <a:tcPr/>
                </a:tc>
                <a:tc>
                  <a:txBody>
                    <a:bodyPr/>
                    <a:lstStyle/>
                    <a:p>
                      <a:endParaRPr lang="en-IN" b="1">
                        <a:latin typeface="Arial" panose="020B0604020202020204" pitchFamily="34" charset="0"/>
                        <a:cs typeface="Arial" panose="020B0604020202020204" pitchFamily="34" charset="0"/>
                      </a:endParaRPr>
                    </a:p>
                  </a:txBody>
                  <a:tcPr/>
                </a:tc>
                <a:tc>
                  <a:txBody>
                    <a:bodyPr/>
                    <a:lstStyle/>
                    <a:p>
                      <a:endParaRPr lang="en-IN" b="1">
                        <a:latin typeface="Arial" panose="020B0604020202020204" pitchFamily="34" charset="0"/>
                        <a:cs typeface="Arial" panose="020B0604020202020204" pitchFamily="34" charset="0"/>
                      </a:endParaRPr>
                    </a:p>
                  </a:txBody>
                  <a:tcPr/>
                </a:tc>
                <a:tc>
                  <a:txBody>
                    <a:bodyPr/>
                    <a:lstStyle/>
                    <a:p>
                      <a:endParaRPr lang="en-IN" b="1" dirty="0">
                        <a:latin typeface="Arial" panose="020B0604020202020204" pitchFamily="34" charset="0"/>
                        <a:cs typeface="Arial" panose="020B0604020202020204" pitchFamily="34" charset="0"/>
                      </a:endParaRPr>
                    </a:p>
                  </a:txBody>
                  <a:tcPr>
                    <a:solidFill>
                      <a:srgbClr val="00B050"/>
                    </a:solidFill>
                  </a:tcPr>
                </a:tc>
                <a:tc>
                  <a:txBody>
                    <a:bodyPr/>
                    <a:lstStyle/>
                    <a:p>
                      <a:endParaRPr lang="en-IN" b="1" dirty="0">
                        <a:latin typeface="Arial" panose="020B0604020202020204" pitchFamily="34" charset="0"/>
                        <a:cs typeface="Arial" panose="020B0604020202020204" pitchFamily="34" charset="0"/>
                      </a:endParaRPr>
                    </a:p>
                  </a:txBody>
                  <a:tcPr>
                    <a:solidFill>
                      <a:srgbClr val="00B050"/>
                    </a:solidFill>
                  </a:tcPr>
                </a:tc>
                <a:tc>
                  <a:txBody>
                    <a:bodyPr/>
                    <a:lstStyle/>
                    <a:p>
                      <a:endParaRPr lang="en-IN" b="1" dirty="0">
                        <a:latin typeface="Arial" panose="020B0604020202020204" pitchFamily="34" charset="0"/>
                        <a:cs typeface="Arial" panose="020B0604020202020204" pitchFamily="34" charset="0"/>
                      </a:endParaRPr>
                    </a:p>
                  </a:txBody>
                  <a:tcPr>
                    <a:solidFill>
                      <a:schemeClr val="bg1">
                        <a:lumMod val="85000"/>
                      </a:schemeClr>
                    </a:solidFill>
                  </a:tcPr>
                </a:tc>
                <a:tc>
                  <a:txBody>
                    <a:bodyPr/>
                    <a:lstStyle/>
                    <a:p>
                      <a:endParaRPr lang="en-IN" b="1">
                        <a:latin typeface="Arial" panose="020B0604020202020204" pitchFamily="34" charset="0"/>
                        <a:cs typeface="Arial" panose="020B0604020202020204" pitchFamily="34" charset="0"/>
                      </a:endParaRPr>
                    </a:p>
                  </a:txBody>
                  <a:tcPr/>
                </a:tc>
                <a:tc>
                  <a:txBody>
                    <a:bodyPr/>
                    <a:lstStyle/>
                    <a:p>
                      <a:endParaRPr lang="en-IN" b="1">
                        <a:latin typeface="Arial" panose="020B0604020202020204" pitchFamily="34" charset="0"/>
                        <a:cs typeface="Arial" panose="020B0604020202020204" pitchFamily="34" charset="0"/>
                      </a:endParaRPr>
                    </a:p>
                  </a:txBody>
                  <a:tcPr/>
                </a:tc>
                <a:tc>
                  <a:txBody>
                    <a:bodyPr/>
                    <a:lstStyle/>
                    <a:p>
                      <a:endParaRPr lang="en-IN" b="1">
                        <a:latin typeface="Arial" panose="020B0604020202020204" pitchFamily="34" charset="0"/>
                        <a:cs typeface="Arial" panose="020B0604020202020204" pitchFamily="34" charset="0"/>
                      </a:endParaRPr>
                    </a:p>
                  </a:txBody>
                  <a:tcPr/>
                </a:tc>
                <a:tc>
                  <a:txBody>
                    <a:bodyPr/>
                    <a:lstStyle/>
                    <a:p>
                      <a:endParaRPr lang="en-IN" b="1">
                        <a:latin typeface="Arial" panose="020B0604020202020204" pitchFamily="34" charset="0"/>
                        <a:cs typeface="Arial" panose="020B0604020202020204" pitchFamily="34" charset="0"/>
                      </a:endParaRPr>
                    </a:p>
                  </a:txBody>
                  <a:tcPr/>
                </a:tc>
                <a:tc>
                  <a:txBody>
                    <a:bodyPr/>
                    <a:lstStyle/>
                    <a:p>
                      <a:endParaRPr lang="en-IN" b="1">
                        <a:latin typeface="Arial" panose="020B0604020202020204" pitchFamily="34" charset="0"/>
                        <a:cs typeface="Arial" panose="020B0604020202020204" pitchFamily="34" charset="0"/>
                      </a:endParaRPr>
                    </a:p>
                  </a:txBody>
                  <a:tcPr/>
                </a:tc>
                <a:tc>
                  <a:txBody>
                    <a:bodyPr/>
                    <a:lstStyle/>
                    <a:p>
                      <a:endParaRPr lang="en-IN" b="1">
                        <a:latin typeface="Arial" panose="020B0604020202020204" pitchFamily="34" charset="0"/>
                        <a:cs typeface="Arial" panose="020B0604020202020204" pitchFamily="34" charset="0"/>
                      </a:endParaRPr>
                    </a:p>
                  </a:txBody>
                  <a:tcPr/>
                </a:tc>
                <a:tc>
                  <a:txBody>
                    <a:bodyPr/>
                    <a:lstStyle/>
                    <a:p>
                      <a:endParaRPr lang="en-IN" b="1">
                        <a:latin typeface="Arial" panose="020B0604020202020204" pitchFamily="34" charset="0"/>
                        <a:cs typeface="Arial" panose="020B0604020202020204" pitchFamily="34" charset="0"/>
                      </a:endParaRPr>
                    </a:p>
                  </a:txBody>
                  <a:tcPr/>
                </a:tc>
                <a:tc>
                  <a:txBody>
                    <a:bodyPr/>
                    <a:lstStyle/>
                    <a:p>
                      <a:endParaRPr lang="en-IN" b="1">
                        <a:latin typeface="Arial" panose="020B0604020202020204" pitchFamily="34" charset="0"/>
                        <a:cs typeface="Arial" panose="020B0604020202020204" pitchFamily="34" charset="0"/>
                      </a:endParaRPr>
                    </a:p>
                  </a:txBody>
                  <a:tcPr/>
                </a:tc>
                <a:tc>
                  <a:txBody>
                    <a:bodyPr/>
                    <a:lstStyle/>
                    <a:p>
                      <a:endParaRPr lang="en-IN" b="1">
                        <a:latin typeface="Arial" panose="020B0604020202020204" pitchFamily="34" charset="0"/>
                        <a:cs typeface="Arial" panose="020B0604020202020204" pitchFamily="34" charset="0"/>
                      </a:endParaRPr>
                    </a:p>
                  </a:txBody>
                  <a:tcPr/>
                </a:tc>
                <a:tc>
                  <a:txBody>
                    <a:bodyPr/>
                    <a:lstStyle/>
                    <a:p>
                      <a:endParaRPr lang="en-IN" b="1">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690950816"/>
                  </a:ext>
                </a:extLst>
              </a:tr>
              <a:tr h="409835">
                <a:tc>
                  <a:txBody>
                    <a:bodyPr/>
                    <a:lstStyle/>
                    <a:p>
                      <a:r>
                        <a:rPr lang="en-US" b="1" dirty="0">
                          <a:latin typeface="Arial" panose="020B0604020202020204" pitchFamily="34" charset="0"/>
                          <a:cs typeface="Arial" panose="020B0604020202020204" pitchFamily="34" charset="0"/>
                        </a:rPr>
                        <a:t>Data collection</a:t>
                      </a:r>
                      <a:endParaRPr lang="en-IN" b="1" dirty="0">
                        <a:latin typeface="Arial" panose="020B0604020202020204" pitchFamily="34" charset="0"/>
                        <a:cs typeface="Arial" panose="020B0604020202020204" pitchFamily="34" charset="0"/>
                      </a:endParaRPr>
                    </a:p>
                  </a:txBody>
                  <a:tcPr/>
                </a:tc>
                <a:tc>
                  <a:txBody>
                    <a:bodyPr/>
                    <a:lstStyle/>
                    <a:p>
                      <a:endParaRPr lang="en-IN" b="1">
                        <a:latin typeface="Arial" panose="020B0604020202020204" pitchFamily="34" charset="0"/>
                        <a:cs typeface="Arial" panose="020B0604020202020204" pitchFamily="34" charset="0"/>
                      </a:endParaRPr>
                    </a:p>
                  </a:txBody>
                  <a:tcPr/>
                </a:tc>
                <a:tc>
                  <a:txBody>
                    <a:bodyPr/>
                    <a:lstStyle/>
                    <a:p>
                      <a:endParaRPr lang="en-IN" b="1">
                        <a:latin typeface="Arial" panose="020B0604020202020204" pitchFamily="34" charset="0"/>
                        <a:cs typeface="Arial" panose="020B0604020202020204" pitchFamily="34" charset="0"/>
                      </a:endParaRPr>
                    </a:p>
                  </a:txBody>
                  <a:tcPr/>
                </a:tc>
                <a:tc>
                  <a:txBody>
                    <a:bodyPr/>
                    <a:lstStyle/>
                    <a:p>
                      <a:endParaRPr lang="en-IN" b="1" dirty="0">
                        <a:latin typeface="Arial" panose="020B0604020202020204" pitchFamily="34" charset="0"/>
                        <a:cs typeface="Arial" panose="020B0604020202020204" pitchFamily="34" charset="0"/>
                      </a:endParaRPr>
                    </a:p>
                  </a:txBody>
                  <a:tcPr/>
                </a:tc>
                <a:tc>
                  <a:txBody>
                    <a:bodyPr/>
                    <a:lstStyle/>
                    <a:p>
                      <a:endParaRPr lang="en-IN" b="1">
                        <a:latin typeface="Arial" panose="020B0604020202020204" pitchFamily="34" charset="0"/>
                        <a:cs typeface="Arial" panose="020B0604020202020204" pitchFamily="34" charset="0"/>
                      </a:endParaRPr>
                    </a:p>
                  </a:txBody>
                  <a:tcPr/>
                </a:tc>
                <a:tc>
                  <a:txBody>
                    <a:bodyPr/>
                    <a:lstStyle/>
                    <a:p>
                      <a:endParaRPr lang="en-IN" b="1" dirty="0">
                        <a:latin typeface="Arial" panose="020B0604020202020204" pitchFamily="34" charset="0"/>
                        <a:cs typeface="Arial" panose="020B0604020202020204" pitchFamily="34" charset="0"/>
                      </a:endParaRPr>
                    </a:p>
                  </a:txBody>
                  <a:tcPr/>
                </a:tc>
                <a:tc>
                  <a:txBody>
                    <a:bodyPr/>
                    <a:lstStyle/>
                    <a:p>
                      <a:endParaRPr lang="en-IN" b="1" dirty="0">
                        <a:latin typeface="Arial" panose="020B0604020202020204" pitchFamily="34" charset="0"/>
                        <a:cs typeface="Arial" panose="020B0604020202020204" pitchFamily="34" charset="0"/>
                      </a:endParaRPr>
                    </a:p>
                  </a:txBody>
                  <a:tcPr>
                    <a:solidFill>
                      <a:srgbClr val="00B0F0"/>
                    </a:solidFill>
                  </a:tcPr>
                </a:tc>
                <a:tc>
                  <a:txBody>
                    <a:bodyPr/>
                    <a:lstStyle/>
                    <a:p>
                      <a:endParaRPr lang="en-IN" b="1" dirty="0">
                        <a:latin typeface="Arial" panose="020B0604020202020204" pitchFamily="34" charset="0"/>
                        <a:cs typeface="Arial" panose="020B0604020202020204" pitchFamily="34" charset="0"/>
                      </a:endParaRPr>
                    </a:p>
                  </a:txBody>
                  <a:tcPr>
                    <a:solidFill>
                      <a:srgbClr val="00B0F0"/>
                    </a:solidFill>
                  </a:tcPr>
                </a:tc>
                <a:tc>
                  <a:txBody>
                    <a:bodyPr/>
                    <a:lstStyle/>
                    <a:p>
                      <a:endParaRPr lang="en-IN" b="1" dirty="0">
                        <a:latin typeface="Arial" panose="020B0604020202020204" pitchFamily="34" charset="0"/>
                        <a:cs typeface="Arial" panose="020B0604020202020204" pitchFamily="34" charset="0"/>
                      </a:endParaRPr>
                    </a:p>
                  </a:txBody>
                  <a:tcPr>
                    <a:solidFill>
                      <a:schemeClr val="bg2"/>
                    </a:solidFill>
                  </a:tcPr>
                </a:tc>
                <a:tc>
                  <a:txBody>
                    <a:bodyPr/>
                    <a:lstStyle/>
                    <a:p>
                      <a:endParaRPr lang="en-IN" b="1">
                        <a:latin typeface="Arial" panose="020B0604020202020204" pitchFamily="34" charset="0"/>
                        <a:cs typeface="Arial" panose="020B0604020202020204" pitchFamily="34" charset="0"/>
                      </a:endParaRPr>
                    </a:p>
                  </a:txBody>
                  <a:tcPr/>
                </a:tc>
                <a:tc>
                  <a:txBody>
                    <a:bodyPr/>
                    <a:lstStyle/>
                    <a:p>
                      <a:endParaRPr lang="en-IN" b="1">
                        <a:latin typeface="Arial" panose="020B0604020202020204" pitchFamily="34" charset="0"/>
                        <a:cs typeface="Arial" panose="020B0604020202020204" pitchFamily="34" charset="0"/>
                      </a:endParaRPr>
                    </a:p>
                  </a:txBody>
                  <a:tcPr/>
                </a:tc>
                <a:tc>
                  <a:txBody>
                    <a:bodyPr/>
                    <a:lstStyle/>
                    <a:p>
                      <a:endParaRPr lang="en-IN" b="1">
                        <a:latin typeface="Arial" panose="020B0604020202020204" pitchFamily="34" charset="0"/>
                        <a:cs typeface="Arial" panose="020B0604020202020204" pitchFamily="34" charset="0"/>
                      </a:endParaRPr>
                    </a:p>
                  </a:txBody>
                  <a:tcPr/>
                </a:tc>
                <a:tc>
                  <a:txBody>
                    <a:bodyPr/>
                    <a:lstStyle/>
                    <a:p>
                      <a:endParaRPr lang="en-IN" b="1">
                        <a:latin typeface="Arial" panose="020B0604020202020204" pitchFamily="34" charset="0"/>
                        <a:cs typeface="Arial" panose="020B0604020202020204" pitchFamily="34" charset="0"/>
                      </a:endParaRPr>
                    </a:p>
                  </a:txBody>
                  <a:tcPr/>
                </a:tc>
                <a:tc>
                  <a:txBody>
                    <a:bodyPr/>
                    <a:lstStyle/>
                    <a:p>
                      <a:endParaRPr lang="en-IN" b="1">
                        <a:latin typeface="Arial" panose="020B0604020202020204" pitchFamily="34" charset="0"/>
                        <a:cs typeface="Arial" panose="020B0604020202020204" pitchFamily="34" charset="0"/>
                      </a:endParaRPr>
                    </a:p>
                  </a:txBody>
                  <a:tcPr/>
                </a:tc>
                <a:tc>
                  <a:txBody>
                    <a:bodyPr/>
                    <a:lstStyle/>
                    <a:p>
                      <a:endParaRPr lang="en-IN" b="1">
                        <a:latin typeface="Arial" panose="020B0604020202020204" pitchFamily="34" charset="0"/>
                        <a:cs typeface="Arial" panose="020B0604020202020204" pitchFamily="34" charset="0"/>
                      </a:endParaRPr>
                    </a:p>
                  </a:txBody>
                  <a:tcPr/>
                </a:tc>
                <a:tc>
                  <a:txBody>
                    <a:bodyPr/>
                    <a:lstStyle/>
                    <a:p>
                      <a:endParaRPr lang="en-IN" b="1">
                        <a:latin typeface="Arial" panose="020B0604020202020204" pitchFamily="34" charset="0"/>
                        <a:cs typeface="Arial" panose="020B0604020202020204" pitchFamily="34" charset="0"/>
                      </a:endParaRPr>
                    </a:p>
                  </a:txBody>
                  <a:tcPr/>
                </a:tc>
                <a:tc>
                  <a:txBody>
                    <a:bodyPr/>
                    <a:lstStyle/>
                    <a:p>
                      <a:endParaRPr lang="en-IN" b="1">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517060860"/>
                  </a:ext>
                </a:extLst>
              </a:tr>
              <a:tr h="409835">
                <a:tc>
                  <a:txBody>
                    <a:bodyPr/>
                    <a:lstStyle/>
                    <a:p>
                      <a:r>
                        <a:rPr lang="en-US" b="1" dirty="0">
                          <a:latin typeface="Arial" panose="020B0604020202020204" pitchFamily="34" charset="0"/>
                          <a:cs typeface="Arial" panose="020B0604020202020204" pitchFamily="34" charset="0"/>
                        </a:rPr>
                        <a:t>Data analysis</a:t>
                      </a:r>
                      <a:endParaRPr lang="en-IN" b="1" dirty="0">
                        <a:latin typeface="Arial" panose="020B0604020202020204" pitchFamily="34" charset="0"/>
                        <a:cs typeface="Arial" panose="020B0604020202020204" pitchFamily="34" charset="0"/>
                      </a:endParaRPr>
                    </a:p>
                  </a:txBody>
                  <a:tcPr/>
                </a:tc>
                <a:tc>
                  <a:txBody>
                    <a:bodyPr/>
                    <a:lstStyle/>
                    <a:p>
                      <a:endParaRPr lang="en-IN" b="1">
                        <a:latin typeface="Arial" panose="020B0604020202020204" pitchFamily="34" charset="0"/>
                        <a:cs typeface="Arial" panose="020B0604020202020204" pitchFamily="34" charset="0"/>
                      </a:endParaRPr>
                    </a:p>
                  </a:txBody>
                  <a:tcPr/>
                </a:tc>
                <a:tc>
                  <a:txBody>
                    <a:bodyPr/>
                    <a:lstStyle/>
                    <a:p>
                      <a:endParaRPr lang="en-IN" b="1">
                        <a:latin typeface="Arial" panose="020B0604020202020204" pitchFamily="34" charset="0"/>
                        <a:cs typeface="Arial" panose="020B0604020202020204" pitchFamily="34" charset="0"/>
                      </a:endParaRPr>
                    </a:p>
                  </a:txBody>
                  <a:tcPr/>
                </a:tc>
                <a:tc>
                  <a:txBody>
                    <a:bodyPr/>
                    <a:lstStyle/>
                    <a:p>
                      <a:endParaRPr lang="en-IN" b="1">
                        <a:latin typeface="Arial" panose="020B0604020202020204" pitchFamily="34" charset="0"/>
                        <a:cs typeface="Arial" panose="020B0604020202020204" pitchFamily="34" charset="0"/>
                      </a:endParaRPr>
                    </a:p>
                  </a:txBody>
                  <a:tcPr/>
                </a:tc>
                <a:tc>
                  <a:txBody>
                    <a:bodyPr/>
                    <a:lstStyle/>
                    <a:p>
                      <a:endParaRPr lang="en-IN" b="1" dirty="0">
                        <a:latin typeface="Arial" panose="020B0604020202020204" pitchFamily="34" charset="0"/>
                        <a:cs typeface="Arial" panose="020B0604020202020204" pitchFamily="34" charset="0"/>
                      </a:endParaRPr>
                    </a:p>
                  </a:txBody>
                  <a:tcPr/>
                </a:tc>
                <a:tc>
                  <a:txBody>
                    <a:bodyPr/>
                    <a:lstStyle/>
                    <a:p>
                      <a:endParaRPr lang="en-IN" b="1">
                        <a:latin typeface="Arial" panose="020B0604020202020204" pitchFamily="34" charset="0"/>
                        <a:cs typeface="Arial" panose="020B0604020202020204" pitchFamily="34" charset="0"/>
                      </a:endParaRPr>
                    </a:p>
                  </a:txBody>
                  <a:tcPr/>
                </a:tc>
                <a:tc>
                  <a:txBody>
                    <a:bodyPr/>
                    <a:lstStyle/>
                    <a:p>
                      <a:endParaRPr lang="en-IN" b="1">
                        <a:latin typeface="Arial" panose="020B0604020202020204" pitchFamily="34" charset="0"/>
                        <a:cs typeface="Arial" panose="020B0604020202020204" pitchFamily="34" charset="0"/>
                      </a:endParaRPr>
                    </a:p>
                  </a:txBody>
                  <a:tcPr/>
                </a:tc>
                <a:tc>
                  <a:txBody>
                    <a:bodyPr/>
                    <a:lstStyle/>
                    <a:p>
                      <a:endParaRPr lang="en-IN" b="1">
                        <a:latin typeface="Arial" panose="020B0604020202020204" pitchFamily="34" charset="0"/>
                        <a:cs typeface="Arial" panose="020B0604020202020204" pitchFamily="34" charset="0"/>
                      </a:endParaRPr>
                    </a:p>
                  </a:txBody>
                  <a:tcPr/>
                </a:tc>
                <a:tc>
                  <a:txBody>
                    <a:bodyPr/>
                    <a:lstStyle/>
                    <a:p>
                      <a:endParaRPr lang="en-IN" b="1" dirty="0">
                        <a:latin typeface="Arial" panose="020B0604020202020204" pitchFamily="34" charset="0"/>
                        <a:cs typeface="Arial" panose="020B0604020202020204" pitchFamily="34" charset="0"/>
                      </a:endParaRPr>
                    </a:p>
                  </a:txBody>
                  <a:tcPr>
                    <a:solidFill>
                      <a:srgbClr val="FFC000"/>
                    </a:solidFill>
                  </a:tcPr>
                </a:tc>
                <a:tc>
                  <a:txBody>
                    <a:bodyPr/>
                    <a:lstStyle/>
                    <a:p>
                      <a:endParaRPr lang="en-IN" b="1" dirty="0">
                        <a:latin typeface="Arial" panose="020B0604020202020204" pitchFamily="34" charset="0"/>
                        <a:cs typeface="Arial" panose="020B0604020202020204" pitchFamily="34" charset="0"/>
                      </a:endParaRPr>
                    </a:p>
                  </a:txBody>
                  <a:tcPr>
                    <a:solidFill>
                      <a:srgbClr val="FFC000"/>
                    </a:solidFill>
                  </a:tcPr>
                </a:tc>
                <a:tc>
                  <a:txBody>
                    <a:bodyPr/>
                    <a:lstStyle/>
                    <a:p>
                      <a:endParaRPr lang="en-IN" b="1" dirty="0">
                        <a:latin typeface="Arial" panose="020B0604020202020204" pitchFamily="34" charset="0"/>
                        <a:cs typeface="Arial" panose="020B0604020202020204" pitchFamily="34" charset="0"/>
                      </a:endParaRPr>
                    </a:p>
                  </a:txBody>
                  <a:tcPr>
                    <a:solidFill>
                      <a:schemeClr val="bg1">
                        <a:lumMod val="85000"/>
                      </a:schemeClr>
                    </a:solidFill>
                  </a:tcPr>
                </a:tc>
                <a:tc>
                  <a:txBody>
                    <a:bodyPr/>
                    <a:lstStyle/>
                    <a:p>
                      <a:endParaRPr lang="en-IN" b="1" dirty="0">
                        <a:latin typeface="Arial" panose="020B0604020202020204" pitchFamily="34" charset="0"/>
                        <a:cs typeface="Arial" panose="020B0604020202020204" pitchFamily="34" charset="0"/>
                      </a:endParaRPr>
                    </a:p>
                  </a:txBody>
                  <a:tcPr>
                    <a:solidFill>
                      <a:schemeClr val="bg2">
                        <a:lumMod val="90000"/>
                      </a:schemeClr>
                    </a:solidFill>
                  </a:tcPr>
                </a:tc>
                <a:tc>
                  <a:txBody>
                    <a:bodyPr/>
                    <a:lstStyle/>
                    <a:p>
                      <a:endParaRPr lang="en-IN" b="1">
                        <a:latin typeface="Arial" panose="020B0604020202020204" pitchFamily="34" charset="0"/>
                        <a:cs typeface="Arial" panose="020B0604020202020204" pitchFamily="34" charset="0"/>
                      </a:endParaRPr>
                    </a:p>
                  </a:txBody>
                  <a:tcPr/>
                </a:tc>
                <a:tc>
                  <a:txBody>
                    <a:bodyPr/>
                    <a:lstStyle/>
                    <a:p>
                      <a:endParaRPr lang="en-IN" b="1">
                        <a:latin typeface="Arial" panose="020B0604020202020204" pitchFamily="34" charset="0"/>
                        <a:cs typeface="Arial" panose="020B0604020202020204" pitchFamily="34" charset="0"/>
                      </a:endParaRPr>
                    </a:p>
                  </a:txBody>
                  <a:tcPr/>
                </a:tc>
                <a:tc>
                  <a:txBody>
                    <a:bodyPr/>
                    <a:lstStyle/>
                    <a:p>
                      <a:endParaRPr lang="en-IN" b="1">
                        <a:latin typeface="Arial" panose="020B0604020202020204" pitchFamily="34" charset="0"/>
                        <a:cs typeface="Arial" panose="020B0604020202020204" pitchFamily="34" charset="0"/>
                      </a:endParaRPr>
                    </a:p>
                  </a:txBody>
                  <a:tcPr/>
                </a:tc>
                <a:tc>
                  <a:txBody>
                    <a:bodyPr/>
                    <a:lstStyle/>
                    <a:p>
                      <a:endParaRPr lang="en-IN" b="1">
                        <a:latin typeface="Arial" panose="020B0604020202020204" pitchFamily="34" charset="0"/>
                        <a:cs typeface="Arial" panose="020B0604020202020204" pitchFamily="34" charset="0"/>
                      </a:endParaRPr>
                    </a:p>
                  </a:txBody>
                  <a:tcPr/>
                </a:tc>
                <a:tc>
                  <a:txBody>
                    <a:bodyPr/>
                    <a:lstStyle/>
                    <a:p>
                      <a:endParaRPr lang="en-IN" b="1">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606351499"/>
                  </a:ext>
                </a:extLst>
              </a:tr>
              <a:tr h="409835">
                <a:tc>
                  <a:txBody>
                    <a:bodyPr/>
                    <a:lstStyle/>
                    <a:p>
                      <a:r>
                        <a:rPr lang="en-US" b="1" dirty="0">
                          <a:latin typeface="Arial" panose="020B0604020202020204" pitchFamily="34" charset="0"/>
                          <a:cs typeface="Arial" panose="020B0604020202020204" pitchFamily="34" charset="0"/>
                        </a:rPr>
                        <a:t>Verification of Data</a:t>
                      </a:r>
                      <a:endParaRPr lang="en-IN" b="1" dirty="0">
                        <a:latin typeface="Arial" panose="020B0604020202020204" pitchFamily="34" charset="0"/>
                        <a:cs typeface="Arial" panose="020B0604020202020204" pitchFamily="34" charset="0"/>
                      </a:endParaRPr>
                    </a:p>
                  </a:txBody>
                  <a:tcPr/>
                </a:tc>
                <a:tc>
                  <a:txBody>
                    <a:bodyPr/>
                    <a:lstStyle/>
                    <a:p>
                      <a:endParaRPr lang="en-IN" b="1">
                        <a:latin typeface="Arial" panose="020B0604020202020204" pitchFamily="34" charset="0"/>
                        <a:cs typeface="Arial" panose="020B0604020202020204" pitchFamily="34" charset="0"/>
                      </a:endParaRPr>
                    </a:p>
                  </a:txBody>
                  <a:tcPr/>
                </a:tc>
                <a:tc>
                  <a:txBody>
                    <a:bodyPr/>
                    <a:lstStyle/>
                    <a:p>
                      <a:endParaRPr lang="en-IN" b="1">
                        <a:latin typeface="Arial" panose="020B0604020202020204" pitchFamily="34" charset="0"/>
                        <a:cs typeface="Arial" panose="020B0604020202020204" pitchFamily="34" charset="0"/>
                      </a:endParaRPr>
                    </a:p>
                  </a:txBody>
                  <a:tcPr/>
                </a:tc>
                <a:tc>
                  <a:txBody>
                    <a:bodyPr/>
                    <a:lstStyle/>
                    <a:p>
                      <a:endParaRPr lang="en-IN" b="1">
                        <a:latin typeface="Arial" panose="020B0604020202020204" pitchFamily="34" charset="0"/>
                        <a:cs typeface="Arial" panose="020B0604020202020204" pitchFamily="34" charset="0"/>
                      </a:endParaRPr>
                    </a:p>
                  </a:txBody>
                  <a:tcPr/>
                </a:tc>
                <a:tc>
                  <a:txBody>
                    <a:bodyPr/>
                    <a:lstStyle/>
                    <a:p>
                      <a:endParaRPr lang="en-IN" b="1">
                        <a:latin typeface="Arial" panose="020B0604020202020204" pitchFamily="34" charset="0"/>
                        <a:cs typeface="Arial" panose="020B0604020202020204" pitchFamily="34" charset="0"/>
                      </a:endParaRPr>
                    </a:p>
                  </a:txBody>
                  <a:tcPr/>
                </a:tc>
                <a:tc>
                  <a:txBody>
                    <a:bodyPr/>
                    <a:lstStyle/>
                    <a:p>
                      <a:endParaRPr lang="en-IN" b="1">
                        <a:latin typeface="Arial" panose="020B0604020202020204" pitchFamily="34" charset="0"/>
                        <a:cs typeface="Arial" panose="020B0604020202020204" pitchFamily="34" charset="0"/>
                      </a:endParaRPr>
                    </a:p>
                  </a:txBody>
                  <a:tcPr/>
                </a:tc>
                <a:tc>
                  <a:txBody>
                    <a:bodyPr/>
                    <a:lstStyle/>
                    <a:p>
                      <a:endParaRPr lang="en-IN" b="1" dirty="0">
                        <a:latin typeface="Arial" panose="020B0604020202020204" pitchFamily="34" charset="0"/>
                        <a:cs typeface="Arial" panose="020B0604020202020204" pitchFamily="34" charset="0"/>
                      </a:endParaRPr>
                    </a:p>
                  </a:txBody>
                  <a:tcPr/>
                </a:tc>
                <a:tc>
                  <a:txBody>
                    <a:bodyPr/>
                    <a:lstStyle/>
                    <a:p>
                      <a:endParaRPr lang="en-IN" b="1" dirty="0">
                        <a:latin typeface="Arial" panose="020B0604020202020204" pitchFamily="34" charset="0"/>
                        <a:cs typeface="Arial" panose="020B0604020202020204" pitchFamily="34" charset="0"/>
                      </a:endParaRPr>
                    </a:p>
                  </a:txBody>
                  <a:tcPr/>
                </a:tc>
                <a:tc>
                  <a:txBody>
                    <a:bodyPr/>
                    <a:lstStyle/>
                    <a:p>
                      <a:endParaRPr lang="en-IN" b="1">
                        <a:latin typeface="Arial" panose="020B0604020202020204" pitchFamily="34" charset="0"/>
                        <a:cs typeface="Arial" panose="020B0604020202020204" pitchFamily="34" charset="0"/>
                      </a:endParaRPr>
                    </a:p>
                  </a:txBody>
                  <a:tcPr/>
                </a:tc>
                <a:tc>
                  <a:txBody>
                    <a:bodyPr/>
                    <a:lstStyle/>
                    <a:p>
                      <a:endParaRPr lang="en-IN" b="1">
                        <a:latin typeface="Arial" panose="020B0604020202020204" pitchFamily="34" charset="0"/>
                        <a:cs typeface="Arial" panose="020B0604020202020204" pitchFamily="34" charset="0"/>
                      </a:endParaRPr>
                    </a:p>
                  </a:txBody>
                  <a:tcPr/>
                </a:tc>
                <a:tc>
                  <a:txBody>
                    <a:bodyPr/>
                    <a:lstStyle/>
                    <a:p>
                      <a:endParaRPr lang="en-IN" b="1" dirty="0">
                        <a:latin typeface="Arial" panose="020B0604020202020204" pitchFamily="34" charset="0"/>
                        <a:cs typeface="Arial" panose="020B0604020202020204" pitchFamily="34" charset="0"/>
                      </a:endParaRPr>
                    </a:p>
                  </a:txBody>
                  <a:tcPr>
                    <a:solidFill>
                      <a:schemeClr val="tx1"/>
                    </a:solidFill>
                  </a:tcPr>
                </a:tc>
                <a:tc>
                  <a:txBody>
                    <a:bodyPr/>
                    <a:lstStyle/>
                    <a:p>
                      <a:endParaRPr lang="en-IN" b="1" dirty="0">
                        <a:latin typeface="Arial" panose="020B0604020202020204" pitchFamily="34" charset="0"/>
                        <a:cs typeface="Arial" panose="020B0604020202020204" pitchFamily="34" charset="0"/>
                      </a:endParaRPr>
                    </a:p>
                  </a:txBody>
                  <a:tcPr>
                    <a:solidFill>
                      <a:schemeClr val="bg2"/>
                    </a:solidFill>
                  </a:tcPr>
                </a:tc>
                <a:tc>
                  <a:txBody>
                    <a:bodyPr/>
                    <a:lstStyle/>
                    <a:p>
                      <a:endParaRPr lang="en-IN" b="1" dirty="0">
                        <a:latin typeface="Arial" panose="020B0604020202020204" pitchFamily="34" charset="0"/>
                        <a:cs typeface="Arial" panose="020B0604020202020204" pitchFamily="34" charset="0"/>
                      </a:endParaRPr>
                    </a:p>
                  </a:txBody>
                  <a:tcPr>
                    <a:solidFill>
                      <a:schemeClr val="bg2"/>
                    </a:solidFill>
                  </a:tcPr>
                </a:tc>
                <a:tc>
                  <a:txBody>
                    <a:bodyPr/>
                    <a:lstStyle/>
                    <a:p>
                      <a:endParaRPr lang="en-IN" b="1">
                        <a:latin typeface="Arial" panose="020B0604020202020204" pitchFamily="34" charset="0"/>
                        <a:cs typeface="Arial" panose="020B0604020202020204" pitchFamily="34" charset="0"/>
                      </a:endParaRPr>
                    </a:p>
                  </a:txBody>
                  <a:tcPr/>
                </a:tc>
                <a:tc>
                  <a:txBody>
                    <a:bodyPr/>
                    <a:lstStyle/>
                    <a:p>
                      <a:endParaRPr lang="en-IN" b="1">
                        <a:latin typeface="Arial" panose="020B0604020202020204" pitchFamily="34" charset="0"/>
                        <a:cs typeface="Arial" panose="020B0604020202020204" pitchFamily="34" charset="0"/>
                      </a:endParaRPr>
                    </a:p>
                  </a:txBody>
                  <a:tcPr/>
                </a:tc>
                <a:tc>
                  <a:txBody>
                    <a:bodyPr/>
                    <a:lstStyle/>
                    <a:p>
                      <a:endParaRPr lang="en-IN" b="1">
                        <a:latin typeface="Arial" panose="020B0604020202020204" pitchFamily="34" charset="0"/>
                        <a:cs typeface="Arial" panose="020B0604020202020204" pitchFamily="34" charset="0"/>
                      </a:endParaRPr>
                    </a:p>
                  </a:txBody>
                  <a:tcPr/>
                </a:tc>
                <a:tc>
                  <a:txBody>
                    <a:bodyPr/>
                    <a:lstStyle/>
                    <a:p>
                      <a:endParaRPr lang="en-IN" b="1">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938872217"/>
                  </a:ext>
                </a:extLst>
              </a:tr>
              <a:tr h="409835">
                <a:tc>
                  <a:txBody>
                    <a:bodyPr/>
                    <a:lstStyle/>
                    <a:p>
                      <a:r>
                        <a:rPr lang="en-US" b="1" dirty="0">
                          <a:latin typeface="Arial" panose="020B0604020202020204" pitchFamily="34" charset="0"/>
                          <a:cs typeface="Arial" panose="020B0604020202020204" pitchFamily="34" charset="0"/>
                        </a:rPr>
                        <a:t>Result writing</a:t>
                      </a:r>
                      <a:endParaRPr lang="en-IN" b="1" dirty="0">
                        <a:latin typeface="Arial" panose="020B0604020202020204" pitchFamily="34" charset="0"/>
                        <a:cs typeface="Arial" panose="020B0604020202020204" pitchFamily="34" charset="0"/>
                      </a:endParaRPr>
                    </a:p>
                  </a:txBody>
                  <a:tcPr/>
                </a:tc>
                <a:tc>
                  <a:txBody>
                    <a:bodyPr/>
                    <a:lstStyle/>
                    <a:p>
                      <a:endParaRPr lang="en-IN" b="1">
                        <a:latin typeface="Arial" panose="020B0604020202020204" pitchFamily="34" charset="0"/>
                        <a:cs typeface="Arial" panose="020B0604020202020204" pitchFamily="34" charset="0"/>
                      </a:endParaRPr>
                    </a:p>
                  </a:txBody>
                  <a:tcPr/>
                </a:tc>
                <a:tc>
                  <a:txBody>
                    <a:bodyPr/>
                    <a:lstStyle/>
                    <a:p>
                      <a:endParaRPr lang="en-IN" b="1">
                        <a:latin typeface="Arial" panose="020B0604020202020204" pitchFamily="34" charset="0"/>
                        <a:cs typeface="Arial" panose="020B0604020202020204" pitchFamily="34" charset="0"/>
                      </a:endParaRPr>
                    </a:p>
                  </a:txBody>
                  <a:tcPr/>
                </a:tc>
                <a:tc>
                  <a:txBody>
                    <a:bodyPr/>
                    <a:lstStyle/>
                    <a:p>
                      <a:endParaRPr lang="en-IN" b="1">
                        <a:latin typeface="Arial" panose="020B0604020202020204" pitchFamily="34" charset="0"/>
                        <a:cs typeface="Arial" panose="020B0604020202020204" pitchFamily="34" charset="0"/>
                      </a:endParaRPr>
                    </a:p>
                  </a:txBody>
                  <a:tcPr/>
                </a:tc>
                <a:tc>
                  <a:txBody>
                    <a:bodyPr/>
                    <a:lstStyle/>
                    <a:p>
                      <a:endParaRPr lang="en-IN" b="1">
                        <a:latin typeface="Arial" panose="020B0604020202020204" pitchFamily="34" charset="0"/>
                        <a:cs typeface="Arial" panose="020B0604020202020204" pitchFamily="34" charset="0"/>
                      </a:endParaRPr>
                    </a:p>
                  </a:txBody>
                  <a:tcPr/>
                </a:tc>
                <a:tc>
                  <a:txBody>
                    <a:bodyPr/>
                    <a:lstStyle/>
                    <a:p>
                      <a:endParaRPr lang="en-IN" b="1">
                        <a:latin typeface="Arial" panose="020B0604020202020204" pitchFamily="34" charset="0"/>
                        <a:cs typeface="Arial" panose="020B0604020202020204" pitchFamily="34" charset="0"/>
                      </a:endParaRPr>
                    </a:p>
                  </a:txBody>
                  <a:tcPr/>
                </a:tc>
                <a:tc>
                  <a:txBody>
                    <a:bodyPr/>
                    <a:lstStyle/>
                    <a:p>
                      <a:endParaRPr lang="en-IN" b="1">
                        <a:latin typeface="Arial" panose="020B0604020202020204" pitchFamily="34" charset="0"/>
                        <a:cs typeface="Arial" panose="020B0604020202020204" pitchFamily="34" charset="0"/>
                      </a:endParaRPr>
                    </a:p>
                  </a:txBody>
                  <a:tcPr/>
                </a:tc>
                <a:tc>
                  <a:txBody>
                    <a:bodyPr/>
                    <a:lstStyle/>
                    <a:p>
                      <a:endParaRPr lang="en-IN" b="1">
                        <a:latin typeface="Arial" panose="020B0604020202020204" pitchFamily="34" charset="0"/>
                        <a:cs typeface="Arial" panose="020B0604020202020204" pitchFamily="34" charset="0"/>
                      </a:endParaRPr>
                    </a:p>
                  </a:txBody>
                  <a:tcPr/>
                </a:tc>
                <a:tc>
                  <a:txBody>
                    <a:bodyPr/>
                    <a:lstStyle/>
                    <a:p>
                      <a:endParaRPr lang="en-IN" b="1">
                        <a:latin typeface="Arial" panose="020B0604020202020204" pitchFamily="34" charset="0"/>
                        <a:cs typeface="Arial" panose="020B0604020202020204" pitchFamily="34" charset="0"/>
                      </a:endParaRPr>
                    </a:p>
                  </a:txBody>
                  <a:tcPr/>
                </a:tc>
                <a:tc>
                  <a:txBody>
                    <a:bodyPr/>
                    <a:lstStyle/>
                    <a:p>
                      <a:endParaRPr lang="en-IN" b="1">
                        <a:latin typeface="Arial" panose="020B0604020202020204" pitchFamily="34" charset="0"/>
                        <a:cs typeface="Arial" panose="020B0604020202020204" pitchFamily="34" charset="0"/>
                      </a:endParaRPr>
                    </a:p>
                  </a:txBody>
                  <a:tcPr/>
                </a:tc>
                <a:tc>
                  <a:txBody>
                    <a:bodyPr/>
                    <a:lstStyle/>
                    <a:p>
                      <a:endParaRPr lang="en-IN" b="1">
                        <a:latin typeface="Arial" panose="020B0604020202020204" pitchFamily="34" charset="0"/>
                        <a:cs typeface="Arial" panose="020B0604020202020204" pitchFamily="34" charset="0"/>
                      </a:endParaRPr>
                    </a:p>
                  </a:txBody>
                  <a:tcPr/>
                </a:tc>
                <a:tc>
                  <a:txBody>
                    <a:bodyPr/>
                    <a:lstStyle/>
                    <a:p>
                      <a:endParaRPr lang="en-IN" b="1" dirty="0">
                        <a:latin typeface="Arial" panose="020B0604020202020204" pitchFamily="34" charset="0"/>
                        <a:cs typeface="Arial" panose="020B0604020202020204" pitchFamily="34" charset="0"/>
                      </a:endParaRPr>
                    </a:p>
                  </a:txBody>
                  <a:tcPr>
                    <a:solidFill>
                      <a:schemeClr val="accent5">
                        <a:lumMod val="50000"/>
                      </a:schemeClr>
                    </a:solidFill>
                  </a:tcPr>
                </a:tc>
                <a:tc>
                  <a:txBody>
                    <a:bodyPr/>
                    <a:lstStyle/>
                    <a:p>
                      <a:endParaRPr lang="en-IN" b="1" dirty="0">
                        <a:latin typeface="Arial" panose="020B0604020202020204" pitchFamily="34" charset="0"/>
                        <a:cs typeface="Arial" panose="020B0604020202020204" pitchFamily="34" charset="0"/>
                      </a:endParaRPr>
                    </a:p>
                  </a:txBody>
                  <a:tcPr>
                    <a:solidFill>
                      <a:schemeClr val="accent5">
                        <a:lumMod val="50000"/>
                      </a:schemeClr>
                    </a:solidFill>
                  </a:tcPr>
                </a:tc>
                <a:tc>
                  <a:txBody>
                    <a:bodyPr/>
                    <a:lstStyle/>
                    <a:p>
                      <a:endParaRPr lang="en-IN" b="1" dirty="0">
                        <a:latin typeface="Arial" panose="020B0604020202020204" pitchFamily="34" charset="0"/>
                        <a:cs typeface="Arial" panose="020B0604020202020204" pitchFamily="34" charset="0"/>
                      </a:endParaRPr>
                    </a:p>
                  </a:txBody>
                  <a:tcPr>
                    <a:solidFill>
                      <a:schemeClr val="bg1">
                        <a:lumMod val="75000"/>
                      </a:schemeClr>
                    </a:solidFill>
                  </a:tcPr>
                </a:tc>
                <a:tc>
                  <a:txBody>
                    <a:bodyPr/>
                    <a:lstStyle/>
                    <a:p>
                      <a:endParaRPr lang="en-IN" b="1" dirty="0">
                        <a:latin typeface="Arial" panose="020B0604020202020204" pitchFamily="34" charset="0"/>
                        <a:cs typeface="Arial" panose="020B0604020202020204" pitchFamily="34" charset="0"/>
                      </a:endParaRPr>
                    </a:p>
                  </a:txBody>
                  <a:tcPr>
                    <a:solidFill>
                      <a:schemeClr val="bg2">
                        <a:lumMod val="90000"/>
                      </a:schemeClr>
                    </a:solidFill>
                  </a:tcPr>
                </a:tc>
                <a:tc>
                  <a:txBody>
                    <a:bodyPr/>
                    <a:lstStyle/>
                    <a:p>
                      <a:endParaRPr lang="en-IN" b="1" dirty="0">
                        <a:latin typeface="Arial" panose="020B0604020202020204" pitchFamily="34" charset="0"/>
                        <a:cs typeface="Arial" panose="020B0604020202020204" pitchFamily="34" charset="0"/>
                      </a:endParaRPr>
                    </a:p>
                  </a:txBody>
                  <a:tcPr/>
                </a:tc>
                <a:tc>
                  <a:txBody>
                    <a:bodyPr/>
                    <a:lstStyle/>
                    <a:p>
                      <a:endParaRPr lang="en-IN" b="1"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415726732"/>
                  </a:ext>
                </a:extLst>
              </a:tr>
              <a:tr h="409835">
                <a:tc>
                  <a:txBody>
                    <a:bodyPr/>
                    <a:lstStyle/>
                    <a:p>
                      <a:r>
                        <a:rPr lang="en-US" b="1" dirty="0">
                          <a:latin typeface="Arial" panose="020B0604020202020204" pitchFamily="34" charset="0"/>
                          <a:cs typeface="Arial" panose="020B0604020202020204" pitchFamily="34" charset="0"/>
                        </a:rPr>
                        <a:t>Dissertation chapter (1-6)</a:t>
                      </a:r>
                      <a:endParaRPr lang="en-IN" b="1" dirty="0">
                        <a:latin typeface="Arial" panose="020B0604020202020204" pitchFamily="34" charset="0"/>
                        <a:cs typeface="Arial" panose="020B0604020202020204" pitchFamily="34" charset="0"/>
                      </a:endParaRPr>
                    </a:p>
                  </a:txBody>
                  <a:tcPr/>
                </a:tc>
                <a:tc>
                  <a:txBody>
                    <a:bodyPr/>
                    <a:lstStyle/>
                    <a:p>
                      <a:endParaRPr lang="en-IN" b="1">
                        <a:latin typeface="Arial" panose="020B0604020202020204" pitchFamily="34" charset="0"/>
                        <a:cs typeface="Arial" panose="020B0604020202020204" pitchFamily="34" charset="0"/>
                      </a:endParaRPr>
                    </a:p>
                  </a:txBody>
                  <a:tcPr/>
                </a:tc>
                <a:tc>
                  <a:txBody>
                    <a:bodyPr/>
                    <a:lstStyle/>
                    <a:p>
                      <a:endParaRPr lang="en-IN" b="1">
                        <a:latin typeface="Arial" panose="020B0604020202020204" pitchFamily="34" charset="0"/>
                        <a:cs typeface="Arial" panose="020B0604020202020204" pitchFamily="34" charset="0"/>
                      </a:endParaRPr>
                    </a:p>
                  </a:txBody>
                  <a:tcPr/>
                </a:tc>
                <a:tc>
                  <a:txBody>
                    <a:bodyPr/>
                    <a:lstStyle/>
                    <a:p>
                      <a:endParaRPr lang="en-IN" b="1">
                        <a:latin typeface="Arial" panose="020B0604020202020204" pitchFamily="34" charset="0"/>
                        <a:cs typeface="Arial" panose="020B0604020202020204" pitchFamily="34" charset="0"/>
                      </a:endParaRPr>
                    </a:p>
                  </a:txBody>
                  <a:tcPr/>
                </a:tc>
                <a:tc>
                  <a:txBody>
                    <a:bodyPr/>
                    <a:lstStyle/>
                    <a:p>
                      <a:endParaRPr lang="en-IN" b="1">
                        <a:latin typeface="Arial" panose="020B0604020202020204" pitchFamily="34" charset="0"/>
                        <a:cs typeface="Arial" panose="020B0604020202020204" pitchFamily="34" charset="0"/>
                      </a:endParaRPr>
                    </a:p>
                  </a:txBody>
                  <a:tcPr/>
                </a:tc>
                <a:tc>
                  <a:txBody>
                    <a:bodyPr/>
                    <a:lstStyle/>
                    <a:p>
                      <a:endParaRPr lang="en-IN" b="1">
                        <a:latin typeface="Arial" panose="020B0604020202020204" pitchFamily="34" charset="0"/>
                        <a:cs typeface="Arial" panose="020B0604020202020204" pitchFamily="34" charset="0"/>
                      </a:endParaRPr>
                    </a:p>
                  </a:txBody>
                  <a:tcPr/>
                </a:tc>
                <a:tc>
                  <a:txBody>
                    <a:bodyPr/>
                    <a:lstStyle/>
                    <a:p>
                      <a:endParaRPr lang="en-IN" b="1">
                        <a:latin typeface="Arial" panose="020B0604020202020204" pitchFamily="34" charset="0"/>
                        <a:cs typeface="Arial" panose="020B0604020202020204" pitchFamily="34" charset="0"/>
                      </a:endParaRPr>
                    </a:p>
                  </a:txBody>
                  <a:tcPr/>
                </a:tc>
                <a:tc>
                  <a:txBody>
                    <a:bodyPr/>
                    <a:lstStyle/>
                    <a:p>
                      <a:endParaRPr lang="en-IN" b="1">
                        <a:latin typeface="Arial" panose="020B0604020202020204" pitchFamily="34" charset="0"/>
                        <a:cs typeface="Arial" panose="020B0604020202020204" pitchFamily="34" charset="0"/>
                      </a:endParaRPr>
                    </a:p>
                  </a:txBody>
                  <a:tcPr/>
                </a:tc>
                <a:tc>
                  <a:txBody>
                    <a:bodyPr/>
                    <a:lstStyle/>
                    <a:p>
                      <a:endParaRPr lang="en-IN" b="1">
                        <a:latin typeface="Arial" panose="020B0604020202020204" pitchFamily="34" charset="0"/>
                        <a:cs typeface="Arial" panose="020B0604020202020204" pitchFamily="34" charset="0"/>
                      </a:endParaRPr>
                    </a:p>
                  </a:txBody>
                  <a:tcPr/>
                </a:tc>
                <a:tc>
                  <a:txBody>
                    <a:bodyPr/>
                    <a:lstStyle/>
                    <a:p>
                      <a:endParaRPr lang="en-IN" b="1">
                        <a:latin typeface="Arial" panose="020B0604020202020204" pitchFamily="34" charset="0"/>
                        <a:cs typeface="Arial" panose="020B0604020202020204" pitchFamily="34" charset="0"/>
                      </a:endParaRPr>
                    </a:p>
                  </a:txBody>
                  <a:tcPr/>
                </a:tc>
                <a:tc>
                  <a:txBody>
                    <a:bodyPr/>
                    <a:lstStyle/>
                    <a:p>
                      <a:endParaRPr lang="en-IN" b="1">
                        <a:latin typeface="Arial" panose="020B0604020202020204" pitchFamily="34" charset="0"/>
                        <a:cs typeface="Arial" panose="020B0604020202020204" pitchFamily="34" charset="0"/>
                      </a:endParaRPr>
                    </a:p>
                  </a:txBody>
                  <a:tcPr/>
                </a:tc>
                <a:tc>
                  <a:txBody>
                    <a:bodyPr/>
                    <a:lstStyle/>
                    <a:p>
                      <a:endParaRPr lang="en-IN" b="1" dirty="0">
                        <a:latin typeface="Arial" panose="020B0604020202020204" pitchFamily="34" charset="0"/>
                        <a:cs typeface="Arial" panose="020B0604020202020204" pitchFamily="34" charset="0"/>
                      </a:endParaRPr>
                    </a:p>
                  </a:txBody>
                  <a:tcPr/>
                </a:tc>
                <a:tc>
                  <a:txBody>
                    <a:bodyPr/>
                    <a:lstStyle/>
                    <a:p>
                      <a:endParaRPr lang="en-IN" b="1" dirty="0">
                        <a:latin typeface="Arial" panose="020B0604020202020204" pitchFamily="34" charset="0"/>
                        <a:cs typeface="Arial" panose="020B0604020202020204" pitchFamily="34" charset="0"/>
                      </a:endParaRPr>
                    </a:p>
                  </a:txBody>
                  <a:tcPr>
                    <a:solidFill>
                      <a:schemeClr val="bg2"/>
                    </a:solidFill>
                  </a:tcPr>
                </a:tc>
                <a:tc>
                  <a:txBody>
                    <a:bodyPr/>
                    <a:lstStyle/>
                    <a:p>
                      <a:endParaRPr lang="en-IN" b="1" dirty="0">
                        <a:latin typeface="Arial" panose="020B0604020202020204" pitchFamily="34" charset="0"/>
                        <a:cs typeface="Arial" panose="020B0604020202020204" pitchFamily="34" charset="0"/>
                      </a:endParaRPr>
                    </a:p>
                  </a:txBody>
                  <a:tcPr>
                    <a:solidFill>
                      <a:schemeClr val="accent1">
                        <a:lumMod val="75000"/>
                        <a:lumOff val="25000"/>
                      </a:schemeClr>
                    </a:solidFill>
                  </a:tcPr>
                </a:tc>
                <a:tc>
                  <a:txBody>
                    <a:bodyPr/>
                    <a:lstStyle/>
                    <a:p>
                      <a:endParaRPr lang="en-IN" b="1" dirty="0">
                        <a:latin typeface="Arial" panose="020B0604020202020204" pitchFamily="34" charset="0"/>
                        <a:cs typeface="Arial" panose="020B0604020202020204" pitchFamily="34" charset="0"/>
                      </a:endParaRPr>
                    </a:p>
                  </a:txBody>
                  <a:tcPr>
                    <a:solidFill>
                      <a:schemeClr val="accent1">
                        <a:lumMod val="75000"/>
                        <a:lumOff val="25000"/>
                      </a:schemeClr>
                    </a:solidFill>
                  </a:tcPr>
                </a:tc>
                <a:tc>
                  <a:txBody>
                    <a:bodyPr/>
                    <a:lstStyle/>
                    <a:p>
                      <a:endParaRPr lang="en-IN" b="1" dirty="0">
                        <a:latin typeface="Arial" panose="020B0604020202020204" pitchFamily="34" charset="0"/>
                        <a:cs typeface="Arial" panose="020B0604020202020204" pitchFamily="34" charset="0"/>
                      </a:endParaRPr>
                    </a:p>
                  </a:txBody>
                  <a:tcPr>
                    <a:solidFill>
                      <a:schemeClr val="bg2"/>
                    </a:solidFill>
                  </a:tcPr>
                </a:tc>
                <a:tc>
                  <a:txBody>
                    <a:bodyPr/>
                    <a:lstStyle/>
                    <a:p>
                      <a:endParaRPr lang="en-IN" b="1"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43133484"/>
                  </a:ext>
                </a:extLst>
              </a:tr>
              <a:tr h="409835">
                <a:tc>
                  <a:txBody>
                    <a:bodyPr/>
                    <a:lstStyle/>
                    <a:p>
                      <a:r>
                        <a:rPr lang="en-US" b="1" dirty="0">
                          <a:latin typeface="Arial" panose="020B0604020202020204" pitchFamily="34" charset="0"/>
                          <a:cs typeface="Arial" panose="020B0604020202020204" pitchFamily="34" charset="0"/>
                        </a:rPr>
                        <a:t>Revision or Rechecking</a:t>
                      </a:r>
                      <a:endParaRPr lang="en-IN" b="1" dirty="0">
                        <a:latin typeface="Arial" panose="020B0604020202020204" pitchFamily="34" charset="0"/>
                        <a:cs typeface="Arial" panose="020B0604020202020204" pitchFamily="34" charset="0"/>
                      </a:endParaRPr>
                    </a:p>
                  </a:txBody>
                  <a:tcPr/>
                </a:tc>
                <a:tc>
                  <a:txBody>
                    <a:bodyPr/>
                    <a:lstStyle/>
                    <a:p>
                      <a:endParaRPr lang="en-IN" b="1">
                        <a:latin typeface="Arial" panose="020B0604020202020204" pitchFamily="34" charset="0"/>
                        <a:cs typeface="Arial" panose="020B0604020202020204" pitchFamily="34" charset="0"/>
                      </a:endParaRPr>
                    </a:p>
                  </a:txBody>
                  <a:tcPr/>
                </a:tc>
                <a:tc>
                  <a:txBody>
                    <a:bodyPr/>
                    <a:lstStyle/>
                    <a:p>
                      <a:endParaRPr lang="en-IN" b="1">
                        <a:latin typeface="Arial" panose="020B0604020202020204" pitchFamily="34" charset="0"/>
                        <a:cs typeface="Arial" panose="020B0604020202020204" pitchFamily="34" charset="0"/>
                      </a:endParaRPr>
                    </a:p>
                  </a:txBody>
                  <a:tcPr/>
                </a:tc>
                <a:tc>
                  <a:txBody>
                    <a:bodyPr/>
                    <a:lstStyle/>
                    <a:p>
                      <a:endParaRPr lang="en-IN" b="1">
                        <a:latin typeface="Arial" panose="020B0604020202020204" pitchFamily="34" charset="0"/>
                        <a:cs typeface="Arial" panose="020B0604020202020204" pitchFamily="34" charset="0"/>
                      </a:endParaRPr>
                    </a:p>
                  </a:txBody>
                  <a:tcPr/>
                </a:tc>
                <a:tc>
                  <a:txBody>
                    <a:bodyPr/>
                    <a:lstStyle/>
                    <a:p>
                      <a:endParaRPr lang="en-IN" b="1">
                        <a:latin typeface="Arial" panose="020B0604020202020204" pitchFamily="34" charset="0"/>
                        <a:cs typeface="Arial" panose="020B0604020202020204" pitchFamily="34" charset="0"/>
                      </a:endParaRPr>
                    </a:p>
                  </a:txBody>
                  <a:tcPr/>
                </a:tc>
                <a:tc>
                  <a:txBody>
                    <a:bodyPr/>
                    <a:lstStyle/>
                    <a:p>
                      <a:endParaRPr lang="en-IN" b="1">
                        <a:latin typeface="Arial" panose="020B0604020202020204" pitchFamily="34" charset="0"/>
                        <a:cs typeface="Arial" panose="020B0604020202020204" pitchFamily="34" charset="0"/>
                      </a:endParaRPr>
                    </a:p>
                  </a:txBody>
                  <a:tcPr/>
                </a:tc>
                <a:tc>
                  <a:txBody>
                    <a:bodyPr/>
                    <a:lstStyle/>
                    <a:p>
                      <a:endParaRPr lang="en-IN" b="1" dirty="0">
                        <a:latin typeface="Arial" panose="020B0604020202020204" pitchFamily="34" charset="0"/>
                        <a:cs typeface="Arial" panose="020B0604020202020204" pitchFamily="34" charset="0"/>
                      </a:endParaRPr>
                    </a:p>
                  </a:txBody>
                  <a:tcPr/>
                </a:tc>
                <a:tc>
                  <a:txBody>
                    <a:bodyPr/>
                    <a:lstStyle/>
                    <a:p>
                      <a:endParaRPr lang="en-IN" b="1">
                        <a:latin typeface="Arial" panose="020B0604020202020204" pitchFamily="34" charset="0"/>
                        <a:cs typeface="Arial" panose="020B0604020202020204" pitchFamily="34" charset="0"/>
                      </a:endParaRPr>
                    </a:p>
                  </a:txBody>
                  <a:tcPr/>
                </a:tc>
                <a:tc>
                  <a:txBody>
                    <a:bodyPr/>
                    <a:lstStyle/>
                    <a:p>
                      <a:endParaRPr lang="en-IN" b="1" dirty="0">
                        <a:latin typeface="Arial" panose="020B0604020202020204" pitchFamily="34" charset="0"/>
                        <a:cs typeface="Arial" panose="020B0604020202020204" pitchFamily="34" charset="0"/>
                      </a:endParaRPr>
                    </a:p>
                  </a:txBody>
                  <a:tcPr/>
                </a:tc>
                <a:tc>
                  <a:txBody>
                    <a:bodyPr/>
                    <a:lstStyle/>
                    <a:p>
                      <a:endParaRPr lang="en-IN" b="1">
                        <a:latin typeface="Arial" panose="020B0604020202020204" pitchFamily="34" charset="0"/>
                        <a:cs typeface="Arial" panose="020B0604020202020204" pitchFamily="34" charset="0"/>
                      </a:endParaRPr>
                    </a:p>
                  </a:txBody>
                  <a:tcPr/>
                </a:tc>
                <a:tc>
                  <a:txBody>
                    <a:bodyPr/>
                    <a:lstStyle/>
                    <a:p>
                      <a:endParaRPr lang="en-IN" b="1">
                        <a:latin typeface="Arial" panose="020B0604020202020204" pitchFamily="34" charset="0"/>
                        <a:cs typeface="Arial" panose="020B0604020202020204" pitchFamily="34" charset="0"/>
                      </a:endParaRPr>
                    </a:p>
                  </a:txBody>
                  <a:tcPr/>
                </a:tc>
                <a:tc>
                  <a:txBody>
                    <a:bodyPr/>
                    <a:lstStyle/>
                    <a:p>
                      <a:endParaRPr lang="en-IN" b="1">
                        <a:latin typeface="Arial" panose="020B0604020202020204" pitchFamily="34" charset="0"/>
                        <a:cs typeface="Arial" panose="020B0604020202020204" pitchFamily="34" charset="0"/>
                      </a:endParaRPr>
                    </a:p>
                  </a:txBody>
                  <a:tcPr/>
                </a:tc>
                <a:tc>
                  <a:txBody>
                    <a:bodyPr/>
                    <a:lstStyle/>
                    <a:p>
                      <a:endParaRPr lang="en-IN" b="1" dirty="0">
                        <a:latin typeface="Arial" panose="020B0604020202020204" pitchFamily="34" charset="0"/>
                        <a:cs typeface="Arial" panose="020B0604020202020204" pitchFamily="34" charset="0"/>
                      </a:endParaRPr>
                    </a:p>
                  </a:txBody>
                  <a:tcPr/>
                </a:tc>
                <a:tc>
                  <a:txBody>
                    <a:bodyPr/>
                    <a:lstStyle/>
                    <a:p>
                      <a:endParaRPr lang="en-IN" b="1">
                        <a:latin typeface="Arial" panose="020B0604020202020204" pitchFamily="34" charset="0"/>
                        <a:cs typeface="Arial" panose="020B0604020202020204" pitchFamily="34" charset="0"/>
                      </a:endParaRPr>
                    </a:p>
                  </a:txBody>
                  <a:tcPr/>
                </a:tc>
                <a:tc>
                  <a:txBody>
                    <a:bodyPr/>
                    <a:lstStyle/>
                    <a:p>
                      <a:endParaRPr lang="en-IN" b="1">
                        <a:latin typeface="Arial" panose="020B0604020202020204" pitchFamily="34" charset="0"/>
                        <a:cs typeface="Arial" panose="020B0604020202020204" pitchFamily="34" charset="0"/>
                      </a:endParaRPr>
                    </a:p>
                  </a:txBody>
                  <a:tcPr/>
                </a:tc>
                <a:tc>
                  <a:txBody>
                    <a:bodyPr/>
                    <a:lstStyle/>
                    <a:p>
                      <a:endParaRPr lang="en-IN" b="1" dirty="0">
                        <a:latin typeface="Arial" panose="020B0604020202020204" pitchFamily="34" charset="0"/>
                        <a:cs typeface="Arial" panose="020B0604020202020204" pitchFamily="34" charset="0"/>
                      </a:endParaRPr>
                    </a:p>
                  </a:txBody>
                  <a:tcPr>
                    <a:solidFill>
                      <a:schemeClr val="accent3">
                        <a:lumMod val="60000"/>
                        <a:lumOff val="40000"/>
                      </a:schemeClr>
                    </a:solidFill>
                  </a:tcPr>
                </a:tc>
                <a:tc>
                  <a:txBody>
                    <a:bodyPr/>
                    <a:lstStyle/>
                    <a:p>
                      <a:endParaRPr lang="en-IN" b="1" dirty="0">
                        <a:latin typeface="Arial" panose="020B0604020202020204" pitchFamily="34" charset="0"/>
                        <a:cs typeface="Arial" panose="020B0604020202020204" pitchFamily="34" charset="0"/>
                      </a:endParaRPr>
                    </a:p>
                  </a:txBody>
                  <a:tcPr>
                    <a:solidFill>
                      <a:schemeClr val="bg1">
                        <a:lumMod val="85000"/>
                      </a:schemeClr>
                    </a:solidFill>
                  </a:tcPr>
                </a:tc>
                <a:extLst>
                  <a:ext uri="{0D108BD9-81ED-4DB2-BD59-A6C34878D82A}">
                    <a16:rowId xmlns:a16="http://schemas.microsoft.com/office/drawing/2014/main" val="3791691773"/>
                  </a:ext>
                </a:extLst>
              </a:tr>
              <a:tr h="593470">
                <a:tc>
                  <a:txBody>
                    <a:bodyPr/>
                    <a:lstStyle/>
                    <a:p>
                      <a:r>
                        <a:rPr lang="en-US" b="1" dirty="0">
                          <a:latin typeface="Arial" panose="020B0604020202020204" pitchFamily="34" charset="0"/>
                          <a:cs typeface="Arial" panose="020B0604020202020204" pitchFamily="34" charset="0"/>
                        </a:rPr>
                        <a:t>Final submission of dissertation</a:t>
                      </a:r>
                      <a:endParaRPr lang="en-IN" b="1" dirty="0">
                        <a:latin typeface="Arial" panose="020B0604020202020204" pitchFamily="34" charset="0"/>
                        <a:cs typeface="Arial" panose="020B0604020202020204" pitchFamily="34" charset="0"/>
                      </a:endParaRPr>
                    </a:p>
                  </a:txBody>
                  <a:tcPr/>
                </a:tc>
                <a:tc>
                  <a:txBody>
                    <a:bodyPr/>
                    <a:lstStyle/>
                    <a:p>
                      <a:endParaRPr lang="en-IN" b="1">
                        <a:latin typeface="Arial" panose="020B0604020202020204" pitchFamily="34" charset="0"/>
                        <a:cs typeface="Arial" panose="020B0604020202020204" pitchFamily="34" charset="0"/>
                      </a:endParaRPr>
                    </a:p>
                  </a:txBody>
                  <a:tcPr/>
                </a:tc>
                <a:tc>
                  <a:txBody>
                    <a:bodyPr/>
                    <a:lstStyle/>
                    <a:p>
                      <a:endParaRPr lang="en-IN" b="1">
                        <a:latin typeface="Arial" panose="020B0604020202020204" pitchFamily="34" charset="0"/>
                        <a:cs typeface="Arial" panose="020B0604020202020204" pitchFamily="34" charset="0"/>
                      </a:endParaRPr>
                    </a:p>
                  </a:txBody>
                  <a:tcPr/>
                </a:tc>
                <a:tc>
                  <a:txBody>
                    <a:bodyPr/>
                    <a:lstStyle/>
                    <a:p>
                      <a:endParaRPr lang="en-IN" b="1">
                        <a:latin typeface="Arial" panose="020B0604020202020204" pitchFamily="34" charset="0"/>
                        <a:cs typeface="Arial" panose="020B0604020202020204" pitchFamily="34" charset="0"/>
                      </a:endParaRPr>
                    </a:p>
                  </a:txBody>
                  <a:tcPr/>
                </a:tc>
                <a:tc>
                  <a:txBody>
                    <a:bodyPr/>
                    <a:lstStyle/>
                    <a:p>
                      <a:endParaRPr lang="en-IN" b="1">
                        <a:latin typeface="Arial" panose="020B0604020202020204" pitchFamily="34" charset="0"/>
                        <a:cs typeface="Arial" panose="020B0604020202020204" pitchFamily="34" charset="0"/>
                      </a:endParaRPr>
                    </a:p>
                  </a:txBody>
                  <a:tcPr/>
                </a:tc>
                <a:tc>
                  <a:txBody>
                    <a:bodyPr/>
                    <a:lstStyle/>
                    <a:p>
                      <a:endParaRPr lang="en-IN" b="1">
                        <a:latin typeface="Arial" panose="020B0604020202020204" pitchFamily="34" charset="0"/>
                        <a:cs typeface="Arial" panose="020B0604020202020204" pitchFamily="34" charset="0"/>
                      </a:endParaRPr>
                    </a:p>
                  </a:txBody>
                  <a:tcPr/>
                </a:tc>
                <a:tc>
                  <a:txBody>
                    <a:bodyPr/>
                    <a:lstStyle/>
                    <a:p>
                      <a:endParaRPr lang="en-IN" b="1">
                        <a:latin typeface="Arial" panose="020B0604020202020204" pitchFamily="34" charset="0"/>
                        <a:cs typeface="Arial" panose="020B0604020202020204" pitchFamily="34" charset="0"/>
                      </a:endParaRPr>
                    </a:p>
                  </a:txBody>
                  <a:tcPr/>
                </a:tc>
                <a:tc>
                  <a:txBody>
                    <a:bodyPr/>
                    <a:lstStyle/>
                    <a:p>
                      <a:endParaRPr lang="en-IN" b="1">
                        <a:latin typeface="Arial" panose="020B0604020202020204" pitchFamily="34" charset="0"/>
                        <a:cs typeface="Arial" panose="020B0604020202020204" pitchFamily="34" charset="0"/>
                      </a:endParaRPr>
                    </a:p>
                  </a:txBody>
                  <a:tcPr/>
                </a:tc>
                <a:tc>
                  <a:txBody>
                    <a:bodyPr/>
                    <a:lstStyle/>
                    <a:p>
                      <a:endParaRPr lang="en-IN" b="1">
                        <a:latin typeface="Arial" panose="020B0604020202020204" pitchFamily="34" charset="0"/>
                        <a:cs typeface="Arial" panose="020B0604020202020204" pitchFamily="34" charset="0"/>
                      </a:endParaRPr>
                    </a:p>
                  </a:txBody>
                  <a:tcPr/>
                </a:tc>
                <a:tc>
                  <a:txBody>
                    <a:bodyPr/>
                    <a:lstStyle/>
                    <a:p>
                      <a:endParaRPr lang="en-IN" b="1">
                        <a:latin typeface="Arial" panose="020B0604020202020204" pitchFamily="34" charset="0"/>
                        <a:cs typeface="Arial" panose="020B0604020202020204" pitchFamily="34" charset="0"/>
                      </a:endParaRPr>
                    </a:p>
                  </a:txBody>
                  <a:tcPr/>
                </a:tc>
                <a:tc>
                  <a:txBody>
                    <a:bodyPr/>
                    <a:lstStyle/>
                    <a:p>
                      <a:endParaRPr lang="en-IN" b="1">
                        <a:latin typeface="Arial" panose="020B0604020202020204" pitchFamily="34" charset="0"/>
                        <a:cs typeface="Arial" panose="020B0604020202020204" pitchFamily="34" charset="0"/>
                      </a:endParaRPr>
                    </a:p>
                  </a:txBody>
                  <a:tcPr/>
                </a:tc>
                <a:tc>
                  <a:txBody>
                    <a:bodyPr/>
                    <a:lstStyle/>
                    <a:p>
                      <a:endParaRPr lang="en-IN" b="1">
                        <a:latin typeface="Arial" panose="020B0604020202020204" pitchFamily="34" charset="0"/>
                        <a:cs typeface="Arial" panose="020B0604020202020204" pitchFamily="34" charset="0"/>
                      </a:endParaRPr>
                    </a:p>
                  </a:txBody>
                  <a:tcPr/>
                </a:tc>
                <a:tc>
                  <a:txBody>
                    <a:bodyPr/>
                    <a:lstStyle/>
                    <a:p>
                      <a:endParaRPr lang="en-IN" b="1" dirty="0">
                        <a:latin typeface="Arial" panose="020B0604020202020204" pitchFamily="34" charset="0"/>
                        <a:cs typeface="Arial" panose="020B0604020202020204" pitchFamily="34" charset="0"/>
                      </a:endParaRPr>
                    </a:p>
                  </a:txBody>
                  <a:tcPr/>
                </a:tc>
                <a:tc>
                  <a:txBody>
                    <a:bodyPr/>
                    <a:lstStyle/>
                    <a:p>
                      <a:endParaRPr lang="en-IN" b="1">
                        <a:latin typeface="Arial" panose="020B0604020202020204" pitchFamily="34" charset="0"/>
                        <a:cs typeface="Arial" panose="020B0604020202020204" pitchFamily="34" charset="0"/>
                      </a:endParaRPr>
                    </a:p>
                  </a:txBody>
                  <a:tcPr/>
                </a:tc>
                <a:tc>
                  <a:txBody>
                    <a:bodyPr/>
                    <a:lstStyle/>
                    <a:p>
                      <a:endParaRPr lang="en-IN" b="1">
                        <a:latin typeface="Arial" panose="020B0604020202020204" pitchFamily="34" charset="0"/>
                        <a:cs typeface="Arial" panose="020B0604020202020204" pitchFamily="34" charset="0"/>
                      </a:endParaRPr>
                    </a:p>
                  </a:txBody>
                  <a:tcPr/>
                </a:tc>
                <a:tc>
                  <a:txBody>
                    <a:bodyPr/>
                    <a:lstStyle/>
                    <a:p>
                      <a:endParaRPr lang="en-IN" b="1">
                        <a:latin typeface="Arial" panose="020B0604020202020204" pitchFamily="34" charset="0"/>
                        <a:cs typeface="Arial" panose="020B0604020202020204" pitchFamily="34" charset="0"/>
                      </a:endParaRPr>
                    </a:p>
                  </a:txBody>
                  <a:tcPr/>
                </a:tc>
                <a:tc>
                  <a:txBody>
                    <a:bodyPr/>
                    <a:lstStyle/>
                    <a:p>
                      <a:endParaRPr lang="en-IN" b="1" dirty="0">
                        <a:latin typeface="Arial" panose="020B0604020202020204" pitchFamily="34" charset="0"/>
                        <a:cs typeface="Arial" panose="020B0604020202020204" pitchFamily="34" charset="0"/>
                      </a:endParaRPr>
                    </a:p>
                  </a:txBody>
                  <a:tcPr>
                    <a:solidFill>
                      <a:srgbClr val="0070C0"/>
                    </a:solidFill>
                  </a:tcPr>
                </a:tc>
                <a:extLst>
                  <a:ext uri="{0D108BD9-81ED-4DB2-BD59-A6C34878D82A}">
                    <a16:rowId xmlns:a16="http://schemas.microsoft.com/office/drawing/2014/main" val="3451244712"/>
                  </a:ext>
                </a:extLst>
              </a:tr>
            </a:tbl>
          </a:graphicData>
        </a:graphic>
      </p:graphicFrame>
    </p:spTree>
    <p:extLst>
      <p:ext uri="{BB962C8B-B14F-4D97-AF65-F5344CB8AC3E}">
        <p14:creationId xmlns:p14="http://schemas.microsoft.com/office/powerpoint/2010/main" val="169334673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BB64C-EBBD-A8C1-20BA-BDEB46F86821}"/>
              </a:ext>
            </a:extLst>
          </p:cNvPr>
          <p:cNvSpPr>
            <a:spLocks noGrp="1"/>
          </p:cNvSpPr>
          <p:nvPr>
            <p:ph type="title"/>
          </p:nvPr>
        </p:nvSpPr>
        <p:spPr/>
        <p:txBody>
          <a:bodyPr/>
          <a:lstStyle/>
          <a:p>
            <a:pPr algn="ctr"/>
            <a:r>
              <a:rPr lang="en-US" b="1" dirty="0"/>
              <a:t>references</a:t>
            </a:r>
            <a:endParaRPr lang="en-IN" b="1" dirty="0"/>
          </a:p>
        </p:txBody>
      </p:sp>
      <p:sp>
        <p:nvSpPr>
          <p:cNvPr id="3" name="Content Placeholder 2">
            <a:extLst>
              <a:ext uri="{FF2B5EF4-FFF2-40B4-BE49-F238E27FC236}">
                <a16:creationId xmlns:a16="http://schemas.microsoft.com/office/drawing/2014/main" id="{1C579F79-BB88-F0E3-B78E-6D7B27C86367}"/>
              </a:ext>
            </a:extLst>
          </p:cNvPr>
          <p:cNvSpPr>
            <a:spLocks noGrp="1"/>
          </p:cNvSpPr>
          <p:nvPr>
            <p:ph idx="1"/>
          </p:nvPr>
        </p:nvSpPr>
        <p:spPr>
          <a:xfrm>
            <a:off x="581192" y="1715956"/>
            <a:ext cx="11029615" cy="4877349"/>
          </a:xfrm>
        </p:spPr>
        <p:txBody>
          <a:bodyPr>
            <a:normAutofit fontScale="62500" lnSpcReduction="20000"/>
          </a:bodyPr>
          <a:lstStyle/>
          <a:p>
            <a:pPr marL="0" indent="0">
              <a:buNone/>
            </a:pPr>
            <a:endParaRPr lang="en-US" b="0" i="0" dirty="0">
              <a:solidFill>
                <a:srgbClr val="222222"/>
              </a:solidFill>
              <a:effectLst/>
              <a:latin typeface="Arial" panose="020B0604020202020204" pitchFamily="34" charset="0"/>
            </a:endParaRPr>
          </a:p>
          <a:p>
            <a:r>
              <a:rPr lang="en-US" b="0" i="0" dirty="0" err="1">
                <a:solidFill>
                  <a:srgbClr val="222222"/>
                </a:solidFill>
                <a:effectLst/>
                <a:latin typeface="Arial" panose="020B0604020202020204" pitchFamily="34" charset="0"/>
              </a:rPr>
              <a:t>Adley</a:t>
            </a:r>
            <a:r>
              <a:rPr lang="en-US" b="0" i="0" dirty="0">
                <a:solidFill>
                  <a:srgbClr val="222222"/>
                </a:solidFill>
                <a:effectLst/>
                <a:latin typeface="Arial" panose="020B0604020202020204" pitchFamily="34" charset="0"/>
              </a:rPr>
              <a:t>, M., Alderson, H., Jackson, K., McGovern, W., Spencer, L., Addison, M. and O’Donnell, A., 2023. Ethical and practical considerations for including </a:t>
            </a:r>
            <a:r>
              <a:rPr lang="en-US" b="0" i="0" dirty="0" err="1">
                <a:solidFill>
                  <a:srgbClr val="222222"/>
                </a:solidFill>
                <a:effectLst/>
                <a:latin typeface="Arial" panose="020B0604020202020204" pitchFamily="34" charset="0"/>
              </a:rPr>
              <a:t>marginalised</a:t>
            </a:r>
            <a:r>
              <a:rPr lang="en-US" b="0" i="0" dirty="0">
                <a:solidFill>
                  <a:srgbClr val="222222"/>
                </a:solidFill>
                <a:effectLst/>
                <a:latin typeface="Arial" panose="020B0604020202020204" pitchFamily="34" charset="0"/>
              </a:rPr>
              <a:t> groups in quantitative survey research. </a:t>
            </a:r>
            <a:r>
              <a:rPr lang="en-US" b="0" i="1" dirty="0">
                <a:solidFill>
                  <a:srgbClr val="222222"/>
                </a:solidFill>
                <a:effectLst/>
                <a:latin typeface="Arial" panose="020B0604020202020204" pitchFamily="34" charset="0"/>
              </a:rPr>
              <a:t>International Journal of Social Research Methodology</a:t>
            </a:r>
            <a:r>
              <a:rPr lang="en-US" b="0" i="0" dirty="0">
                <a:solidFill>
                  <a:srgbClr val="222222"/>
                </a:solidFill>
                <a:effectLst/>
                <a:latin typeface="Arial" panose="020B0604020202020204" pitchFamily="34" charset="0"/>
              </a:rPr>
              <a:t>, pp.1-16.</a:t>
            </a:r>
          </a:p>
          <a:p>
            <a:r>
              <a:rPr lang="en-US" b="0" i="0" dirty="0">
                <a:solidFill>
                  <a:srgbClr val="222222"/>
                </a:solidFill>
                <a:effectLst/>
                <a:latin typeface="Arial" panose="020B0604020202020204" pitchFamily="34" charset="0"/>
              </a:rPr>
              <a:t>Alam, M.K., 2021. A systematic qualitative case study: questions, data collection, NVivo analysis and saturation. </a:t>
            </a:r>
            <a:r>
              <a:rPr lang="en-US" b="0" i="1" dirty="0">
                <a:solidFill>
                  <a:srgbClr val="222222"/>
                </a:solidFill>
                <a:effectLst/>
                <a:latin typeface="Arial" panose="020B0604020202020204" pitchFamily="34" charset="0"/>
              </a:rPr>
              <a:t>Qualitative Research in Organizations and Management: An International Journal</a:t>
            </a:r>
            <a:r>
              <a:rPr lang="en-US" b="0" i="0" dirty="0">
                <a:solidFill>
                  <a:srgbClr val="222222"/>
                </a:solidFill>
                <a:effectLst/>
                <a:latin typeface="Arial" panose="020B0604020202020204" pitchFamily="34" charset="0"/>
              </a:rPr>
              <a:t>, </a:t>
            </a:r>
            <a:r>
              <a:rPr lang="en-US" b="0" i="1" dirty="0">
                <a:solidFill>
                  <a:srgbClr val="222222"/>
                </a:solidFill>
                <a:effectLst/>
                <a:latin typeface="Arial" panose="020B0604020202020204" pitchFamily="34" charset="0"/>
              </a:rPr>
              <a:t>16</a:t>
            </a:r>
            <a:r>
              <a:rPr lang="en-US" b="0" i="0" dirty="0">
                <a:solidFill>
                  <a:srgbClr val="222222"/>
                </a:solidFill>
                <a:effectLst/>
                <a:latin typeface="Arial" panose="020B0604020202020204" pitchFamily="34" charset="0"/>
              </a:rPr>
              <a:t>(1), pp.1-31.</a:t>
            </a:r>
          </a:p>
          <a:p>
            <a:r>
              <a:rPr lang="en-US" b="0" i="0" dirty="0" err="1">
                <a:solidFill>
                  <a:srgbClr val="222222"/>
                </a:solidFill>
                <a:effectLst/>
                <a:latin typeface="Arial" panose="020B0604020202020204" pitchFamily="34" charset="0"/>
              </a:rPr>
              <a:t>Augner</a:t>
            </a:r>
            <a:r>
              <a:rPr lang="en-US" b="0" i="0" dirty="0">
                <a:solidFill>
                  <a:srgbClr val="222222"/>
                </a:solidFill>
                <a:effectLst/>
                <a:latin typeface="Arial" panose="020B0604020202020204" pitchFamily="34" charset="0"/>
              </a:rPr>
              <a:t>, C., </a:t>
            </a:r>
            <a:r>
              <a:rPr lang="en-US" b="0" i="0" dirty="0" err="1">
                <a:solidFill>
                  <a:srgbClr val="222222"/>
                </a:solidFill>
                <a:effectLst/>
                <a:latin typeface="Arial" panose="020B0604020202020204" pitchFamily="34" charset="0"/>
              </a:rPr>
              <a:t>Vlasak</a:t>
            </a:r>
            <a:r>
              <a:rPr lang="en-US" b="0" i="0" dirty="0">
                <a:solidFill>
                  <a:srgbClr val="222222"/>
                </a:solidFill>
                <a:effectLst/>
                <a:latin typeface="Arial" panose="020B0604020202020204" pitchFamily="34" charset="0"/>
              </a:rPr>
              <a:t>, T., </a:t>
            </a:r>
            <a:r>
              <a:rPr lang="en-US" b="0" i="0" dirty="0" err="1">
                <a:solidFill>
                  <a:srgbClr val="222222"/>
                </a:solidFill>
                <a:effectLst/>
                <a:latin typeface="Arial" panose="020B0604020202020204" pitchFamily="34" charset="0"/>
              </a:rPr>
              <a:t>Aichhorn</a:t>
            </a:r>
            <a:r>
              <a:rPr lang="en-US" b="0" i="0" dirty="0">
                <a:solidFill>
                  <a:srgbClr val="222222"/>
                </a:solidFill>
                <a:effectLst/>
                <a:latin typeface="Arial" panose="020B0604020202020204" pitchFamily="34" charset="0"/>
              </a:rPr>
              <a:t>, W. and Barth, A., 2023. The association between problematic smartphone use and symptoms of anxiety and depression—a meta-analysis. </a:t>
            </a:r>
            <a:r>
              <a:rPr lang="en-US" b="0" i="1" dirty="0">
                <a:solidFill>
                  <a:srgbClr val="222222"/>
                </a:solidFill>
                <a:effectLst/>
                <a:latin typeface="Arial" panose="020B0604020202020204" pitchFamily="34" charset="0"/>
              </a:rPr>
              <a:t>Journal of Public Health</a:t>
            </a:r>
            <a:r>
              <a:rPr lang="en-US" b="0" i="0" dirty="0">
                <a:solidFill>
                  <a:srgbClr val="222222"/>
                </a:solidFill>
                <a:effectLst/>
                <a:latin typeface="Arial" panose="020B0604020202020204" pitchFamily="34" charset="0"/>
              </a:rPr>
              <a:t>, </a:t>
            </a:r>
            <a:r>
              <a:rPr lang="en-US" b="0" i="1" dirty="0">
                <a:solidFill>
                  <a:srgbClr val="222222"/>
                </a:solidFill>
                <a:effectLst/>
                <a:latin typeface="Arial" panose="020B0604020202020204" pitchFamily="34" charset="0"/>
              </a:rPr>
              <a:t>45</a:t>
            </a:r>
            <a:r>
              <a:rPr lang="en-US" b="0" i="0" dirty="0">
                <a:solidFill>
                  <a:srgbClr val="222222"/>
                </a:solidFill>
                <a:effectLst/>
                <a:latin typeface="Arial" panose="020B0604020202020204" pitchFamily="34" charset="0"/>
              </a:rPr>
              <a:t>(1), pp.193-201.</a:t>
            </a:r>
          </a:p>
          <a:p>
            <a:r>
              <a:rPr lang="en-US" b="0" i="0" dirty="0">
                <a:solidFill>
                  <a:srgbClr val="222222"/>
                </a:solidFill>
                <a:effectLst/>
                <a:latin typeface="Arial" panose="020B0604020202020204" pitchFamily="34" charset="0"/>
              </a:rPr>
              <a:t>Caner, N. and </a:t>
            </a:r>
            <a:r>
              <a:rPr lang="en-US" b="0" i="0" dirty="0" err="1">
                <a:solidFill>
                  <a:srgbClr val="222222"/>
                </a:solidFill>
                <a:effectLst/>
                <a:latin typeface="Arial" panose="020B0604020202020204" pitchFamily="34" charset="0"/>
              </a:rPr>
              <a:t>Evgin</a:t>
            </a:r>
            <a:r>
              <a:rPr lang="en-US" b="0" i="0" dirty="0">
                <a:solidFill>
                  <a:srgbClr val="222222"/>
                </a:solidFill>
                <a:effectLst/>
                <a:latin typeface="Arial" panose="020B0604020202020204" pitchFamily="34" charset="0"/>
              </a:rPr>
              <a:t>, D., 2021. Digital risks and adolescents: The relationships between digital game addiction, emotional eating, and aggression. </a:t>
            </a:r>
            <a:r>
              <a:rPr lang="en-US" b="0" i="1" dirty="0">
                <a:solidFill>
                  <a:srgbClr val="222222"/>
                </a:solidFill>
                <a:effectLst/>
                <a:latin typeface="Arial" panose="020B0604020202020204" pitchFamily="34" charset="0"/>
              </a:rPr>
              <a:t>International journal of mental health nursing</a:t>
            </a:r>
            <a:r>
              <a:rPr lang="en-US" b="0" i="0" dirty="0">
                <a:solidFill>
                  <a:srgbClr val="222222"/>
                </a:solidFill>
                <a:effectLst/>
                <a:latin typeface="Arial" panose="020B0604020202020204" pitchFamily="34" charset="0"/>
              </a:rPr>
              <a:t>, </a:t>
            </a:r>
            <a:r>
              <a:rPr lang="en-US" b="0" i="1" dirty="0">
                <a:solidFill>
                  <a:srgbClr val="222222"/>
                </a:solidFill>
                <a:effectLst/>
                <a:latin typeface="Arial" panose="020B0604020202020204" pitchFamily="34" charset="0"/>
              </a:rPr>
              <a:t>30</a:t>
            </a:r>
            <a:r>
              <a:rPr lang="en-US" b="0" i="0" dirty="0">
                <a:solidFill>
                  <a:srgbClr val="222222"/>
                </a:solidFill>
                <a:effectLst/>
                <a:latin typeface="Arial" panose="020B0604020202020204" pitchFamily="34" charset="0"/>
              </a:rPr>
              <a:t>(6), pp.1599-1609.</a:t>
            </a:r>
          </a:p>
          <a:p>
            <a:r>
              <a:rPr lang="en-US" b="0" i="0" dirty="0">
                <a:solidFill>
                  <a:srgbClr val="222222"/>
                </a:solidFill>
                <a:effectLst/>
                <a:latin typeface="Arial" panose="020B0604020202020204" pitchFamily="34" charset="0"/>
              </a:rPr>
              <a:t>Doidge, J.L., 2023. Technology </a:t>
            </a:r>
            <a:r>
              <a:rPr lang="en-US" b="0" i="0" dirty="0" err="1">
                <a:solidFill>
                  <a:srgbClr val="222222"/>
                </a:solidFill>
                <a:effectLst/>
                <a:latin typeface="Arial" panose="020B0604020202020204" pitchFamily="34" charset="0"/>
              </a:rPr>
              <a:t>Behaviours</a:t>
            </a:r>
            <a:r>
              <a:rPr lang="en-US" b="0" i="0" dirty="0">
                <a:solidFill>
                  <a:srgbClr val="222222"/>
                </a:solidFill>
                <a:effectLst/>
                <a:latin typeface="Arial" panose="020B0604020202020204" pitchFamily="34" charset="0"/>
              </a:rPr>
              <a:t> and Attitudes in Youth: Correlates with Cognitive and Real-World </a:t>
            </a:r>
            <a:r>
              <a:rPr lang="en-US" b="0" i="0" dirty="0" err="1">
                <a:solidFill>
                  <a:srgbClr val="222222"/>
                </a:solidFill>
                <a:effectLst/>
                <a:latin typeface="Arial" panose="020B0604020202020204" pitchFamily="34" charset="0"/>
              </a:rPr>
              <a:t>Behaviours</a:t>
            </a:r>
            <a:r>
              <a:rPr lang="en-US" b="0" i="0" dirty="0">
                <a:solidFill>
                  <a:srgbClr val="222222"/>
                </a:solidFill>
                <a:effectLst/>
                <a:latin typeface="Arial" panose="020B0604020202020204" pitchFamily="34" charset="0"/>
              </a:rPr>
              <a:t>.</a:t>
            </a:r>
          </a:p>
          <a:p>
            <a:r>
              <a:rPr lang="en-US" b="0" i="0" dirty="0">
                <a:solidFill>
                  <a:srgbClr val="222222"/>
                </a:solidFill>
                <a:effectLst/>
                <a:latin typeface="Arial" panose="020B0604020202020204" pitchFamily="34" charset="0"/>
              </a:rPr>
              <a:t>Friedrich-Nel, H. and </a:t>
            </a:r>
            <a:r>
              <a:rPr lang="en-US" b="0" i="0" dirty="0" err="1">
                <a:solidFill>
                  <a:srgbClr val="222222"/>
                </a:solidFill>
                <a:effectLst/>
                <a:latin typeface="Arial" panose="020B0604020202020204" pitchFamily="34" charset="0"/>
              </a:rPr>
              <a:t>Ramlaul</a:t>
            </a:r>
            <a:r>
              <a:rPr lang="en-US" b="0" i="0" dirty="0">
                <a:solidFill>
                  <a:srgbClr val="222222"/>
                </a:solidFill>
                <a:effectLst/>
                <a:latin typeface="Arial" panose="020B0604020202020204" pitchFamily="34" charset="0"/>
              </a:rPr>
              <a:t>, A., 2020. Ethical Considerations. </a:t>
            </a:r>
            <a:r>
              <a:rPr lang="en-US" b="0" i="1" dirty="0">
                <a:solidFill>
                  <a:srgbClr val="222222"/>
                </a:solidFill>
                <a:effectLst/>
                <a:latin typeface="Arial" panose="020B0604020202020204" pitchFamily="34" charset="0"/>
              </a:rPr>
              <a:t>Medical Imaging and Radiotherapy Research: Skills and Strategies</a:t>
            </a:r>
            <a:r>
              <a:rPr lang="en-US" b="0" i="0" dirty="0">
                <a:solidFill>
                  <a:srgbClr val="222222"/>
                </a:solidFill>
                <a:effectLst/>
                <a:latin typeface="Arial" panose="020B0604020202020204" pitchFamily="34" charset="0"/>
              </a:rPr>
              <a:t>, pp.81-97.</a:t>
            </a:r>
          </a:p>
          <a:p>
            <a:r>
              <a:rPr lang="en-US" b="0" i="0" dirty="0" err="1">
                <a:solidFill>
                  <a:srgbClr val="222222"/>
                </a:solidFill>
                <a:effectLst/>
                <a:latin typeface="Arial" panose="020B0604020202020204" pitchFamily="34" charset="0"/>
              </a:rPr>
              <a:t>Gazzola</a:t>
            </a:r>
            <a:r>
              <a:rPr lang="en-US" b="0" i="0" dirty="0">
                <a:solidFill>
                  <a:srgbClr val="222222"/>
                </a:solidFill>
                <a:effectLst/>
                <a:latin typeface="Arial" panose="020B0604020202020204" pitchFamily="34" charset="0"/>
              </a:rPr>
              <a:t>, P., </a:t>
            </a:r>
            <a:r>
              <a:rPr lang="en-US" b="0" i="0" dirty="0" err="1">
                <a:solidFill>
                  <a:srgbClr val="222222"/>
                </a:solidFill>
                <a:effectLst/>
                <a:latin typeface="Arial" panose="020B0604020202020204" pitchFamily="34" charset="0"/>
              </a:rPr>
              <a:t>Pavione</a:t>
            </a:r>
            <a:r>
              <a:rPr lang="en-US" b="0" i="0" dirty="0">
                <a:solidFill>
                  <a:srgbClr val="222222"/>
                </a:solidFill>
                <a:effectLst/>
                <a:latin typeface="Arial" panose="020B0604020202020204" pitchFamily="34" charset="0"/>
              </a:rPr>
              <a:t>, E., </a:t>
            </a:r>
            <a:r>
              <a:rPr lang="en-US" b="0" i="0" dirty="0" err="1">
                <a:solidFill>
                  <a:srgbClr val="222222"/>
                </a:solidFill>
                <a:effectLst/>
                <a:latin typeface="Arial" panose="020B0604020202020204" pitchFamily="34" charset="0"/>
              </a:rPr>
              <a:t>Pezzetti</a:t>
            </a:r>
            <a:r>
              <a:rPr lang="en-US" b="0" i="0" dirty="0">
                <a:solidFill>
                  <a:srgbClr val="222222"/>
                </a:solidFill>
                <a:effectLst/>
                <a:latin typeface="Arial" panose="020B0604020202020204" pitchFamily="34" charset="0"/>
              </a:rPr>
              <a:t>, R. and </a:t>
            </a:r>
            <a:r>
              <a:rPr lang="en-US" b="0" i="0" dirty="0" err="1">
                <a:solidFill>
                  <a:srgbClr val="222222"/>
                </a:solidFill>
                <a:effectLst/>
                <a:latin typeface="Arial" panose="020B0604020202020204" pitchFamily="34" charset="0"/>
              </a:rPr>
              <a:t>Grechi</a:t>
            </a:r>
            <a:r>
              <a:rPr lang="en-US" b="0" i="0" dirty="0">
                <a:solidFill>
                  <a:srgbClr val="222222"/>
                </a:solidFill>
                <a:effectLst/>
                <a:latin typeface="Arial" panose="020B0604020202020204" pitchFamily="34" charset="0"/>
              </a:rPr>
              <a:t>, D., 2020. Trends in the fashion industry. The perception of sustainability and circular economy: A gender/generation quantitative approach. </a:t>
            </a:r>
            <a:r>
              <a:rPr lang="en-US" b="0" i="1" dirty="0">
                <a:solidFill>
                  <a:srgbClr val="222222"/>
                </a:solidFill>
                <a:effectLst/>
                <a:latin typeface="Arial" panose="020B0604020202020204" pitchFamily="34" charset="0"/>
              </a:rPr>
              <a:t>Sustainability</a:t>
            </a:r>
            <a:r>
              <a:rPr lang="en-US" b="0" i="0" dirty="0">
                <a:solidFill>
                  <a:srgbClr val="222222"/>
                </a:solidFill>
                <a:effectLst/>
                <a:latin typeface="Arial" panose="020B0604020202020204" pitchFamily="34" charset="0"/>
              </a:rPr>
              <a:t>, </a:t>
            </a:r>
            <a:r>
              <a:rPr lang="en-US" b="0" i="1" dirty="0">
                <a:solidFill>
                  <a:srgbClr val="222222"/>
                </a:solidFill>
                <a:effectLst/>
                <a:latin typeface="Arial" panose="020B0604020202020204" pitchFamily="34" charset="0"/>
              </a:rPr>
              <a:t>12</a:t>
            </a:r>
            <a:r>
              <a:rPr lang="en-US" b="0" i="0" dirty="0">
                <a:solidFill>
                  <a:srgbClr val="222222"/>
                </a:solidFill>
                <a:effectLst/>
                <a:latin typeface="Arial" panose="020B0604020202020204" pitchFamily="34" charset="0"/>
              </a:rPr>
              <a:t>(7), p.2809.</a:t>
            </a:r>
          </a:p>
          <a:p>
            <a:r>
              <a:rPr lang="en-US" b="0" i="0" dirty="0">
                <a:solidFill>
                  <a:srgbClr val="222222"/>
                </a:solidFill>
                <a:effectLst/>
                <a:latin typeface="Arial" panose="020B0604020202020204" pitchFamily="34" charset="0"/>
              </a:rPr>
              <a:t>Haque, M.R. and </a:t>
            </a:r>
            <a:r>
              <a:rPr lang="en-US" b="0" i="0" dirty="0" err="1">
                <a:solidFill>
                  <a:srgbClr val="222222"/>
                </a:solidFill>
                <a:effectLst/>
                <a:latin typeface="Arial" panose="020B0604020202020204" pitchFamily="34" charset="0"/>
              </a:rPr>
              <a:t>Rubya</a:t>
            </a:r>
            <a:r>
              <a:rPr lang="en-US" b="0" i="0" dirty="0">
                <a:solidFill>
                  <a:srgbClr val="222222"/>
                </a:solidFill>
                <a:effectLst/>
                <a:latin typeface="Arial" panose="020B0604020202020204" pitchFamily="34" charset="0"/>
              </a:rPr>
              <a:t>, S., 2022. " For an app supposed to make its users feel better, it sure is a joke"-an analysis of user reviews of mobile mental health applications. </a:t>
            </a:r>
            <a:r>
              <a:rPr lang="en-US" b="0" i="1" dirty="0">
                <a:solidFill>
                  <a:srgbClr val="222222"/>
                </a:solidFill>
                <a:effectLst/>
                <a:latin typeface="Arial" panose="020B0604020202020204" pitchFamily="34" charset="0"/>
              </a:rPr>
              <a:t>Proceedings of the ACM on Human-Computer Interaction</a:t>
            </a:r>
            <a:r>
              <a:rPr lang="en-US" b="0" i="0" dirty="0">
                <a:solidFill>
                  <a:srgbClr val="222222"/>
                </a:solidFill>
                <a:effectLst/>
                <a:latin typeface="Arial" panose="020B0604020202020204" pitchFamily="34" charset="0"/>
              </a:rPr>
              <a:t>, </a:t>
            </a:r>
            <a:r>
              <a:rPr lang="en-US" b="0" i="1" dirty="0">
                <a:solidFill>
                  <a:srgbClr val="222222"/>
                </a:solidFill>
                <a:effectLst/>
                <a:latin typeface="Arial" panose="020B0604020202020204" pitchFamily="34" charset="0"/>
              </a:rPr>
              <a:t>6</a:t>
            </a:r>
            <a:r>
              <a:rPr lang="en-US" b="0" i="0" dirty="0">
                <a:solidFill>
                  <a:srgbClr val="222222"/>
                </a:solidFill>
                <a:effectLst/>
                <a:latin typeface="Arial" panose="020B0604020202020204" pitchFamily="34" charset="0"/>
              </a:rPr>
              <a:t>(CSCW2), pp.1-29.</a:t>
            </a:r>
          </a:p>
          <a:p>
            <a:r>
              <a:rPr lang="en-US" b="0" i="0" dirty="0">
                <a:solidFill>
                  <a:srgbClr val="222222"/>
                </a:solidFill>
                <a:effectLst/>
                <a:latin typeface="Arial" panose="020B0604020202020204" pitchFamily="34" charset="0"/>
              </a:rPr>
              <a:t>Hsiao, K.L., 2017. Compulsive mobile application usage and technostress: the role of personality traits. </a:t>
            </a:r>
            <a:r>
              <a:rPr lang="en-US" b="0" i="1" dirty="0">
                <a:solidFill>
                  <a:srgbClr val="222222"/>
                </a:solidFill>
                <a:effectLst/>
                <a:latin typeface="Arial" panose="020B0604020202020204" pitchFamily="34" charset="0"/>
              </a:rPr>
              <a:t>Online Information Review</a:t>
            </a:r>
            <a:r>
              <a:rPr lang="en-US" b="0" i="0" dirty="0">
                <a:solidFill>
                  <a:srgbClr val="222222"/>
                </a:solidFill>
                <a:effectLst/>
                <a:latin typeface="Arial" panose="020B0604020202020204" pitchFamily="34" charset="0"/>
              </a:rPr>
              <a:t>, </a:t>
            </a:r>
            <a:r>
              <a:rPr lang="en-US" b="0" i="1" dirty="0">
                <a:solidFill>
                  <a:srgbClr val="222222"/>
                </a:solidFill>
                <a:effectLst/>
                <a:latin typeface="Arial" panose="020B0604020202020204" pitchFamily="34" charset="0"/>
              </a:rPr>
              <a:t>41</a:t>
            </a:r>
            <a:r>
              <a:rPr lang="en-US" b="0" i="0" dirty="0">
                <a:solidFill>
                  <a:srgbClr val="222222"/>
                </a:solidFill>
                <a:effectLst/>
                <a:latin typeface="Arial" panose="020B0604020202020204" pitchFamily="34" charset="0"/>
              </a:rPr>
              <a:t>(2), pp.272-295.</a:t>
            </a:r>
          </a:p>
          <a:p>
            <a:r>
              <a:rPr lang="en-US" b="0" i="0" dirty="0">
                <a:solidFill>
                  <a:srgbClr val="222222"/>
                </a:solidFill>
                <a:effectLst/>
                <a:latin typeface="Arial" panose="020B0604020202020204" pitchFamily="34" charset="0"/>
              </a:rPr>
              <a:t>Hsiao, K.L., Shu, Y. and Huang, T.C., 2017. Exploring the effect of compulsive social app usage on technostress and academic performance: Perspectives from personality traits. </a:t>
            </a:r>
            <a:r>
              <a:rPr lang="en-US" b="0" i="1" dirty="0">
                <a:solidFill>
                  <a:srgbClr val="222222"/>
                </a:solidFill>
                <a:effectLst/>
                <a:latin typeface="Arial" panose="020B0604020202020204" pitchFamily="34" charset="0"/>
              </a:rPr>
              <a:t>Telematics and Informatics</a:t>
            </a:r>
            <a:r>
              <a:rPr lang="en-US" b="0" i="0" dirty="0">
                <a:solidFill>
                  <a:srgbClr val="222222"/>
                </a:solidFill>
                <a:effectLst/>
                <a:latin typeface="Arial" panose="020B0604020202020204" pitchFamily="34" charset="0"/>
              </a:rPr>
              <a:t>, </a:t>
            </a:r>
            <a:r>
              <a:rPr lang="en-US" b="0" i="1" dirty="0">
                <a:solidFill>
                  <a:srgbClr val="222222"/>
                </a:solidFill>
                <a:effectLst/>
                <a:latin typeface="Arial" panose="020B0604020202020204" pitchFamily="34" charset="0"/>
              </a:rPr>
              <a:t>34</a:t>
            </a:r>
            <a:r>
              <a:rPr lang="en-US" b="0" i="0" dirty="0">
                <a:solidFill>
                  <a:srgbClr val="222222"/>
                </a:solidFill>
                <a:effectLst/>
                <a:latin typeface="Arial" panose="020B0604020202020204" pitchFamily="34" charset="0"/>
              </a:rPr>
              <a:t>(2), pp.679-690.</a:t>
            </a:r>
          </a:p>
          <a:p>
            <a:r>
              <a:rPr lang="en-US" b="0" i="0" dirty="0">
                <a:solidFill>
                  <a:srgbClr val="222222"/>
                </a:solidFill>
                <a:effectLst/>
                <a:latin typeface="Arial" panose="020B0604020202020204" pitchFamily="34" charset="0"/>
              </a:rPr>
              <a:t>Lin, Y., Liu, Y., Fan, W., </a:t>
            </a:r>
            <a:r>
              <a:rPr lang="en-US" b="0" i="0" dirty="0" err="1">
                <a:solidFill>
                  <a:srgbClr val="222222"/>
                </a:solidFill>
                <a:effectLst/>
                <a:latin typeface="Arial" panose="020B0604020202020204" pitchFamily="34" charset="0"/>
              </a:rPr>
              <a:t>Tuunainen</a:t>
            </a:r>
            <a:r>
              <a:rPr lang="en-US" b="0" i="0" dirty="0">
                <a:solidFill>
                  <a:srgbClr val="222222"/>
                </a:solidFill>
                <a:effectLst/>
                <a:latin typeface="Arial" panose="020B0604020202020204" pitchFamily="34" charset="0"/>
              </a:rPr>
              <a:t>, V.K. and Deng, S., 2021. Revisiting the relationship between smartphone use and academic performance: A large-scale study. </a:t>
            </a:r>
            <a:r>
              <a:rPr lang="en-US" b="0" i="1" dirty="0">
                <a:solidFill>
                  <a:srgbClr val="222222"/>
                </a:solidFill>
                <a:effectLst/>
                <a:latin typeface="Arial" panose="020B0604020202020204" pitchFamily="34" charset="0"/>
              </a:rPr>
              <a:t>Computers in Human Behavior</a:t>
            </a:r>
            <a:r>
              <a:rPr lang="en-US" b="0" i="0" dirty="0">
                <a:solidFill>
                  <a:srgbClr val="222222"/>
                </a:solidFill>
                <a:effectLst/>
                <a:latin typeface="Arial" panose="020B0604020202020204" pitchFamily="34" charset="0"/>
              </a:rPr>
              <a:t>, </a:t>
            </a:r>
            <a:r>
              <a:rPr lang="en-US" b="0" i="1" dirty="0">
                <a:solidFill>
                  <a:srgbClr val="222222"/>
                </a:solidFill>
                <a:effectLst/>
                <a:latin typeface="Arial" panose="020B0604020202020204" pitchFamily="34" charset="0"/>
              </a:rPr>
              <a:t>122</a:t>
            </a:r>
            <a:r>
              <a:rPr lang="en-US" b="0" i="0" dirty="0">
                <a:solidFill>
                  <a:srgbClr val="222222"/>
                </a:solidFill>
                <a:effectLst/>
                <a:latin typeface="Arial" panose="020B0604020202020204" pitchFamily="34" charset="0"/>
              </a:rPr>
              <a:t>, p.106835.</a:t>
            </a:r>
          </a:p>
          <a:p>
            <a:r>
              <a:rPr lang="en-IN" b="0" i="0" dirty="0">
                <a:solidFill>
                  <a:srgbClr val="222222"/>
                </a:solidFill>
                <a:effectLst/>
                <a:latin typeface="Arial" panose="020B0604020202020204" pitchFamily="34" charset="0"/>
              </a:rPr>
              <a:t>Lopez-Fernandez, O., </a:t>
            </a:r>
            <a:r>
              <a:rPr lang="en-IN" b="0" i="0" dirty="0" err="1">
                <a:solidFill>
                  <a:srgbClr val="222222"/>
                </a:solidFill>
                <a:effectLst/>
                <a:latin typeface="Arial" panose="020B0604020202020204" pitchFamily="34" charset="0"/>
              </a:rPr>
              <a:t>Honrubia</a:t>
            </a:r>
            <a:r>
              <a:rPr lang="en-IN" b="0" i="0" dirty="0">
                <a:solidFill>
                  <a:srgbClr val="222222"/>
                </a:solidFill>
                <a:effectLst/>
                <a:latin typeface="Arial" panose="020B0604020202020204" pitchFamily="34" charset="0"/>
              </a:rPr>
              <a:t>-Serrano, L., </a:t>
            </a:r>
            <a:r>
              <a:rPr lang="en-IN" b="0" i="0" dirty="0" err="1">
                <a:solidFill>
                  <a:srgbClr val="222222"/>
                </a:solidFill>
                <a:effectLst/>
                <a:latin typeface="Arial" panose="020B0604020202020204" pitchFamily="34" charset="0"/>
              </a:rPr>
              <a:t>Freixa-Blanxart</a:t>
            </a:r>
            <a:r>
              <a:rPr lang="en-IN" b="0" i="0" dirty="0">
                <a:solidFill>
                  <a:srgbClr val="222222"/>
                </a:solidFill>
                <a:effectLst/>
                <a:latin typeface="Arial" panose="020B0604020202020204" pitchFamily="34" charset="0"/>
              </a:rPr>
              <a:t>, M. and Gibson, W., 2014. Prevalence of problematic mobile phone use in British adolescents. </a:t>
            </a:r>
            <a:r>
              <a:rPr lang="en-IN" b="0" i="1" dirty="0" err="1">
                <a:solidFill>
                  <a:srgbClr val="222222"/>
                </a:solidFill>
                <a:effectLst/>
                <a:latin typeface="Arial" panose="020B0604020202020204" pitchFamily="34" charset="0"/>
              </a:rPr>
              <a:t>CyberPsychology</a:t>
            </a:r>
            <a:r>
              <a:rPr lang="en-IN" b="0" i="1" dirty="0">
                <a:solidFill>
                  <a:srgbClr val="222222"/>
                </a:solidFill>
                <a:effectLst/>
                <a:latin typeface="Arial" panose="020B0604020202020204" pitchFamily="34" charset="0"/>
              </a:rPr>
              <a:t>, </a:t>
            </a:r>
            <a:r>
              <a:rPr lang="en-IN" b="0" i="1" dirty="0" err="1">
                <a:solidFill>
                  <a:srgbClr val="222222"/>
                </a:solidFill>
                <a:effectLst/>
                <a:latin typeface="Arial" panose="020B0604020202020204" pitchFamily="34" charset="0"/>
              </a:rPr>
              <a:t>Behavior</a:t>
            </a:r>
            <a:r>
              <a:rPr lang="en-IN" b="0" i="1" dirty="0">
                <a:solidFill>
                  <a:srgbClr val="222222"/>
                </a:solidFill>
                <a:effectLst/>
                <a:latin typeface="Arial" panose="020B0604020202020204" pitchFamily="34" charset="0"/>
              </a:rPr>
              <a:t>, and social networking</a:t>
            </a:r>
            <a:r>
              <a:rPr lang="en-IN" b="0" i="0" dirty="0">
                <a:solidFill>
                  <a:srgbClr val="222222"/>
                </a:solidFill>
                <a:effectLst/>
                <a:latin typeface="Arial" panose="020B0604020202020204" pitchFamily="34" charset="0"/>
              </a:rPr>
              <a:t>, </a:t>
            </a:r>
            <a:r>
              <a:rPr lang="en-IN" b="0" i="1" dirty="0">
                <a:solidFill>
                  <a:srgbClr val="222222"/>
                </a:solidFill>
                <a:effectLst/>
                <a:latin typeface="Arial" panose="020B0604020202020204" pitchFamily="34" charset="0"/>
              </a:rPr>
              <a:t>17</a:t>
            </a:r>
            <a:r>
              <a:rPr lang="en-IN" b="0" i="0" dirty="0">
                <a:solidFill>
                  <a:srgbClr val="222222"/>
                </a:solidFill>
                <a:effectLst/>
                <a:latin typeface="Arial" panose="020B0604020202020204" pitchFamily="34" charset="0"/>
              </a:rPr>
              <a:t>(2), pp.91-98.</a:t>
            </a:r>
            <a:endParaRPr lang="en-US" b="0" i="0" dirty="0">
              <a:solidFill>
                <a:srgbClr val="222222"/>
              </a:solidFill>
              <a:effectLst/>
              <a:latin typeface="Arial" panose="020B0604020202020204" pitchFamily="34" charset="0"/>
            </a:endParaRPr>
          </a:p>
        </p:txBody>
      </p:sp>
    </p:spTree>
    <p:extLst>
      <p:ext uri="{BB962C8B-B14F-4D97-AF65-F5344CB8AC3E}">
        <p14:creationId xmlns:p14="http://schemas.microsoft.com/office/powerpoint/2010/main" val="306873929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26129DB-E36A-A5AD-1A6F-8AD1A4239ABB}"/>
              </a:ext>
            </a:extLst>
          </p:cNvPr>
          <p:cNvSpPr>
            <a:spLocks noGrp="1"/>
          </p:cNvSpPr>
          <p:nvPr>
            <p:ph idx="1"/>
          </p:nvPr>
        </p:nvSpPr>
        <p:spPr>
          <a:xfrm>
            <a:off x="581192" y="2180496"/>
            <a:ext cx="11029615" cy="4252388"/>
          </a:xfrm>
        </p:spPr>
        <p:txBody>
          <a:bodyPr>
            <a:normAutofit fontScale="70000" lnSpcReduction="20000"/>
          </a:bodyPr>
          <a:lstStyle/>
          <a:p>
            <a:r>
              <a:rPr lang="en-US" b="0" i="0" dirty="0">
                <a:solidFill>
                  <a:srgbClr val="222222"/>
                </a:solidFill>
                <a:effectLst/>
                <a:latin typeface="Arial" panose="020B0604020202020204" pitchFamily="34" charset="0"/>
              </a:rPr>
              <a:t>Lynott, D., Corker, K., Connell, L. and O'Brien, K., 2023. The effects of temperature on prosocial and antisocial </a:t>
            </a:r>
            <a:r>
              <a:rPr lang="en-US" b="0" i="0" dirty="0" err="1">
                <a:solidFill>
                  <a:srgbClr val="222222"/>
                </a:solidFill>
                <a:effectLst/>
                <a:latin typeface="Arial" panose="020B0604020202020204" pitchFamily="34" charset="0"/>
              </a:rPr>
              <a:t>behaviour</a:t>
            </a:r>
            <a:r>
              <a:rPr lang="en-US" b="0" i="0" dirty="0">
                <a:solidFill>
                  <a:srgbClr val="222222"/>
                </a:solidFill>
                <a:effectLst/>
                <a:latin typeface="Arial" panose="020B0604020202020204" pitchFamily="34" charset="0"/>
              </a:rPr>
              <a:t>: A review and meta‐analysis. </a:t>
            </a:r>
            <a:r>
              <a:rPr lang="en-US" b="0" i="1" dirty="0">
                <a:solidFill>
                  <a:srgbClr val="222222"/>
                </a:solidFill>
                <a:effectLst/>
                <a:latin typeface="Arial" panose="020B0604020202020204" pitchFamily="34" charset="0"/>
              </a:rPr>
              <a:t>British journal of social psychology</a:t>
            </a:r>
            <a:r>
              <a:rPr lang="en-US" b="0" i="0" dirty="0">
                <a:solidFill>
                  <a:srgbClr val="222222"/>
                </a:solidFill>
                <a:effectLst/>
                <a:latin typeface="Arial" panose="020B0604020202020204" pitchFamily="34" charset="0"/>
              </a:rPr>
              <a:t>, </a:t>
            </a:r>
            <a:r>
              <a:rPr lang="en-US" b="0" i="1" dirty="0">
                <a:solidFill>
                  <a:srgbClr val="222222"/>
                </a:solidFill>
                <a:effectLst/>
                <a:latin typeface="Arial" panose="020B0604020202020204" pitchFamily="34" charset="0"/>
              </a:rPr>
              <a:t>62</a:t>
            </a:r>
            <a:r>
              <a:rPr lang="en-US" b="0" i="0" dirty="0">
                <a:solidFill>
                  <a:srgbClr val="222222"/>
                </a:solidFill>
                <a:effectLst/>
                <a:latin typeface="Arial" panose="020B0604020202020204" pitchFamily="34" charset="0"/>
              </a:rPr>
              <a:t>(3), pp.1177-1214.</a:t>
            </a:r>
          </a:p>
          <a:p>
            <a:r>
              <a:rPr lang="en-IN" b="0" i="0" dirty="0">
                <a:solidFill>
                  <a:srgbClr val="222222"/>
                </a:solidFill>
                <a:effectLst/>
                <a:latin typeface="Arial" panose="020B0604020202020204" pitchFamily="34" charset="0"/>
              </a:rPr>
              <a:t>Matthews, T., </a:t>
            </a:r>
            <a:r>
              <a:rPr lang="en-IN" b="0" i="0" dirty="0" err="1">
                <a:solidFill>
                  <a:srgbClr val="222222"/>
                </a:solidFill>
                <a:effectLst/>
                <a:latin typeface="Arial" panose="020B0604020202020204" pitchFamily="34" charset="0"/>
              </a:rPr>
              <a:t>Qualter</a:t>
            </a:r>
            <a:r>
              <a:rPr lang="en-IN" b="0" i="0" dirty="0">
                <a:solidFill>
                  <a:srgbClr val="222222"/>
                </a:solidFill>
                <a:effectLst/>
                <a:latin typeface="Arial" panose="020B0604020202020204" pitchFamily="34" charset="0"/>
              </a:rPr>
              <a:t>, P., Bryan, B.T., Caspi, A., </a:t>
            </a:r>
            <a:r>
              <a:rPr lang="en-IN" b="0" i="0" dirty="0" err="1">
                <a:solidFill>
                  <a:srgbClr val="222222"/>
                </a:solidFill>
                <a:effectLst/>
                <a:latin typeface="Arial" panose="020B0604020202020204" pitchFamily="34" charset="0"/>
              </a:rPr>
              <a:t>Danese</a:t>
            </a:r>
            <a:r>
              <a:rPr lang="en-IN" b="0" i="0" dirty="0">
                <a:solidFill>
                  <a:srgbClr val="222222"/>
                </a:solidFill>
                <a:effectLst/>
                <a:latin typeface="Arial" panose="020B0604020202020204" pitchFamily="34" charset="0"/>
              </a:rPr>
              <a:t>, A., Moffitt, T.E., Odgers, C.L., Strange, L. and Arseneault, L., 2023. The developmental course of loneliness in adolescence: Implications for mental health, educational attainment, and psychosocial functioning. </a:t>
            </a:r>
            <a:r>
              <a:rPr lang="en-IN" b="0" i="1" dirty="0">
                <a:solidFill>
                  <a:srgbClr val="222222"/>
                </a:solidFill>
                <a:effectLst/>
                <a:latin typeface="Arial" panose="020B0604020202020204" pitchFamily="34" charset="0"/>
              </a:rPr>
              <a:t>Development and psychopathology</a:t>
            </a:r>
            <a:r>
              <a:rPr lang="en-IN" b="0" i="0" dirty="0">
                <a:solidFill>
                  <a:srgbClr val="222222"/>
                </a:solidFill>
                <a:effectLst/>
                <a:latin typeface="Arial" panose="020B0604020202020204" pitchFamily="34" charset="0"/>
              </a:rPr>
              <a:t>, </a:t>
            </a:r>
            <a:r>
              <a:rPr lang="en-IN" b="0" i="1" dirty="0">
                <a:solidFill>
                  <a:srgbClr val="222222"/>
                </a:solidFill>
                <a:effectLst/>
                <a:latin typeface="Arial" panose="020B0604020202020204" pitchFamily="34" charset="0"/>
              </a:rPr>
              <a:t>35</a:t>
            </a:r>
            <a:r>
              <a:rPr lang="en-IN" b="0" i="0" dirty="0">
                <a:solidFill>
                  <a:srgbClr val="222222"/>
                </a:solidFill>
                <a:effectLst/>
                <a:latin typeface="Arial" panose="020B0604020202020204" pitchFamily="34" charset="0"/>
              </a:rPr>
              <a:t>(2), pp.537-546.</a:t>
            </a:r>
          </a:p>
          <a:p>
            <a:r>
              <a:rPr lang="en-IN" b="0" i="0" dirty="0" err="1">
                <a:solidFill>
                  <a:srgbClr val="222222"/>
                </a:solidFill>
                <a:effectLst/>
                <a:latin typeface="Arial" panose="020B0604020202020204" pitchFamily="34" charset="0"/>
              </a:rPr>
              <a:t>Mayerhofer</a:t>
            </a:r>
            <a:r>
              <a:rPr lang="en-IN" b="0" i="0" dirty="0">
                <a:solidFill>
                  <a:srgbClr val="222222"/>
                </a:solidFill>
                <a:effectLst/>
                <a:latin typeface="Arial" panose="020B0604020202020204" pitchFamily="34" charset="0"/>
              </a:rPr>
              <a:t>, D., Haider, K., Amon, M., </a:t>
            </a:r>
            <a:r>
              <a:rPr lang="en-IN" b="0" i="0" dirty="0" err="1">
                <a:solidFill>
                  <a:srgbClr val="222222"/>
                </a:solidFill>
                <a:effectLst/>
                <a:latin typeface="Arial" panose="020B0604020202020204" pitchFamily="34" charset="0"/>
              </a:rPr>
              <a:t>Gächter</a:t>
            </a:r>
            <a:r>
              <a:rPr lang="en-IN" b="0" i="0" dirty="0">
                <a:solidFill>
                  <a:srgbClr val="222222"/>
                </a:solidFill>
                <a:effectLst/>
                <a:latin typeface="Arial" panose="020B0604020202020204" pitchFamily="34" charset="0"/>
              </a:rPr>
              <a:t>, A., O’Rourke, T., Dale, R., </a:t>
            </a:r>
            <a:r>
              <a:rPr lang="en-IN" b="0" i="0" dirty="0" err="1">
                <a:solidFill>
                  <a:srgbClr val="222222"/>
                </a:solidFill>
                <a:effectLst/>
                <a:latin typeface="Arial" panose="020B0604020202020204" pitchFamily="34" charset="0"/>
              </a:rPr>
              <a:t>Humer</a:t>
            </a:r>
            <a:r>
              <a:rPr lang="en-IN" b="0" i="0" dirty="0">
                <a:solidFill>
                  <a:srgbClr val="222222"/>
                </a:solidFill>
                <a:effectLst/>
                <a:latin typeface="Arial" panose="020B0604020202020204" pitchFamily="34" charset="0"/>
              </a:rPr>
              <a:t>, E., Probst, T. and </a:t>
            </a:r>
            <a:r>
              <a:rPr lang="en-IN" b="0" i="0" dirty="0" err="1">
                <a:solidFill>
                  <a:srgbClr val="222222"/>
                </a:solidFill>
                <a:effectLst/>
                <a:latin typeface="Arial" panose="020B0604020202020204" pitchFamily="34" charset="0"/>
              </a:rPr>
              <a:t>Pieh</a:t>
            </a:r>
            <a:r>
              <a:rPr lang="en-IN" b="0" i="0" dirty="0">
                <a:solidFill>
                  <a:srgbClr val="222222"/>
                </a:solidFill>
                <a:effectLst/>
                <a:latin typeface="Arial" panose="020B0604020202020204" pitchFamily="34" charset="0"/>
              </a:rPr>
              <a:t>, C., 2024, March. The Association between Problematic Smartphone Use and Mental Health in Austrian Adolescents and Young Adults. In </a:t>
            </a:r>
            <a:r>
              <a:rPr lang="en-IN" b="0" i="1" dirty="0">
                <a:solidFill>
                  <a:srgbClr val="222222"/>
                </a:solidFill>
                <a:effectLst/>
                <a:latin typeface="Arial" panose="020B0604020202020204" pitchFamily="34" charset="0"/>
              </a:rPr>
              <a:t>Healthcare</a:t>
            </a:r>
            <a:r>
              <a:rPr lang="en-IN" b="0" i="0" dirty="0">
                <a:solidFill>
                  <a:srgbClr val="222222"/>
                </a:solidFill>
                <a:effectLst/>
                <a:latin typeface="Arial" panose="020B0604020202020204" pitchFamily="34" charset="0"/>
              </a:rPr>
              <a:t> (Vol. 12, No. 6, p. 600). MDPI.</a:t>
            </a:r>
            <a:endParaRPr lang="en-US" b="0" i="0" dirty="0">
              <a:solidFill>
                <a:srgbClr val="222222"/>
              </a:solidFill>
              <a:effectLst/>
              <a:latin typeface="Arial" panose="020B0604020202020204" pitchFamily="34" charset="0"/>
            </a:endParaRPr>
          </a:p>
          <a:p>
            <a:r>
              <a:rPr lang="en-IN" b="0" i="0" dirty="0">
                <a:solidFill>
                  <a:srgbClr val="222222"/>
                </a:solidFill>
                <a:effectLst/>
                <a:latin typeface="Arial" panose="020B0604020202020204" pitchFamily="34" charset="0"/>
              </a:rPr>
              <a:t>Milne-Ives, M., Lam, C., De Cock, C., Van </a:t>
            </a:r>
            <a:r>
              <a:rPr lang="en-IN" b="0" i="0" dirty="0" err="1">
                <a:solidFill>
                  <a:srgbClr val="222222"/>
                </a:solidFill>
                <a:effectLst/>
                <a:latin typeface="Arial" panose="020B0604020202020204" pitchFamily="34" charset="0"/>
              </a:rPr>
              <a:t>Velthoven</a:t>
            </a:r>
            <a:r>
              <a:rPr lang="en-IN" b="0" i="0" dirty="0">
                <a:solidFill>
                  <a:srgbClr val="222222"/>
                </a:solidFill>
                <a:effectLst/>
                <a:latin typeface="Arial" panose="020B0604020202020204" pitchFamily="34" charset="0"/>
              </a:rPr>
              <a:t>, M.H. and </a:t>
            </a:r>
            <a:r>
              <a:rPr lang="en-IN" b="0" i="0" dirty="0" err="1">
                <a:solidFill>
                  <a:srgbClr val="222222"/>
                </a:solidFill>
                <a:effectLst/>
                <a:latin typeface="Arial" panose="020B0604020202020204" pitchFamily="34" charset="0"/>
              </a:rPr>
              <a:t>Meinert</a:t>
            </a:r>
            <a:r>
              <a:rPr lang="en-IN" b="0" i="0" dirty="0">
                <a:solidFill>
                  <a:srgbClr val="222222"/>
                </a:solidFill>
                <a:effectLst/>
                <a:latin typeface="Arial" panose="020B0604020202020204" pitchFamily="34" charset="0"/>
              </a:rPr>
              <a:t>, E., 2020. Mobile apps for health </a:t>
            </a:r>
            <a:r>
              <a:rPr lang="en-IN" b="0" i="0" dirty="0" err="1">
                <a:solidFill>
                  <a:srgbClr val="222222"/>
                </a:solidFill>
                <a:effectLst/>
                <a:latin typeface="Arial" panose="020B0604020202020204" pitchFamily="34" charset="0"/>
              </a:rPr>
              <a:t>behavior</a:t>
            </a:r>
            <a:r>
              <a:rPr lang="en-IN" b="0" i="0" dirty="0">
                <a:solidFill>
                  <a:srgbClr val="222222"/>
                </a:solidFill>
                <a:effectLst/>
                <a:latin typeface="Arial" panose="020B0604020202020204" pitchFamily="34" charset="0"/>
              </a:rPr>
              <a:t> change in physical activity, diet, drug and alcohol use, and mental health: systematic review. </a:t>
            </a:r>
            <a:r>
              <a:rPr lang="en-IN" b="0" i="1" dirty="0">
                <a:solidFill>
                  <a:srgbClr val="222222"/>
                </a:solidFill>
                <a:effectLst/>
                <a:latin typeface="Arial" panose="020B0604020202020204" pitchFamily="34" charset="0"/>
              </a:rPr>
              <a:t>JMIR mHealth and </a:t>
            </a:r>
            <a:r>
              <a:rPr lang="en-IN" b="0" i="1" dirty="0" err="1">
                <a:solidFill>
                  <a:srgbClr val="222222"/>
                </a:solidFill>
                <a:effectLst/>
                <a:latin typeface="Arial" panose="020B0604020202020204" pitchFamily="34" charset="0"/>
              </a:rPr>
              <a:t>uHealth</a:t>
            </a:r>
            <a:r>
              <a:rPr lang="en-IN" b="0" i="0" dirty="0">
                <a:solidFill>
                  <a:srgbClr val="222222"/>
                </a:solidFill>
                <a:effectLst/>
                <a:latin typeface="Arial" panose="020B0604020202020204" pitchFamily="34" charset="0"/>
              </a:rPr>
              <a:t>, </a:t>
            </a:r>
            <a:r>
              <a:rPr lang="en-IN" b="0" i="1" dirty="0">
                <a:solidFill>
                  <a:srgbClr val="222222"/>
                </a:solidFill>
                <a:effectLst/>
                <a:latin typeface="Arial" panose="020B0604020202020204" pitchFamily="34" charset="0"/>
              </a:rPr>
              <a:t>8</a:t>
            </a:r>
            <a:r>
              <a:rPr lang="en-IN" b="0" i="0" dirty="0">
                <a:solidFill>
                  <a:srgbClr val="222222"/>
                </a:solidFill>
                <a:effectLst/>
                <a:latin typeface="Arial" panose="020B0604020202020204" pitchFamily="34" charset="0"/>
              </a:rPr>
              <a:t>(3), p.e17046.</a:t>
            </a:r>
            <a:endParaRPr lang="en-US" b="0" i="0" dirty="0">
              <a:solidFill>
                <a:srgbClr val="222222"/>
              </a:solidFill>
              <a:effectLst/>
              <a:latin typeface="Arial" panose="020B0604020202020204" pitchFamily="34" charset="0"/>
            </a:endParaRPr>
          </a:p>
          <a:p>
            <a:r>
              <a:rPr lang="en-IN" b="0" i="0" dirty="0">
                <a:solidFill>
                  <a:srgbClr val="222222"/>
                </a:solidFill>
                <a:effectLst/>
                <a:latin typeface="Arial" panose="020B0604020202020204" pitchFamily="34" charset="0"/>
              </a:rPr>
              <a:t>Nduka, N.U., 2023. PARENTING STYLES AND SOCIAL MEDIA ADDICTION AS CORRELATES OF ANTISOCIAL BEHAVIOUR AMONG ADOLESCENTS IN AWKA METROPOLIS, ANAMBRA STATE, NIGERIA. </a:t>
            </a:r>
            <a:r>
              <a:rPr lang="en-IN" b="0" i="1" dirty="0">
                <a:solidFill>
                  <a:srgbClr val="222222"/>
                </a:solidFill>
                <a:effectLst/>
                <a:latin typeface="Arial" panose="020B0604020202020204" pitchFamily="34" charset="0"/>
              </a:rPr>
              <a:t>JOURNAL OF PSYCHOLOGY AND BEHAVIOURAL DISCIPLINES, COOU</a:t>
            </a:r>
            <a:r>
              <a:rPr lang="en-IN" b="0" i="0" dirty="0">
                <a:solidFill>
                  <a:srgbClr val="222222"/>
                </a:solidFill>
                <a:effectLst/>
                <a:latin typeface="Arial" panose="020B0604020202020204" pitchFamily="34" charset="0"/>
              </a:rPr>
              <a:t>, </a:t>
            </a:r>
            <a:r>
              <a:rPr lang="en-IN" b="0" i="1" dirty="0">
                <a:solidFill>
                  <a:srgbClr val="222222"/>
                </a:solidFill>
                <a:effectLst/>
                <a:latin typeface="Arial" panose="020B0604020202020204" pitchFamily="34" charset="0"/>
              </a:rPr>
              <a:t>3</a:t>
            </a:r>
            <a:r>
              <a:rPr lang="en-IN" b="0" i="0" dirty="0">
                <a:solidFill>
                  <a:srgbClr val="222222"/>
                </a:solidFill>
                <a:effectLst/>
                <a:latin typeface="Arial" panose="020B0604020202020204" pitchFamily="34" charset="0"/>
              </a:rPr>
              <a:t>(1).</a:t>
            </a:r>
            <a:endParaRPr lang="en-US" b="0" i="0" dirty="0">
              <a:solidFill>
                <a:srgbClr val="222222"/>
              </a:solidFill>
              <a:effectLst/>
              <a:latin typeface="Arial" panose="020B0604020202020204" pitchFamily="34" charset="0"/>
            </a:endParaRPr>
          </a:p>
          <a:p>
            <a:r>
              <a:rPr lang="en-US" b="0" i="0" dirty="0">
                <a:solidFill>
                  <a:srgbClr val="222222"/>
                </a:solidFill>
                <a:effectLst/>
                <a:latin typeface="Arial" panose="020B0604020202020204" pitchFamily="34" charset="0"/>
              </a:rPr>
              <a:t>Ochs, C. and Sauer, J., 2023. Disturbing aspects of smartphone usage: a qualitative analysis. </a:t>
            </a:r>
            <a:r>
              <a:rPr lang="en-US" b="0" i="1" dirty="0" err="1">
                <a:solidFill>
                  <a:srgbClr val="222222"/>
                </a:solidFill>
                <a:effectLst/>
                <a:latin typeface="Arial" panose="020B0604020202020204" pitchFamily="34" charset="0"/>
              </a:rPr>
              <a:t>Behaviour</a:t>
            </a:r>
            <a:r>
              <a:rPr lang="en-US" b="0" i="1" dirty="0">
                <a:solidFill>
                  <a:srgbClr val="222222"/>
                </a:solidFill>
                <a:effectLst/>
                <a:latin typeface="Arial" panose="020B0604020202020204" pitchFamily="34" charset="0"/>
              </a:rPr>
              <a:t> &amp; Information Technology</a:t>
            </a:r>
            <a:r>
              <a:rPr lang="en-US" b="0" i="0" dirty="0">
                <a:solidFill>
                  <a:srgbClr val="222222"/>
                </a:solidFill>
                <a:effectLst/>
                <a:latin typeface="Arial" panose="020B0604020202020204" pitchFamily="34" charset="0"/>
              </a:rPr>
              <a:t>, </a:t>
            </a:r>
            <a:r>
              <a:rPr lang="en-US" b="0" i="1" dirty="0">
                <a:solidFill>
                  <a:srgbClr val="222222"/>
                </a:solidFill>
                <a:effectLst/>
                <a:latin typeface="Arial" panose="020B0604020202020204" pitchFamily="34" charset="0"/>
              </a:rPr>
              <a:t>42</a:t>
            </a:r>
            <a:r>
              <a:rPr lang="en-US" b="0" i="0" dirty="0">
                <a:solidFill>
                  <a:srgbClr val="222222"/>
                </a:solidFill>
                <a:effectLst/>
                <a:latin typeface="Arial" panose="020B0604020202020204" pitchFamily="34" charset="0"/>
              </a:rPr>
              <a:t>(14), pp.2504-2519.</a:t>
            </a:r>
          </a:p>
          <a:p>
            <a:r>
              <a:rPr lang="en-IN" b="0" i="0" dirty="0">
                <a:solidFill>
                  <a:srgbClr val="222222"/>
                </a:solidFill>
                <a:effectLst/>
                <a:latin typeface="Arial" panose="020B0604020202020204" pitchFamily="34" charset="0"/>
              </a:rPr>
              <a:t>Oksanen, A., Miller, B.L., Savolainen, I., </a:t>
            </a:r>
            <a:r>
              <a:rPr lang="en-IN" b="0" i="0" dirty="0" err="1">
                <a:solidFill>
                  <a:srgbClr val="222222"/>
                </a:solidFill>
                <a:effectLst/>
                <a:latin typeface="Arial" panose="020B0604020202020204" pitchFamily="34" charset="0"/>
              </a:rPr>
              <a:t>Sirola</a:t>
            </a:r>
            <a:r>
              <a:rPr lang="en-IN" b="0" i="0" dirty="0">
                <a:solidFill>
                  <a:srgbClr val="222222"/>
                </a:solidFill>
                <a:effectLst/>
                <a:latin typeface="Arial" panose="020B0604020202020204" pitchFamily="34" charset="0"/>
              </a:rPr>
              <a:t>, A., </a:t>
            </a:r>
            <a:r>
              <a:rPr lang="en-IN" b="0" i="0" dirty="0" err="1">
                <a:solidFill>
                  <a:srgbClr val="222222"/>
                </a:solidFill>
                <a:effectLst/>
                <a:latin typeface="Arial" panose="020B0604020202020204" pitchFamily="34" charset="0"/>
              </a:rPr>
              <a:t>Demant</a:t>
            </a:r>
            <a:r>
              <a:rPr lang="en-IN" b="0" i="0" dirty="0">
                <a:solidFill>
                  <a:srgbClr val="222222"/>
                </a:solidFill>
                <a:effectLst/>
                <a:latin typeface="Arial" panose="020B0604020202020204" pitchFamily="34" charset="0"/>
              </a:rPr>
              <a:t>, J., Kaakinen, M. and </a:t>
            </a:r>
            <a:r>
              <a:rPr lang="en-IN" b="0" i="0" dirty="0" err="1">
                <a:solidFill>
                  <a:srgbClr val="222222"/>
                </a:solidFill>
                <a:effectLst/>
                <a:latin typeface="Arial" panose="020B0604020202020204" pitchFamily="34" charset="0"/>
              </a:rPr>
              <a:t>Zych</a:t>
            </a:r>
            <a:r>
              <a:rPr lang="en-IN" b="0" i="0" dirty="0">
                <a:solidFill>
                  <a:srgbClr val="222222"/>
                </a:solidFill>
                <a:effectLst/>
                <a:latin typeface="Arial" panose="020B0604020202020204" pitchFamily="34" charset="0"/>
              </a:rPr>
              <a:t>, I., 2021. Social media and access to drugs online: A nationwide study in the United States and Spain among adolescents and young adults.</a:t>
            </a:r>
          </a:p>
          <a:p>
            <a:r>
              <a:rPr lang="en-IN" b="0" i="0" dirty="0">
                <a:solidFill>
                  <a:srgbClr val="222222"/>
                </a:solidFill>
                <a:effectLst/>
                <a:latin typeface="Arial" panose="020B0604020202020204" pitchFamily="34" charset="0"/>
              </a:rPr>
              <a:t>Pang, H., </a:t>
            </a:r>
            <a:r>
              <a:rPr lang="en-IN" b="0" i="0" dirty="0" err="1">
                <a:solidFill>
                  <a:srgbClr val="222222"/>
                </a:solidFill>
                <a:effectLst/>
                <a:latin typeface="Arial" panose="020B0604020202020204" pitchFamily="34" charset="0"/>
              </a:rPr>
              <a:t>Ruan</a:t>
            </a:r>
            <a:r>
              <a:rPr lang="en-IN" b="0" i="0" dirty="0">
                <a:solidFill>
                  <a:srgbClr val="222222"/>
                </a:solidFill>
                <a:effectLst/>
                <a:latin typeface="Arial" panose="020B0604020202020204" pitchFamily="34" charset="0"/>
              </a:rPr>
              <a:t>, Y. and Wang, Y., 2023. Unpacking Detrimental Effects of Network Externalities on Privacy Invasion, Communication Overload and Mobile App Discontinued Intentions: A Cognition-Affect-Conation Perspective. </a:t>
            </a:r>
            <a:r>
              <a:rPr lang="en-IN" b="0" i="1" dirty="0" err="1">
                <a:solidFill>
                  <a:srgbClr val="222222"/>
                </a:solidFill>
                <a:effectLst/>
                <a:latin typeface="Arial" panose="020B0604020202020204" pitchFamily="34" charset="0"/>
              </a:rPr>
              <a:t>Behavioral</a:t>
            </a:r>
            <a:r>
              <a:rPr lang="en-IN" b="0" i="1" dirty="0">
                <a:solidFill>
                  <a:srgbClr val="222222"/>
                </a:solidFill>
                <a:effectLst/>
                <a:latin typeface="Arial" panose="020B0604020202020204" pitchFamily="34" charset="0"/>
              </a:rPr>
              <a:t> Sciences</a:t>
            </a:r>
            <a:r>
              <a:rPr lang="en-IN" b="0" i="0" dirty="0">
                <a:solidFill>
                  <a:srgbClr val="222222"/>
                </a:solidFill>
                <a:effectLst/>
                <a:latin typeface="Arial" panose="020B0604020202020204" pitchFamily="34" charset="0"/>
              </a:rPr>
              <a:t>, </a:t>
            </a:r>
            <a:r>
              <a:rPr lang="en-IN" b="0" i="1" dirty="0">
                <a:solidFill>
                  <a:srgbClr val="222222"/>
                </a:solidFill>
                <a:effectLst/>
                <a:latin typeface="Arial" panose="020B0604020202020204" pitchFamily="34" charset="0"/>
              </a:rPr>
              <a:t>13</a:t>
            </a:r>
            <a:r>
              <a:rPr lang="en-IN" b="0" i="0" dirty="0">
                <a:solidFill>
                  <a:srgbClr val="222222"/>
                </a:solidFill>
                <a:effectLst/>
                <a:latin typeface="Arial" panose="020B0604020202020204" pitchFamily="34" charset="0"/>
              </a:rPr>
              <a:t>(1), p.47.</a:t>
            </a:r>
          </a:p>
          <a:p>
            <a:r>
              <a:rPr lang="en-IN" b="0" i="0" dirty="0">
                <a:solidFill>
                  <a:srgbClr val="222222"/>
                </a:solidFill>
                <a:effectLst/>
                <a:latin typeface="Arial" panose="020B0604020202020204" pitchFamily="34" charset="0"/>
              </a:rPr>
              <a:t> </a:t>
            </a:r>
            <a:r>
              <a:rPr lang="en-US" b="0" i="0" dirty="0">
                <a:solidFill>
                  <a:srgbClr val="222222"/>
                </a:solidFill>
                <a:effectLst/>
                <a:latin typeface="Arial" panose="020B0604020202020204" pitchFamily="34" charset="0"/>
              </a:rPr>
              <a:t>Pearson, C. and Hussain, Z., 2016. Smartphone addiction and associated psychological factors. </a:t>
            </a:r>
            <a:r>
              <a:rPr lang="en-US" b="0" i="1" dirty="0" err="1">
                <a:solidFill>
                  <a:srgbClr val="222222"/>
                </a:solidFill>
                <a:effectLst/>
                <a:latin typeface="Arial" panose="020B0604020202020204" pitchFamily="34" charset="0"/>
              </a:rPr>
              <a:t>Addicta</a:t>
            </a:r>
            <a:r>
              <a:rPr lang="en-US" b="0" i="1" dirty="0">
                <a:solidFill>
                  <a:srgbClr val="222222"/>
                </a:solidFill>
                <a:effectLst/>
                <a:latin typeface="Arial" panose="020B0604020202020204" pitchFamily="34" charset="0"/>
              </a:rPr>
              <a:t>: The Turkish Journal of Addictions</a:t>
            </a:r>
            <a:r>
              <a:rPr lang="en-US" b="0" i="0" dirty="0">
                <a:solidFill>
                  <a:srgbClr val="222222"/>
                </a:solidFill>
                <a:effectLst/>
                <a:latin typeface="Arial" panose="020B0604020202020204" pitchFamily="34" charset="0"/>
              </a:rPr>
              <a:t>.</a:t>
            </a:r>
          </a:p>
        </p:txBody>
      </p:sp>
      <p:sp>
        <p:nvSpPr>
          <p:cNvPr id="4" name="Title 1">
            <a:extLst>
              <a:ext uri="{FF2B5EF4-FFF2-40B4-BE49-F238E27FC236}">
                <a16:creationId xmlns:a16="http://schemas.microsoft.com/office/drawing/2014/main" id="{7406741A-7C6C-180D-A806-CE5814E3D5C7}"/>
              </a:ext>
            </a:extLst>
          </p:cNvPr>
          <p:cNvSpPr>
            <a:spLocks noGrp="1"/>
          </p:cNvSpPr>
          <p:nvPr>
            <p:ph type="title"/>
          </p:nvPr>
        </p:nvSpPr>
        <p:spPr>
          <a:xfrm>
            <a:off x="581025" y="701675"/>
            <a:ext cx="11029950" cy="1014413"/>
          </a:xfrm>
        </p:spPr>
        <p:txBody>
          <a:bodyPr/>
          <a:lstStyle/>
          <a:p>
            <a:pPr algn="ctr"/>
            <a:r>
              <a:rPr lang="en-US" b="1" dirty="0"/>
              <a:t>references</a:t>
            </a:r>
            <a:endParaRPr lang="en-IN" b="1" dirty="0"/>
          </a:p>
        </p:txBody>
      </p:sp>
    </p:spTree>
    <p:extLst>
      <p:ext uri="{BB962C8B-B14F-4D97-AF65-F5344CB8AC3E}">
        <p14:creationId xmlns:p14="http://schemas.microsoft.com/office/powerpoint/2010/main" val="155220385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5BE407E-4FB7-A148-FF4B-1FB48F12984A}"/>
              </a:ext>
            </a:extLst>
          </p:cNvPr>
          <p:cNvSpPr>
            <a:spLocks noGrp="1"/>
          </p:cNvSpPr>
          <p:nvPr>
            <p:ph idx="1"/>
          </p:nvPr>
        </p:nvSpPr>
        <p:spPr>
          <a:xfrm>
            <a:off x="581192" y="2180496"/>
            <a:ext cx="11029615" cy="4377959"/>
          </a:xfrm>
        </p:spPr>
        <p:txBody>
          <a:bodyPr>
            <a:normAutofit fontScale="85000" lnSpcReduction="20000"/>
          </a:bodyPr>
          <a:lstStyle/>
          <a:p>
            <a:r>
              <a:rPr lang="en-US" b="0" i="0" dirty="0">
                <a:solidFill>
                  <a:srgbClr val="222222"/>
                </a:solidFill>
                <a:effectLst/>
                <a:latin typeface="Arial" panose="020B0604020202020204" pitchFamily="34" charset="0"/>
              </a:rPr>
              <a:t>Rahman, M.M., 2023. Sample size determination for survey research and non-probability sampling techniques: A review and set of recommendations. </a:t>
            </a:r>
            <a:r>
              <a:rPr lang="en-US" b="0" i="1" dirty="0">
                <a:solidFill>
                  <a:srgbClr val="222222"/>
                </a:solidFill>
                <a:effectLst/>
                <a:latin typeface="Arial" panose="020B0604020202020204" pitchFamily="34" charset="0"/>
              </a:rPr>
              <a:t>Journal of Entrepreneurship, Business and Economics</a:t>
            </a:r>
            <a:r>
              <a:rPr lang="en-US" b="0" i="0" dirty="0">
                <a:solidFill>
                  <a:srgbClr val="222222"/>
                </a:solidFill>
                <a:effectLst/>
                <a:latin typeface="Arial" panose="020B0604020202020204" pitchFamily="34" charset="0"/>
              </a:rPr>
              <a:t>, </a:t>
            </a:r>
            <a:r>
              <a:rPr lang="en-US" b="0" i="1" dirty="0">
                <a:solidFill>
                  <a:srgbClr val="222222"/>
                </a:solidFill>
                <a:effectLst/>
                <a:latin typeface="Arial" panose="020B0604020202020204" pitchFamily="34" charset="0"/>
              </a:rPr>
              <a:t>11</a:t>
            </a:r>
            <a:r>
              <a:rPr lang="en-US" b="0" i="0" dirty="0">
                <a:solidFill>
                  <a:srgbClr val="222222"/>
                </a:solidFill>
                <a:effectLst/>
                <a:latin typeface="Arial" panose="020B0604020202020204" pitchFamily="34" charset="0"/>
              </a:rPr>
              <a:t>(1), pp.42-62.</a:t>
            </a:r>
          </a:p>
          <a:p>
            <a:r>
              <a:rPr lang="en-US" b="0" i="0" dirty="0" err="1">
                <a:solidFill>
                  <a:srgbClr val="222222"/>
                </a:solidFill>
                <a:effectLst/>
                <a:latin typeface="Arial" panose="020B0604020202020204" pitchFamily="34" charset="0"/>
              </a:rPr>
              <a:t>Shatkin</a:t>
            </a:r>
            <a:r>
              <a:rPr lang="en-US" b="0" i="0" dirty="0">
                <a:solidFill>
                  <a:srgbClr val="222222"/>
                </a:solidFill>
                <a:effectLst/>
                <a:latin typeface="Arial" panose="020B0604020202020204" pitchFamily="34" charset="0"/>
              </a:rPr>
              <a:t>, J.P., 2024. </a:t>
            </a:r>
            <a:r>
              <a:rPr lang="en-US" b="0" i="1" dirty="0">
                <a:solidFill>
                  <a:srgbClr val="222222"/>
                </a:solidFill>
                <a:effectLst/>
                <a:latin typeface="Arial" panose="020B0604020202020204" pitchFamily="34" charset="0"/>
              </a:rPr>
              <a:t>Child &amp; adolescent mental health: a practical, all-in-one guide</a:t>
            </a:r>
            <a:r>
              <a:rPr lang="en-US" b="0" i="0" dirty="0">
                <a:solidFill>
                  <a:srgbClr val="222222"/>
                </a:solidFill>
                <a:effectLst/>
                <a:latin typeface="Arial" panose="020B0604020202020204" pitchFamily="34" charset="0"/>
              </a:rPr>
              <a:t>. WW Norton &amp; Company.</a:t>
            </a:r>
          </a:p>
          <a:p>
            <a:r>
              <a:rPr lang="en-US" b="0" i="0" dirty="0" err="1">
                <a:solidFill>
                  <a:srgbClr val="222222"/>
                </a:solidFill>
                <a:effectLst/>
                <a:latin typeface="Arial" panose="020B0604020202020204" pitchFamily="34" charset="0"/>
              </a:rPr>
              <a:t>Shahzalal</a:t>
            </a:r>
            <a:r>
              <a:rPr lang="en-US" b="0" i="0" dirty="0">
                <a:solidFill>
                  <a:srgbClr val="222222"/>
                </a:solidFill>
                <a:effectLst/>
                <a:latin typeface="Arial" panose="020B0604020202020204" pitchFamily="34" charset="0"/>
              </a:rPr>
              <a:t>, M. and Adnan, H.M., 2022. Attitude, self-control, and prosocial norm to predict intention to use social media responsibly: From scale to model fit towards a modified theory of planned behavior. </a:t>
            </a:r>
            <a:r>
              <a:rPr lang="en-US" b="0" i="1" dirty="0">
                <a:solidFill>
                  <a:srgbClr val="222222"/>
                </a:solidFill>
                <a:effectLst/>
                <a:latin typeface="Arial" panose="020B0604020202020204" pitchFamily="34" charset="0"/>
              </a:rPr>
              <a:t>Sustainability</a:t>
            </a:r>
            <a:r>
              <a:rPr lang="en-US" b="0" i="0" dirty="0">
                <a:solidFill>
                  <a:srgbClr val="222222"/>
                </a:solidFill>
                <a:effectLst/>
                <a:latin typeface="Arial" panose="020B0604020202020204" pitchFamily="34" charset="0"/>
              </a:rPr>
              <a:t>, </a:t>
            </a:r>
            <a:r>
              <a:rPr lang="en-US" b="0" i="1" dirty="0">
                <a:solidFill>
                  <a:srgbClr val="222222"/>
                </a:solidFill>
                <a:effectLst/>
                <a:latin typeface="Arial" panose="020B0604020202020204" pitchFamily="34" charset="0"/>
              </a:rPr>
              <a:t>14</a:t>
            </a:r>
            <a:r>
              <a:rPr lang="en-US" b="0" i="0" dirty="0">
                <a:solidFill>
                  <a:srgbClr val="222222"/>
                </a:solidFill>
                <a:effectLst/>
                <a:latin typeface="Arial" panose="020B0604020202020204" pitchFamily="34" charset="0"/>
              </a:rPr>
              <a:t>(16), p.9822.</a:t>
            </a:r>
          </a:p>
          <a:p>
            <a:r>
              <a:rPr lang="en-US" b="0" i="0" dirty="0">
                <a:solidFill>
                  <a:srgbClr val="222222"/>
                </a:solidFill>
                <a:effectLst/>
                <a:latin typeface="Arial" panose="020B0604020202020204" pitchFamily="34" charset="0"/>
              </a:rPr>
              <a:t>Shin, C., Hong, J.H. and Dey, A.K., 2012, September. Understanding and prediction of mobile application usage for smart phones. In </a:t>
            </a:r>
            <a:r>
              <a:rPr lang="en-US" b="0" i="1" dirty="0">
                <a:solidFill>
                  <a:srgbClr val="222222"/>
                </a:solidFill>
                <a:effectLst/>
                <a:latin typeface="Arial" panose="020B0604020202020204" pitchFamily="34" charset="0"/>
              </a:rPr>
              <a:t>proceedings of the 2012 ACM conference on ubiquitous computing</a:t>
            </a:r>
            <a:r>
              <a:rPr lang="en-US" b="0" i="0" dirty="0">
                <a:solidFill>
                  <a:srgbClr val="222222"/>
                </a:solidFill>
                <a:effectLst/>
                <a:latin typeface="Arial" panose="020B0604020202020204" pitchFamily="34" charset="0"/>
              </a:rPr>
              <a:t> (pp. 173-182). </a:t>
            </a:r>
          </a:p>
          <a:p>
            <a:r>
              <a:rPr lang="en-US" b="0" i="0" dirty="0">
                <a:solidFill>
                  <a:srgbClr val="222222"/>
                </a:solidFill>
                <a:effectLst/>
                <a:latin typeface="Arial" panose="020B0604020202020204" pitchFamily="34" charset="0"/>
              </a:rPr>
              <a:t>Smith, M.J., Buckton, C., Patterson, C. and Hilton, S., 2023. User-generated content and influencer marketing involving e-cigarettes on social media: a scoping review and content analysis of YouTube and Instagram. </a:t>
            </a:r>
            <a:r>
              <a:rPr lang="en-US" b="0" i="1" dirty="0">
                <a:solidFill>
                  <a:srgbClr val="222222"/>
                </a:solidFill>
                <a:effectLst/>
                <a:latin typeface="Arial" panose="020B0604020202020204" pitchFamily="34" charset="0"/>
              </a:rPr>
              <a:t>BMC public health</a:t>
            </a:r>
            <a:r>
              <a:rPr lang="en-US" b="0" i="0" dirty="0">
                <a:solidFill>
                  <a:srgbClr val="222222"/>
                </a:solidFill>
                <a:effectLst/>
                <a:latin typeface="Arial" panose="020B0604020202020204" pitchFamily="34" charset="0"/>
              </a:rPr>
              <a:t>, </a:t>
            </a:r>
            <a:r>
              <a:rPr lang="en-US" b="0" i="1" dirty="0">
                <a:solidFill>
                  <a:srgbClr val="222222"/>
                </a:solidFill>
                <a:effectLst/>
                <a:latin typeface="Arial" panose="020B0604020202020204" pitchFamily="34" charset="0"/>
              </a:rPr>
              <a:t>23</a:t>
            </a:r>
            <a:r>
              <a:rPr lang="en-US" b="0" i="0" dirty="0">
                <a:solidFill>
                  <a:srgbClr val="222222"/>
                </a:solidFill>
                <a:effectLst/>
                <a:latin typeface="Arial" panose="020B0604020202020204" pitchFamily="34" charset="0"/>
              </a:rPr>
              <a:t>(1), p.530.</a:t>
            </a:r>
          </a:p>
          <a:p>
            <a:r>
              <a:rPr lang="en-US" b="0" i="0" dirty="0">
                <a:solidFill>
                  <a:srgbClr val="222222"/>
                </a:solidFill>
                <a:effectLst/>
                <a:latin typeface="Arial" panose="020B0604020202020204" pitchFamily="34" charset="0"/>
              </a:rPr>
              <a:t>Tabassum, S., Suhail, K., Zahra, M. and </a:t>
            </a:r>
            <a:r>
              <a:rPr lang="en-US" b="0" i="0" dirty="0" err="1">
                <a:solidFill>
                  <a:srgbClr val="222222"/>
                </a:solidFill>
                <a:effectLst/>
                <a:latin typeface="Arial" panose="020B0604020202020204" pitchFamily="34" charset="0"/>
              </a:rPr>
              <a:t>Zarrin</a:t>
            </a:r>
            <a:r>
              <a:rPr lang="en-US" b="0" i="0" dirty="0">
                <a:solidFill>
                  <a:srgbClr val="222222"/>
                </a:solidFill>
                <a:effectLst/>
                <a:latin typeface="Arial" panose="020B0604020202020204" pitchFamily="34" charset="0"/>
              </a:rPr>
              <a:t>, U., 2023. Exploring the Gendered Experiences of Youth on Violence Through Smartphone Applications. </a:t>
            </a:r>
            <a:r>
              <a:rPr lang="en-US" b="0" i="1" dirty="0">
                <a:solidFill>
                  <a:srgbClr val="222222"/>
                </a:solidFill>
                <a:effectLst/>
                <a:latin typeface="Arial" panose="020B0604020202020204" pitchFamily="34" charset="0"/>
              </a:rPr>
              <a:t>Journal of Asian Development Studies</a:t>
            </a:r>
            <a:r>
              <a:rPr lang="en-US" b="0" i="0" dirty="0">
                <a:solidFill>
                  <a:srgbClr val="222222"/>
                </a:solidFill>
                <a:effectLst/>
                <a:latin typeface="Arial" panose="020B0604020202020204" pitchFamily="34" charset="0"/>
              </a:rPr>
              <a:t>, </a:t>
            </a:r>
            <a:r>
              <a:rPr lang="en-US" b="0" i="1" dirty="0">
                <a:solidFill>
                  <a:srgbClr val="222222"/>
                </a:solidFill>
                <a:effectLst/>
                <a:latin typeface="Arial" panose="020B0604020202020204" pitchFamily="34" charset="0"/>
              </a:rPr>
              <a:t>12</a:t>
            </a:r>
            <a:r>
              <a:rPr lang="en-US" b="0" i="0" dirty="0">
                <a:solidFill>
                  <a:srgbClr val="222222"/>
                </a:solidFill>
                <a:effectLst/>
                <a:latin typeface="Arial" panose="020B0604020202020204" pitchFamily="34" charset="0"/>
              </a:rPr>
              <a:t>(3), pp.1047-1059.</a:t>
            </a:r>
          </a:p>
          <a:p>
            <a:r>
              <a:rPr lang="en-US" b="0" i="0" dirty="0" err="1">
                <a:solidFill>
                  <a:srgbClr val="222222"/>
                </a:solidFill>
                <a:effectLst/>
                <a:latin typeface="Arial" panose="020B0604020202020204" pitchFamily="34" charset="0"/>
              </a:rPr>
              <a:t>Tabron</a:t>
            </a:r>
            <a:r>
              <a:rPr lang="en-US" b="0" i="0" dirty="0">
                <a:solidFill>
                  <a:srgbClr val="222222"/>
                </a:solidFill>
                <a:effectLst/>
                <a:latin typeface="Arial" panose="020B0604020202020204" pitchFamily="34" charset="0"/>
              </a:rPr>
              <a:t>, L.A. and Thomas, A.K., 2023. Deeper than wordplay: A systematic review of critical quantitative approaches in education research (2007–2021). </a:t>
            </a:r>
            <a:r>
              <a:rPr lang="en-US" b="0" i="1" dirty="0">
                <a:solidFill>
                  <a:srgbClr val="222222"/>
                </a:solidFill>
                <a:effectLst/>
                <a:latin typeface="Arial" panose="020B0604020202020204" pitchFamily="34" charset="0"/>
              </a:rPr>
              <a:t>Review of Educational Research</a:t>
            </a:r>
            <a:r>
              <a:rPr lang="en-US" b="0" i="0" dirty="0">
                <a:solidFill>
                  <a:srgbClr val="222222"/>
                </a:solidFill>
                <a:effectLst/>
                <a:latin typeface="Arial" panose="020B0604020202020204" pitchFamily="34" charset="0"/>
              </a:rPr>
              <a:t>, </a:t>
            </a:r>
            <a:r>
              <a:rPr lang="en-US" b="0" i="1" dirty="0">
                <a:solidFill>
                  <a:srgbClr val="222222"/>
                </a:solidFill>
                <a:effectLst/>
                <a:latin typeface="Arial" panose="020B0604020202020204" pitchFamily="34" charset="0"/>
              </a:rPr>
              <a:t>93</a:t>
            </a:r>
            <a:r>
              <a:rPr lang="en-US" b="0" i="0" dirty="0">
                <a:solidFill>
                  <a:srgbClr val="222222"/>
                </a:solidFill>
                <a:effectLst/>
                <a:latin typeface="Arial" panose="020B0604020202020204" pitchFamily="34" charset="0"/>
              </a:rPr>
              <a:t>(5), pp.756-786.</a:t>
            </a:r>
          </a:p>
          <a:p>
            <a:r>
              <a:rPr lang="en-US" b="0" i="0" dirty="0" err="1">
                <a:solidFill>
                  <a:srgbClr val="222222"/>
                </a:solidFill>
                <a:effectLst/>
                <a:latin typeface="Arial" panose="020B0604020202020204" pitchFamily="34" charset="0"/>
              </a:rPr>
              <a:t>Thomée</a:t>
            </a:r>
            <a:r>
              <a:rPr lang="en-US" b="0" i="0" dirty="0">
                <a:solidFill>
                  <a:srgbClr val="222222"/>
                </a:solidFill>
                <a:effectLst/>
                <a:latin typeface="Arial" panose="020B0604020202020204" pitchFamily="34" charset="0"/>
              </a:rPr>
              <a:t>, S., 2018. Mobile phone use and mental health. A review of the research that takes a psychological perspective on exposure. </a:t>
            </a:r>
            <a:r>
              <a:rPr lang="en-US" b="0" i="1" dirty="0">
                <a:solidFill>
                  <a:srgbClr val="222222"/>
                </a:solidFill>
                <a:effectLst/>
                <a:latin typeface="Arial" panose="020B0604020202020204" pitchFamily="34" charset="0"/>
              </a:rPr>
              <a:t>International journal of environmental research and public health</a:t>
            </a:r>
            <a:r>
              <a:rPr lang="en-US" b="0" i="0" dirty="0">
                <a:solidFill>
                  <a:srgbClr val="222222"/>
                </a:solidFill>
                <a:effectLst/>
                <a:latin typeface="Arial" panose="020B0604020202020204" pitchFamily="34" charset="0"/>
              </a:rPr>
              <a:t>, </a:t>
            </a:r>
            <a:r>
              <a:rPr lang="en-US" b="0" i="1" dirty="0">
                <a:solidFill>
                  <a:srgbClr val="222222"/>
                </a:solidFill>
                <a:effectLst/>
                <a:latin typeface="Arial" panose="020B0604020202020204" pitchFamily="34" charset="0"/>
              </a:rPr>
              <a:t>15</a:t>
            </a:r>
            <a:r>
              <a:rPr lang="en-US" b="0" i="0" dirty="0">
                <a:solidFill>
                  <a:srgbClr val="222222"/>
                </a:solidFill>
                <a:effectLst/>
                <a:latin typeface="Arial" panose="020B0604020202020204" pitchFamily="34" charset="0"/>
              </a:rPr>
              <a:t>(12), p.2692.</a:t>
            </a:r>
          </a:p>
          <a:p>
            <a:r>
              <a:rPr lang="en-US" b="0" i="0" dirty="0" err="1">
                <a:solidFill>
                  <a:srgbClr val="222222"/>
                </a:solidFill>
                <a:effectLst/>
                <a:latin typeface="Arial" panose="020B0604020202020204" pitchFamily="34" charset="0"/>
              </a:rPr>
              <a:t>Tibber</a:t>
            </a:r>
            <a:r>
              <a:rPr lang="en-US" b="0" i="0" dirty="0">
                <a:solidFill>
                  <a:srgbClr val="222222"/>
                </a:solidFill>
                <a:effectLst/>
                <a:latin typeface="Arial" panose="020B0604020202020204" pitchFamily="34" charset="0"/>
              </a:rPr>
              <a:t>, M.S. and Silver, E., 2022. A trans-diagnostic cognitive </a:t>
            </a:r>
            <a:r>
              <a:rPr lang="en-US" b="0" i="0" dirty="0" err="1">
                <a:solidFill>
                  <a:srgbClr val="222222"/>
                </a:solidFill>
                <a:effectLst/>
                <a:latin typeface="Arial" panose="020B0604020202020204" pitchFamily="34" charset="0"/>
              </a:rPr>
              <a:t>behavioural</a:t>
            </a:r>
            <a:r>
              <a:rPr lang="en-US" b="0" i="0" dirty="0">
                <a:solidFill>
                  <a:srgbClr val="222222"/>
                </a:solidFill>
                <a:effectLst/>
                <a:latin typeface="Arial" panose="020B0604020202020204" pitchFamily="34" charset="0"/>
              </a:rPr>
              <a:t> </a:t>
            </a:r>
            <a:r>
              <a:rPr lang="en-US" b="0" i="0" dirty="0" err="1">
                <a:solidFill>
                  <a:srgbClr val="222222"/>
                </a:solidFill>
                <a:effectLst/>
                <a:latin typeface="Arial" panose="020B0604020202020204" pitchFamily="34" charset="0"/>
              </a:rPr>
              <a:t>conceptualisation</a:t>
            </a:r>
            <a:r>
              <a:rPr lang="en-US" b="0" i="0" dirty="0">
                <a:solidFill>
                  <a:srgbClr val="222222"/>
                </a:solidFill>
                <a:effectLst/>
                <a:latin typeface="Arial" panose="020B0604020202020204" pitchFamily="34" charset="0"/>
              </a:rPr>
              <a:t> of the positive and negative roles of social media use in adolescents’ mental health and wellbeing. </a:t>
            </a:r>
            <a:r>
              <a:rPr lang="en-US" b="0" i="1" dirty="0">
                <a:solidFill>
                  <a:srgbClr val="222222"/>
                </a:solidFill>
                <a:effectLst/>
                <a:latin typeface="Arial" panose="020B0604020202020204" pitchFamily="34" charset="0"/>
              </a:rPr>
              <a:t>The Cognitive </a:t>
            </a:r>
            <a:r>
              <a:rPr lang="en-US" b="0" i="1" dirty="0" err="1">
                <a:solidFill>
                  <a:srgbClr val="222222"/>
                </a:solidFill>
                <a:effectLst/>
                <a:latin typeface="Arial" panose="020B0604020202020204" pitchFamily="34" charset="0"/>
              </a:rPr>
              <a:t>Behaviour</a:t>
            </a:r>
            <a:r>
              <a:rPr lang="en-US" b="0" i="1" dirty="0">
                <a:solidFill>
                  <a:srgbClr val="222222"/>
                </a:solidFill>
                <a:effectLst/>
                <a:latin typeface="Arial" panose="020B0604020202020204" pitchFamily="34" charset="0"/>
              </a:rPr>
              <a:t> Therapist</a:t>
            </a:r>
            <a:r>
              <a:rPr lang="en-US" b="0" i="0" dirty="0">
                <a:solidFill>
                  <a:srgbClr val="222222"/>
                </a:solidFill>
                <a:effectLst/>
                <a:latin typeface="Arial" panose="020B0604020202020204" pitchFamily="34" charset="0"/>
              </a:rPr>
              <a:t>, </a:t>
            </a:r>
            <a:r>
              <a:rPr lang="en-US" b="0" i="1" dirty="0">
                <a:solidFill>
                  <a:srgbClr val="222222"/>
                </a:solidFill>
                <a:effectLst/>
                <a:latin typeface="Arial" panose="020B0604020202020204" pitchFamily="34" charset="0"/>
              </a:rPr>
              <a:t>15</a:t>
            </a:r>
            <a:r>
              <a:rPr lang="en-US" b="0" i="0" dirty="0">
                <a:solidFill>
                  <a:srgbClr val="222222"/>
                </a:solidFill>
                <a:effectLst/>
                <a:latin typeface="Arial" panose="020B0604020202020204" pitchFamily="34" charset="0"/>
              </a:rPr>
              <a:t>, p.e7.</a:t>
            </a:r>
            <a:endParaRPr lang="en-IN" dirty="0"/>
          </a:p>
        </p:txBody>
      </p:sp>
      <p:sp>
        <p:nvSpPr>
          <p:cNvPr id="4" name="Title 1">
            <a:extLst>
              <a:ext uri="{FF2B5EF4-FFF2-40B4-BE49-F238E27FC236}">
                <a16:creationId xmlns:a16="http://schemas.microsoft.com/office/drawing/2014/main" id="{10663681-9C49-6B48-4106-93407196BE8A}"/>
              </a:ext>
            </a:extLst>
          </p:cNvPr>
          <p:cNvSpPr>
            <a:spLocks noGrp="1"/>
          </p:cNvSpPr>
          <p:nvPr>
            <p:ph type="title"/>
          </p:nvPr>
        </p:nvSpPr>
        <p:spPr>
          <a:xfrm>
            <a:off x="581025" y="701675"/>
            <a:ext cx="11029950" cy="1014413"/>
          </a:xfrm>
        </p:spPr>
        <p:txBody>
          <a:bodyPr/>
          <a:lstStyle/>
          <a:p>
            <a:pPr algn="ctr"/>
            <a:r>
              <a:rPr lang="en-US" b="1" dirty="0"/>
              <a:t>references</a:t>
            </a:r>
            <a:endParaRPr lang="en-IN" b="1" dirty="0"/>
          </a:p>
        </p:txBody>
      </p:sp>
    </p:spTree>
    <p:extLst>
      <p:ext uri="{BB962C8B-B14F-4D97-AF65-F5344CB8AC3E}">
        <p14:creationId xmlns:p14="http://schemas.microsoft.com/office/powerpoint/2010/main" val="4237361510"/>
      </p:ext>
    </p:extLst>
  </p:cSld>
  <p:clrMapOvr>
    <a:masterClrMapping/>
  </p:clrMapOvr>
</p:sld>
</file>

<file path=ppt/theme/theme1.xml><?xml version="1.0" encoding="utf-8"?>
<a:theme xmlns:a="http://schemas.openxmlformats.org/drawingml/2006/main" name="Dividend">
  <a:themeElements>
    <a:clrScheme name="Dividend">
      <a:dk1>
        <a:sysClr val="windowText" lastClr="000000"/>
      </a:dk1>
      <a:lt1>
        <a:sysClr val="window" lastClr="FFFFFF"/>
      </a:lt1>
      <a:dk2>
        <a:srgbClr val="3D3D3D"/>
      </a:dk2>
      <a:lt2>
        <a:srgbClr val="EBEBEB"/>
      </a:lt2>
      <a:accent1>
        <a:srgbClr val="4D1434"/>
      </a:accent1>
      <a:accent2>
        <a:srgbClr val="903163"/>
      </a:accent2>
      <a:accent3>
        <a:srgbClr val="B2324B"/>
      </a:accent3>
      <a:accent4>
        <a:srgbClr val="969FA7"/>
      </a:accent4>
      <a:accent5>
        <a:srgbClr val="66B1CE"/>
      </a:accent5>
      <a:accent6>
        <a:srgbClr val="40619D"/>
      </a:accent6>
      <a:hlink>
        <a:srgbClr val="828282"/>
      </a:hlink>
      <a:folHlink>
        <a:srgbClr val="A5A5A5"/>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 id="{9697A71B-4AB7-4A1A-BD5B-BB2D22835B57}" vid="{C21699FF-00E4-43C8-BBCC-D7E5536C371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Dividend</Template>
  <TotalTime>637</TotalTime>
  <Words>2731</Words>
  <Application>Microsoft Office PowerPoint</Application>
  <PresentationFormat>Widescreen</PresentationFormat>
  <Paragraphs>162</Paragraphs>
  <Slides>21</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21</vt:i4>
      </vt:variant>
    </vt:vector>
  </HeadingPairs>
  <TitlesOfParts>
    <vt:vector size="28" baseType="lpstr">
      <vt:lpstr>Arial</vt:lpstr>
      <vt:lpstr>Arial </vt:lpstr>
      <vt:lpstr>Arial Black</vt:lpstr>
      <vt:lpstr>Calibri</vt:lpstr>
      <vt:lpstr>Gill Sans MT</vt:lpstr>
      <vt:lpstr>Wingdings 2</vt:lpstr>
      <vt:lpstr>Dividend</vt:lpstr>
      <vt:lpstr>Name:  Kartik  student id: 2307819 module: practice-based research module code:  LcHs7001 </vt:lpstr>
      <vt:lpstr>Overview</vt:lpstr>
      <vt:lpstr>Proposed research title</vt:lpstr>
      <vt:lpstr>introduction</vt:lpstr>
      <vt:lpstr>Cont.…..</vt:lpstr>
      <vt:lpstr>LITERATURE REVIEW</vt:lpstr>
      <vt:lpstr>Rationale of study</vt:lpstr>
      <vt:lpstr>Aim of study </vt:lpstr>
      <vt:lpstr>objectives</vt:lpstr>
      <vt:lpstr>Research question</vt:lpstr>
      <vt:lpstr>Research methodology</vt:lpstr>
      <vt:lpstr>Research methodology</vt:lpstr>
      <vt:lpstr>Data collection methods</vt:lpstr>
      <vt:lpstr>Questionary like…..</vt:lpstr>
      <vt:lpstr>Data analysis technique</vt:lpstr>
      <vt:lpstr>Ethical consideration</vt:lpstr>
      <vt:lpstr>implication</vt:lpstr>
      <vt:lpstr>Gantt chart</vt:lpstr>
      <vt:lpstr>references</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GAZALA SHAHJADA</dc:creator>
  <cp:lastModifiedBy>GAZALA SHAHJADA</cp:lastModifiedBy>
  <cp:revision>145</cp:revision>
  <dcterms:created xsi:type="dcterms:W3CDTF">2024-03-01T20:39:14Z</dcterms:created>
  <dcterms:modified xsi:type="dcterms:W3CDTF">2024-03-20T04:32:11Z</dcterms:modified>
</cp:coreProperties>
</file>