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0"/>
  </p:notesMasterIdLst>
  <p:sldIdLst>
    <p:sldId id="266" r:id="rId5"/>
    <p:sldId id="308" r:id="rId6"/>
    <p:sldId id="314" r:id="rId7"/>
    <p:sldId id="315" r:id="rId8"/>
    <p:sldId id="316" r:id="rId9"/>
    <p:sldId id="257" r:id="rId10"/>
    <p:sldId id="260" r:id="rId11"/>
    <p:sldId id="263" r:id="rId12"/>
    <p:sldId id="265" r:id="rId13"/>
    <p:sldId id="312" r:id="rId14"/>
    <p:sldId id="264" r:id="rId15"/>
    <p:sldId id="258" r:id="rId16"/>
    <p:sldId id="259" r:id="rId17"/>
    <p:sldId id="262" r:id="rId18"/>
    <p:sldId id="317" r:id="rId19"/>
    <p:sldId id="318" r:id="rId20"/>
    <p:sldId id="319" r:id="rId21"/>
    <p:sldId id="261" r:id="rId22"/>
    <p:sldId id="268" r:id="rId23"/>
    <p:sldId id="269" r:id="rId24"/>
    <p:sldId id="271" r:id="rId25"/>
    <p:sldId id="267" r:id="rId26"/>
    <p:sldId id="272" r:id="rId27"/>
    <p:sldId id="313" r:id="rId28"/>
    <p:sldId id="32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879505B5-788E-4351-828E-9313CD1C3EDA}"/>
    <pc:docChg chg="modSld">
      <pc:chgData name="Marie Pitson" userId="db8d2b3e-593d-47e6-a0b5-dc90f7ab49ec" providerId="ADAL" clId="{879505B5-788E-4351-828E-9313CD1C3EDA}" dt="2022-03-17T13:23:22.466" v="10" actId="20577"/>
      <pc:docMkLst>
        <pc:docMk/>
      </pc:docMkLst>
      <pc:sldChg chg="modNotesTx">
        <pc:chgData name="Marie Pitson" userId="db8d2b3e-593d-47e6-a0b5-dc90f7ab49ec" providerId="ADAL" clId="{879505B5-788E-4351-828E-9313CD1C3EDA}" dt="2022-03-17T13:22:25.171" v="1" actId="20577"/>
        <pc:sldMkLst>
          <pc:docMk/>
          <pc:sldMk cId="3655832095" sldId="257"/>
        </pc:sldMkLst>
      </pc:sldChg>
      <pc:sldChg chg="modNotesTx">
        <pc:chgData name="Marie Pitson" userId="db8d2b3e-593d-47e6-a0b5-dc90f7ab49ec" providerId="ADAL" clId="{879505B5-788E-4351-828E-9313CD1C3EDA}" dt="2022-03-17T13:22:48.363" v="4" actId="20577"/>
        <pc:sldMkLst>
          <pc:docMk/>
          <pc:sldMk cId="776252539" sldId="259"/>
        </pc:sldMkLst>
      </pc:sldChg>
      <pc:sldChg chg="modNotesTx">
        <pc:chgData name="Marie Pitson" userId="db8d2b3e-593d-47e6-a0b5-dc90f7ab49ec" providerId="ADAL" clId="{879505B5-788E-4351-828E-9313CD1C3EDA}" dt="2022-03-17T13:23:13.281" v="9" actId="20577"/>
        <pc:sldMkLst>
          <pc:docMk/>
          <pc:sldMk cId="0" sldId="261"/>
        </pc:sldMkLst>
      </pc:sldChg>
      <pc:sldChg chg="modNotesTx">
        <pc:chgData name="Marie Pitson" userId="db8d2b3e-593d-47e6-a0b5-dc90f7ab49ec" providerId="ADAL" clId="{879505B5-788E-4351-828E-9313CD1C3EDA}" dt="2022-03-17T13:22:53.016" v="5" actId="20577"/>
        <pc:sldMkLst>
          <pc:docMk/>
          <pc:sldMk cId="0" sldId="262"/>
        </pc:sldMkLst>
      </pc:sldChg>
      <pc:sldChg chg="modNotesTx">
        <pc:chgData name="Marie Pitson" userId="db8d2b3e-593d-47e6-a0b5-dc90f7ab49ec" providerId="ADAL" clId="{879505B5-788E-4351-828E-9313CD1C3EDA}" dt="2022-03-17T13:22:34.367" v="2" actId="20577"/>
        <pc:sldMkLst>
          <pc:docMk/>
          <pc:sldMk cId="4112778770" sldId="263"/>
        </pc:sldMkLst>
      </pc:sldChg>
      <pc:sldChg chg="modNotesTx">
        <pc:chgData name="Marie Pitson" userId="db8d2b3e-593d-47e6-a0b5-dc90f7ab49ec" providerId="ADAL" clId="{879505B5-788E-4351-828E-9313CD1C3EDA}" dt="2022-03-17T13:22:38.206" v="3" actId="20577"/>
        <pc:sldMkLst>
          <pc:docMk/>
          <pc:sldMk cId="4154570089" sldId="265"/>
        </pc:sldMkLst>
      </pc:sldChg>
      <pc:sldChg chg="modNotesTx">
        <pc:chgData name="Marie Pitson" userId="db8d2b3e-593d-47e6-a0b5-dc90f7ab49ec" providerId="ADAL" clId="{879505B5-788E-4351-828E-9313CD1C3EDA}" dt="2022-03-17T13:23:22.466" v="10" actId="20577"/>
        <pc:sldMkLst>
          <pc:docMk/>
          <pc:sldMk cId="3605107357" sldId="267"/>
        </pc:sldMkLst>
      </pc:sldChg>
      <pc:sldChg chg="modNotesTx">
        <pc:chgData name="Marie Pitson" userId="db8d2b3e-593d-47e6-a0b5-dc90f7ab49ec" providerId="ADAL" clId="{879505B5-788E-4351-828E-9313CD1C3EDA}" dt="2022-03-17T13:22:20.244" v="0" actId="20577"/>
        <pc:sldMkLst>
          <pc:docMk/>
          <pc:sldMk cId="4172958453" sldId="316"/>
        </pc:sldMkLst>
      </pc:sldChg>
      <pc:sldChg chg="modNotesTx">
        <pc:chgData name="Marie Pitson" userId="db8d2b3e-593d-47e6-a0b5-dc90f7ab49ec" providerId="ADAL" clId="{879505B5-788E-4351-828E-9313CD1C3EDA}" dt="2022-03-17T13:22:59.140" v="6" actId="20577"/>
        <pc:sldMkLst>
          <pc:docMk/>
          <pc:sldMk cId="3462489735" sldId="317"/>
        </pc:sldMkLst>
      </pc:sldChg>
      <pc:sldChg chg="modNotesTx">
        <pc:chgData name="Marie Pitson" userId="db8d2b3e-593d-47e6-a0b5-dc90f7ab49ec" providerId="ADAL" clId="{879505B5-788E-4351-828E-9313CD1C3EDA}" dt="2022-03-17T13:23:04.446" v="7" actId="20577"/>
        <pc:sldMkLst>
          <pc:docMk/>
          <pc:sldMk cId="170654208" sldId="318"/>
        </pc:sldMkLst>
      </pc:sldChg>
      <pc:sldChg chg="modNotesTx">
        <pc:chgData name="Marie Pitson" userId="db8d2b3e-593d-47e6-a0b5-dc90f7ab49ec" providerId="ADAL" clId="{879505B5-788E-4351-828E-9313CD1C3EDA}" dt="2022-03-17T13:23:09.689" v="8" actId="20577"/>
        <pc:sldMkLst>
          <pc:docMk/>
          <pc:sldMk cId="759562193" sldId="319"/>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The </a:t>
          </a:r>
          <a:r>
            <a:rPr lang="en-US" dirty="0" err="1"/>
            <a:t>Behaviour</a:t>
          </a:r>
          <a:r>
            <a:rPr lang="en-US" dirty="0"/>
            <a:t> of costs.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The difference between financial and management/cost accounting.</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Materials valuation</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The </a:t>
          </a:r>
          <a:r>
            <a:rPr lang="en-US" sz="1500" kern="1200" dirty="0" err="1"/>
            <a:t>Behaviour</a:t>
          </a:r>
          <a:r>
            <a:rPr lang="en-US" sz="1500" kern="1200" dirty="0"/>
            <a:t> of costs.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The difference between financial and management/cost accounting.</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Materials valuation</a:t>
          </a:r>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EEEEFB-4D63-496B-A099-30B8D21D1AD7}" type="datetimeFigureOut">
              <a:rPr lang="en-GB" smtClean="0"/>
              <a:t>18/03/2025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52CCCC-4C1A-46F0-83AA-D3236AF9E341}" type="slidenum">
              <a:rPr lang="en-GB" smtClean="0"/>
              <a:t>‹#›</a:t>
            </a:fld>
            <a:endParaRPr lang="en-GB"/>
          </a:p>
        </p:txBody>
      </p:sp>
    </p:spTree>
    <p:extLst>
      <p:ext uri="{BB962C8B-B14F-4D97-AF65-F5344CB8AC3E}">
        <p14:creationId xmlns:p14="http://schemas.microsoft.com/office/powerpoint/2010/main" val="2491246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5</a:t>
            </a:fld>
            <a:endParaRPr lang="en-GB"/>
          </a:p>
        </p:txBody>
      </p:sp>
    </p:spTree>
    <p:extLst>
      <p:ext uri="{BB962C8B-B14F-4D97-AF65-F5344CB8AC3E}">
        <p14:creationId xmlns:p14="http://schemas.microsoft.com/office/powerpoint/2010/main" val="3232181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7850" indent="-577850" defTabSz="762000">
              <a:lnSpc>
                <a:spcPct val="90000"/>
              </a:lnSpc>
              <a:buNone/>
            </a:pPr>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6</a:t>
            </a:fld>
            <a:endParaRPr lang="en-GB"/>
          </a:p>
        </p:txBody>
      </p:sp>
    </p:spTree>
    <p:extLst>
      <p:ext uri="{BB962C8B-B14F-4D97-AF65-F5344CB8AC3E}">
        <p14:creationId xmlns:p14="http://schemas.microsoft.com/office/powerpoint/2010/main" val="3694550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7</a:t>
            </a:fld>
            <a:endParaRPr lang="en-GB"/>
          </a:p>
        </p:txBody>
      </p:sp>
    </p:spTree>
    <p:extLst>
      <p:ext uri="{BB962C8B-B14F-4D97-AF65-F5344CB8AC3E}">
        <p14:creationId xmlns:p14="http://schemas.microsoft.com/office/powerpoint/2010/main" val="1583124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8</a:t>
            </a:fld>
            <a:endParaRPr lang="en-GB"/>
          </a:p>
        </p:txBody>
      </p:sp>
    </p:spTree>
    <p:extLst>
      <p:ext uri="{BB962C8B-B14F-4D97-AF65-F5344CB8AC3E}">
        <p14:creationId xmlns:p14="http://schemas.microsoft.com/office/powerpoint/2010/main" val="3589615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9</a:t>
            </a:fld>
            <a:endParaRPr lang="en-GB"/>
          </a:p>
        </p:txBody>
      </p:sp>
    </p:spTree>
    <p:extLst>
      <p:ext uri="{BB962C8B-B14F-4D97-AF65-F5344CB8AC3E}">
        <p14:creationId xmlns:p14="http://schemas.microsoft.com/office/powerpoint/2010/main" val="3939277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13</a:t>
            </a:fld>
            <a:endParaRPr lang="en-GB"/>
          </a:p>
        </p:txBody>
      </p:sp>
    </p:spTree>
    <p:extLst>
      <p:ext uri="{BB962C8B-B14F-4D97-AF65-F5344CB8AC3E}">
        <p14:creationId xmlns:p14="http://schemas.microsoft.com/office/powerpoint/2010/main" val="1602892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14</a:t>
            </a:fld>
            <a:endParaRPr lang="en-GB"/>
          </a:p>
        </p:txBody>
      </p:sp>
    </p:spTree>
    <p:extLst>
      <p:ext uri="{BB962C8B-B14F-4D97-AF65-F5344CB8AC3E}">
        <p14:creationId xmlns:p14="http://schemas.microsoft.com/office/powerpoint/2010/main" val="40755136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15</a:t>
            </a:fld>
            <a:endParaRPr lang="en-GB"/>
          </a:p>
        </p:txBody>
      </p:sp>
    </p:spTree>
    <p:extLst>
      <p:ext uri="{BB962C8B-B14F-4D97-AF65-F5344CB8AC3E}">
        <p14:creationId xmlns:p14="http://schemas.microsoft.com/office/powerpoint/2010/main" val="478180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We need to break these costs down, this helps us understand how money is being spent but also to ensure that we charge customer correctly i.e. charge them for applicable job costs </a:t>
            </a:r>
          </a:p>
        </p:txBody>
      </p:sp>
      <p:sp>
        <p:nvSpPr>
          <p:cNvPr id="4" name="Slide Number Placeholder 3"/>
          <p:cNvSpPr>
            <a:spLocks noGrp="1"/>
          </p:cNvSpPr>
          <p:nvPr>
            <p:ph type="sldNum" sz="quarter" idx="5"/>
          </p:nvPr>
        </p:nvSpPr>
        <p:spPr/>
        <p:txBody>
          <a:bodyPr/>
          <a:lstStyle/>
          <a:p>
            <a:fld id="{DA52CCCC-4C1A-46F0-83AA-D3236AF9E341}" type="slidenum">
              <a:rPr lang="en-GB" smtClean="0"/>
              <a:t>16</a:t>
            </a:fld>
            <a:endParaRPr lang="en-GB"/>
          </a:p>
        </p:txBody>
      </p:sp>
    </p:spTree>
    <p:extLst>
      <p:ext uri="{BB962C8B-B14F-4D97-AF65-F5344CB8AC3E}">
        <p14:creationId xmlns:p14="http://schemas.microsoft.com/office/powerpoint/2010/main" val="4046081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17</a:t>
            </a:fld>
            <a:endParaRPr lang="en-GB"/>
          </a:p>
        </p:txBody>
      </p:sp>
    </p:spTree>
    <p:extLst>
      <p:ext uri="{BB962C8B-B14F-4D97-AF65-F5344CB8AC3E}">
        <p14:creationId xmlns:p14="http://schemas.microsoft.com/office/powerpoint/2010/main" val="5330198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18</a:t>
            </a:fld>
            <a:endParaRPr lang="en-GB"/>
          </a:p>
        </p:txBody>
      </p:sp>
    </p:spTree>
    <p:extLst>
      <p:ext uri="{BB962C8B-B14F-4D97-AF65-F5344CB8AC3E}">
        <p14:creationId xmlns:p14="http://schemas.microsoft.com/office/powerpoint/2010/main" val="2020374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52CCCC-4C1A-46F0-83AA-D3236AF9E341}" type="slidenum">
              <a:rPr lang="en-GB" smtClean="0"/>
              <a:t>22</a:t>
            </a:fld>
            <a:endParaRPr lang="en-GB"/>
          </a:p>
        </p:txBody>
      </p:sp>
    </p:spTree>
    <p:extLst>
      <p:ext uri="{BB962C8B-B14F-4D97-AF65-F5344CB8AC3E}">
        <p14:creationId xmlns:p14="http://schemas.microsoft.com/office/powerpoint/2010/main" val="2197882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3/18/2025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3/18/2025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3/18/2025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3/18/2025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3/18/2025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3/18/2025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3/18/2025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3/18/2025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3/18/2025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3/18/2025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D87CDDA-5B0E-494E-9597-DB29EE461135}"/>
              </a:ext>
            </a:extLst>
          </p:cNvPr>
          <p:cNvSpPr txBox="1"/>
          <p:nvPr/>
        </p:nvSpPr>
        <p:spPr>
          <a:xfrm>
            <a:off x="6729999" y="3660323"/>
            <a:ext cx="3198311" cy="461665"/>
          </a:xfrm>
          <a:prstGeom prst="rect">
            <a:avLst/>
          </a:prstGeom>
          <a:noFill/>
        </p:spPr>
        <p:txBody>
          <a:bodyPr wrap="none" rtlCol="0">
            <a:spAutoFit/>
          </a:bodyPr>
          <a:lstStyle/>
          <a:p>
            <a:r>
              <a:rPr lang="en-GB" sz="2400" dirty="0">
                <a:latin typeface="Arial" panose="020B0604020202020204" pitchFamily="34" charset="0"/>
                <a:cs typeface="Arial" panose="020B0604020202020204" pitchFamily="34" charset="0"/>
              </a:rPr>
              <a:t>Accounting for Labour</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70231130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38BC5C0-7E6A-4945-80E9-A782B66E9419}"/>
              </a:ext>
            </a:extLst>
          </p:cNvPr>
          <p:cNvSpPr>
            <a:spLocks noGrp="1"/>
          </p:cNvSpPr>
          <p:nvPr>
            <p:ph type="title"/>
          </p:nvPr>
        </p:nvSpPr>
        <p:spPr>
          <a:xfrm>
            <a:off x="643467" y="516835"/>
            <a:ext cx="3448259" cy="1666501"/>
          </a:xfrm>
        </p:spPr>
        <p:txBody>
          <a:bodyPr>
            <a:normAutofit/>
          </a:bodyPr>
          <a:lstStyle/>
          <a:p>
            <a:r>
              <a:rPr lang="en-GB" sz="3700">
                <a:solidFill>
                  <a:srgbClr val="FFFFFF"/>
                </a:solidFill>
              </a:rPr>
              <a:t>Next we will look at………………</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C66C7A-FCF1-426E-8E31-B571DB8207AB}"/>
              </a:ext>
            </a:extLst>
          </p:cNvPr>
          <p:cNvSpPr>
            <a:spLocks noGrp="1"/>
          </p:cNvSpPr>
          <p:nvPr>
            <p:ph idx="1"/>
          </p:nvPr>
        </p:nvSpPr>
        <p:spPr>
          <a:xfrm>
            <a:off x="643467" y="2546224"/>
            <a:ext cx="3448259" cy="3342747"/>
          </a:xfrm>
        </p:spPr>
        <p:txBody>
          <a:bodyPr>
            <a:normAutofit/>
          </a:bodyPr>
          <a:lstStyle/>
          <a:p>
            <a:r>
              <a:rPr lang="en-GB" sz="1800">
                <a:solidFill>
                  <a:srgbClr val="FFFFFF"/>
                </a:solidFill>
              </a:rPr>
              <a:t>Labour </a:t>
            </a:r>
          </a:p>
        </p:txBody>
      </p:sp>
      <p:pic>
        <p:nvPicPr>
          <p:cNvPr id="4" name="Picture 3">
            <a:extLst>
              <a:ext uri="{FF2B5EF4-FFF2-40B4-BE49-F238E27FC236}">
                <a16:creationId xmlns:a16="http://schemas.microsoft.com/office/drawing/2014/main" id="{99821E0D-A6D9-49B5-AD83-642731B4487C}"/>
              </a:ext>
            </a:extLst>
          </p:cNvPr>
          <p:cNvPicPr>
            <a:picLocks noChangeAspect="1"/>
          </p:cNvPicPr>
          <p:nvPr/>
        </p:nvPicPr>
        <p:blipFill rotWithShape="1">
          <a:blip r:embed="rId2"/>
          <a:srcRect t="8605" r="-1" b="23612"/>
          <a:stretch/>
        </p:blipFill>
        <p:spPr>
          <a:xfrm>
            <a:off x="4654296" y="10"/>
            <a:ext cx="7537703" cy="6857990"/>
          </a:xfrm>
          <a:prstGeom prst="rect">
            <a:avLst/>
          </a:prstGeom>
        </p:spPr>
      </p:pic>
    </p:spTree>
    <p:extLst>
      <p:ext uri="{BB962C8B-B14F-4D97-AF65-F5344CB8AC3E}">
        <p14:creationId xmlns:p14="http://schemas.microsoft.com/office/powerpoint/2010/main" val="16208122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EEF0B68-A9C6-43CC-8471-16D4504B7E6D}"/>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But first, a recap</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47E8AE-8D5D-4513-8A3E-5282BEBBD17B}"/>
              </a:ext>
            </a:extLst>
          </p:cNvPr>
          <p:cNvSpPr>
            <a:spLocks noGrp="1"/>
          </p:cNvSpPr>
          <p:nvPr>
            <p:ph idx="1"/>
          </p:nvPr>
        </p:nvSpPr>
        <p:spPr>
          <a:xfrm>
            <a:off x="643467" y="2546224"/>
            <a:ext cx="3448259" cy="3342747"/>
          </a:xfrm>
        </p:spPr>
        <p:txBody>
          <a:bodyPr>
            <a:normAutofit/>
          </a:bodyPr>
          <a:lstStyle/>
          <a:p>
            <a:r>
              <a:rPr lang="en-GB" sz="1800" dirty="0">
                <a:solidFill>
                  <a:srgbClr val="FFFFFF"/>
                </a:solidFill>
              </a:rPr>
              <a:t>Kahoot</a:t>
            </a:r>
          </a:p>
        </p:txBody>
      </p:sp>
      <p:pic>
        <p:nvPicPr>
          <p:cNvPr id="4" name="Picture 2" descr="Infographic of man juggling lifestyle icons such as money and education">
            <a:extLst>
              <a:ext uri="{FF2B5EF4-FFF2-40B4-BE49-F238E27FC236}">
                <a16:creationId xmlns:a16="http://schemas.microsoft.com/office/drawing/2014/main" id="{A973CE1C-EBE0-4514-8B00-DF10B881AC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860" r="-1" b="14357"/>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823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969AE6F-2CD9-4418-898D-11B172D22872}"/>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What is labour?</a:t>
            </a:r>
          </a:p>
        </p:txBody>
      </p:sp>
      <p:cxnSp>
        <p:nvCxnSpPr>
          <p:cNvPr id="73" name="Straight Connector 7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E1193C-755B-4568-B605-C241BC9197A5}"/>
              </a:ext>
            </a:extLst>
          </p:cNvPr>
          <p:cNvSpPr>
            <a:spLocks noGrp="1"/>
          </p:cNvSpPr>
          <p:nvPr>
            <p:ph idx="1"/>
          </p:nvPr>
        </p:nvSpPr>
        <p:spPr>
          <a:xfrm>
            <a:off x="276045" y="2546224"/>
            <a:ext cx="3985404" cy="4044356"/>
          </a:xfrm>
        </p:spPr>
        <p:txBody>
          <a:bodyPr>
            <a:normAutofit fontScale="85000" lnSpcReduction="10000"/>
          </a:bodyPr>
          <a:lstStyle/>
          <a:p>
            <a:r>
              <a:rPr lang="en-GB" sz="1800" dirty="0">
                <a:solidFill>
                  <a:srgbClr val="FFFFFF"/>
                </a:solidFill>
                <a:latin typeface="Arial" panose="020B0604020202020204" pitchFamily="34" charset="0"/>
                <a:cs typeface="Arial" panose="020B0604020202020204" pitchFamily="34" charset="0"/>
              </a:rPr>
              <a:t>Different roles in an organisation:</a:t>
            </a:r>
          </a:p>
          <a:p>
            <a:r>
              <a:rPr lang="en-GB" sz="1800" dirty="0">
                <a:solidFill>
                  <a:srgbClr val="FFFFFF"/>
                </a:solidFill>
                <a:latin typeface="Arial" panose="020B0604020202020204" pitchFamily="34" charset="0"/>
                <a:cs typeface="Arial" panose="020B0604020202020204" pitchFamily="34" charset="0"/>
              </a:rPr>
              <a:t>ADMIN</a:t>
            </a:r>
          </a:p>
          <a:p>
            <a:r>
              <a:rPr lang="en-GB" sz="1800" dirty="0">
                <a:solidFill>
                  <a:srgbClr val="FFFFFF"/>
                </a:solidFill>
                <a:latin typeface="Arial" panose="020B0604020202020204" pitchFamily="34" charset="0"/>
                <a:cs typeface="Arial" panose="020B0604020202020204" pitchFamily="34" charset="0"/>
              </a:rPr>
              <a:t>SALES</a:t>
            </a:r>
          </a:p>
          <a:p>
            <a:r>
              <a:rPr lang="en-GB" sz="1800" dirty="0">
                <a:solidFill>
                  <a:srgbClr val="FFFFFF"/>
                </a:solidFill>
                <a:latin typeface="Arial" panose="020B0604020202020204" pitchFamily="34" charset="0"/>
                <a:cs typeface="Arial" panose="020B0604020202020204" pitchFamily="34" charset="0"/>
              </a:rPr>
              <a:t>MARKETING</a:t>
            </a:r>
          </a:p>
          <a:p>
            <a:r>
              <a:rPr lang="en-GB" sz="1800" dirty="0">
                <a:solidFill>
                  <a:srgbClr val="FFFFFF"/>
                </a:solidFill>
                <a:latin typeface="Arial" panose="020B0604020202020204" pitchFamily="34" charset="0"/>
                <a:cs typeface="Arial" panose="020B0604020202020204" pitchFamily="34" charset="0"/>
              </a:rPr>
              <a:t>MANAGEMENT</a:t>
            </a:r>
          </a:p>
          <a:p>
            <a:r>
              <a:rPr lang="en-GB" sz="1800" dirty="0">
                <a:solidFill>
                  <a:srgbClr val="FFFFFF"/>
                </a:solidFill>
                <a:latin typeface="Arial" panose="020B0604020202020204" pitchFamily="34" charset="0"/>
                <a:cs typeface="Arial" panose="020B0604020202020204" pitchFamily="34" charset="0"/>
              </a:rPr>
              <a:t>ENGINEERS</a:t>
            </a:r>
          </a:p>
          <a:p>
            <a:r>
              <a:rPr lang="en-GB" sz="1800" dirty="0">
                <a:solidFill>
                  <a:srgbClr val="FFFFFF"/>
                </a:solidFill>
                <a:latin typeface="Arial" panose="020B0604020202020204" pitchFamily="34" charset="0"/>
                <a:cs typeface="Arial" panose="020B0604020202020204" pitchFamily="34" charset="0"/>
              </a:rPr>
              <a:t>SUPERVISOR</a:t>
            </a:r>
          </a:p>
          <a:p>
            <a:r>
              <a:rPr lang="en-GB" sz="1800" dirty="0">
                <a:solidFill>
                  <a:srgbClr val="FFFFFF"/>
                </a:solidFill>
                <a:latin typeface="Arial" panose="020B0604020202020204" pitchFamily="34" charset="0"/>
                <a:cs typeface="Arial" panose="020B0604020202020204" pitchFamily="34" charset="0"/>
              </a:rPr>
              <a:t>ACCOUNTANT</a:t>
            </a:r>
          </a:p>
          <a:p>
            <a:r>
              <a:rPr lang="en-GB" sz="1800" dirty="0">
                <a:solidFill>
                  <a:srgbClr val="FFFFFF"/>
                </a:solidFill>
                <a:latin typeface="Arial" panose="020B0604020202020204" pitchFamily="34" charset="0"/>
                <a:cs typeface="Arial" panose="020B0604020202020204" pitchFamily="34" charset="0"/>
              </a:rPr>
              <a:t>CARPENTERS</a:t>
            </a:r>
          </a:p>
          <a:p>
            <a:r>
              <a:rPr lang="en-GB" sz="1800" dirty="0">
                <a:solidFill>
                  <a:srgbClr val="FFFFFF"/>
                </a:solidFill>
                <a:latin typeface="Arial" panose="020B0604020202020204" pitchFamily="34" charset="0"/>
                <a:cs typeface="Arial" panose="020B0604020202020204" pitchFamily="34" charset="0"/>
              </a:rPr>
              <a:t>BRICKLAYERS/MASONS</a:t>
            </a:r>
          </a:p>
          <a:p>
            <a:endParaRPr lang="en-GB" sz="1800" dirty="0">
              <a:solidFill>
                <a:srgbClr val="FFFFFF"/>
              </a:solidFill>
            </a:endParaRPr>
          </a:p>
          <a:p>
            <a:endParaRPr lang="en-GB" sz="1800" dirty="0">
              <a:solidFill>
                <a:srgbClr val="FFFFFF"/>
              </a:solidFill>
            </a:endParaRPr>
          </a:p>
        </p:txBody>
      </p:sp>
      <p:pic>
        <p:nvPicPr>
          <p:cNvPr id="1026" name="Picture 2" descr="What types of jobs and employers are there in business? ">
            <a:extLst>
              <a:ext uri="{FF2B5EF4-FFF2-40B4-BE49-F238E27FC236}">
                <a16:creationId xmlns:a16="http://schemas.microsoft.com/office/drawing/2014/main" id="{AF0FF105-D283-43B7-9209-237BE4EFE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680" r="28928"/>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95845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43467" y="516835"/>
            <a:ext cx="3448259" cy="1666501"/>
          </a:xfrm>
        </p:spPr>
        <p:txBody>
          <a:bodyPr>
            <a:normAutofit/>
          </a:bodyPr>
          <a:lstStyle/>
          <a:p>
            <a:r>
              <a:rPr lang="en-US" sz="4000" b="1" u="sng">
                <a:solidFill>
                  <a:srgbClr val="FFFFFF"/>
                </a:solidFill>
              </a:rPr>
              <a:t>Classification of Labour</a:t>
            </a:r>
            <a:endParaRPr lang="en-GB" sz="4000">
              <a:solidFill>
                <a:srgbClr val="FFFFFF"/>
              </a:solidFill>
            </a:endParaRPr>
          </a:p>
        </p:txBody>
      </p:sp>
      <p:cxnSp>
        <p:nvCxnSpPr>
          <p:cNvPr id="26" name="Straight Connector 25">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81158" y="2498490"/>
            <a:ext cx="4049302" cy="4044355"/>
          </a:xfrm>
        </p:spPr>
        <p:txBody>
          <a:bodyPr>
            <a:normAutofit lnSpcReduction="10000"/>
          </a:bodyPr>
          <a:lstStyle/>
          <a:p>
            <a:pPr marL="577850" indent="-577850" defTabSz="762000">
              <a:lnSpc>
                <a:spcPct val="100000"/>
              </a:lnSpc>
              <a:buNone/>
            </a:pPr>
            <a:r>
              <a:rPr lang="en-US" sz="1600" dirty="0">
                <a:solidFill>
                  <a:srgbClr val="FFFFFF"/>
                </a:solidFill>
              </a:rPr>
              <a:t>        </a:t>
            </a:r>
            <a:r>
              <a:rPr lang="en-US" sz="1600" dirty="0">
                <a:solidFill>
                  <a:srgbClr val="FFFFFF"/>
                </a:solidFill>
                <a:latin typeface="Arial" panose="020B0604020202020204" pitchFamily="34" charset="0"/>
                <a:cs typeface="Arial" panose="020B0604020202020204" pitchFamily="34" charset="0"/>
              </a:rPr>
              <a:t>The main concern for the cost accountant is whether to classify </a:t>
            </a:r>
            <a:r>
              <a:rPr lang="en-US" sz="1600" dirty="0" err="1">
                <a:solidFill>
                  <a:srgbClr val="FFFFFF"/>
                </a:solidFill>
                <a:latin typeface="Arial" panose="020B0604020202020204" pitchFamily="34" charset="0"/>
                <a:cs typeface="Arial" panose="020B0604020202020204" pitchFamily="34" charset="0"/>
              </a:rPr>
              <a:t>labour</a:t>
            </a:r>
            <a:r>
              <a:rPr lang="en-US" sz="1600" dirty="0">
                <a:solidFill>
                  <a:srgbClr val="FFFFFF"/>
                </a:solidFill>
                <a:latin typeface="Arial" panose="020B0604020202020204" pitchFamily="34" charset="0"/>
                <a:cs typeface="Arial" panose="020B0604020202020204" pitchFamily="34" charset="0"/>
              </a:rPr>
              <a:t> costs as direct or indirect.</a:t>
            </a:r>
          </a:p>
          <a:p>
            <a:pPr marL="577850" indent="-577850" defTabSz="762000">
              <a:lnSpc>
                <a:spcPct val="100000"/>
              </a:lnSpc>
              <a:buNone/>
            </a:pPr>
            <a:r>
              <a:rPr lang="en-US" sz="1600" dirty="0">
                <a:solidFill>
                  <a:srgbClr val="FFFFFF"/>
                </a:solidFill>
                <a:latin typeface="Arial" panose="020B0604020202020204" pitchFamily="34" charset="0"/>
                <a:cs typeface="Arial" panose="020B0604020202020204" pitchFamily="34" charset="0"/>
              </a:rPr>
              <a:t>	</a:t>
            </a:r>
          </a:p>
          <a:p>
            <a:pPr marL="577850" indent="-577850" defTabSz="762000">
              <a:lnSpc>
                <a:spcPct val="100000"/>
              </a:lnSpc>
              <a:buNone/>
            </a:pPr>
            <a:r>
              <a:rPr lang="en-US" sz="1600" b="1" dirty="0">
                <a:solidFill>
                  <a:srgbClr val="FFFFFF"/>
                </a:solidFill>
                <a:latin typeface="Arial" panose="020B0604020202020204" pitchFamily="34" charset="0"/>
                <a:cs typeface="Arial" panose="020B0604020202020204" pitchFamily="34" charset="0"/>
              </a:rPr>
              <a:t>Direct </a:t>
            </a:r>
            <a:r>
              <a:rPr lang="en-US" sz="1600" b="1" dirty="0" err="1">
                <a:solidFill>
                  <a:srgbClr val="FFFFFF"/>
                </a:solidFill>
                <a:latin typeface="Arial" panose="020B0604020202020204" pitchFamily="34" charset="0"/>
                <a:cs typeface="Arial" panose="020B0604020202020204" pitchFamily="34" charset="0"/>
              </a:rPr>
              <a:t>Labour</a:t>
            </a:r>
            <a:endParaRPr lang="en-US" sz="1600" b="1" dirty="0">
              <a:solidFill>
                <a:srgbClr val="FFFFFF"/>
              </a:solidFill>
              <a:latin typeface="Arial" panose="020B0604020202020204" pitchFamily="34" charset="0"/>
              <a:cs typeface="Arial" panose="020B0604020202020204" pitchFamily="34" charset="0"/>
            </a:endParaRPr>
          </a:p>
          <a:p>
            <a:pPr marL="577850" indent="-577850" defTabSz="762000">
              <a:lnSpc>
                <a:spcPct val="100000"/>
              </a:lnSpc>
              <a:buNone/>
            </a:pPr>
            <a:r>
              <a:rPr lang="en-US" sz="1600" dirty="0">
                <a:solidFill>
                  <a:srgbClr val="FFFFFF"/>
                </a:solidFill>
                <a:latin typeface="Arial" panose="020B0604020202020204" pitchFamily="34" charset="0"/>
                <a:cs typeface="Arial" panose="020B0604020202020204" pitchFamily="34" charset="0"/>
              </a:rPr>
              <a:t>	Hours spent directly on making a product are charged directly to that product.</a:t>
            </a:r>
          </a:p>
          <a:p>
            <a:pPr marL="577850" indent="-577850" defTabSz="762000">
              <a:lnSpc>
                <a:spcPct val="100000"/>
              </a:lnSpc>
              <a:buNone/>
            </a:pPr>
            <a:r>
              <a:rPr lang="en-US" sz="1600" b="1" dirty="0">
                <a:solidFill>
                  <a:srgbClr val="FFFFFF"/>
                </a:solidFill>
                <a:latin typeface="Arial" panose="020B0604020202020204" pitchFamily="34" charset="0"/>
                <a:cs typeface="Arial" panose="020B0604020202020204" pitchFamily="34" charset="0"/>
              </a:rPr>
              <a:t>Indirect </a:t>
            </a:r>
            <a:r>
              <a:rPr lang="en-US" sz="1600" b="1" dirty="0" err="1">
                <a:solidFill>
                  <a:srgbClr val="FFFFFF"/>
                </a:solidFill>
                <a:latin typeface="Arial" panose="020B0604020202020204" pitchFamily="34" charset="0"/>
                <a:cs typeface="Arial" panose="020B0604020202020204" pitchFamily="34" charset="0"/>
              </a:rPr>
              <a:t>Labour</a:t>
            </a:r>
            <a:endParaRPr lang="en-US" sz="1600" b="1" dirty="0">
              <a:solidFill>
                <a:srgbClr val="FFFFFF"/>
              </a:solidFill>
              <a:latin typeface="Arial" panose="020B0604020202020204" pitchFamily="34" charset="0"/>
              <a:cs typeface="Arial" panose="020B0604020202020204" pitchFamily="34" charset="0"/>
            </a:endParaRPr>
          </a:p>
          <a:p>
            <a:pPr marL="577850" indent="-577850" defTabSz="762000">
              <a:lnSpc>
                <a:spcPct val="100000"/>
              </a:lnSpc>
              <a:buNone/>
            </a:pPr>
            <a:r>
              <a:rPr lang="en-US" sz="1600" dirty="0">
                <a:solidFill>
                  <a:srgbClr val="FFFFFF"/>
                </a:solidFill>
                <a:latin typeface="Arial" panose="020B0604020202020204" pitchFamily="34" charset="0"/>
                <a:cs typeface="Arial" panose="020B0604020202020204" pitchFamily="34" charset="0"/>
              </a:rPr>
              <a:t>          Hours spent on activities not directly making a product – </a:t>
            </a:r>
            <a:r>
              <a:rPr lang="en-US" sz="1600" dirty="0" err="1">
                <a:solidFill>
                  <a:srgbClr val="FFFFFF"/>
                </a:solidFill>
                <a:latin typeface="Arial" panose="020B0604020202020204" pitchFamily="34" charset="0"/>
                <a:cs typeface="Arial" panose="020B0604020202020204" pitchFamily="34" charset="0"/>
              </a:rPr>
              <a:t>e,g</a:t>
            </a:r>
            <a:r>
              <a:rPr lang="en-US" sz="1600" dirty="0">
                <a:solidFill>
                  <a:srgbClr val="FFFFFF"/>
                </a:solidFill>
                <a:latin typeface="Arial" panose="020B0604020202020204" pitchFamily="34" charset="0"/>
                <a:cs typeface="Arial" panose="020B0604020202020204" pitchFamily="34" charset="0"/>
              </a:rPr>
              <a:t> production supervisors, administrative and sales salaries. </a:t>
            </a:r>
          </a:p>
          <a:p>
            <a:pPr marL="577850" indent="-577850" defTabSz="762000">
              <a:lnSpc>
                <a:spcPct val="100000"/>
              </a:lnSpc>
              <a:buNone/>
            </a:pPr>
            <a:endParaRPr lang="en-US" sz="1100" dirty="0">
              <a:solidFill>
                <a:srgbClr val="FFFFFF"/>
              </a:solidFill>
            </a:endParaRPr>
          </a:p>
        </p:txBody>
      </p:sp>
      <p:pic>
        <p:nvPicPr>
          <p:cNvPr id="4" name="Picture 3">
            <a:extLst>
              <a:ext uri="{FF2B5EF4-FFF2-40B4-BE49-F238E27FC236}">
                <a16:creationId xmlns:a16="http://schemas.microsoft.com/office/drawing/2014/main" id="{8A363F91-C5F5-4AD3-99C9-BD1E746DBC49}"/>
              </a:ext>
            </a:extLst>
          </p:cNvPr>
          <p:cNvPicPr>
            <a:picLocks noChangeAspect="1"/>
          </p:cNvPicPr>
          <p:nvPr/>
        </p:nvPicPr>
        <p:blipFill rotWithShape="1">
          <a:blip r:embed="rId3"/>
          <a:srcRect l="15761" r="23238"/>
          <a:stretch/>
        </p:blipFill>
        <p:spPr>
          <a:xfrm>
            <a:off x="4654296" y="10"/>
            <a:ext cx="7537703" cy="6857990"/>
          </a:xfrm>
          <a:prstGeom prst="rect">
            <a:avLst/>
          </a:prstGeom>
        </p:spPr>
      </p:pic>
    </p:spTree>
    <p:extLst>
      <p:ext uri="{BB962C8B-B14F-4D97-AF65-F5344CB8AC3E}">
        <p14:creationId xmlns:p14="http://schemas.microsoft.com/office/powerpoint/2010/main" val="365583209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US" b="1" u="sng" dirty="0"/>
              <a:t>Overtime Earnings</a:t>
            </a:r>
            <a:endParaRPr lang="en-GB" dirty="0"/>
          </a:p>
        </p:txBody>
      </p:sp>
      <p:pic>
        <p:nvPicPr>
          <p:cNvPr id="5" name="Picture 4" descr="Analogue wall clock">
            <a:extLst>
              <a:ext uri="{FF2B5EF4-FFF2-40B4-BE49-F238E27FC236}">
                <a16:creationId xmlns:a16="http://schemas.microsoft.com/office/drawing/2014/main" id="{4D37186E-81F3-736C-1FD0-E648684C3036}"/>
              </a:ext>
            </a:extLst>
          </p:cNvPr>
          <p:cNvPicPr>
            <a:picLocks noChangeAspect="1"/>
          </p:cNvPicPr>
          <p:nvPr/>
        </p:nvPicPr>
        <p:blipFill rotWithShape="1">
          <a:blip r:embed="rId3"/>
          <a:srcRect l="19302" r="33114"/>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4112103"/>
          </a:xfrm>
        </p:spPr>
        <p:txBody>
          <a:bodyPr>
            <a:normAutofit/>
          </a:bodyPr>
          <a:lstStyle/>
          <a:p>
            <a:pPr defTabSz="762000">
              <a:lnSpc>
                <a:spcPct val="100000"/>
              </a:lnSpc>
            </a:pPr>
            <a:r>
              <a:rPr lang="en-US" sz="1600" dirty="0">
                <a:latin typeface="Arial" panose="020B0604020202020204" pitchFamily="34" charset="0"/>
                <a:cs typeface="Arial" panose="020B0604020202020204" pitchFamily="34" charset="0"/>
              </a:rPr>
              <a:t>The overtime premium is the extra amount paid over and above the usual hourly rate.</a:t>
            </a:r>
          </a:p>
          <a:p>
            <a:pPr>
              <a:lnSpc>
                <a:spcPct val="100000"/>
              </a:lnSpc>
            </a:pPr>
            <a:r>
              <a:rPr lang="en-GB" sz="1600" dirty="0">
                <a:latin typeface="Arial" panose="020B0604020202020204" pitchFamily="34" charset="0"/>
                <a:cs typeface="Arial" panose="020B0604020202020204" pitchFamily="34" charset="0"/>
              </a:rPr>
              <a:t>Overtime is likely to be higher e.g. time and a half. Usually paid weekly but may be monthly.</a:t>
            </a:r>
          </a:p>
          <a:p>
            <a:pPr>
              <a:lnSpc>
                <a:spcPct val="100000"/>
              </a:lnSpc>
              <a:buNone/>
            </a:pPr>
            <a:endParaRPr lang="en-GB" sz="1600" dirty="0">
              <a:latin typeface="Arial" panose="020B0604020202020204" pitchFamily="34" charset="0"/>
              <a:cs typeface="Arial" panose="020B0604020202020204" pitchFamily="34" charset="0"/>
            </a:endParaRPr>
          </a:p>
          <a:p>
            <a:pPr>
              <a:lnSpc>
                <a:spcPct val="100000"/>
              </a:lnSpc>
            </a:pPr>
            <a:r>
              <a:rPr lang="en-GB" sz="1600" dirty="0">
                <a:latin typeface="Arial" panose="020B0604020202020204" pitchFamily="34" charset="0"/>
                <a:cs typeface="Arial" panose="020B0604020202020204" pitchFamily="34" charset="0"/>
              </a:rPr>
              <a:t>The extra amount on top of the basic wage is called the overtime premium.</a:t>
            </a:r>
            <a:endParaRPr lang="en-US" sz="1600" dirty="0">
              <a:latin typeface="Arial" panose="020B0604020202020204" pitchFamily="34" charset="0"/>
              <a:cs typeface="Arial" panose="020B0604020202020204" pitchFamily="34" charset="0"/>
            </a:endParaRPr>
          </a:p>
          <a:p>
            <a:pPr marL="0" indent="0" defTabSz="762000">
              <a:lnSpc>
                <a:spcPct val="100000"/>
              </a:lnSpc>
              <a:buNone/>
            </a:pPr>
            <a:r>
              <a:rPr lang="en-US" sz="1600" u="sng" dirty="0">
                <a:latin typeface="Arial" panose="020B0604020202020204" pitchFamily="34" charset="0"/>
                <a:cs typeface="Arial" panose="020B0604020202020204" pitchFamily="34" charset="0"/>
              </a:rPr>
              <a:t>Example:</a:t>
            </a:r>
          </a:p>
          <a:p>
            <a:pPr marL="577850" indent="-577850" defTabSz="762000">
              <a:lnSpc>
                <a:spcPct val="100000"/>
              </a:lnSpc>
            </a:pPr>
            <a:r>
              <a:rPr lang="en-US" sz="1600" dirty="0">
                <a:latin typeface="Arial" panose="020B0604020202020204" pitchFamily="34" charset="0"/>
                <a:cs typeface="Arial" panose="020B0604020202020204" pitchFamily="34" charset="0"/>
              </a:rPr>
              <a:t>Employees basic rate is £6/hour, and overtime is paid at time-and-a-half, what is the overtime premium?</a:t>
            </a:r>
          </a:p>
          <a:p>
            <a:pPr marL="0" indent="0" defTabSz="762000">
              <a:lnSpc>
                <a:spcPct val="100000"/>
              </a:lnSpc>
              <a:buNone/>
            </a:pPr>
            <a:r>
              <a:rPr lang="en-US" sz="1600" dirty="0">
                <a:latin typeface="Arial" panose="020B0604020202020204" pitchFamily="34" charset="0"/>
                <a:cs typeface="Arial" panose="020B0604020202020204" pitchFamily="34" charset="0"/>
              </a:rPr>
              <a:t>Answer: £3/hour</a:t>
            </a:r>
          </a:p>
          <a:p>
            <a:pPr>
              <a:lnSpc>
                <a:spcPct val="100000"/>
              </a:lnSpc>
            </a:pPr>
            <a:endParaRPr lang="en-GB" sz="14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dirty="0"/>
              <a:t>Overtime</a:t>
            </a:r>
          </a:p>
        </p:txBody>
      </p:sp>
      <p:pic>
        <p:nvPicPr>
          <p:cNvPr id="5" name="Picture 4" descr="Periodic table of elements">
            <a:extLst>
              <a:ext uri="{FF2B5EF4-FFF2-40B4-BE49-F238E27FC236}">
                <a16:creationId xmlns:a16="http://schemas.microsoft.com/office/drawing/2014/main" id="{BFEDB979-B0DE-5EFC-2572-96C33DCCE86F}"/>
              </a:ext>
            </a:extLst>
          </p:cNvPr>
          <p:cNvPicPr>
            <a:picLocks noChangeAspect="1"/>
          </p:cNvPicPr>
          <p:nvPr/>
        </p:nvPicPr>
        <p:blipFill rotWithShape="1">
          <a:blip r:embed="rId3"/>
          <a:srcRect l="27298" r="25118"/>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pPr marL="0" indent="0">
              <a:lnSpc>
                <a:spcPct val="100000"/>
              </a:lnSpc>
              <a:buNone/>
            </a:pPr>
            <a:r>
              <a:rPr lang="en-GB" sz="1700" dirty="0">
                <a:latin typeface="Arial" panose="020B0604020202020204" pitchFamily="34" charset="0"/>
                <a:cs typeface="Arial" panose="020B0604020202020204" pitchFamily="34" charset="0"/>
              </a:rPr>
              <a:t>Example 2:</a:t>
            </a:r>
          </a:p>
          <a:p>
            <a:pPr marL="0" indent="0">
              <a:lnSpc>
                <a:spcPct val="100000"/>
              </a:lnSpc>
              <a:buNone/>
            </a:pPr>
            <a:r>
              <a:rPr lang="en-GB" sz="1700" dirty="0">
                <a:latin typeface="Arial" panose="020B0604020202020204" pitchFamily="34" charset="0"/>
                <a:cs typeface="Arial" panose="020B0604020202020204" pitchFamily="34" charset="0"/>
              </a:rPr>
              <a:t>Basic hourly rate is £7.20, and overtime is paid at 125% of the normal hourly rate.</a:t>
            </a:r>
          </a:p>
          <a:p>
            <a:pPr marL="0" indent="0">
              <a:lnSpc>
                <a:spcPct val="100000"/>
              </a:lnSpc>
              <a:buNone/>
            </a:pPr>
            <a:endParaRPr lang="en-GB" sz="1700" dirty="0">
              <a:latin typeface="Arial" panose="020B0604020202020204" pitchFamily="34" charset="0"/>
              <a:cs typeface="Arial" panose="020B0604020202020204" pitchFamily="34" charset="0"/>
            </a:endParaRPr>
          </a:p>
          <a:p>
            <a:pPr marL="0" indent="0">
              <a:lnSpc>
                <a:spcPct val="100000"/>
              </a:lnSpc>
              <a:buNone/>
            </a:pPr>
            <a:r>
              <a:rPr lang="en-GB" sz="1700" dirty="0">
                <a:latin typeface="Arial" panose="020B0604020202020204" pitchFamily="34" charset="0"/>
                <a:cs typeface="Arial" panose="020B0604020202020204" pitchFamily="34" charset="0"/>
              </a:rPr>
              <a:t>What is the amount paid for each hour of overtime worked?</a:t>
            </a:r>
          </a:p>
          <a:p>
            <a:pPr marL="0" indent="0">
              <a:lnSpc>
                <a:spcPct val="100000"/>
              </a:lnSpc>
              <a:buNone/>
            </a:pPr>
            <a:r>
              <a:rPr lang="en-GB" sz="1700" dirty="0">
                <a:latin typeface="Arial" panose="020B0604020202020204" pitchFamily="34" charset="0"/>
                <a:cs typeface="Arial" panose="020B0604020202020204" pitchFamily="34" charset="0"/>
              </a:rPr>
              <a:t>Answer: £7.20 x 125% = £9</a:t>
            </a:r>
          </a:p>
          <a:p>
            <a:pPr marL="0" indent="0">
              <a:lnSpc>
                <a:spcPct val="100000"/>
              </a:lnSpc>
              <a:buNone/>
            </a:pPr>
            <a:endParaRPr lang="en-GB" sz="1700" dirty="0">
              <a:latin typeface="Arial" panose="020B0604020202020204" pitchFamily="34" charset="0"/>
              <a:cs typeface="Arial" panose="020B0604020202020204" pitchFamily="34" charset="0"/>
            </a:endParaRPr>
          </a:p>
          <a:p>
            <a:pPr marL="0" indent="0">
              <a:lnSpc>
                <a:spcPct val="100000"/>
              </a:lnSpc>
              <a:buNone/>
            </a:pPr>
            <a:r>
              <a:rPr lang="en-GB" sz="1700" dirty="0">
                <a:latin typeface="Arial" panose="020B0604020202020204" pitchFamily="34" charset="0"/>
                <a:cs typeface="Arial" panose="020B0604020202020204" pitchFamily="34" charset="0"/>
              </a:rPr>
              <a:t>What is the overtime premium?</a:t>
            </a:r>
          </a:p>
          <a:p>
            <a:pPr marL="0" indent="0">
              <a:lnSpc>
                <a:spcPct val="100000"/>
              </a:lnSpc>
              <a:buNone/>
            </a:pPr>
            <a:r>
              <a:rPr lang="en-GB" sz="1700" dirty="0">
                <a:latin typeface="Arial" panose="020B0604020202020204" pitchFamily="34" charset="0"/>
                <a:cs typeface="Arial" panose="020B0604020202020204" pitchFamily="34" charset="0"/>
              </a:rPr>
              <a:t>Answer: £7.20 x 25% = £1.80</a:t>
            </a:r>
          </a:p>
          <a:p>
            <a:pPr marL="0" indent="0">
              <a:lnSpc>
                <a:spcPct val="100000"/>
              </a:lnSpc>
              <a:buNone/>
            </a:pPr>
            <a:endParaRPr lang="en-GB" sz="17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12778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dirty="0"/>
              <a:t>Overtime</a:t>
            </a:r>
          </a:p>
        </p:txBody>
      </p:sp>
      <p:pic>
        <p:nvPicPr>
          <p:cNvPr id="5" name="Picture 4" descr="Different coloured question marks">
            <a:extLst>
              <a:ext uri="{FF2B5EF4-FFF2-40B4-BE49-F238E27FC236}">
                <a16:creationId xmlns:a16="http://schemas.microsoft.com/office/drawing/2014/main" id="{627355CB-773B-4ADB-F5FF-58A109D5DBA9}"/>
              </a:ext>
            </a:extLst>
          </p:cNvPr>
          <p:cNvPicPr>
            <a:picLocks noChangeAspect="1"/>
          </p:cNvPicPr>
          <p:nvPr/>
        </p:nvPicPr>
        <p:blipFill rotWithShape="1">
          <a:blip r:embed="rId3"/>
          <a:srcRect l="28182" r="31568"/>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pPr marL="0" indent="0">
              <a:buNone/>
            </a:pPr>
            <a:r>
              <a:rPr lang="en-GB" dirty="0">
                <a:latin typeface="Arial" panose="020B0604020202020204" pitchFamily="34" charset="0"/>
                <a:cs typeface="Arial" panose="020B0604020202020204" pitchFamily="34" charset="0"/>
              </a:rPr>
              <a:t>Question:</a:t>
            </a:r>
          </a:p>
          <a:p>
            <a:pPr marL="0" indent="0">
              <a:buNone/>
            </a:pPr>
            <a:r>
              <a:rPr lang="en-GB" dirty="0">
                <a:latin typeface="Arial" panose="020B0604020202020204" pitchFamily="34" charset="0"/>
                <a:cs typeface="Arial" panose="020B0604020202020204" pitchFamily="34" charset="0"/>
              </a:rPr>
              <a:t>Basic working week is 40 hours at £5/hour, and overtime is paid at time-and-a-half.</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If the employee work 45 hours  in a week, what is his/her wage cost? </a:t>
            </a: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54570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5231958" y="605896"/>
            <a:ext cx="5923721" cy="5646208"/>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Answer:</a:t>
            </a:r>
          </a:p>
          <a:p>
            <a:pPr marL="0" indent="0">
              <a:buNone/>
            </a:pPr>
            <a:r>
              <a:rPr lang="en-GB" sz="2400" dirty="0">
                <a:latin typeface="Arial" panose="020B0604020202020204" pitchFamily="34" charset="0"/>
                <a:cs typeface="Arial" panose="020B0604020202020204" pitchFamily="34" charset="0"/>
              </a:rPr>
              <a:t>Basic pay (45 x £5) =  £225</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Overtime premium</a:t>
            </a:r>
          </a:p>
          <a:p>
            <a:pPr marL="0" indent="0">
              <a:buNone/>
            </a:pPr>
            <a:r>
              <a:rPr lang="en-GB" sz="2400" dirty="0">
                <a:latin typeface="Arial" panose="020B0604020202020204" pitchFamily="34" charset="0"/>
                <a:cs typeface="Arial" panose="020B0604020202020204" pitchFamily="34" charset="0"/>
              </a:rPr>
              <a:t>5 hours x (£5 x 0.5) = </a:t>
            </a:r>
            <a:r>
              <a:rPr lang="en-GB" sz="2400" u="sng" dirty="0">
                <a:latin typeface="Arial" panose="020B0604020202020204" pitchFamily="34" charset="0"/>
                <a:cs typeface="Arial" panose="020B0604020202020204" pitchFamily="34" charset="0"/>
              </a:rPr>
              <a:t>£12.50</a:t>
            </a:r>
          </a:p>
          <a:p>
            <a:pPr marL="0" indent="0">
              <a:buNone/>
            </a:pPr>
            <a:endParaRPr lang="en-GB" sz="2400" u="sng"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£237.50</a:t>
            </a:r>
            <a:r>
              <a:rPr lang="en-GB" sz="2400" dirty="0">
                <a:latin typeface="Arial" panose="020B0604020202020204" pitchFamily="34" charset="0"/>
                <a:cs typeface="Arial" panose="020B0604020202020204" pitchFamily="34" charset="0"/>
              </a:rPr>
              <a:t>  Gross Pay</a:t>
            </a:r>
          </a:p>
        </p:txBody>
      </p:sp>
    </p:spTree>
    <p:extLst>
      <p:ext uri="{BB962C8B-B14F-4D97-AF65-F5344CB8AC3E}">
        <p14:creationId xmlns:p14="http://schemas.microsoft.com/office/powerpoint/2010/main" val="755124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dirty="0"/>
              <a:t>Overtime</a:t>
            </a:r>
          </a:p>
        </p:txBody>
      </p:sp>
      <p:pic>
        <p:nvPicPr>
          <p:cNvPr id="5" name="Picture 4" descr="Magnifying glass showing decling performance">
            <a:extLst>
              <a:ext uri="{FF2B5EF4-FFF2-40B4-BE49-F238E27FC236}">
                <a16:creationId xmlns:a16="http://schemas.microsoft.com/office/drawing/2014/main" id="{E736B67E-D074-7F30-F6FC-5BD85B330A76}"/>
              </a:ext>
            </a:extLst>
          </p:cNvPr>
          <p:cNvPicPr>
            <a:picLocks noChangeAspect="1"/>
          </p:cNvPicPr>
          <p:nvPr/>
        </p:nvPicPr>
        <p:blipFill rotWithShape="1">
          <a:blip r:embed="rId2"/>
          <a:srcRect l="10836" r="41401"/>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pPr marL="577850" indent="-577850" defTabSz="762000"/>
            <a:r>
              <a:rPr lang="en-US" dirty="0">
                <a:latin typeface="Arial" panose="020B0604020202020204" pitchFamily="34" charset="0"/>
                <a:cs typeface="Arial" panose="020B0604020202020204" pitchFamily="34" charset="0"/>
              </a:rPr>
              <a:t>In most circumstances </a:t>
            </a:r>
            <a:r>
              <a:rPr lang="en-US" b="1" dirty="0">
                <a:latin typeface="Arial" panose="020B0604020202020204" pitchFamily="34" charset="0"/>
                <a:cs typeface="Arial" panose="020B0604020202020204" pitchFamily="34" charset="0"/>
              </a:rPr>
              <a:t>overtime is an indirect cost</a:t>
            </a:r>
            <a:r>
              <a:rPr lang="en-US" dirty="0">
                <a:latin typeface="Arial" panose="020B0604020202020204" pitchFamily="34" charset="0"/>
                <a:cs typeface="Arial" panose="020B0604020202020204" pitchFamily="34" charset="0"/>
              </a:rPr>
              <a:t>, even if the normal rate is charged as a direct cost.  </a:t>
            </a:r>
          </a:p>
          <a:p>
            <a:pPr marL="577850" indent="-577850" defTabSz="762000"/>
            <a:endParaRPr lang="en-US" dirty="0">
              <a:latin typeface="Arial" panose="020B0604020202020204" pitchFamily="34" charset="0"/>
              <a:cs typeface="Arial" panose="020B0604020202020204" pitchFamily="34" charset="0"/>
            </a:endParaRPr>
          </a:p>
          <a:p>
            <a:pPr marL="577850" indent="-577850" defTabSz="762000"/>
            <a:r>
              <a:rPr lang="en-US" dirty="0">
                <a:latin typeface="Arial" panose="020B0604020202020204" pitchFamily="34" charset="0"/>
                <a:cs typeface="Arial" panose="020B0604020202020204" pitchFamily="34" charset="0"/>
              </a:rPr>
              <a:t>If overtime is being worked </a:t>
            </a:r>
            <a:r>
              <a:rPr lang="en-US" u="sng" dirty="0">
                <a:latin typeface="Arial" panose="020B0604020202020204" pitchFamily="34" charset="0"/>
                <a:cs typeface="Arial" panose="020B0604020202020204" pitchFamily="34" charset="0"/>
              </a:rPr>
              <a:t>at the specific request</a:t>
            </a:r>
            <a:r>
              <a:rPr lang="en-US" dirty="0">
                <a:latin typeface="Arial" panose="020B0604020202020204" pitchFamily="34" charset="0"/>
                <a:cs typeface="Arial" panose="020B0604020202020204" pitchFamily="34" charset="0"/>
              </a:rPr>
              <a:t> of a customer, the premium can be </a:t>
            </a:r>
            <a:r>
              <a:rPr lang="en-US" b="1" dirty="0">
                <a:latin typeface="Arial" panose="020B0604020202020204" pitchFamily="34" charset="0"/>
                <a:cs typeface="Arial" panose="020B0604020202020204" pitchFamily="34" charset="0"/>
              </a:rPr>
              <a:t>charged as a direct cost</a:t>
            </a:r>
            <a:r>
              <a:rPr lang="en-US" dirty="0">
                <a:latin typeface="Arial" panose="020B0604020202020204" pitchFamily="34" charset="0"/>
                <a:cs typeface="Arial" panose="020B0604020202020204" pitchFamily="34" charset="0"/>
              </a:rPr>
              <a:t>.</a:t>
            </a:r>
          </a:p>
          <a:p>
            <a:pPr marL="0" indent="0">
              <a:buNone/>
            </a:pPr>
            <a:endParaRPr lang="en-GB"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0948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69" y="605896"/>
            <a:ext cx="3642309" cy="5646208"/>
          </a:xfrm>
        </p:spPr>
        <p:txBody>
          <a:bodyPr anchor="ctr">
            <a:normAutofit/>
          </a:bodyPr>
          <a:lstStyle/>
          <a:p>
            <a:r>
              <a:rPr lang="en-US" sz="4400">
                <a:solidFill>
                  <a:srgbClr val="FFFFFF"/>
                </a:solidFill>
              </a:rPr>
              <a:t>Classification of Labour</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lnSpcReduction="10000"/>
          </a:bodyPr>
          <a:lstStyle/>
          <a:p>
            <a:pPr marL="577850" indent="-577850" defTabSz="762000">
              <a:buNone/>
            </a:pPr>
            <a:r>
              <a:rPr lang="en-US" sz="2200" dirty="0"/>
              <a:t>	</a:t>
            </a:r>
            <a:r>
              <a:rPr lang="en-US" sz="2200" b="1" dirty="0">
                <a:latin typeface="Arial" panose="020B0604020202020204" pitchFamily="34" charset="0"/>
                <a:cs typeface="Arial" panose="020B0604020202020204" pitchFamily="34" charset="0"/>
              </a:rPr>
              <a:t>Idle Time</a:t>
            </a:r>
          </a:p>
          <a:p>
            <a:pPr marL="577850" indent="-577850" defTabSz="762000"/>
            <a:r>
              <a:rPr lang="en-US" sz="2200" dirty="0">
                <a:latin typeface="Arial" panose="020B0604020202020204" pitchFamily="34" charset="0"/>
                <a:cs typeface="Arial" panose="020B0604020202020204" pitchFamily="34" charset="0"/>
              </a:rPr>
              <a:t>This is time when workers are being paid but no work is being done.</a:t>
            </a:r>
          </a:p>
          <a:p>
            <a:pPr marL="577850" indent="-577850" defTabSz="762000">
              <a:buNone/>
            </a:pPr>
            <a:r>
              <a:rPr lang="en-US" sz="2200" dirty="0">
                <a:latin typeface="Arial" panose="020B0604020202020204" pitchFamily="34" charset="0"/>
                <a:cs typeface="Arial" panose="020B0604020202020204" pitchFamily="34" charset="0"/>
              </a:rPr>
              <a:t>  </a:t>
            </a:r>
          </a:p>
          <a:p>
            <a:pPr marL="577850" indent="-577850" defTabSz="762000"/>
            <a:r>
              <a:rPr lang="en-US" sz="2200" i="1" dirty="0">
                <a:latin typeface="Arial" panose="020B0604020202020204" pitchFamily="34" charset="0"/>
                <a:cs typeface="Arial" panose="020B0604020202020204" pitchFamily="34" charset="0"/>
              </a:rPr>
              <a:t>Unexpected</a:t>
            </a:r>
            <a:r>
              <a:rPr lang="en-US" sz="2200" dirty="0">
                <a:latin typeface="Arial" panose="020B0604020202020204" pitchFamily="34" charset="0"/>
                <a:cs typeface="Arial" panose="020B0604020202020204" pitchFamily="34" charset="0"/>
              </a:rPr>
              <a:t> idle time, such as machine breakdown, should be </a:t>
            </a:r>
            <a:r>
              <a:rPr lang="en-US" sz="2200" b="1" dirty="0">
                <a:latin typeface="Arial" panose="020B0604020202020204" pitchFamily="34" charset="0"/>
                <a:cs typeface="Arial" panose="020B0604020202020204" pitchFamily="34" charset="0"/>
              </a:rPr>
              <a:t>treated as an indirect </a:t>
            </a:r>
            <a:r>
              <a:rPr lang="en-US" sz="2200" b="1" dirty="0" err="1">
                <a:latin typeface="Arial" panose="020B0604020202020204" pitchFamily="34" charset="0"/>
                <a:cs typeface="Arial" panose="020B0604020202020204" pitchFamily="34" charset="0"/>
              </a:rPr>
              <a:t>labour</a:t>
            </a:r>
            <a:r>
              <a:rPr lang="en-US" sz="2200" b="1" dirty="0">
                <a:latin typeface="Arial" panose="020B0604020202020204" pitchFamily="34" charset="0"/>
                <a:cs typeface="Arial" panose="020B0604020202020204" pitchFamily="34" charset="0"/>
              </a:rPr>
              <a:t> cost</a:t>
            </a:r>
            <a:r>
              <a:rPr lang="en-US" sz="2200" dirty="0">
                <a:latin typeface="Arial" panose="020B0604020202020204" pitchFamily="34" charset="0"/>
                <a:cs typeface="Arial" panose="020B0604020202020204" pitchFamily="34" charset="0"/>
              </a:rPr>
              <a:t>.</a:t>
            </a:r>
          </a:p>
          <a:p>
            <a:pPr marL="577850" indent="-577850" defTabSz="762000">
              <a:buNone/>
            </a:pPr>
            <a:r>
              <a:rPr lang="en-US" sz="2200" dirty="0">
                <a:latin typeface="Arial" panose="020B0604020202020204" pitchFamily="34" charset="0"/>
                <a:cs typeface="Arial" panose="020B0604020202020204" pitchFamily="34" charset="0"/>
              </a:rPr>
              <a:t> </a:t>
            </a:r>
          </a:p>
          <a:p>
            <a:pPr marL="577850" indent="-577850" defTabSz="762000"/>
            <a:r>
              <a:rPr lang="en-US" sz="2200" dirty="0">
                <a:latin typeface="Arial" panose="020B0604020202020204" pitchFamily="34" charset="0"/>
                <a:cs typeface="Arial" panose="020B0604020202020204" pitchFamily="34" charset="0"/>
              </a:rPr>
              <a:t>Idle time </a:t>
            </a:r>
            <a:r>
              <a:rPr lang="en-US" sz="2200" i="1" dirty="0">
                <a:latin typeface="Arial" panose="020B0604020202020204" pitchFamily="34" charset="0"/>
                <a:cs typeface="Arial" panose="020B0604020202020204" pitchFamily="34" charset="0"/>
              </a:rPr>
              <a:t>for planned events </a:t>
            </a:r>
            <a:r>
              <a:rPr lang="en-US" sz="2200" dirty="0">
                <a:latin typeface="Arial" panose="020B0604020202020204" pitchFamily="34" charset="0"/>
                <a:cs typeface="Arial" panose="020B0604020202020204" pitchFamily="34" charset="0"/>
              </a:rPr>
              <a:t>e.g. tea breaks, should be </a:t>
            </a:r>
            <a:r>
              <a:rPr lang="en-US" sz="2200" b="1" dirty="0">
                <a:latin typeface="Arial" panose="020B0604020202020204" pitchFamily="34" charset="0"/>
                <a:cs typeface="Arial" panose="020B0604020202020204" pitchFamily="34" charset="0"/>
              </a:rPr>
              <a:t>treated as direct costs </a:t>
            </a:r>
            <a:r>
              <a:rPr lang="en-US" sz="2200" dirty="0">
                <a:latin typeface="Arial" panose="020B0604020202020204" pitchFamily="34" charset="0"/>
                <a:cs typeface="Arial" panose="020B0604020202020204" pitchFamily="34" charset="0"/>
              </a:rPr>
              <a:t>and should be built into the standard time for the job.</a:t>
            </a:r>
          </a:p>
          <a:p>
            <a:pPr marL="577850" indent="-577850" defTabSz="762000">
              <a:buNone/>
            </a:pPr>
            <a:r>
              <a:rPr lang="en-US" sz="2200" dirty="0">
                <a:latin typeface="Arial" panose="020B0604020202020204" pitchFamily="34" charset="0"/>
                <a:cs typeface="Arial" panose="020B0604020202020204" pitchFamily="34" charset="0"/>
              </a:rPr>
              <a:t>	</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3143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280" y="2108201"/>
            <a:ext cx="10058400" cy="4154576"/>
          </a:xfrm>
        </p:spPr>
        <p:txBody>
          <a:bodyPr>
            <a:normAutofit fontScale="92500" lnSpcReduction="10000"/>
          </a:bodyPr>
          <a:lstStyle/>
          <a:p>
            <a:pPr marL="577850" indent="-577850" defTabSz="762000">
              <a:lnSpc>
                <a:spcPct val="90000"/>
              </a:lnSpc>
            </a:pPr>
            <a:r>
              <a:rPr lang="en-US" sz="3600" dirty="0">
                <a:latin typeface="Arial" panose="020B0604020202020204" pitchFamily="34" charset="0"/>
                <a:cs typeface="Arial" panose="020B0604020202020204" pitchFamily="34" charset="0"/>
              </a:rPr>
              <a:t>Sue normally works a 40-hour week and she is paid £5.00 per hour.  </a:t>
            </a:r>
          </a:p>
          <a:p>
            <a:pPr marL="577850" indent="-577850" defTabSz="762000">
              <a:lnSpc>
                <a:spcPct val="90000"/>
              </a:lnSpc>
            </a:pPr>
            <a:r>
              <a:rPr lang="en-US" sz="3600" dirty="0">
                <a:latin typeface="Arial" panose="020B0604020202020204" pitchFamily="34" charset="0"/>
                <a:cs typeface="Arial" panose="020B0604020202020204" pitchFamily="34" charset="0"/>
              </a:rPr>
              <a:t>In the current week she has worked 55 hours, 5 of which were idle.  </a:t>
            </a:r>
          </a:p>
          <a:p>
            <a:pPr marL="577850" indent="-577850" defTabSz="762000">
              <a:lnSpc>
                <a:spcPct val="90000"/>
              </a:lnSpc>
            </a:pPr>
            <a:r>
              <a:rPr lang="en-US" sz="3600" dirty="0">
                <a:latin typeface="Arial" panose="020B0604020202020204" pitchFamily="34" charset="0"/>
                <a:cs typeface="Arial" panose="020B0604020202020204" pitchFamily="34" charset="0"/>
              </a:rPr>
              <a:t>She gets time and a half for overtime hours. </a:t>
            </a:r>
          </a:p>
          <a:p>
            <a:pPr marL="577850" indent="-577850" defTabSz="762000">
              <a:lnSpc>
                <a:spcPct val="90000"/>
              </a:lnSpc>
              <a:buNone/>
            </a:pPr>
            <a:r>
              <a:rPr lang="en-US" sz="3600" dirty="0">
                <a:latin typeface="Arial" panose="020B0604020202020204" pitchFamily="34" charset="0"/>
                <a:cs typeface="Arial" panose="020B0604020202020204" pitchFamily="34" charset="0"/>
              </a:rPr>
              <a:t>      </a:t>
            </a:r>
          </a:p>
          <a:p>
            <a:pPr marL="577850" indent="-577850" defTabSz="762000">
              <a:lnSpc>
                <a:spcPct val="90000"/>
              </a:lnSpc>
              <a:buNone/>
            </a:pPr>
            <a:r>
              <a:rPr lang="en-US" sz="3600" dirty="0">
                <a:latin typeface="Arial" panose="020B0604020202020204" pitchFamily="34" charset="0"/>
                <a:cs typeface="Arial" panose="020B0604020202020204" pitchFamily="34" charset="0"/>
              </a:rPr>
              <a:t>     What were her gross wages and how would these be broken into direct and indirect?</a:t>
            </a:r>
          </a:p>
          <a:p>
            <a:pPr marL="577850" indent="-577850" defTabSz="762000">
              <a:lnSpc>
                <a:spcPct val="90000"/>
              </a:lnSpc>
              <a:buNone/>
            </a:pPr>
            <a:endParaRPr lang="en-US" sz="3600" dirty="0"/>
          </a:p>
          <a:p>
            <a:pPr marL="577850" indent="-577850" defTabSz="762000">
              <a:lnSpc>
                <a:spcPct val="90000"/>
              </a:lnSpc>
              <a:buNone/>
            </a:pPr>
            <a:endParaRPr lang="en-GB" dirty="0"/>
          </a:p>
        </p:txBody>
      </p:sp>
      <p:sp>
        <p:nvSpPr>
          <p:cNvPr id="2" name="Title 1"/>
          <p:cNvSpPr>
            <a:spLocks noGrp="1"/>
          </p:cNvSpPr>
          <p:nvPr>
            <p:ph type="title"/>
          </p:nvPr>
        </p:nvSpPr>
        <p:spPr/>
        <p:txBody>
          <a:bodyPr>
            <a:normAutofit/>
          </a:bodyPr>
          <a:lstStyle/>
          <a:p>
            <a:r>
              <a:rPr lang="en-US" b="1" dirty="0"/>
              <a:t>Example</a:t>
            </a:r>
            <a:endParaRPr lang="en-GB" dirty="0"/>
          </a:p>
        </p:txBody>
      </p:sp>
    </p:spTree>
    <p:extLst>
      <p:ext uri="{BB962C8B-B14F-4D97-AF65-F5344CB8AC3E}">
        <p14:creationId xmlns:p14="http://schemas.microsoft.com/office/powerpoint/2010/main" val="7762525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Solution</a:t>
            </a:r>
          </a:p>
        </p:txBody>
      </p:sp>
      <p:sp>
        <p:nvSpPr>
          <p:cNvPr id="3" name="Content Placeholder 2"/>
          <p:cNvSpPr>
            <a:spLocks noGrp="1"/>
          </p:cNvSpPr>
          <p:nvPr>
            <p:ph idx="1"/>
          </p:nvPr>
        </p:nvSpPr>
        <p:spPr>
          <a:xfrm>
            <a:off x="5231958" y="605896"/>
            <a:ext cx="5923721" cy="5646208"/>
          </a:xfrm>
        </p:spPr>
        <p:txBody>
          <a:bodyPr anchor="ctr">
            <a:normAutofit/>
          </a:bodyPr>
          <a:lstStyle/>
          <a:p>
            <a:pPr marL="577850" indent="-577850" defTabSz="762000">
              <a:lnSpc>
                <a:spcPct val="100000"/>
              </a:lnSpc>
              <a:buNone/>
            </a:pPr>
            <a:r>
              <a:rPr lang="en-US" sz="1500" b="1" dirty="0">
                <a:latin typeface="Arial" panose="020B0604020202020204" pitchFamily="34" charset="0"/>
                <a:cs typeface="Arial" panose="020B0604020202020204" pitchFamily="34" charset="0"/>
              </a:rPr>
              <a:t>Gross Wages</a:t>
            </a:r>
            <a:r>
              <a:rPr lang="en-US" sz="1500" dirty="0">
                <a:latin typeface="Arial" panose="020B0604020202020204" pitchFamily="34" charset="0"/>
                <a:cs typeface="Arial" panose="020B0604020202020204" pitchFamily="34" charset="0"/>
              </a:rPr>
              <a:t>							£</a:t>
            </a:r>
          </a:p>
          <a:p>
            <a:pPr marL="577850" indent="-577850" defTabSz="762000">
              <a:lnSpc>
                <a:spcPct val="100000"/>
              </a:lnSpc>
              <a:buNone/>
            </a:pPr>
            <a:r>
              <a:rPr lang="en-US" sz="1500" dirty="0">
                <a:latin typeface="Arial" panose="020B0604020202020204" pitchFamily="34" charset="0"/>
                <a:cs typeface="Arial" panose="020B0604020202020204" pitchFamily="34" charset="0"/>
              </a:rPr>
              <a:t>Basic wage component	55 hours x £5 = 		275</a:t>
            </a:r>
          </a:p>
          <a:p>
            <a:pPr marL="577850" indent="-577850" defTabSz="762000">
              <a:lnSpc>
                <a:spcPct val="100000"/>
              </a:lnSpc>
              <a:buNone/>
            </a:pPr>
            <a:r>
              <a:rPr lang="en-US" sz="1500" dirty="0">
                <a:latin typeface="Arial" panose="020B0604020202020204" pitchFamily="34" charset="0"/>
                <a:cs typeface="Arial" panose="020B0604020202020204" pitchFamily="34" charset="0"/>
              </a:rPr>
              <a:t>Overtime Premium     15 hours x £5 x 0.5 =	             </a:t>
            </a:r>
            <a:r>
              <a:rPr lang="en-US" sz="1500" u="sng" dirty="0">
                <a:latin typeface="Arial" panose="020B0604020202020204" pitchFamily="34" charset="0"/>
                <a:cs typeface="Arial" panose="020B0604020202020204" pitchFamily="34" charset="0"/>
              </a:rPr>
              <a:t>37.5</a:t>
            </a:r>
          </a:p>
          <a:p>
            <a:pPr marL="577850" indent="-577850" defTabSz="762000">
              <a:lnSpc>
                <a:spcPct val="100000"/>
              </a:lnSpc>
              <a:buNone/>
            </a:pPr>
            <a:r>
              <a:rPr lang="en-US" sz="1500" dirty="0">
                <a:latin typeface="Arial" panose="020B0604020202020204" pitchFamily="34" charset="0"/>
                <a:cs typeface="Arial" panose="020B0604020202020204" pitchFamily="34" charset="0"/>
              </a:rPr>
              <a:t>Total						         £312.5                                     </a:t>
            </a:r>
          </a:p>
          <a:p>
            <a:pPr marL="577850" indent="-577850" defTabSz="762000">
              <a:lnSpc>
                <a:spcPct val="100000"/>
              </a:lnSpc>
              <a:buNone/>
            </a:pPr>
            <a:endParaRPr lang="en-US" sz="1500" dirty="0">
              <a:latin typeface="Arial" panose="020B0604020202020204" pitchFamily="34" charset="0"/>
              <a:cs typeface="Arial" panose="020B0604020202020204" pitchFamily="34" charset="0"/>
            </a:endParaRPr>
          </a:p>
          <a:p>
            <a:pPr marL="577850" indent="-577850" defTabSz="762000">
              <a:lnSpc>
                <a:spcPct val="100000"/>
              </a:lnSpc>
              <a:buNone/>
            </a:pPr>
            <a:r>
              <a:rPr lang="en-US" sz="1500" b="1" dirty="0">
                <a:latin typeface="Arial" panose="020B0604020202020204" pitchFamily="34" charset="0"/>
                <a:cs typeface="Arial" panose="020B0604020202020204" pitchFamily="34" charset="0"/>
              </a:rPr>
              <a:t>Direct wages</a:t>
            </a:r>
          </a:p>
          <a:p>
            <a:pPr marL="577850" indent="-577850" defTabSz="762000">
              <a:lnSpc>
                <a:spcPct val="100000"/>
              </a:lnSpc>
              <a:buNone/>
            </a:pPr>
            <a:r>
              <a:rPr lang="en-US" sz="1500" dirty="0">
                <a:latin typeface="Arial" panose="020B0604020202020204" pitchFamily="34" charset="0"/>
                <a:cs typeface="Arial" panose="020B0604020202020204" pitchFamily="34" charset="0"/>
              </a:rPr>
              <a:t>Basic wage for productive hours	50 x £5 = 	£250</a:t>
            </a:r>
          </a:p>
          <a:p>
            <a:pPr marL="577850" indent="-577850" defTabSz="762000">
              <a:lnSpc>
                <a:spcPct val="100000"/>
              </a:lnSpc>
              <a:buNone/>
            </a:pPr>
            <a:endParaRPr lang="en-US" sz="1500" dirty="0">
              <a:latin typeface="Arial" panose="020B0604020202020204" pitchFamily="34" charset="0"/>
              <a:cs typeface="Arial" panose="020B0604020202020204" pitchFamily="34" charset="0"/>
            </a:endParaRPr>
          </a:p>
          <a:p>
            <a:pPr marL="577850" indent="-577850" defTabSz="762000">
              <a:lnSpc>
                <a:spcPct val="100000"/>
              </a:lnSpc>
              <a:buNone/>
            </a:pPr>
            <a:r>
              <a:rPr lang="en-US" sz="1500" b="1" dirty="0">
                <a:latin typeface="Arial" panose="020B0604020202020204" pitchFamily="34" charset="0"/>
                <a:cs typeface="Arial" panose="020B0604020202020204" pitchFamily="34" charset="0"/>
              </a:rPr>
              <a:t>Indirect Wages</a:t>
            </a:r>
          </a:p>
          <a:p>
            <a:pPr marL="577850" indent="-577850" defTabSz="762000">
              <a:lnSpc>
                <a:spcPct val="100000"/>
              </a:lnSpc>
              <a:buNone/>
            </a:pPr>
            <a:r>
              <a:rPr lang="en-US" sz="1500" dirty="0">
                <a:latin typeface="Arial" panose="020B0604020202020204" pitchFamily="34" charset="0"/>
                <a:cs typeface="Arial" panose="020B0604020202020204" pitchFamily="34" charset="0"/>
              </a:rPr>
              <a:t>Basic wage for idle time		             5 x £5	 25</a:t>
            </a:r>
          </a:p>
          <a:p>
            <a:pPr marL="577850" indent="-577850" defTabSz="762000">
              <a:lnSpc>
                <a:spcPct val="100000"/>
              </a:lnSpc>
              <a:buNone/>
            </a:pPr>
            <a:r>
              <a:rPr lang="en-US" sz="1500" dirty="0">
                <a:latin typeface="Arial" panose="020B0604020202020204" pitchFamily="34" charset="0"/>
                <a:cs typeface="Arial" panose="020B0604020202020204" pitchFamily="34" charset="0"/>
              </a:rPr>
              <a:t>Overtime premium			              </a:t>
            </a:r>
            <a:r>
              <a:rPr lang="en-US" sz="1500" u="sng" dirty="0">
                <a:latin typeface="Arial" panose="020B0604020202020204" pitchFamily="34" charset="0"/>
                <a:cs typeface="Arial" panose="020B0604020202020204" pitchFamily="34" charset="0"/>
              </a:rPr>
              <a:t>37.5</a:t>
            </a:r>
          </a:p>
          <a:p>
            <a:pPr marL="577850" indent="-577850" defTabSz="762000">
              <a:lnSpc>
                <a:spcPct val="100000"/>
              </a:lnSpc>
              <a:buNone/>
            </a:pPr>
            <a:r>
              <a:rPr lang="en-US" sz="1500" dirty="0">
                <a:latin typeface="Arial" panose="020B0604020202020204" pitchFamily="34" charset="0"/>
                <a:cs typeface="Arial" panose="020B0604020202020204" pitchFamily="34" charset="0"/>
              </a:rPr>
              <a:t>									                                                                       £62.5</a:t>
            </a:r>
            <a:endParaRPr lang="en-GB" sz="1500"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280" y="2108201"/>
            <a:ext cx="10058400" cy="4154576"/>
          </a:xfrm>
        </p:spPr>
        <p:txBody>
          <a:bodyPr>
            <a:normAutofit fontScale="92500" lnSpcReduction="10000"/>
          </a:bodyPr>
          <a:lstStyle/>
          <a:p>
            <a:pPr marL="577850" indent="-577850" defTabSz="762000">
              <a:lnSpc>
                <a:spcPct val="90000"/>
              </a:lnSpc>
            </a:pPr>
            <a:r>
              <a:rPr lang="en-US" sz="3600" dirty="0">
                <a:latin typeface="Arial" panose="020B0604020202020204" pitchFamily="34" charset="0"/>
                <a:cs typeface="Arial" panose="020B0604020202020204" pitchFamily="34" charset="0"/>
              </a:rPr>
              <a:t>Bob normally works a 37-hour week and he is paid £15.00 per hour.  </a:t>
            </a:r>
          </a:p>
          <a:p>
            <a:pPr marL="577850" indent="-577850" defTabSz="762000">
              <a:lnSpc>
                <a:spcPct val="90000"/>
              </a:lnSpc>
            </a:pPr>
            <a:r>
              <a:rPr lang="en-US" sz="3600" dirty="0">
                <a:latin typeface="Arial" panose="020B0604020202020204" pitchFamily="34" charset="0"/>
                <a:cs typeface="Arial" panose="020B0604020202020204" pitchFamily="34" charset="0"/>
              </a:rPr>
              <a:t>In the current week he has worked 50 hours, 5 of which were idle.  </a:t>
            </a:r>
          </a:p>
          <a:p>
            <a:pPr marL="577850" indent="-577850" defTabSz="762000">
              <a:lnSpc>
                <a:spcPct val="90000"/>
              </a:lnSpc>
            </a:pPr>
            <a:r>
              <a:rPr lang="en-US" sz="3600" dirty="0">
                <a:latin typeface="Arial" panose="020B0604020202020204" pitchFamily="34" charset="0"/>
                <a:cs typeface="Arial" panose="020B0604020202020204" pitchFamily="34" charset="0"/>
              </a:rPr>
              <a:t>He gets time and a half for overtime hours. </a:t>
            </a:r>
          </a:p>
          <a:p>
            <a:pPr marL="577850" indent="-577850" defTabSz="762000">
              <a:lnSpc>
                <a:spcPct val="90000"/>
              </a:lnSpc>
              <a:buNone/>
            </a:pPr>
            <a:r>
              <a:rPr lang="en-US" sz="3600" dirty="0">
                <a:latin typeface="Arial" panose="020B0604020202020204" pitchFamily="34" charset="0"/>
                <a:cs typeface="Arial" panose="020B0604020202020204" pitchFamily="34" charset="0"/>
              </a:rPr>
              <a:t>      </a:t>
            </a:r>
          </a:p>
          <a:p>
            <a:pPr marL="577850" indent="-577850" defTabSz="762000">
              <a:lnSpc>
                <a:spcPct val="90000"/>
              </a:lnSpc>
              <a:buNone/>
            </a:pPr>
            <a:r>
              <a:rPr lang="en-US" sz="3600" dirty="0">
                <a:latin typeface="Arial" panose="020B0604020202020204" pitchFamily="34" charset="0"/>
                <a:cs typeface="Arial" panose="020B0604020202020204" pitchFamily="34" charset="0"/>
              </a:rPr>
              <a:t>     What were his gross wages and how would these be broken into direct and indirect?</a:t>
            </a:r>
          </a:p>
          <a:p>
            <a:pPr marL="577850" indent="-577850" defTabSz="762000">
              <a:lnSpc>
                <a:spcPct val="90000"/>
              </a:lnSpc>
              <a:buNone/>
            </a:pPr>
            <a:endParaRPr lang="en-US" sz="3600" dirty="0"/>
          </a:p>
          <a:p>
            <a:pPr marL="577850" indent="-577850" defTabSz="762000">
              <a:lnSpc>
                <a:spcPct val="90000"/>
              </a:lnSpc>
              <a:buNone/>
            </a:pPr>
            <a:endParaRPr lang="en-GB" dirty="0"/>
          </a:p>
        </p:txBody>
      </p:sp>
      <p:sp>
        <p:nvSpPr>
          <p:cNvPr id="2" name="Title 1"/>
          <p:cNvSpPr>
            <a:spLocks noGrp="1"/>
          </p:cNvSpPr>
          <p:nvPr>
            <p:ph type="title"/>
          </p:nvPr>
        </p:nvSpPr>
        <p:spPr/>
        <p:txBody>
          <a:bodyPr>
            <a:normAutofit/>
          </a:bodyPr>
          <a:lstStyle/>
          <a:p>
            <a:r>
              <a:rPr lang="en-US" b="1" dirty="0"/>
              <a:t>Task – Calculate the following</a:t>
            </a:r>
            <a:endParaRPr lang="en-GB" dirty="0"/>
          </a:p>
        </p:txBody>
      </p:sp>
    </p:spTree>
    <p:extLst>
      <p:ext uri="{BB962C8B-B14F-4D97-AF65-F5344CB8AC3E}">
        <p14:creationId xmlns:p14="http://schemas.microsoft.com/office/powerpoint/2010/main" val="34624897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Solution</a:t>
            </a:r>
          </a:p>
        </p:txBody>
      </p:sp>
      <p:sp>
        <p:nvSpPr>
          <p:cNvPr id="3" name="Content Placeholder 2"/>
          <p:cNvSpPr>
            <a:spLocks noGrp="1"/>
          </p:cNvSpPr>
          <p:nvPr>
            <p:ph idx="1"/>
          </p:nvPr>
        </p:nvSpPr>
        <p:spPr>
          <a:xfrm>
            <a:off x="5231958" y="605896"/>
            <a:ext cx="5923721" cy="5646208"/>
          </a:xfrm>
        </p:spPr>
        <p:txBody>
          <a:bodyPr anchor="ctr">
            <a:normAutofit/>
          </a:bodyPr>
          <a:lstStyle/>
          <a:p>
            <a:pPr marL="577850" indent="-577850" defTabSz="762000">
              <a:lnSpc>
                <a:spcPct val="100000"/>
              </a:lnSpc>
              <a:buNone/>
            </a:pPr>
            <a:r>
              <a:rPr lang="en-US" sz="1500" b="1" dirty="0">
                <a:latin typeface="Arial" panose="020B0604020202020204" pitchFamily="34" charset="0"/>
                <a:cs typeface="Arial" panose="020B0604020202020204" pitchFamily="34" charset="0"/>
              </a:rPr>
              <a:t>Gross Wages</a:t>
            </a:r>
            <a:r>
              <a:rPr lang="en-US" sz="1500" dirty="0">
                <a:latin typeface="Arial" panose="020B0604020202020204" pitchFamily="34" charset="0"/>
                <a:cs typeface="Arial" panose="020B0604020202020204" pitchFamily="34" charset="0"/>
              </a:rPr>
              <a:t>							£</a:t>
            </a:r>
          </a:p>
          <a:p>
            <a:pPr marL="577850" indent="-577850" defTabSz="762000">
              <a:lnSpc>
                <a:spcPct val="100000"/>
              </a:lnSpc>
              <a:buNone/>
            </a:pPr>
            <a:r>
              <a:rPr lang="en-US" sz="1500" dirty="0">
                <a:latin typeface="Arial" panose="020B0604020202020204" pitchFamily="34" charset="0"/>
                <a:cs typeface="Arial" panose="020B0604020202020204" pitchFamily="34" charset="0"/>
              </a:rPr>
              <a:t>Basic wage component	50 hours x £15 = 		750</a:t>
            </a:r>
          </a:p>
          <a:p>
            <a:pPr marL="577850" indent="-577850" defTabSz="762000">
              <a:lnSpc>
                <a:spcPct val="100000"/>
              </a:lnSpc>
              <a:buNone/>
            </a:pPr>
            <a:r>
              <a:rPr lang="en-US" sz="1500" dirty="0">
                <a:latin typeface="Arial" panose="020B0604020202020204" pitchFamily="34" charset="0"/>
                <a:cs typeface="Arial" panose="020B0604020202020204" pitchFamily="34" charset="0"/>
              </a:rPr>
              <a:t>Overtime Premium     13 hours x £15 x 0.5 =	              </a:t>
            </a:r>
            <a:r>
              <a:rPr lang="en-US" sz="1500" u="sng" dirty="0">
                <a:latin typeface="Arial" panose="020B0604020202020204" pitchFamily="34" charset="0"/>
                <a:cs typeface="Arial" panose="020B0604020202020204" pitchFamily="34" charset="0"/>
              </a:rPr>
              <a:t>97.5</a:t>
            </a:r>
          </a:p>
          <a:p>
            <a:pPr marL="577850" indent="-577850" defTabSz="762000">
              <a:lnSpc>
                <a:spcPct val="100000"/>
              </a:lnSpc>
              <a:buNone/>
            </a:pPr>
            <a:r>
              <a:rPr lang="en-US" sz="1500" dirty="0">
                <a:latin typeface="Arial" panose="020B0604020202020204" pitchFamily="34" charset="0"/>
                <a:cs typeface="Arial" panose="020B0604020202020204" pitchFamily="34" charset="0"/>
              </a:rPr>
              <a:t>Total						          £847.5                                     </a:t>
            </a:r>
          </a:p>
          <a:p>
            <a:pPr marL="577850" indent="-577850" defTabSz="762000">
              <a:lnSpc>
                <a:spcPct val="100000"/>
              </a:lnSpc>
              <a:buNone/>
            </a:pPr>
            <a:endParaRPr lang="en-US" sz="1500" dirty="0">
              <a:latin typeface="Arial" panose="020B0604020202020204" pitchFamily="34" charset="0"/>
              <a:cs typeface="Arial" panose="020B0604020202020204" pitchFamily="34" charset="0"/>
            </a:endParaRPr>
          </a:p>
          <a:p>
            <a:pPr marL="577850" indent="-577850" defTabSz="762000">
              <a:lnSpc>
                <a:spcPct val="100000"/>
              </a:lnSpc>
              <a:buNone/>
            </a:pPr>
            <a:r>
              <a:rPr lang="en-US" sz="1500" b="1" dirty="0">
                <a:latin typeface="Arial" panose="020B0604020202020204" pitchFamily="34" charset="0"/>
                <a:cs typeface="Arial" panose="020B0604020202020204" pitchFamily="34" charset="0"/>
              </a:rPr>
              <a:t>Direct wages</a:t>
            </a:r>
          </a:p>
          <a:p>
            <a:pPr marL="577850" indent="-577850" defTabSz="762000">
              <a:lnSpc>
                <a:spcPct val="100000"/>
              </a:lnSpc>
              <a:buNone/>
            </a:pPr>
            <a:r>
              <a:rPr lang="en-US" sz="1500" dirty="0">
                <a:latin typeface="Arial" panose="020B0604020202020204" pitchFamily="34" charset="0"/>
                <a:cs typeface="Arial" panose="020B0604020202020204" pitchFamily="34" charset="0"/>
              </a:rPr>
              <a:t>Basic wage for productive hours	45 x £15 = 	£675</a:t>
            </a:r>
          </a:p>
          <a:p>
            <a:pPr marL="577850" indent="-577850" defTabSz="762000">
              <a:lnSpc>
                <a:spcPct val="100000"/>
              </a:lnSpc>
              <a:buNone/>
            </a:pPr>
            <a:endParaRPr lang="en-US" sz="1500" dirty="0">
              <a:latin typeface="Arial" panose="020B0604020202020204" pitchFamily="34" charset="0"/>
              <a:cs typeface="Arial" panose="020B0604020202020204" pitchFamily="34" charset="0"/>
            </a:endParaRPr>
          </a:p>
          <a:p>
            <a:pPr marL="577850" indent="-577850" defTabSz="762000">
              <a:lnSpc>
                <a:spcPct val="100000"/>
              </a:lnSpc>
              <a:buNone/>
            </a:pPr>
            <a:r>
              <a:rPr lang="en-US" sz="1500" b="1" dirty="0">
                <a:latin typeface="Arial" panose="020B0604020202020204" pitchFamily="34" charset="0"/>
                <a:cs typeface="Arial" panose="020B0604020202020204" pitchFamily="34" charset="0"/>
              </a:rPr>
              <a:t>Indirect Wages</a:t>
            </a:r>
          </a:p>
          <a:p>
            <a:pPr marL="577850" indent="-577850" defTabSz="762000">
              <a:lnSpc>
                <a:spcPct val="100000"/>
              </a:lnSpc>
              <a:buNone/>
            </a:pPr>
            <a:r>
              <a:rPr lang="en-US" sz="1500" dirty="0">
                <a:latin typeface="Arial" panose="020B0604020202020204" pitchFamily="34" charset="0"/>
                <a:cs typeface="Arial" panose="020B0604020202020204" pitchFamily="34" charset="0"/>
              </a:rPr>
              <a:t>Basic wage for idle time		             5 x £15	75</a:t>
            </a:r>
          </a:p>
          <a:p>
            <a:pPr marL="577850" indent="-577850" defTabSz="762000">
              <a:lnSpc>
                <a:spcPct val="100000"/>
              </a:lnSpc>
              <a:buNone/>
            </a:pPr>
            <a:r>
              <a:rPr lang="en-US" sz="1500" dirty="0">
                <a:latin typeface="Arial" panose="020B0604020202020204" pitchFamily="34" charset="0"/>
                <a:cs typeface="Arial" panose="020B0604020202020204" pitchFamily="34" charset="0"/>
              </a:rPr>
              <a:t>Overtime premium			              </a:t>
            </a:r>
            <a:r>
              <a:rPr lang="en-US" sz="1500" u="sng" dirty="0">
                <a:latin typeface="Arial" panose="020B0604020202020204" pitchFamily="34" charset="0"/>
                <a:cs typeface="Arial" panose="020B0604020202020204" pitchFamily="34" charset="0"/>
              </a:rPr>
              <a:t>97.5</a:t>
            </a:r>
          </a:p>
          <a:p>
            <a:pPr marL="577850" indent="-577850" defTabSz="762000">
              <a:lnSpc>
                <a:spcPct val="100000"/>
              </a:lnSpc>
              <a:buNone/>
            </a:pPr>
            <a:r>
              <a:rPr lang="en-US" sz="1500" dirty="0">
                <a:latin typeface="Arial" panose="020B0604020202020204" pitchFamily="34" charset="0"/>
                <a:cs typeface="Arial" panose="020B0604020202020204" pitchFamily="34" charset="0"/>
              </a:rPr>
              <a:t>									                                                                       £172.5</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6542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8" name="Rectangle 7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59" name="Straight Connector 7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81" name="Rectangle 80">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bonus">
            <a:extLst>
              <a:ext uri="{FF2B5EF4-FFF2-40B4-BE49-F238E27FC236}">
                <a16:creationId xmlns:a16="http://schemas.microsoft.com/office/drawing/2014/main" id="{5BA7DE67-1FDB-4F39-B1CF-279B256BF30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33999" y="1221001"/>
            <a:ext cx="6912217" cy="3892316"/>
          </a:xfrm>
          <a:prstGeom prst="rect">
            <a:avLst/>
          </a:prstGeom>
          <a:noFill/>
          <a:extLst>
            <a:ext uri="{909E8E84-426E-40DD-AFC4-6F175D3DCCD1}">
              <a14:hiddenFill xmlns:a14="http://schemas.microsoft.com/office/drawing/2010/main">
                <a:solidFill>
                  <a:srgbClr val="FFFFFF"/>
                </a:solidFill>
              </a14:hiddenFill>
            </a:ext>
          </a:extLst>
        </p:spPr>
      </p:pic>
      <p:cxnSp>
        <p:nvCxnSpPr>
          <p:cNvPr id="83" name="Straight Connector 82">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5" name="Rectangle 84">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595621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69" y="605896"/>
            <a:ext cx="3642309" cy="5646208"/>
          </a:xfrm>
        </p:spPr>
        <p:txBody>
          <a:bodyPr anchor="ctr">
            <a:normAutofit/>
          </a:bodyPr>
          <a:lstStyle/>
          <a:p>
            <a:r>
              <a:rPr lang="en-US" sz="4400" b="1">
                <a:solidFill>
                  <a:srgbClr val="FFFFFF"/>
                </a:solidFill>
              </a:rPr>
              <a:t>Bonus Payments</a:t>
            </a:r>
            <a:endParaRPr lang="en-GB" sz="4400">
              <a:solidFill>
                <a:srgbClr val="FFFFFF"/>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pPr marL="577850" indent="-577850" defTabSz="762000">
              <a:buNone/>
            </a:pPr>
            <a:r>
              <a:rPr lang="en-US" sz="2400" u="sng" dirty="0">
                <a:latin typeface="Arial" panose="020B0604020202020204" pitchFamily="34" charset="0"/>
                <a:cs typeface="Arial" panose="020B0604020202020204" pitchFamily="34" charset="0"/>
              </a:rPr>
              <a:t>Flat rate bonus:</a:t>
            </a:r>
            <a:r>
              <a:rPr lang="en-US" sz="2400" dirty="0">
                <a:latin typeface="Arial" panose="020B0604020202020204" pitchFamily="34" charset="0"/>
                <a:cs typeface="Arial" panose="020B0604020202020204" pitchFamily="34" charset="0"/>
              </a:rPr>
              <a:t> </a:t>
            </a:r>
          </a:p>
          <a:p>
            <a:pPr marL="577850" indent="-577850" defTabSz="762000">
              <a:buNone/>
            </a:pPr>
            <a:r>
              <a:rPr lang="en-US" sz="2400" dirty="0">
                <a:latin typeface="Arial" panose="020B0604020202020204" pitchFamily="34" charset="0"/>
                <a:cs typeface="Arial" panose="020B0604020202020204" pitchFamily="34" charset="0"/>
              </a:rPr>
              <a:t>      All employees paid the same regardless of their salary.</a:t>
            </a:r>
          </a:p>
          <a:p>
            <a:pPr marL="577850" indent="-577850" defTabSz="762000">
              <a:buNone/>
            </a:pPr>
            <a:r>
              <a:rPr lang="en-US" sz="2400" dirty="0">
                <a:latin typeface="Arial" panose="020B0604020202020204" pitchFamily="34" charset="0"/>
                <a:cs typeface="Arial" panose="020B0604020202020204" pitchFamily="34" charset="0"/>
              </a:rPr>
              <a:t>      £20,000 bonus ‘pot’ and 50 employees</a:t>
            </a:r>
          </a:p>
          <a:p>
            <a:pPr marL="577850" indent="-577850" defTabSz="762000">
              <a:buNone/>
            </a:pPr>
            <a:r>
              <a:rPr lang="en-US" sz="2400" dirty="0">
                <a:latin typeface="Arial" panose="020B0604020202020204" pitchFamily="34" charset="0"/>
                <a:cs typeface="Arial" panose="020B0604020202020204" pitchFamily="34" charset="0"/>
              </a:rPr>
              <a:t>      = £400 bonus for each employee.</a:t>
            </a:r>
          </a:p>
          <a:p>
            <a:pPr marL="577850" indent="-577850" defTabSz="762000">
              <a:buNone/>
            </a:pPr>
            <a:endParaRPr lang="en-US" sz="2400" u="sng" dirty="0"/>
          </a:p>
          <a:p>
            <a:endParaRPr lang="en-GB"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US" b="1" dirty="0"/>
              <a:t>Bonus Payments</a:t>
            </a:r>
            <a:endParaRPr lang="en-GB" dirty="0"/>
          </a:p>
        </p:txBody>
      </p:sp>
      <p:pic>
        <p:nvPicPr>
          <p:cNvPr id="5" name="Picture 4" descr="White percentage symbol on red background">
            <a:extLst>
              <a:ext uri="{FF2B5EF4-FFF2-40B4-BE49-F238E27FC236}">
                <a16:creationId xmlns:a16="http://schemas.microsoft.com/office/drawing/2014/main" id="{47569E28-4632-5516-08A1-224553E442D0}"/>
              </a:ext>
            </a:extLst>
          </p:cNvPr>
          <p:cNvPicPr>
            <a:picLocks noChangeAspect="1"/>
          </p:cNvPicPr>
          <p:nvPr/>
        </p:nvPicPr>
        <p:blipFill rotWithShape="1">
          <a:blip r:embed="rId2"/>
          <a:srcRect l="44040" r="8197"/>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pPr marL="0" indent="0">
              <a:buNone/>
            </a:pPr>
            <a:r>
              <a:rPr lang="en-GB" u="sng">
                <a:latin typeface="Arial" panose="020B0604020202020204" pitchFamily="34" charset="0"/>
                <a:cs typeface="Arial" panose="020B0604020202020204" pitchFamily="34" charset="0"/>
              </a:rPr>
              <a:t>Percentage bonus:</a:t>
            </a:r>
          </a:p>
          <a:p>
            <a:pPr marL="0" indent="0">
              <a:buNone/>
            </a:pPr>
            <a:r>
              <a:rPr lang="en-GB">
                <a:latin typeface="Arial" panose="020B0604020202020204" pitchFamily="34" charset="0"/>
                <a:cs typeface="Arial" panose="020B0604020202020204" pitchFamily="34" charset="0"/>
              </a:rPr>
              <a:t>Bonus paid to each employee is a set percentage of that employee’s salary.</a:t>
            </a:r>
          </a:p>
          <a:p>
            <a:pPr marL="0" indent="0">
              <a:buNone/>
            </a:pPr>
            <a:r>
              <a:rPr lang="en-GB">
                <a:latin typeface="Arial" panose="020B0604020202020204" pitchFamily="34" charset="0"/>
                <a:cs typeface="Arial" panose="020B0604020202020204" pitchFamily="34" charset="0"/>
              </a:rPr>
              <a:t>                                                          </a:t>
            </a:r>
            <a:r>
              <a:rPr lang="en-GB" u="sng">
                <a:latin typeface="Arial" panose="020B0604020202020204" pitchFamily="34" charset="0"/>
                <a:cs typeface="Arial" panose="020B0604020202020204" pitchFamily="34" charset="0"/>
              </a:rPr>
              <a:t>10% bonus</a:t>
            </a:r>
          </a:p>
          <a:p>
            <a:pPr marL="0" indent="0">
              <a:buNone/>
            </a:pPr>
            <a:r>
              <a:rPr lang="en-GB">
                <a:latin typeface="Arial" panose="020B0604020202020204" pitchFamily="34" charset="0"/>
                <a:cs typeface="Arial" panose="020B0604020202020204" pitchFamily="34" charset="0"/>
              </a:rPr>
              <a:t>Worker A salary £15,000    =        £1500</a:t>
            </a:r>
          </a:p>
          <a:p>
            <a:pPr marL="0" indent="0">
              <a:buNone/>
            </a:pPr>
            <a:r>
              <a:rPr lang="en-GB">
                <a:latin typeface="Arial" panose="020B0604020202020204" pitchFamily="34" charset="0"/>
                <a:cs typeface="Arial" panose="020B0604020202020204" pitchFamily="34" charset="0"/>
              </a:rPr>
              <a:t>Worker B salary £40,000    =        £4000</a:t>
            </a: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93811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US" b="1" dirty="0"/>
              <a:t>Bonus Payments</a:t>
            </a:r>
            <a:endParaRPr lang="en-GB" dirty="0"/>
          </a:p>
        </p:txBody>
      </p:sp>
      <p:pic>
        <p:nvPicPr>
          <p:cNvPr id="5" name="Picture 4">
            <a:extLst>
              <a:ext uri="{FF2B5EF4-FFF2-40B4-BE49-F238E27FC236}">
                <a16:creationId xmlns:a16="http://schemas.microsoft.com/office/drawing/2014/main" id="{EDEB152B-4BF5-2C86-193E-89ED5C4DD6A4}"/>
              </a:ext>
            </a:extLst>
          </p:cNvPr>
          <p:cNvPicPr>
            <a:picLocks noChangeAspect="1"/>
          </p:cNvPicPr>
          <p:nvPr/>
        </p:nvPicPr>
        <p:blipFill rotWithShape="1">
          <a:blip r:embed="rId2"/>
          <a:srcRect l="18896" r="40855"/>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023963"/>
            <a:ext cx="5983606" cy="4376829"/>
          </a:xfrm>
        </p:spPr>
        <p:txBody>
          <a:bodyPr>
            <a:normAutofit/>
          </a:bodyPr>
          <a:lstStyle/>
          <a:p>
            <a:pPr marL="0" indent="0">
              <a:lnSpc>
                <a:spcPct val="100000"/>
              </a:lnSpc>
              <a:buNone/>
            </a:pPr>
            <a:r>
              <a:rPr lang="en-GB" sz="1800" u="sng" dirty="0">
                <a:latin typeface="Arial" panose="020B0604020202020204" pitchFamily="34" charset="0"/>
                <a:cs typeface="Arial" panose="020B0604020202020204" pitchFamily="34" charset="0"/>
              </a:rPr>
              <a:t>Productivity-related bonuses</a:t>
            </a:r>
          </a:p>
          <a:p>
            <a:pPr marL="0" indent="0">
              <a:lnSpc>
                <a:spcPct val="100000"/>
              </a:lnSpc>
              <a:buNone/>
            </a:pPr>
            <a:r>
              <a:rPr lang="en-GB" sz="1800" dirty="0">
                <a:latin typeface="Arial" panose="020B0604020202020204" pitchFamily="34" charset="0"/>
                <a:cs typeface="Arial" panose="020B0604020202020204" pitchFamily="34" charset="0"/>
              </a:rPr>
              <a:t>Bonus where employees are paid extra for completing work in less than the expected time.</a:t>
            </a:r>
          </a:p>
          <a:p>
            <a:pPr marL="0" indent="0">
              <a:lnSpc>
                <a:spcPct val="100000"/>
              </a:lnSpc>
              <a:buNone/>
            </a:pPr>
            <a:r>
              <a:rPr lang="en-GB" sz="1800" dirty="0">
                <a:latin typeface="Arial" panose="020B0604020202020204" pitchFamily="34" charset="0"/>
                <a:cs typeface="Arial" panose="020B0604020202020204" pitchFamily="34" charset="0"/>
              </a:rPr>
              <a:t>Expected job time is 90 minutes</a:t>
            </a:r>
          </a:p>
          <a:p>
            <a:pPr marL="0" indent="0">
              <a:lnSpc>
                <a:spcPct val="100000"/>
              </a:lnSpc>
              <a:buNone/>
            </a:pPr>
            <a:r>
              <a:rPr lang="en-GB" sz="1800" dirty="0">
                <a:latin typeface="Arial" panose="020B0604020202020204" pitchFamily="34" charset="0"/>
                <a:cs typeface="Arial" panose="020B0604020202020204" pitchFamily="34" charset="0"/>
              </a:rPr>
              <a:t>Actual job completed in 60 minutes</a:t>
            </a:r>
          </a:p>
          <a:p>
            <a:pPr marL="0" indent="0">
              <a:lnSpc>
                <a:spcPct val="100000"/>
              </a:lnSpc>
              <a:buNone/>
            </a:pPr>
            <a:r>
              <a:rPr lang="en-GB" sz="1800" dirty="0">
                <a:latin typeface="Arial" panose="020B0604020202020204" pitchFamily="34" charset="0"/>
                <a:cs typeface="Arial" panose="020B0604020202020204" pitchFamily="34" charset="0"/>
              </a:rPr>
              <a:t>Worker’s hourly salary is £5/hour.</a:t>
            </a:r>
          </a:p>
          <a:p>
            <a:pPr marL="0" indent="0">
              <a:lnSpc>
                <a:spcPct val="100000"/>
              </a:lnSpc>
              <a:buNone/>
            </a:pPr>
            <a:endParaRPr lang="en-GB" sz="1800" dirty="0">
              <a:latin typeface="Arial" panose="020B0604020202020204" pitchFamily="34" charset="0"/>
              <a:cs typeface="Arial" panose="020B0604020202020204" pitchFamily="34" charset="0"/>
            </a:endParaRPr>
          </a:p>
          <a:p>
            <a:pPr marL="0" indent="0">
              <a:lnSpc>
                <a:spcPct val="100000"/>
              </a:lnSpc>
              <a:buNone/>
            </a:pPr>
            <a:r>
              <a:rPr lang="en-GB" sz="1800" dirty="0">
                <a:latin typeface="Arial" panose="020B0604020202020204" pitchFamily="34" charset="0"/>
                <a:cs typeface="Arial" panose="020B0604020202020204" pitchFamily="34" charset="0"/>
              </a:rPr>
              <a:t>Bonus is paid based on a share of the cost saving.</a:t>
            </a:r>
          </a:p>
          <a:p>
            <a:pPr marL="0" indent="0">
              <a:lnSpc>
                <a:spcPct val="100000"/>
              </a:lnSpc>
              <a:buNone/>
            </a:pPr>
            <a:r>
              <a:rPr lang="en-GB" sz="1800" dirty="0">
                <a:latin typeface="Arial" panose="020B0604020202020204" pitchFamily="34" charset="0"/>
                <a:cs typeface="Arial" panose="020B0604020202020204" pitchFamily="34" charset="0"/>
              </a:rPr>
              <a:t>Cost saving = £2.50 (30 minutes x £5/hour)</a:t>
            </a:r>
          </a:p>
          <a:p>
            <a:pPr marL="0" indent="0">
              <a:lnSpc>
                <a:spcPct val="100000"/>
              </a:lnSpc>
              <a:buNone/>
            </a:pPr>
            <a:r>
              <a:rPr lang="en-GB" sz="1800" dirty="0">
                <a:latin typeface="Arial" panose="020B0604020202020204" pitchFamily="34" charset="0"/>
                <a:cs typeface="Arial" panose="020B0604020202020204" pitchFamily="34" charset="0"/>
              </a:rPr>
              <a:t>Bonus might be half of the saving  = £1.25</a:t>
            </a:r>
          </a:p>
          <a:p>
            <a:pPr marL="0" indent="0">
              <a:lnSpc>
                <a:spcPct val="100000"/>
              </a:lnSpc>
              <a:buNone/>
            </a:pPr>
            <a:endParaRPr lang="en-GB" sz="14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56072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Example:</a:t>
            </a:r>
          </a:p>
          <a:p>
            <a:pPr marL="0" indent="0">
              <a:buNone/>
            </a:pPr>
            <a:r>
              <a:rPr lang="en-GB" dirty="0">
                <a:latin typeface="Arial" panose="020B0604020202020204" pitchFamily="34" charset="0"/>
                <a:cs typeface="Arial" panose="020B0604020202020204" pitchFamily="34" charset="0"/>
              </a:rPr>
              <a:t>Employees wage rate = £5/hour</a:t>
            </a:r>
          </a:p>
          <a:p>
            <a:pPr marL="0" indent="0">
              <a:buNone/>
            </a:pPr>
            <a:r>
              <a:rPr lang="en-GB" dirty="0">
                <a:latin typeface="Arial" panose="020B0604020202020204" pitchFamily="34" charset="0"/>
                <a:cs typeface="Arial" panose="020B0604020202020204" pitchFamily="34" charset="0"/>
              </a:rPr>
              <a:t>Time allowed for job  = 40 minutes</a:t>
            </a:r>
          </a:p>
          <a:p>
            <a:pPr marL="0" indent="0">
              <a:buNone/>
            </a:pPr>
            <a:r>
              <a:rPr lang="en-GB" dirty="0">
                <a:latin typeface="Arial" panose="020B0604020202020204" pitchFamily="34" charset="0"/>
                <a:cs typeface="Arial" panose="020B0604020202020204" pitchFamily="34" charset="0"/>
              </a:rPr>
              <a:t>Time taken for job      = 25 minutes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Bonus is paid as 35% of the time saved. What would be the bonus?</a:t>
            </a:r>
          </a:p>
          <a:p>
            <a:pPr marL="0" indent="0">
              <a:buNone/>
            </a:pPr>
            <a:r>
              <a:rPr lang="en-GB" dirty="0">
                <a:latin typeface="Arial" panose="020B0604020202020204" pitchFamily="34" charset="0"/>
                <a:cs typeface="Arial" panose="020B0604020202020204" pitchFamily="34" charset="0"/>
              </a:rPr>
              <a:t>Bonus = </a:t>
            </a:r>
            <a:r>
              <a:rPr lang="en-GB" u="sng" dirty="0">
                <a:latin typeface="Arial" panose="020B0604020202020204" pitchFamily="34" charset="0"/>
                <a:cs typeface="Arial" panose="020B0604020202020204" pitchFamily="34" charset="0"/>
              </a:rPr>
              <a:t>40-25</a:t>
            </a:r>
            <a:r>
              <a:rPr lang="en-GB" dirty="0">
                <a:latin typeface="Arial" panose="020B0604020202020204" pitchFamily="34" charset="0"/>
                <a:cs typeface="Arial" panose="020B0604020202020204" pitchFamily="34" charset="0"/>
              </a:rPr>
              <a:t>  x 35%  x £5   = £0.4375</a:t>
            </a:r>
            <a:endParaRPr lang="en-GB" u="sng"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60</a:t>
            </a:r>
          </a:p>
        </p:txBody>
      </p:sp>
      <p:sp>
        <p:nvSpPr>
          <p:cNvPr id="2" name="Title 1"/>
          <p:cNvSpPr>
            <a:spLocks noGrp="1"/>
          </p:cNvSpPr>
          <p:nvPr>
            <p:ph type="title"/>
          </p:nvPr>
        </p:nvSpPr>
        <p:spPr/>
        <p:txBody>
          <a:bodyPr>
            <a:normAutofit/>
          </a:bodyPr>
          <a:lstStyle/>
          <a:p>
            <a:r>
              <a:rPr lang="en-GB" u="sng" dirty="0"/>
              <a:t>Productivity-related bonuses</a:t>
            </a:r>
            <a:endParaRPr lang="en-GB" dirty="0"/>
          </a:p>
        </p:txBody>
      </p:sp>
    </p:spTree>
    <p:extLst>
      <p:ext uri="{BB962C8B-B14F-4D97-AF65-F5344CB8AC3E}">
        <p14:creationId xmlns:p14="http://schemas.microsoft.com/office/powerpoint/2010/main" val="28368459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7554A53C-7CFF-251C-AC2A-67AB923E358F}"/>
              </a:ext>
            </a:extLst>
          </p:cNvPr>
          <p:cNvPicPr>
            <a:picLocks noChangeAspect="1"/>
          </p:cNvPicPr>
          <p:nvPr/>
        </p:nvPicPr>
        <p:blipFill rotWithShape="1">
          <a:blip r:embed="rId3"/>
          <a:srcRect l="51065" r="1172"/>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pPr marL="577850" indent="-577850" defTabSz="762000"/>
            <a:r>
              <a:rPr lang="en-US">
                <a:latin typeface="Arial" panose="020B0604020202020204" pitchFamily="34" charset="0"/>
                <a:cs typeface="Arial" panose="020B0604020202020204" pitchFamily="34" charset="0"/>
              </a:rPr>
              <a:t>If a bonus is </a:t>
            </a:r>
            <a:r>
              <a:rPr lang="en-US" i="1">
                <a:latin typeface="Arial" panose="020B0604020202020204" pitchFamily="34" charset="0"/>
                <a:cs typeface="Arial" panose="020B0604020202020204" pitchFamily="34" charset="0"/>
              </a:rPr>
              <a:t>for generally good performance </a:t>
            </a:r>
            <a:r>
              <a:rPr lang="en-US">
                <a:latin typeface="Arial" panose="020B0604020202020204" pitchFamily="34" charset="0"/>
                <a:cs typeface="Arial" panose="020B0604020202020204" pitchFamily="34" charset="0"/>
              </a:rPr>
              <a:t>it is </a:t>
            </a:r>
            <a:r>
              <a:rPr lang="en-US" b="1">
                <a:latin typeface="Arial" panose="020B0604020202020204" pitchFamily="34" charset="0"/>
                <a:cs typeface="Arial" panose="020B0604020202020204" pitchFamily="34" charset="0"/>
              </a:rPr>
              <a:t>normally treated as indirect</a:t>
            </a:r>
            <a:r>
              <a:rPr lang="en-US">
                <a:latin typeface="Arial" panose="020B0604020202020204" pitchFamily="34" charset="0"/>
                <a:cs typeface="Arial" panose="020B0604020202020204" pitchFamily="34" charset="0"/>
              </a:rPr>
              <a:t>. </a:t>
            </a:r>
          </a:p>
          <a:p>
            <a:pPr marL="577850" indent="-577850" defTabSz="762000">
              <a:buNone/>
            </a:pPr>
            <a:r>
              <a:rPr lang="en-US">
                <a:latin typeface="Arial" panose="020B0604020202020204" pitchFamily="34" charset="0"/>
                <a:cs typeface="Arial" panose="020B0604020202020204" pitchFamily="34" charset="0"/>
              </a:rPr>
              <a:t> </a:t>
            </a:r>
          </a:p>
          <a:p>
            <a:pPr marL="577850" indent="-577850" defTabSz="762000"/>
            <a:r>
              <a:rPr lang="en-US">
                <a:latin typeface="Arial" panose="020B0604020202020204" pitchFamily="34" charset="0"/>
                <a:cs typeface="Arial" panose="020B0604020202020204" pitchFamily="34" charset="0"/>
              </a:rPr>
              <a:t>If it is being paid for performance </a:t>
            </a:r>
            <a:r>
              <a:rPr lang="en-US" i="1">
                <a:latin typeface="Arial" panose="020B0604020202020204" pitchFamily="34" charset="0"/>
                <a:cs typeface="Arial" panose="020B0604020202020204" pitchFamily="34" charset="0"/>
              </a:rPr>
              <a:t>on a single job or contract</a:t>
            </a:r>
            <a:r>
              <a:rPr lang="en-US">
                <a:latin typeface="Arial" panose="020B0604020202020204" pitchFamily="34" charset="0"/>
                <a:cs typeface="Arial" panose="020B0604020202020204" pitchFamily="34" charset="0"/>
              </a:rPr>
              <a:t> it </a:t>
            </a:r>
            <a:r>
              <a:rPr lang="en-US" b="1">
                <a:latin typeface="Arial" panose="020B0604020202020204" pitchFamily="34" charset="0"/>
                <a:cs typeface="Arial" panose="020B0604020202020204" pitchFamily="34" charset="0"/>
              </a:rPr>
              <a:t>can be treated as direct</a:t>
            </a:r>
            <a:r>
              <a:rPr lang="en-US">
                <a:latin typeface="Arial" panose="020B0604020202020204" pitchFamily="34" charset="0"/>
                <a:cs typeface="Arial" panose="020B0604020202020204" pitchFamily="34" charset="0"/>
              </a:rPr>
              <a:t>.</a:t>
            </a:r>
          </a:p>
          <a:p>
            <a:endParaRPr lang="en-GB"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051073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69" y="605896"/>
            <a:ext cx="3642309" cy="5646208"/>
          </a:xfrm>
        </p:spPr>
        <p:txBody>
          <a:bodyPr anchor="ctr">
            <a:normAutofit/>
          </a:bodyPr>
          <a:lstStyle/>
          <a:p>
            <a:r>
              <a:rPr lang="en-GB" sz="4400" dirty="0">
                <a:solidFill>
                  <a:srgbClr val="FFFFFF"/>
                </a:solidFill>
              </a:rPr>
              <a:t>Comprehensive example</a:t>
            </a: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dirty="0">
                <a:latin typeface="Arial" panose="020B0604020202020204" pitchFamily="34" charset="0"/>
                <a:cs typeface="Arial" panose="020B0604020202020204" pitchFamily="34" charset="0"/>
              </a:rPr>
              <a:t>Workers in a factory worked on production for 2500 hours.</a:t>
            </a:r>
          </a:p>
          <a:p>
            <a:r>
              <a:rPr lang="en-GB" sz="2400" dirty="0">
                <a:latin typeface="Arial" panose="020B0604020202020204" pitchFamily="34" charset="0"/>
                <a:cs typeface="Arial" panose="020B0604020202020204" pitchFamily="34" charset="0"/>
              </a:rPr>
              <a:t>Of these 200 hours were overtime, and of these overtime hours 50 hours were to cover lost production and 150 hours were spent on an urgent job at the request of a customer.</a:t>
            </a:r>
          </a:p>
          <a:p>
            <a:r>
              <a:rPr lang="en-GB" sz="2400" dirty="0">
                <a:latin typeface="Arial" panose="020B0604020202020204" pitchFamily="34" charset="0"/>
                <a:cs typeface="Arial" panose="020B0604020202020204" pitchFamily="34" charset="0"/>
              </a:rPr>
              <a:t>Basic wage =  £6/hour</a:t>
            </a:r>
          </a:p>
          <a:p>
            <a:r>
              <a:rPr lang="en-GB" sz="2400" dirty="0">
                <a:latin typeface="Arial" panose="020B0604020202020204" pitchFamily="34" charset="0"/>
                <a:cs typeface="Arial" panose="020B0604020202020204" pitchFamily="34" charset="0"/>
              </a:rPr>
              <a:t>Overtime is paid at ‘time-and-a-third’</a:t>
            </a:r>
          </a:p>
          <a:p>
            <a:pPr marL="0" indent="0">
              <a:buNone/>
            </a:pPr>
            <a:r>
              <a:rPr lang="en-GB" sz="2400" dirty="0">
                <a:latin typeface="Arial" panose="020B0604020202020204" pitchFamily="34" charset="0"/>
                <a:cs typeface="Arial" panose="020B0604020202020204" pitchFamily="34" charset="0"/>
              </a:rPr>
              <a:t>Calculate total wage cost and show the amount of direct and indirect labour cost. </a:t>
            </a:r>
          </a:p>
        </p:txBody>
      </p:sp>
    </p:spTree>
    <p:extLst>
      <p:ext uri="{BB962C8B-B14F-4D97-AF65-F5344CB8AC3E}">
        <p14:creationId xmlns:p14="http://schemas.microsoft.com/office/powerpoint/2010/main" val="2267447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E43820-D8D1-41DE-8EC3-13EAB9EE3254}"/>
              </a:ext>
            </a:extLst>
          </p:cNvPr>
          <p:cNvSpPr txBox="1"/>
          <p:nvPr/>
        </p:nvSpPr>
        <p:spPr>
          <a:xfrm>
            <a:off x="3049438" y="1863653"/>
            <a:ext cx="6098874" cy="313932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Total wage cost</a:t>
            </a:r>
          </a:p>
          <a:p>
            <a:pPr marL="0" indent="0">
              <a:buNone/>
            </a:pPr>
            <a:r>
              <a:rPr lang="en-GB" dirty="0">
                <a:latin typeface="Arial" panose="020B0604020202020204" pitchFamily="34" charset="0"/>
                <a:cs typeface="Arial" panose="020B0604020202020204" pitchFamily="34" charset="0"/>
              </a:rPr>
              <a:t>     (2300 hours x £6) + (200 x £8) =        </a:t>
            </a:r>
            <a:r>
              <a:rPr lang="en-GB" b="1" dirty="0">
                <a:latin typeface="Arial" panose="020B0604020202020204" pitchFamily="34" charset="0"/>
                <a:cs typeface="Arial" panose="020B0604020202020204" pitchFamily="34" charset="0"/>
              </a:rPr>
              <a:t>£15,400</a:t>
            </a:r>
          </a:p>
          <a:p>
            <a:pPr marL="0" indent="0">
              <a:buNone/>
            </a:pPr>
            <a:endParaRPr lang="en-GB" u="sng" dirty="0">
              <a:latin typeface="Arial" panose="020B0604020202020204" pitchFamily="34" charset="0"/>
              <a:cs typeface="Arial" panose="020B0604020202020204" pitchFamily="34" charset="0"/>
            </a:endParaRPr>
          </a:p>
          <a:p>
            <a:pPr marL="0" indent="0">
              <a:buNone/>
            </a:pPr>
            <a:r>
              <a:rPr lang="en-GB" u="sng" dirty="0">
                <a:latin typeface="Arial" panose="020B0604020202020204" pitchFamily="34" charset="0"/>
                <a:cs typeface="Arial" panose="020B0604020202020204" pitchFamily="34" charset="0"/>
              </a:rPr>
              <a:t>Direct costs</a:t>
            </a:r>
          </a:p>
          <a:p>
            <a:pPr marL="0" indent="0">
              <a:buNone/>
            </a:pPr>
            <a:r>
              <a:rPr lang="en-GB" dirty="0">
                <a:latin typeface="Arial" panose="020B0604020202020204" pitchFamily="34" charset="0"/>
                <a:cs typeface="Arial" panose="020B0604020202020204" pitchFamily="34" charset="0"/>
              </a:rPr>
              <a:t>Basic cost of direct workers 2500 x £6 =         £15,000</a:t>
            </a:r>
          </a:p>
          <a:p>
            <a:pPr marL="0" indent="0">
              <a:buNone/>
            </a:pPr>
            <a:r>
              <a:rPr lang="en-GB" dirty="0">
                <a:latin typeface="Arial" panose="020B0604020202020204" pitchFamily="34" charset="0"/>
                <a:cs typeface="Arial" panose="020B0604020202020204" pitchFamily="34" charset="0"/>
              </a:rPr>
              <a:t>Overtime premium for urgent job 150x£2 </a:t>
            </a:r>
            <a:r>
              <a:rPr lang="en-GB" u="sng" dirty="0">
                <a:latin typeface="Arial" panose="020B0604020202020204" pitchFamily="34" charset="0"/>
                <a:cs typeface="Arial" panose="020B0604020202020204" pitchFamily="34" charset="0"/>
              </a:rPr>
              <a:t>=         £300</a:t>
            </a:r>
          </a:p>
          <a:p>
            <a:pPr marL="0" indent="0">
              <a:buNone/>
            </a:pPr>
            <a:r>
              <a:rPr lang="en-GB" dirty="0">
                <a:latin typeface="Arial" panose="020B0604020202020204" pitchFamily="34" charset="0"/>
                <a:cs typeface="Arial" panose="020B0604020202020204" pitchFamily="34" charset="0"/>
              </a:rPr>
              <a:t>                                                                         £15,300</a:t>
            </a:r>
          </a:p>
          <a:p>
            <a:pPr marL="0" indent="0">
              <a:buNone/>
            </a:pPr>
            <a:endParaRPr lang="en-GB" dirty="0">
              <a:latin typeface="Arial" panose="020B0604020202020204" pitchFamily="34" charset="0"/>
              <a:cs typeface="Arial" panose="020B0604020202020204" pitchFamily="34" charset="0"/>
            </a:endParaRPr>
          </a:p>
          <a:p>
            <a:pPr marL="0" indent="0">
              <a:buNone/>
            </a:pPr>
            <a:r>
              <a:rPr lang="en-GB" u="sng" dirty="0">
                <a:latin typeface="Arial" panose="020B0604020202020204" pitchFamily="34" charset="0"/>
                <a:cs typeface="Arial" panose="020B0604020202020204" pitchFamily="34" charset="0"/>
              </a:rPr>
              <a:t>Indirect costs</a:t>
            </a:r>
          </a:p>
          <a:p>
            <a:pPr marL="0" indent="0">
              <a:buNone/>
            </a:pPr>
            <a:r>
              <a:rPr lang="en-GB" dirty="0">
                <a:latin typeface="Arial" panose="020B0604020202020204" pitchFamily="34" charset="0"/>
                <a:cs typeface="Arial" panose="020B0604020202020204" pitchFamily="34" charset="0"/>
              </a:rPr>
              <a:t>Overtime premium for lost production                 </a:t>
            </a:r>
            <a:r>
              <a:rPr lang="en-GB" u="sng" dirty="0">
                <a:latin typeface="Arial" panose="020B0604020202020204" pitchFamily="34" charset="0"/>
                <a:cs typeface="Arial" panose="020B0604020202020204" pitchFamily="34" charset="0"/>
              </a:rPr>
              <a:t>£100</a:t>
            </a:r>
          </a:p>
          <a:p>
            <a:pPr marL="0" indent="0">
              <a:buNone/>
            </a:pPr>
            <a:r>
              <a:rPr lang="en-GB" dirty="0">
                <a:latin typeface="Arial" panose="020B0604020202020204" pitchFamily="34" charset="0"/>
                <a:cs typeface="Arial" panose="020B0604020202020204" pitchFamily="34" charset="0"/>
              </a:rPr>
              <a:t>TOTAL                                                             </a:t>
            </a:r>
            <a:r>
              <a:rPr lang="en-GB" u="sng" dirty="0">
                <a:latin typeface="Arial" panose="020B0604020202020204" pitchFamily="34" charset="0"/>
                <a:cs typeface="Arial" panose="020B0604020202020204" pitchFamily="34" charset="0"/>
              </a:rPr>
              <a:t>£15,400</a:t>
            </a:r>
          </a:p>
        </p:txBody>
      </p:sp>
      <p:sp>
        <p:nvSpPr>
          <p:cNvPr id="5" name="TextBox 4">
            <a:extLst>
              <a:ext uri="{FF2B5EF4-FFF2-40B4-BE49-F238E27FC236}">
                <a16:creationId xmlns:a16="http://schemas.microsoft.com/office/drawing/2014/main" id="{EC7A001D-7F98-4B95-A6B1-B00F1D02DAB9}"/>
              </a:ext>
            </a:extLst>
          </p:cNvPr>
          <p:cNvSpPr txBox="1"/>
          <p:nvPr/>
        </p:nvSpPr>
        <p:spPr>
          <a:xfrm>
            <a:off x="668548" y="660723"/>
            <a:ext cx="6098874" cy="523220"/>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Solution</a:t>
            </a:r>
          </a:p>
        </p:txBody>
      </p:sp>
    </p:spTree>
    <p:extLst>
      <p:ext uri="{BB962C8B-B14F-4D97-AF65-F5344CB8AC3E}">
        <p14:creationId xmlns:p14="http://schemas.microsoft.com/office/powerpoint/2010/main" val="36302471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C9523-7893-43A7-B0BC-3E413B599A2B}"/>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sz="8000">
                <a:solidFill>
                  <a:schemeClr val="tx1">
                    <a:lumMod val="85000"/>
                    <a:lumOff val="15000"/>
                  </a:schemeClr>
                </a:solidFill>
              </a:rPr>
              <a:t>Next time….</a:t>
            </a:r>
          </a:p>
        </p:txBody>
      </p:sp>
      <p:sp>
        <p:nvSpPr>
          <p:cNvPr id="3" name="Content Placeholder 2">
            <a:extLst>
              <a:ext uri="{FF2B5EF4-FFF2-40B4-BE49-F238E27FC236}">
                <a16:creationId xmlns:a16="http://schemas.microsoft.com/office/drawing/2014/main" id="{4D298B17-8AE7-40BE-B06E-7EC221E001FF}"/>
              </a:ext>
            </a:extLst>
          </p:cNvPr>
          <p:cNvSpPr>
            <a:spLocks noGrp="1"/>
          </p:cNvSpPr>
          <p:nvPr>
            <p:ph idx="1"/>
          </p:nvPr>
        </p:nvSpPr>
        <p:spPr>
          <a:xfrm>
            <a:off x="7870995" y="643467"/>
            <a:ext cx="3341488" cy="5054008"/>
          </a:xfrm>
        </p:spPr>
        <p:txBody>
          <a:bodyPr vert="horz" lIns="91440" tIns="45720" rIns="91440" bIns="45720" rtlCol="0" anchor="ctr">
            <a:normAutofit/>
          </a:bodyPr>
          <a:lstStyle/>
          <a:p>
            <a:pPr marL="0" indent="0">
              <a:lnSpc>
                <a:spcPct val="100000"/>
              </a:lnSpc>
              <a:buNone/>
            </a:pPr>
            <a:r>
              <a:rPr lang="en-US" sz="2400" cap="all" spc="200">
                <a:solidFill>
                  <a:schemeClr val="tx1"/>
                </a:solidFill>
              </a:rPr>
              <a:t>Other costs associated with labour</a:t>
            </a:r>
          </a:p>
        </p:txBody>
      </p:sp>
      <p:cxnSp>
        <p:nvCxnSpPr>
          <p:cNvPr id="14" name="Straight Connector 13">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632565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100</TotalTime>
  <Words>1221</Words>
  <Application>Microsoft Office PowerPoint</Application>
  <PresentationFormat>Widescreen</PresentationFormat>
  <Paragraphs>174</Paragraphs>
  <Slides>25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Georgia Pro Cond Light</vt:lpstr>
      <vt:lpstr>Speak Pro</vt:lpstr>
      <vt:lpstr>RetrospectVTI</vt:lpstr>
      <vt:lpstr>PowerPoint Presentation</vt:lpstr>
      <vt:lpstr>Previously we looked at………………</vt:lpstr>
      <vt:lpstr>Next we will look at………………</vt:lpstr>
      <vt:lpstr>But first, a recap</vt:lpstr>
      <vt:lpstr>What is labour?</vt:lpstr>
      <vt:lpstr>Classification of Labour</vt:lpstr>
      <vt:lpstr>Overtime Earnings</vt:lpstr>
      <vt:lpstr>Overtime</vt:lpstr>
      <vt:lpstr>Overtime</vt:lpstr>
      <vt:lpstr>PowerPoint Presentation</vt:lpstr>
      <vt:lpstr>Overtime</vt:lpstr>
      <vt:lpstr>Classification of Labour</vt:lpstr>
      <vt:lpstr>Example</vt:lpstr>
      <vt:lpstr>Solution</vt:lpstr>
      <vt:lpstr>Task – Calculate the following</vt:lpstr>
      <vt:lpstr>Solution</vt:lpstr>
      <vt:lpstr>PowerPoint Presentation</vt:lpstr>
      <vt:lpstr>Bonus Payments</vt:lpstr>
      <vt:lpstr>Bonus Payments</vt:lpstr>
      <vt:lpstr>Bonus Payments</vt:lpstr>
      <vt:lpstr>Productivity-related bonuses</vt:lpstr>
      <vt:lpstr>PowerPoint Presentation</vt:lpstr>
      <vt:lpstr>Comprehensive example</vt:lpstr>
      <vt:lpstr>PowerPoint Presentation</vt:lpstr>
      <vt:lpstr>Next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5</cp:revision>
  <dcterms:created xsi:type="dcterms:W3CDTF">2021-12-13T12:42:04Z</dcterms:created>
  <dcterms:modified xsi:type="dcterms:W3CDTF">2025-03-18T12:45:09Z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