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272" r:id="rId2"/>
    <p:sldId id="273" r:id="rId3"/>
    <p:sldId id="290" r:id="rId4"/>
    <p:sldId id="267" r:id="rId5"/>
    <p:sldId id="284" r:id="rId6"/>
    <p:sldId id="283" r:id="rId7"/>
    <p:sldId id="288" r:id="rId8"/>
    <p:sldId id="285" r:id="rId9"/>
    <p:sldId id="309" r:id="rId10"/>
    <p:sldId id="308" r:id="rId11"/>
    <p:sldId id="286" r:id="rId12"/>
    <p:sldId id="289" r:id="rId13"/>
    <p:sldId id="307" r:id="rId14"/>
    <p:sldId id="299" r:id="rId15"/>
    <p:sldId id="293" r:id="rId16"/>
    <p:sldId id="294" r:id="rId17"/>
    <p:sldId id="263" r:id="rId18"/>
    <p:sldId id="291" r:id="rId19"/>
    <p:sldId id="292" r:id="rId20"/>
    <p:sldId id="295" r:id="rId21"/>
    <p:sldId id="298" r:id="rId22"/>
    <p:sldId id="268" r:id="rId23"/>
    <p:sldId id="296" r:id="rId24"/>
    <p:sldId id="301" r:id="rId25"/>
    <p:sldId id="300" r:id="rId26"/>
    <p:sldId id="305" r:id="rId27"/>
    <p:sldId id="302" r:id="rId28"/>
    <p:sldId id="303" r:id="rId29"/>
    <p:sldId id="306" r:id="rId30"/>
    <p:sldId id="304" r:id="rId31"/>
    <p:sldId id="310" r:id="rId3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8BB142-B511-CEBD-1B66-6EB9C4CB88E9}" v="32" dt="2025-10-20T08:17:56.647"/>
    <p1510:client id="{EC310FD4-FC47-4BE0-96DE-BB8DF3C81388}" v="42" dt="2025-10-19T19:05:32.472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88" d="100"/>
          <a:sy n="88" d="100"/>
        </p:scale>
        <p:origin x="72" y="393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20/10/2025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20/10/2025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2215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gbPPRPzB40Q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59308652@N02/543171899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ourses.lumenlearning.com/suny-orgbehavior/chapter/6-3-motivating-employees-through-goal-setting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cup-of-coffee-and-coffee-break-message-written-with-biscuit-letters-dark-background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/3.0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JGMGXtfAX7U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Questioning, goal setting and summarising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Teaching week 4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Learning outcomes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270703"/>
              </p:ext>
            </p:extLst>
          </p:nvPr>
        </p:nvGraphicFramePr>
        <p:xfrm>
          <a:off x="7791450" y="1169989"/>
          <a:ext cx="4136390" cy="4844335"/>
        </p:xfrm>
        <a:graphic>
          <a:graphicData uri="http://schemas.openxmlformats.org/drawingml/2006/table">
            <a:tbl>
              <a:tblPr firstRow="1" bandRow="1"/>
              <a:tblGrid>
                <a:gridCol w="4136390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695086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j-lt"/>
                          <a:cs typeface="Gill Sans Light" panose="020B0302020104020203" pitchFamily="34" charset="-79"/>
                        </a:rPr>
                        <a:t>1. Identify and understand  the difference  styles of questioning used in counselling and health care</a:t>
                      </a: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.</a:t>
                      </a:r>
                      <a:endParaRPr lang="en-GB" sz="18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695086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j-lt"/>
                          <a:cs typeface="Gill Sans Light" panose="020B0302020104020203" pitchFamily="34" charset="-79"/>
                        </a:rPr>
                        <a:t>2. Apply a range of questioning styles </a:t>
                      </a: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54062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3. Apply summarising counselling skill in role play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48241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430002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9037E5-FE1B-BE88-95B5-915F34676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Importance of questioning in health and social care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E71848-EDFE-1008-1BDB-95D6591FC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r>
              <a:rPr lang="en-GB" dirty="0"/>
              <a:t>In Health and Social Care, the style of questioning you use is vital for gathering accurate information. </a:t>
            </a:r>
          </a:p>
          <a:p>
            <a:r>
              <a:rPr lang="en-GB" dirty="0"/>
              <a:t>Promotes accurate diagnosis and treatment plans</a:t>
            </a:r>
          </a:p>
          <a:p>
            <a:r>
              <a:rPr lang="en-GB" dirty="0"/>
              <a:t>Building trust and rapport to make patients feel involved in their care.</a:t>
            </a:r>
          </a:p>
          <a:p>
            <a:r>
              <a:rPr lang="en-GB" dirty="0"/>
              <a:t>Empowering patients</a:t>
            </a:r>
          </a:p>
          <a:p>
            <a:r>
              <a:rPr lang="en-GB" dirty="0"/>
              <a:t>Improves active participation which can improve medication adherence and overall well-being. </a:t>
            </a:r>
          </a:p>
          <a:p>
            <a:r>
              <a:rPr lang="en-GB" dirty="0"/>
              <a:t>Patient goals and values are part of the clinical decision-making process.</a:t>
            </a:r>
          </a:p>
        </p:txBody>
      </p:sp>
    </p:spTree>
    <p:extLst>
      <p:ext uri="{BB962C8B-B14F-4D97-AF65-F5344CB8AC3E}">
        <p14:creationId xmlns:p14="http://schemas.microsoft.com/office/powerpoint/2010/main" val="2744559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679D-DC49-184B-33D7-D460C700C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1" y="70408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Styles of questioning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55CC3A7-DD9A-E887-A929-DE6D4C1E47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Open &amp; CLOSED questions</a:t>
            </a:r>
          </a:p>
          <a:p>
            <a:pPr rtl="0"/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21A076CC-9414-293E-8AB1-B8C2EA1C5FE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REFLECTIVE &amp; empathic QUESTIONS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E754D37-3AA6-7249-76D8-52F85F4C158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PROBING &amp; CLARIFYING QUESTIONS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FCA4FA2-1095-105E-5606-3D90E73136C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Goal &amp; SOLUTION FOCUSED QUESTIONS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1694C6-64CB-2042-D079-8D98D610ED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Scaling questions</a:t>
            </a:r>
          </a:p>
        </p:txBody>
      </p:sp>
    </p:spTree>
    <p:extLst>
      <p:ext uri="{BB962C8B-B14F-4D97-AF65-F5344CB8AC3E}">
        <p14:creationId xmlns:p14="http://schemas.microsoft.com/office/powerpoint/2010/main" val="327257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270F-2143-FB57-B2F1-71AA2D3D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2FA3A-D504-A4E5-B836-857E57C4A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Purpose:</a:t>
            </a:r>
            <a:r>
              <a:rPr lang="en-GB" dirty="0"/>
              <a:t>- Gain specific information, leads to yes/no answers</a:t>
            </a:r>
          </a:p>
          <a:p>
            <a:r>
              <a:rPr lang="en-GB" b="1" dirty="0"/>
              <a:t>Used for: </a:t>
            </a:r>
            <a:r>
              <a:rPr lang="en-GB" dirty="0"/>
              <a:t>- clarifying details, gathering facts and checking understanding.</a:t>
            </a:r>
          </a:p>
          <a:p>
            <a:endParaRPr lang="en-GB" dirty="0"/>
          </a:p>
          <a:p>
            <a:r>
              <a:rPr lang="en-GB" b="1" dirty="0"/>
              <a:t>Examples:</a:t>
            </a:r>
          </a:p>
          <a:p>
            <a:r>
              <a:rPr lang="en-GB" dirty="0"/>
              <a:t>“Have you taken your medication today?”</a:t>
            </a:r>
          </a:p>
          <a:p>
            <a:r>
              <a:rPr lang="en-GB" dirty="0"/>
              <a:t>“Do you live alone?”</a:t>
            </a:r>
          </a:p>
          <a:p>
            <a:r>
              <a:rPr lang="en-GB" dirty="0"/>
              <a:t>“ Is your pain worse in the morning?”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EB924-6443-12AA-848D-19DA634F9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EF0BD-F1B5-F562-C85F-8065E398E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1911F-1F2E-CC8D-3A98-74BB937E0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111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E81DBE16-0685-BD7E-93FC-4E53E5161977}"/>
              </a:ext>
            </a:extLst>
          </p:cNvPr>
          <p:cNvSpPr txBox="1"/>
          <p:nvPr/>
        </p:nvSpPr>
        <p:spPr>
          <a:xfrm>
            <a:off x="576072" y="3888606"/>
            <a:ext cx="109174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 How have you been feeling since your last appointment?”</a:t>
            </a:r>
          </a:p>
          <a:p>
            <a:endParaRPr lang="en-GB" sz="2400" b="1" dirty="0"/>
          </a:p>
          <a:p>
            <a:r>
              <a:rPr lang="en-GB" sz="2400" b="1" dirty="0"/>
              <a:t>“Can you tell me more about how this affects your daily life?</a:t>
            </a:r>
          </a:p>
          <a:p>
            <a:endParaRPr lang="en-GB" sz="2400" b="1" dirty="0"/>
          </a:p>
          <a:p>
            <a:r>
              <a:rPr lang="en-GB" sz="2400" b="1" dirty="0"/>
              <a:t>“What is most important for you right now for your care?”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855A0D-623D-727C-D69F-65D7D177F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QUESTIONS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0A3D232-6014-8CB7-793F-13D5E780C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Purpose: </a:t>
            </a:r>
            <a:r>
              <a:rPr lang="en-GB" dirty="0"/>
              <a:t>- Encourage patients to talk freely and share more details.</a:t>
            </a:r>
          </a:p>
          <a:p>
            <a:r>
              <a:rPr lang="en-GB" b="1" dirty="0"/>
              <a:t>Used for</a:t>
            </a:r>
            <a:r>
              <a:rPr lang="en-GB" dirty="0"/>
              <a:t>:- Building rapport, understanding experiences, exploring feelings or perspectives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F63CD5B-698C-6304-5A19-D6E8C2CE691F}"/>
              </a:ext>
            </a:extLst>
          </p:cNvPr>
          <p:cNvSpPr txBox="1"/>
          <p:nvPr/>
        </p:nvSpPr>
        <p:spPr>
          <a:xfrm>
            <a:off x="5645217" y="297420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699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2CB3E-F845-F8C7-7286-08252EB8A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CLARIFYING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5E823-11A2-FB69-0810-E8207C95E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Purpose:- </a:t>
            </a:r>
            <a:r>
              <a:rPr lang="en-GB" dirty="0"/>
              <a:t>Ensure understanding of what the person means</a:t>
            </a:r>
          </a:p>
          <a:p>
            <a:r>
              <a:rPr lang="en-GB" b="1" dirty="0"/>
              <a:t>Used for:- </a:t>
            </a:r>
            <a:r>
              <a:rPr lang="en-GB" dirty="0"/>
              <a:t>Avoiding assumptions and checking accuracy of facts and specific details</a:t>
            </a:r>
          </a:p>
          <a:p>
            <a:r>
              <a:rPr lang="en-GB" b="1" dirty="0"/>
              <a:t>Examples:- </a:t>
            </a:r>
          </a:p>
          <a:p>
            <a:r>
              <a:rPr lang="en-GB" dirty="0"/>
              <a:t>“When you say you feel dizzy, do you mean lightheaded or like the room is spinning?”</a:t>
            </a:r>
          </a:p>
          <a:p>
            <a:r>
              <a:rPr lang="en-GB" dirty="0"/>
              <a:t>Just to check, are you saying the pain is constant or comes and goes throughout the day?”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4A3B0-F6F8-C161-E19C-9D7291EED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030C4-D04E-F409-12F3-99EF705EF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B65E-54AE-BED4-ED41-968B6932D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970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4E6B8-5403-C37B-3D66-1061A281F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1CB01-FA4D-4710-EF82-8FE7562CA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Purpose:- </a:t>
            </a:r>
            <a:r>
              <a:rPr lang="en-GB" dirty="0"/>
              <a:t>Explore deeper meaning or gain clarification about something already mentioned.</a:t>
            </a:r>
          </a:p>
          <a:p>
            <a:r>
              <a:rPr lang="en-GB" b="1" dirty="0"/>
              <a:t>Use for :- </a:t>
            </a:r>
            <a:r>
              <a:rPr lang="en-GB" dirty="0"/>
              <a:t>Understanding more detail, ensuring accuracy, encouraging reflection and elaboration. </a:t>
            </a:r>
          </a:p>
          <a:p>
            <a:r>
              <a:rPr lang="en-GB" b="1" dirty="0"/>
              <a:t>Examples:-</a:t>
            </a:r>
          </a:p>
          <a:p>
            <a:r>
              <a:rPr lang="en-GB" dirty="0"/>
              <a:t>“You said you’ve been feeling tired- what do you think is contributing to you feeling tired?”</a:t>
            </a:r>
          </a:p>
          <a:p>
            <a:r>
              <a:rPr lang="en-GB" dirty="0"/>
              <a:t>“Can you explain what you mean by feeling unwell?”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3503C-8E73-415E-D38B-CCB0E2C5B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A47243-740F-5CCD-AD93-85FA34A12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9C05F1-2385-9884-0384-53F86114D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5658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06C69-6E71-FF92-6161-F76613BFC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572" y="240538"/>
            <a:ext cx="10515600" cy="676656"/>
          </a:xfrm>
        </p:spPr>
        <p:txBody>
          <a:bodyPr/>
          <a:lstStyle/>
          <a:p>
            <a:r>
              <a:rPr lang="en-GB" dirty="0"/>
              <a:t>Video using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163E2-BEEE-D84F-98B6-D581BABA4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84DC9-5468-3B88-FBC4-2601E28F8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4C0EF-74CB-5B5D-D004-01AD42A49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B9390-D5EF-4605-3391-3A37135D5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  <p:pic>
        <p:nvPicPr>
          <p:cNvPr id="7" name="Online Media 6" title="Questions and Probing for Concreteness">
            <a:hlinkClick r:id="" action="ppaction://noaction"/>
            <a:extLst>
              <a:ext uri="{FF2B5EF4-FFF2-40B4-BE49-F238E27FC236}">
                <a16:creationId xmlns:a16="http://schemas.microsoft.com/office/drawing/2014/main" id="{4AA2E890-4BF9-EC3D-DA17-3C13A0363E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41425" y="1136650"/>
            <a:ext cx="9710738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585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E7ECB-5377-4C51-A4C5-C1B9A4B5D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in pairs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A7A1A-53A8-BE43-B63F-CDC757A9C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are supporting  a new patient who has just been diagnosed with diabetes type 2. </a:t>
            </a:r>
          </a:p>
          <a:p>
            <a:r>
              <a:rPr lang="en-GB" dirty="0"/>
              <a:t>Mr Jones is 72, he  has been giving a list of lifestyle changes and dietary changes but feels overwhelmed and is struggling to know where to start. </a:t>
            </a:r>
          </a:p>
          <a:p>
            <a:r>
              <a:rPr lang="en-GB" dirty="0"/>
              <a:t>There is some resistance for him in changing his lifestyle, he needs support to work out what areas he needs help with. </a:t>
            </a:r>
          </a:p>
          <a:p>
            <a:r>
              <a:rPr lang="en-GB" b="1" dirty="0"/>
              <a:t>List  a variety of questioning styles (open-ended, clarifying and probing)  that help you gather information on what he needs support with.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0D62F-2F3D-B0A3-7BE5-EE67702FB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3925D-3D63-E1B0-02B9-3AE6308E5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0B0A6-72DB-A111-5DAE-13A6B1BD5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351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D82C2-7DD1-4174-78A9-6D0BC8D5B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QUESTIONING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08BE6-EC61-9686-CE5E-CA00C98EE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Purpose:- </a:t>
            </a:r>
            <a:r>
              <a:rPr lang="en-GB" dirty="0"/>
              <a:t>Help the patient to reflect on their experiences or feelings</a:t>
            </a:r>
          </a:p>
          <a:p>
            <a:r>
              <a:rPr lang="en-GB" b="1" dirty="0"/>
              <a:t>Used for </a:t>
            </a:r>
            <a:r>
              <a:rPr lang="en-GB" dirty="0"/>
              <a:t>:- encouraging insight, support emotional or thought expression</a:t>
            </a:r>
          </a:p>
          <a:p>
            <a:r>
              <a:rPr lang="en-GB" b="1" dirty="0"/>
              <a:t>Examples:-</a:t>
            </a:r>
          </a:p>
          <a:p>
            <a:r>
              <a:rPr lang="en-GB" dirty="0"/>
              <a:t>“What were you thinking when you made the decision to….?”</a:t>
            </a:r>
          </a:p>
          <a:p>
            <a:r>
              <a:rPr lang="en-GB" dirty="0"/>
              <a:t>“How does that feel to you when that happens?”</a:t>
            </a:r>
          </a:p>
          <a:p>
            <a:r>
              <a:rPr lang="en-GB" dirty="0"/>
              <a:t>“What have you noticed about your mood recently?”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DBED2-D7F3-6AF8-6880-4B9035CC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65D67-B3F8-891F-5CDC-5D99FE37A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CED19-C26E-68E3-EF91-EBEB7970B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676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A7D0C-989B-9F46-D257-100F0C1F6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FOCUSED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397F3-3C1A-7252-5D26-E9C4F1CD8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Purpose:- </a:t>
            </a:r>
            <a:r>
              <a:rPr lang="en-GB" dirty="0"/>
              <a:t>Encourage people to identify, strengths, resources, and possibilities for change. </a:t>
            </a:r>
          </a:p>
          <a:p>
            <a:r>
              <a:rPr lang="en-GB" b="1" dirty="0"/>
              <a:t>Used for:- </a:t>
            </a:r>
            <a:r>
              <a:rPr lang="en-GB" dirty="0"/>
              <a:t>Empowerment, goal setting and recovery practice.</a:t>
            </a:r>
          </a:p>
          <a:p>
            <a:r>
              <a:rPr lang="en-GB" b="1" dirty="0"/>
              <a:t>Examples:- </a:t>
            </a:r>
          </a:p>
          <a:p>
            <a:r>
              <a:rPr lang="en-GB" dirty="0"/>
              <a:t>“When things are going well, what is different?”</a:t>
            </a:r>
          </a:p>
          <a:p>
            <a:r>
              <a:rPr lang="en-GB" dirty="0"/>
              <a:t>What small step could you take to improve this situation?”</a:t>
            </a:r>
          </a:p>
          <a:p>
            <a:r>
              <a:rPr lang="en-GB" dirty="0"/>
              <a:t>“What could support you in making that change?”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848E2-F749-C7A3-0B24-88666C6E6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A3CAE-39EC-2E33-6DBE-F7E5AA69D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4EBED-44EA-D7C6-A255-AA5FE7441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261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DA093-E7BF-EA76-A881-55464891C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Socratic questioning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B12EB-D1BB-FA8A-562F-52C88A35C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Used by counsellors, nurses, health care workers to encourage patient’s to </a:t>
            </a:r>
            <a:r>
              <a:rPr lang="en-GB" b="1" dirty="0"/>
              <a:t>reflect, promote critical thinking and facilitate insights</a:t>
            </a:r>
            <a:r>
              <a:rPr lang="en-GB" dirty="0"/>
              <a:t>.</a:t>
            </a:r>
          </a:p>
          <a:p>
            <a:r>
              <a:rPr lang="en-GB" b="1" dirty="0"/>
              <a:t>Helps</a:t>
            </a:r>
            <a:r>
              <a:rPr lang="en-GB" dirty="0"/>
              <a:t> to gain insights to patients, </a:t>
            </a:r>
            <a:r>
              <a:rPr lang="en-GB" b="1" dirty="0"/>
              <a:t>beliefs,</a:t>
            </a:r>
            <a:r>
              <a:rPr lang="en-GB" dirty="0"/>
              <a:t> </a:t>
            </a:r>
            <a:r>
              <a:rPr lang="en-GB" b="1" dirty="0"/>
              <a:t>feelings</a:t>
            </a:r>
            <a:r>
              <a:rPr lang="en-GB" dirty="0"/>
              <a:t>, and </a:t>
            </a:r>
            <a:r>
              <a:rPr lang="en-GB" b="1" dirty="0"/>
              <a:t>assumptions</a:t>
            </a:r>
            <a:r>
              <a:rPr lang="en-GB" dirty="0"/>
              <a:t>. </a:t>
            </a:r>
          </a:p>
          <a:p>
            <a:r>
              <a:rPr lang="en-GB" dirty="0"/>
              <a:t>What evidence do you have that this treatment does not work for you?</a:t>
            </a:r>
          </a:p>
          <a:p>
            <a:r>
              <a:rPr lang="en-GB" dirty="0"/>
              <a:t>Have you noticed any patterns when your symptoms get better or worse?</a:t>
            </a:r>
          </a:p>
          <a:p>
            <a:r>
              <a:rPr lang="en-GB" dirty="0"/>
              <a:t>How might this choice affect your recovery or wellbeing?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F8697-9DA3-F2F1-1BEE-6FC238F71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118A8-C0EB-7ECE-536C-E902C6C05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AE1D6-5EB6-6D57-360B-B7E0ADDA3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384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E1010-B850-8EFC-F07E-6B2B0D644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4830F-3B13-D071-1257-92FB65A54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Helps the health care worker to quantify the patient’s experience.</a:t>
            </a:r>
          </a:p>
          <a:p>
            <a:r>
              <a:rPr lang="en-GB" dirty="0"/>
              <a:t>On a scale of 0-10, how would you rate your overall wellbeing this week? </a:t>
            </a:r>
            <a:r>
              <a:rPr lang="en-GB" b="1" i="1" dirty="0"/>
              <a:t>(0 being completely overwhelmed and 10 being calm and balanced)</a:t>
            </a:r>
          </a:p>
          <a:p>
            <a:r>
              <a:rPr lang="en-GB" dirty="0"/>
              <a:t>0n a scale of 1-10 how anxious have you been over the past few days? </a:t>
            </a:r>
            <a:r>
              <a:rPr lang="en-GB" b="1" i="1" dirty="0"/>
              <a:t>(1 being low and 10 being high)</a:t>
            </a:r>
          </a:p>
          <a:p>
            <a:r>
              <a:rPr lang="en-GB" dirty="0"/>
              <a:t>How would you rate your stress level today? </a:t>
            </a:r>
            <a:r>
              <a:rPr lang="en-GB" b="1" i="1" dirty="0"/>
              <a:t>(0 no stress and 10 extremely stressed)</a:t>
            </a:r>
          </a:p>
          <a:p>
            <a:r>
              <a:rPr lang="en-GB" dirty="0"/>
              <a:t>On a scale of 0-10, how much pain or discomfort are you experiencing today? </a:t>
            </a:r>
            <a:r>
              <a:rPr lang="en-GB" b="1" i="1" dirty="0"/>
              <a:t>(0 being none and 10 overwhelming pain).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D9439-E04F-45DE-DD65-241133366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9CA66-9862-93F3-D8D5-11BF41273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DB84B-EF6D-7F0B-1F78-D205CA014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893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doctor giving a prescription to a patient&#10;&#10;AI-generated content may be incorrect.">
            <a:extLst>
              <a:ext uri="{FF2B5EF4-FFF2-40B4-BE49-F238E27FC236}">
                <a16:creationId xmlns:a16="http://schemas.microsoft.com/office/drawing/2014/main" id="{F919220F-FAAA-C6E3-9907-294C263C051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" y="2273251"/>
            <a:ext cx="5181600" cy="3456086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17B725A-9042-B3C7-7044-7696C61FF3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1. Assisting a patient giving up smoking</a:t>
            </a:r>
          </a:p>
          <a:p>
            <a:r>
              <a:rPr lang="en-GB" dirty="0"/>
              <a:t>2. Ensuring a patient gets more exercise after a stroke </a:t>
            </a:r>
          </a:p>
          <a:p>
            <a:r>
              <a:rPr lang="en-GB" dirty="0"/>
              <a:t>3. Aiding an elderly patient to increase their socialisation, explore means and ways of getting out and about more.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89E77-2BC9-DBF4-42C2-D57CFBF91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D3F5C-91B5-815A-6415-838427D6D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F5C84-F7A8-2B72-4B9E-060E1A351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15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A497D-B8E0-5EF8-C3CE-DAD18CE0A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0" y="704088"/>
            <a:ext cx="11006329" cy="1009098"/>
          </a:xfrm>
        </p:spPr>
        <p:txBody>
          <a:bodyPr/>
          <a:lstStyle/>
          <a:p>
            <a:r>
              <a:rPr lang="en-GB" sz="3200" dirty="0"/>
              <a:t>In triads, pick one scenario from below and role play using a variety of questioning styles</a:t>
            </a:r>
          </a:p>
        </p:txBody>
      </p:sp>
    </p:spTree>
    <p:extLst>
      <p:ext uri="{BB962C8B-B14F-4D97-AF65-F5344CB8AC3E}">
        <p14:creationId xmlns:p14="http://schemas.microsoft.com/office/powerpoint/2010/main" val="3123527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0BBAA55-D335-BB28-8F96-F4D710FC2FA5}"/>
              </a:ext>
            </a:extLst>
          </p:cNvPr>
          <p:cNvSpPr>
            <a:spLocks noGrp="1"/>
          </p:cNvSpPr>
          <p:nvPr>
            <p:ph type="title"/>
          </p:nvPr>
        </p:nvSpPr>
        <p:spPr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dirty="0"/>
              <a:t>Examples of questions for role play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2E4CBE-8BE9-4487-BF4E-08C633704D39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lnSpcReduction="10000"/>
          </a:bodyPr>
          <a:lstStyle/>
          <a:p>
            <a:r>
              <a:rPr lang="en-GB" dirty="0"/>
              <a:t>Can you tell me more about how this has been affecting you in your daily life. (</a:t>
            </a:r>
            <a:r>
              <a:rPr lang="en-GB" b="1" dirty="0"/>
              <a:t>Open ended) </a:t>
            </a:r>
          </a:p>
          <a:p>
            <a:r>
              <a:rPr lang="en-GB" dirty="0"/>
              <a:t>Is the pain worse in the morning ? </a:t>
            </a:r>
            <a:r>
              <a:rPr lang="en-GB" b="1" dirty="0"/>
              <a:t>(closed)</a:t>
            </a:r>
          </a:p>
          <a:p>
            <a:r>
              <a:rPr lang="en-GB" dirty="0"/>
              <a:t>Can you explain what you mean by being unwell </a:t>
            </a:r>
            <a:r>
              <a:rPr lang="en-GB" b="1" dirty="0"/>
              <a:t>(probing)</a:t>
            </a:r>
          </a:p>
          <a:p>
            <a:r>
              <a:rPr lang="en-GB" dirty="0"/>
              <a:t>What have you noticed about your mood lately </a:t>
            </a:r>
            <a:r>
              <a:rPr lang="en-GB" b="1" dirty="0"/>
              <a:t>(reflective)</a:t>
            </a:r>
          </a:p>
          <a:p>
            <a:r>
              <a:rPr lang="en-GB" dirty="0"/>
              <a:t>When you say you feel dizzy, do you mean lightheaded or like the room is spinning? </a:t>
            </a:r>
            <a:r>
              <a:rPr lang="en-GB" b="1" dirty="0"/>
              <a:t>(clarifying)</a:t>
            </a:r>
          </a:p>
          <a:p>
            <a:r>
              <a:rPr lang="en-GB" dirty="0"/>
              <a:t>What small step could you take to improve the situation? </a:t>
            </a:r>
            <a:r>
              <a:rPr lang="en-GB" b="1" dirty="0"/>
              <a:t>(Solution focused)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58F2D-C2E9-8C2B-D3EC-0AB700363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AEBD0-AC75-1F8B-45CD-FA4E6128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47E03-41DB-8E3D-EFA3-6F749FF03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9387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Goal Setting </a:t>
            </a:r>
          </a:p>
        </p:txBody>
      </p:sp>
      <p:pic>
        <p:nvPicPr>
          <p:cNvPr id="6" name="Picture 5" descr="A diagram of a smart strategy&#10;&#10;AI-generated content may be incorrect.">
            <a:extLst>
              <a:ext uri="{FF2B5EF4-FFF2-40B4-BE49-F238E27FC236}">
                <a16:creationId xmlns:a16="http://schemas.microsoft.com/office/drawing/2014/main" id="{14BBBA68-76A4-9B88-483B-B694206FE7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78684" y="987425"/>
            <a:ext cx="4581207" cy="4873625"/>
          </a:xfrm>
          <a:prstGeom prst="rect">
            <a:avLst/>
          </a:prstGeom>
          <a:noFill/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40072AFF-9EF2-A26C-846B-C011280A77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>
            <a:normAutofit/>
          </a:bodyPr>
          <a:lstStyle/>
          <a:p>
            <a:r>
              <a:rPr lang="en-US" sz="2000" dirty="0"/>
              <a:t>Provides clear direction </a:t>
            </a:r>
          </a:p>
          <a:p>
            <a:r>
              <a:rPr lang="en-US" sz="2000" dirty="0"/>
              <a:t>Builds confidence and motivation</a:t>
            </a:r>
          </a:p>
          <a:p>
            <a:r>
              <a:rPr lang="en-US" sz="2000" dirty="0"/>
              <a:t>Goals that are specific and time bound create a clear end point- helps motivation stick to the plan.</a:t>
            </a:r>
          </a:p>
          <a:p>
            <a:r>
              <a:rPr lang="en-US" sz="2000" dirty="0"/>
              <a:t>Improves self-efficacy </a:t>
            </a:r>
          </a:p>
          <a:p>
            <a:r>
              <a:rPr lang="en-US" sz="2000" dirty="0"/>
              <a:t>By setting person-centered goals patients are more motivate to actively engage in their care.</a:t>
            </a:r>
            <a:r>
              <a:rPr lang="en-US" dirty="0"/>
              <a:t>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1BFB3-21CF-CD5A-4F24-F673FBB34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SETTING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8FD24-0A8C-72F0-9106-162D45831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“what would you most like to change and improve in your life right now?”</a:t>
            </a:r>
          </a:p>
          <a:p>
            <a:pPr marL="0" indent="0">
              <a:buNone/>
            </a:pPr>
            <a:r>
              <a:rPr lang="en-GB" dirty="0"/>
              <a:t>“How will you know when you have achieved it?”</a:t>
            </a:r>
          </a:p>
          <a:p>
            <a:pPr marL="0" indent="0">
              <a:buNone/>
            </a:pPr>
            <a:r>
              <a:rPr lang="en-GB" dirty="0"/>
              <a:t>“What is the first step you could take towards that goal?”</a:t>
            </a:r>
          </a:p>
          <a:p>
            <a:pPr marL="0" indent="0">
              <a:buNone/>
            </a:pPr>
            <a:r>
              <a:rPr lang="en-GB" dirty="0"/>
              <a:t>“What could you do this week to get started?”</a:t>
            </a:r>
          </a:p>
          <a:p>
            <a:pPr marL="0" indent="0">
              <a:buNone/>
            </a:pPr>
            <a:r>
              <a:rPr lang="en-GB" dirty="0"/>
              <a:t>“What barriers might get in the way?”</a:t>
            </a:r>
          </a:p>
          <a:p>
            <a:pPr marL="0" indent="0">
              <a:buNone/>
            </a:pPr>
            <a:r>
              <a:rPr lang="en-GB" dirty="0"/>
              <a:t>“What has stopped you in the past?”</a:t>
            </a:r>
          </a:p>
          <a:p>
            <a:pPr marL="0" indent="0">
              <a:buNone/>
            </a:pPr>
            <a:r>
              <a:rPr lang="en-GB" dirty="0"/>
              <a:t>“What support or resources might help you succeed?”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06EA6-4AFF-4B45-9384-6D8F14415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99AA5-135D-C855-E017-3268EDCD0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35AB1-9CD7-7BE6-EFCE-D74EA62E0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0532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49FA4-5D41-D339-BAF3-2A909E4BD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SMART GOAL FOCUSED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7F123-646B-E01E-9448-76160B0B5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“What exactly do you want to achieve? </a:t>
            </a:r>
            <a:r>
              <a:rPr lang="en-GB" sz="3200" b="1" dirty="0"/>
              <a:t>(Specific)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“How will we measure or notice your progress?” </a:t>
            </a:r>
            <a:r>
              <a:rPr lang="en-GB" sz="3200" b="1" dirty="0"/>
              <a:t>(Measurable)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“Is this goal realistic?" </a:t>
            </a:r>
            <a:r>
              <a:rPr lang="en-GB" sz="3200" b="1" dirty="0"/>
              <a:t>(Achievable)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“</a:t>
            </a:r>
            <a:r>
              <a:rPr lang="en-GB" sz="3200" dirty="0"/>
              <a:t>Why is this goal meaningful to you?” (</a:t>
            </a:r>
            <a:r>
              <a:rPr lang="en-GB" sz="3200" b="1" dirty="0"/>
              <a:t>Relevant)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“When would you like to achieve it by?” </a:t>
            </a:r>
            <a:r>
              <a:rPr lang="en-GB" sz="3200" b="1" dirty="0"/>
              <a:t>(Time-bound)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11D34-1742-D8E1-02C5-54DC73D3B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B27A9-DBC8-B69D-5605-F3F819380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0967E-054E-7B28-E3CA-E921018B2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799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52BAA-A8C7-72F4-60A7-96F87BFFC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Working in small groups:-Apply Smart goals to this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F133B-8573-FE56-7E0F-8BB375C71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12462"/>
            <a:ext cx="10880204" cy="3877056"/>
          </a:xfrm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lnSpcReduction="10000"/>
          </a:bodyPr>
          <a:lstStyle/>
          <a:p>
            <a:r>
              <a:rPr lang="en-GB" dirty="0"/>
              <a:t>Mrs. Jones is a 70-year-old woman recovering from a mild stroke. She lives alone and has recently returned home after a six-week hospital stay. </a:t>
            </a:r>
          </a:p>
          <a:p>
            <a:r>
              <a:rPr lang="en-GB" dirty="0"/>
              <a:t>She currently receives support from a physiotherapist twice a week and a care worker once a day to assist with daily tasks such as dressing, meal preparation and light cleaning. </a:t>
            </a:r>
          </a:p>
          <a:p>
            <a:r>
              <a:rPr lang="en-GB" dirty="0"/>
              <a:t>Mrs. Jones would like to “get back to normal” be able to walk to the shop again without help. </a:t>
            </a:r>
          </a:p>
          <a:p>
            <a:r>
              <a:rPr lang="en-GB" b="1" dirty="0"/>
              <a:t>You as a health care worker will use SMART goal-setting approach to help her a create realistic and motivating steps towards this aim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45CCD-674E-3F65-DF18-67C97533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B92821-953B-6723-6969-92ACEEB29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661E9-5E83-D129-26D3-E62C9D571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0026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D4A8CD-94F6-FB12-982C-7746D0B85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72D67-7256-52E6-8F1F-EF975DED0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SMART GOAL FOCUSED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11BC-951F-B68D-2CAD-97BEB52A4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“What exactly do you want to achieve? </a:t>
            </a:r>
            <a:r>
              <a:rPr lang="en-GB" sz="3200" b="1" dirty="0"/>
              <a:t>(Specific)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“How will we measure or notice your progress?” </a:t>
            </a:r>
            <a:r>
              <a:rPr lang="en-GB" sz="3200" b="1" dirty="0"/>
              <a:t>(Measurable)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“Is this goal realistic?" </a:t>
            </a:r>
            <a:r>
              <a:rPr lang="en-GB" sz="3200" b="1" dirty="0"/>
              <a:t>(Achievable)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“</a:t>
            </a:r>
            <a:r>
              <a:rPr lang="en-GB" sz="3200" dirty="0"/>
              <a:t>Why is this goal meaningful to you?” (</a:t>
            </a:r>
            <a:r>
              <a:rPr lang="en-GB" sz="3200" b="1" dirty="0"/>
              <a:t>Relevant)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“When would you like to achieve it by?” </a:t>
            </a:r>
            <a:r>
              <a:rPr lang="en-GB" sz="3200" b="1" dirty="0"/>
              <a:t>(Time-bound)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432A4-6AE3-9EA9-E688-95AC81D83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1FCE70-81AC-DBE1-4267-2EB67D5B3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15E1E-D5EE-505C-13A4-92A2DAC89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4179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22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86F14E2-8776-CEC3-6CAC-32E748884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Group Feedback answers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D1C6792-93C5-DED1-0872-50E16512822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0" y="3995738"/>
            <a:ext cx="6464300" cy="1096962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0" indent="0" rtl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ABF9E208-FAAF-2E45-4133-EA98B1D23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10207"/>
            <a:ext cx="10515600" cy="1170537"/>
          </a:xfrm>
        </p:spPr>
        <p:txBody>
          <a:bodyPr/>
          <a:lstStyle/>
          <a:p>
            <a:r>
              <a:rPr lang="en-GB" dirty="0"/>
              <a:t>Applying Smart Goal Setting</a:t>
            </a: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9FA88D8A-F978-B333-2904-183E3F4D62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384461"/>
              </p:ext>
            </p:extLst>
          </p:nvPr>
        </p:nvGraphicFramePr>
        <p:xfrm>
          <a:off x="-73572" y="1298449"/>
          <a:ext cx="12192000" cy="547725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80590">
                  <a:extLst>
                    <a:ext uri="{9D8B030D-6E8A-4147-A177-3AD203B41FA5}">
                      <a16:colId xmlns:a16="http://schemas.microsoft.com/office/drawing/2014/main" val="112576189"/>
                    </a:ext>
                  </a:extLst>
                </a:gridCol>
                <a:gridCol w="5347410">
                  <a:extLst>
                    <a:ext uri="{9D8B030D-6E8A-4147-A177-3AD203B41FA5}">
                      <a16:colId xmlns:a16="http://schemas.microsoft.com/office/drawing/2014/main" val="345795943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766385270"/>
                    </a:ext>
                  </a:extLst>
                </a:gridCol>
              </a:tblGrid>
              <a:tr h="410935">
                <a:tc>
                  <a:txBody>
                    <a:bodyPr/>
                    <a:lstStyle/>
                    <a:p>
                      <a:r>
                        <a:rPr lang="en-GB" dirty="0"/>
                        <a:t>Smart element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420698"/>
                  </a:ext>
                </a:extLst>
              </a:tr>
              <a:tr h="709285">
                <a:tc>
                  <a:txBody>
                    <a:bodyPr/>
                    <a:lstStyle/>
                    <a:p>
                      <a:r>
                        <a:rPr lang="en-GB" dirty="0"/>
                        <a:t>Specific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Define a clear focused goal that describes what Mrs Jones wants to achieve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walk independently to the local shop using a walking aid but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4655865"/>
                  </a:ext>
                </a:extLst>
              </a:tr>
              <a:tr h="1317243">
                <a:tc>
                  <a:txBody>
                    <a:bodyPr/>
                    <a:lstStyle/>
                    <a:p>
                      <a:r>
                        <a:rPr lang="en-GB" dirty="0"/>
                        <a:t>Measurable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Identify how progress will be tracked and measured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Mrs Jones will increase her walking distance each week, measured by physio and daily logs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1331020"/>
                  </a:ext>
                </a:extLst>
              </a:tr>
              <a:tr h="1013264">
                <a:tc>
                  <a:txBody>
                    <a:bodyPr/>
                    <a:lstStyle/>
                    <a:p>
                      <a:r>
                        <a:rPr lang="en-GB" dirty="0"/>
                        <a:t>Achievable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Ensure goal is realistic, given her current abilities, recovery stage and available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She will use her walking frame and be accompanied by her care worker in the first 2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3500649"/>
                  </a:ext>
                </a:extLst>
              </a:tr>
              <a:tr h="1317243">
                <a:tc>
                  <a:txBody>
                    <a:bodyPr/>
                    <a:lstStyle/>
                    <a:p>
                      <a:r>
                        <a:rPr lang="en-GB" dirty="0"/>
                        <a:t>Relevant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Link goal to personal 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Being able to walk to the shop Mrs Jones will regain her confidence and reconnect with her community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64228"/>
                  </a:ext>
                </a:extLst>
              </a:tr>
              <a:tr h="709285">
                <a:tc>
                  <a:txBody>
                    <a:bodyPr/>
                    <a:lstStyle/>
                    <a:p>
                      <a:r>
                        <a:rPr lang="en-GB" dirty="0"/>
                        <a:t>Time-bound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 a clear time frame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Aim to walk to the shop independently in 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451437"/>
                  </a:ext>
                </a:extLst>
              </a:tr>
            </a:tbl>
          </a:graphicData>
        </a:graphic>
      </p:graphicFrame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7DAB9-79B5-6C06-51ED-EAC0BF0F9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250534" cy="310896"/>
          </a:xfrm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pPr rtl="0"/>
            <a:r>
              <a:rPr lang="en-GB" dirty="0"/>
              <a:t>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A05C4-A839-E46B-C77F-84D74AFAC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224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C25B5-7679-30B4-D3C5-784237E2D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</a:t>
            </a:r>
          </a:p>
        </p:txBody>
      </p:sp>
      <p:pic>
        <p:nvPicPr>
          <p:cNvPr id="8" name="Content Placeholder 7" descr="A cup of coffee and crackers&#10;&#10;AI-generated content may be incorrect.">
            <a:extLst>
              <a:ext uri="{FF2B5EF4-FFF2-40B4-BE49-F238E27FC236}">
                <a16:creationId xmlns:a16="http://schemas.microsoft.com/office/drawing/2014/main" id="{784A695A-250E-34DB-25AC-C20BE6850D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51713" y="1901825"/>
            <a:ext cx="5812174" cy="3876675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6511B-CB5A-4637-81EC-600BC0C01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BB4E2-2D98-C308-EF30-F66E7ABC2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41DBE-41E6-3F70-0283-5EA676AC34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24</a:t>
            </a:fld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1EC8D6-3D06-E6D0-67D1-81180A6F6028}"/>
              </a:ext>
            </a:extLst>
          </p:cNvPr>
          <p:cNvSpPr txBox="1"/>
          <p:nvPr/>
        </p:nvSpPr>
        <p:spPr>
          <a:xfrm>
            <a:off x="2351713" y="5778500"/>
            <a:ext cx="581217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oto.wuestenigel.com/cup-of-coffee-and-coffee-break-message-written-with-biscuit-letters-dark-background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2868540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D3EAE-20E1-625E-8A5F-019BCDF553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840FA-24F0-DFC8-AFE0-0BC902EB6EEC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lnSpcReduction="10000"/>
          </a:bodyPr>
          <a:lstStyle/>
          <a:p>
            <a:r>
              <a:rPr lang="en-GB" dirty="0"/>
              <a:t>Longer form of paraphrasing</a:t>
            </a:r>
          </a:p>
          <a:p>
            <a:r>
              <a:rPr lang="en-GB" dirty="0"/>
              <a:t>Focuses scattered facts, thought, feelings and meaning (Ties them together)</a:t>
            </a:r>
          </a:p>
          <a:p>
            <a:r>
              <a:rPr lang="en-GB" dirty="0"/>
              <a:t>Provides a platform to view the way ahead</a:t>
            </a:r>
          </a:p>
          <a:p>
            <a:r>
              <a:rPr lang="en-GB" dirty="0"/>
              <a:t>Reviews the workplan so far. </a:t>
            </a:r>
          </a:p>
          <a:p>
            <a:r>
              <a:rPr lang="en-GB" dirty="0"/>
              <a:t>Validates patient's experience</a:t>
            </a:r>
          </a:p>
          <a:p>
            <a:r>
              <a:rPr lang="en-GB" dirty="0"/>
              <a:t>Helps therapist keep track</a:t>
            </a:r>
          </a:p>
          <a:p>
            <a:r>
              <a:rPr lang="en-GB" dirty="0"/>
              <a:t>Enables the client/patient to see what progress has been made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D92012-9767-061B-CCB8-3BFC500A7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AEF27-1DC1-787F-B6FF-CF131953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B0C5B-98F7-66DA-D863-86F6F7754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1582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D6E3A-F833-1E48-4AA2-3449FC5FD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skills used in summarising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EA310-BC84-DCEE-A9BC-CEC926C55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Empathy responses to feelings and emotions </a:t>
            </a:r>
          </a:p>
          <a:p>
            <a:r>
              <a:rPr lang="en-GB" dirty="0"/>
              <a:t>Reflection on content, issues, key points </a:t>
            </a:r>
          </a:p>
          <a:p>
            <a:r>
              <a:rPr lang="en-GB" dirty="0"/>
              <a:t>Clarification questions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1A5AD-E6E6-1D32-5C14-4582AADB6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D3D67-680D-978D-B467-B99630A33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4DFD1-807D-6D2F-B2CB-0C44C05EC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5145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8CBA9-E92E-51BA-BE80-C025039D5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summarising 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6768D-E8C2-8E2B-810E-9BACA404790E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2600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dirty="0"/>
              <a:t>Let me see if I can sum up the main points of our discussion together today.</a:t>
            </a:r>
          </a:p>
          <a:p>
            <a:r>
              <a:rPr lang="en-GB" dirty="0"/>
              <a:t>Perhaps we can take a look at what we have discussed so far.</a:t>
            </a:r>
          </a:p>
          <a:p>
            <a:r>
              <a:rPr lang="en-GB" dirty="0"/>
              <a:t>Can we hold thing here for a moment and go over what you have just said.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0579F-3398-0C6F-AA2F-EF59C9503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ABBD2-1D42-DDDC-FF9A-A2AD432EC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98491E-9B3E-A427-C423-97007019E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4450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FB386-D785-7367-F853-177AE6F22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Summarising-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1A15F-AC22-48C8-CFE6-52C2A8052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1" y="1901952"/>
            <a:ext cx="11353169" cy="387705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Client statement:-</a:t>
            </a:r>
          </a:p>
          <a:p>
            <a:r>
              <a:rPr lang="en-GB" dirty="0"/>
              <a:t>“</a:t>
            </a:r>
            <a:r>
              <a:rPr lang="en-GB" dirty="0">
                <a:solidFill>
                  <a:srgbClr val="FF0000"/>
                </a:solidFill>
              </a:rPr>
              <a:t>I’ve been feeling really tired and dizzy lately, and I’m not sure if it’s anxiety or something else. I keep meaning to go to the doctor, but I just haven’t had the energy. </a:t>
            </a:r>
          </a:p>
          <a:p>
            <a:r>
              <a:rPr lang="en-GB" dirty="0"/>
              <a:t>Let me recap on our discussion today, you’ve shared that you have been feeling unusually tired and dizzy, which has been leaving you anxious and low in energy. (</a:t>
            </a:r>
            <a:r>
              <a:rPr lang="en-GB" i="1" dirty="0">
                <a:solidFill>
                  <a:srgbClr val="0070C0"/>
                </a:solidFill>
              </a:rPr>
              <a:t>Acknowledge concern and emotion</a:t>
            </a:r>
            <a:r>
              <a:rPr lang="en-GB" i="1" dirty="0"/>
              <a:t>)</a:t>
            </a:r>
          </a:p>
          <a:p>
            <a:r>
              <a:rPr lang="en-GB" dirty="0"/>
              <a:t>We’ve reflected on how these symptoms have been impacting your motivation and mood. I have  encouraged you to speak to your GP to explore any physical causes, and we discussed ways you can care for yourself emotionally while you seek medical advice. </a:t>
            </a:r>
            <a:r>
              <a:rPr lang="en-GB" dirty="0">
                <a:solidFill>
                  <a:srgbClr val="0070C0"/>
                </a:solidFill>
              </a:rPr>
              <a:t>(Acknowledge emotional impact and working within your boundaries and remit of medical knowledge)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B340D-8450-C2B0-909A-4662106C4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49956-9997-BCDE-851B-4C0E375E2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071D5-F3CD-0FA8-0211-0AD6736CF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9231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E6416-AC54-78AE-E16A-D2F81DE02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72" y="246888"/>
            <a:ext cx="10515600" cy="676656"/>
          </a:xfrm>
        </p:spPr>
        <p:txBody>
          <a:bodyPr/>
          <a:lstStyle/>
          <a:p>
            <a:r>
              <a:rPr lang="en-GB" dirty="0"/>
              <a:t>Summarising role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5361A-B687-88DD-D242-AC71A0983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A1306-2C4C-2C36-4E5C-78B28C7E9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F81740-4B1D-F59A-67E4-DC2AC6131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EECBA-665B-C889-1695-5BEAB23A9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29</a:t>
            </a:fld>
            <a:endParaRPr lang="en-GB" dirty="0"/>
          </a:p>
        </p:txBody>
      </p:sp>
      <p:pic>
        <p:nvPicPr>
          <p:cNvPr id="7" name="Online Media 6" title="Attending,Paraphrasing and Summarizing">
            <a:hlinkClick r:id="" action="ppaction://noaction"/>
            <a:extLst>
              <a:ext uri="{FF2B5EF4-FFF2-40B4-BE49-F238E27FC236}">
                <a16:creationId xmlns:a16="http://schemas.microsoft.com/office/drawing/2014/main" id="{BCAF1C4E-6CEC-6A53-F04C-2025DEBF9B7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49325" y="990600"/>
            <a:ext cx="10079038" cy="570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9565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EB2AF-C49F-C41C-6035-E41F2DFE6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Triad role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382E7-8C3D-FC81-12C1-D2EEF28BB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Practice summarising tying everything together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Include emotional or feeling content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Acknowledge client's concern, main issues key points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accuracy of enquiring if you have heard everything correctly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Tie in action plan by inviting reflection on next steps. 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980D9-64F4-4CD9-5363-E167C5351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5746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475A3-78B4-CCE8-D9C9-6498C3D65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8C550-A874-222C-FDD3-215CEA247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2 open ended questions examples</a:t>
            </a:r>
          </a:p>
          <a:p>
            <a:r>
              <a:rPr lang="en-GB" dirty="0"/>
              <a:t>List 2 clarifying questions examples</a:t>
            </a:r>
          </a:p>
          <a:p>
            <a:r>
              <a:rPr lang="en-GB" dirty="0"/>
              <a:t>List 2 reflective questions examples</a:t>
            </a:r>
          </a:p>
          <a:p>
            <a:r>
              <a:rPr lang="en-GB" dirty="0"/>
              <a:t>List 2 solution focused questions examples#</a:t>
            </a:r>
          </a:p>
          <a:p>
            <a:r>
              <a:rPr lang="en-GB" dirty="0"/>
              <a:t>List 2 goal setting questions </a:t>
            </a:r>
          </a:p>
          <a:p>
            <a:r>
              <a:rPr lang="en-GB" dirty="0"/>
              <a:t>Why do we use the summarising skills in counselling?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92CE59-F27A-414A-BB50-8F869CB38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61CFE1-1655-CCC7-5481-FEB54037A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69F80-5078-FCB1-BB0F-7AEFC7203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322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{3E133EE3-88F0-433B-96EB-33BD64AC75AC}tf11964407_win32</Template>
  <TotalTime>312</TotalTime>
  <Words>1913</Words>
  <Application>Microsoft Office PowerPoint</Application>
  <PresentationFormat>Widescreen</PresentationFormat>
  <Paragraphs>258</Paragraphs>
  <Slides>31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Questioning, goal setting and summarising skills</vt:lpstr>
      <vt:lpstr>Learning outcomes</vt:lpstr>
      <vt:lpstr>Importance of questioning in health and social care </vt:lpstr>
      <vt:lpstr>Styles of questioning</vt:lpstr>
      <vt:lpstr>CLOSED QUESTIONS</vt:lpstr>
      <vt:lpstr>OPEN QUESTIONS</vt:lpstr>
      <vt:lpstr>CLARIFYING QUESTIONS</vt:lpstr>
      <vt:lpstr>PROBING QUESTIONS</vt:lpstr>
      <vt:lpstr>Video using questions</vt:lpstr>
      <vt:lpstr>Discussion in pairs</vt:lpstr>
      <vt:lpstr>REFLECTIVE QUESTIONING</vt:lpstr>
      <vt:lpstr>SOLUTION FOCUSED QUESTIONS</vt:lpstr>
      <vt:lpstr>Socratic questioning </vt:lpstr>
      <vt:lpstr>SCALING QUESTIONS</vt:lpstr>
      <vt:lpstr>In triads, pick one scenario from below and role play using a variety of questioning styles</vt:lpstr>
      <vt:lpstr>Examples of questions for role play</vt:lpstr>
      <vt:lpstr>Goal Setting </vt:lpstr>
      <vt:lpstr>GOAL SETTING QUESTIONS</vt:lpstr>
      <vt:lpstr>SMART GOAL FOCUSED QUESTIONS</vt:lpstr>
      <vt:lpstr>Working in small groups:-Apply Smart goals to this scenario</vt:lpstr>
      <vt:lpstr>SMART GOAL FOCUSED QUESTIONS</vt:lpstr>
      <vt:lpstr> Group Feedback answers </vt:lpstr>
      <vt:lpstr>Applying Smart Goal Setting</vt:lpstr>
      <vt:lpstr>Break</vt:lpstr>
      <vt:lpstr>Summarising</vt:lpstr>
      <vt:lpstr>Counselling skills used in summarising </vt:lpstr>
      <vt:lpstr>Example of summarising responses</vt:lpstr>
      <vt:lpstr>Summarising-</vt:lpstr>
      <vt:lpstr>Summarising role play</vt:lpstr>
      <vt:lpstr>Triad role play</vt:lpstr>
      <vt:lpstr>Recap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sharon Langford</dc:creator>
  <cp:lastModifiedBy>Donna Morgan</cp:lastModifiedBy>
  <cp:revision>14</cp:revision>
  <dcterms:created xsi:type="dcterms:W3CDTF">2025-10-13T15:00:49Z</dcterms:created>
  <dcterms:modified xsi:type="dcterms:W3CDTF">2025-10-20T08:20:58Z</dcterms:modified>
</cp:coreProperties>
</file>