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4" r:id="rId2"/>
    <p:sldId id="263" r:id="rId3"/>
    <p:sldId id="256" r:id="rId4"/>
    <p:sldId id="258"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D600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p:scale>
          <a:sx n="80" d="100"/>
          <a:sy n="80" d="100"/>
        </p:scale>
        <p:origin x="12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3839323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968857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277728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4E4622-1B98-4DE8-9D26-5308CF0CAB69}"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360019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4E4622-1B98-4DE8-9D26-5308CF0CAB69}"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59527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8910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2481755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3207556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4E4622-1B98-4DE8-9D26-5308CF0CAB69}"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319667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4E4622-1B98-4DE8-9D26-5308CF0CAB69}"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70769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499773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70707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176069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852921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195908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945513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4E4622-1B98-4DE8-9D26-5308CF0CAB69}"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478A53-2C0A-4DB3-BA0E-D92EABC82EBD}" type="slidenum">
              <a:rPr lang="en-GB" smtClean="0"/>
              <a:t>‹#›</a:t>
            </a:fld>
            <a:endParaRPr lang="en-GB"/>
          </a:p>
        </p:txBody>
      </p:sp>
    </p:spTree>
    <p:extLst>
      <p:ext uri="{BB962C8B-B14F-4D97-AF65-F5344CB8AC3E}">
        <p14:creationId xmlns:p14="http://schemas.microsoft.com/office/powerpoint/2010/main" val="1475739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4E4622-1B98-4DE8-9D26-5308CF0CAB69}" type="datetimeFigureOut">
              <a:rPr lang="en-GB" smtClean="0"/>
              <a:t>25/03/2021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3478A53-2C0A-4DB3-BA0E-D92EABC82EBD}" type="slidenum">
              <a:rPr lang="en-GB" smtClean="0"/>
              <a:t>‹#›</a:t>
            </a:fld>
            <a:endParaRPr lang="en-GB"/>
          </a:p>
        </p:txBody>
      </p:sp>
    </p:spTree>
    <p:extLst>
      <p:ext uri="{BB962C8B-B14F-4D97-AF65-F5344CB8AC3E}">
        <p14:creationId xmlns:p14="http://schemas.microsoft.com/office/powerpoint/2010/main" val="334678506"/>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wisspointofcare.com/can-you-cure-type-2-diabetes/" TargetMode="External"/><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hyperlink" Target="https://www.swisspointofcare.com/author/patricia-bakhuij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www.rediff.com/getahead/report/reverse-type-2-diabetes-heres-how/20180316.htm" TargetMode="External"/><Relationship Id="rId2" Type="http://schemas.openxmlformats.org/officeDocument/2006/relationships/hyperlink" Target="https://doi.org/10.1016/S2213-8587(13)70112-8" TargetMode="External"/><Relationship Id="rId1" Type="http://schemas.openxmlformats.org/officeDocument/2006/relationships/slideLayout" Target="../slideLayouts/slideLayout2.xml"/><Relationship Id="rId6" Type="http://schemas.openxmlformats.org/officeDocument/2006/relationships/hyperlink" Target="https://www.swisspointofcare.com/can-you-cure-type-2-diabetes/" TargetMode="External"/><Relationship Id="rId5" Type="http://schemas.openxmlformats.org/officeDocument/2006/relationships/hyperlink" Target="https://www.shutterstock.com/image-vector/infographics-healthy-lifestyle-flat-design-cartoon-1046859940" TargetMode="External"/><Relationship Id="rId4" Type="http://schemas.openxmlformats.org/officeDocument/2006/relationships/hyperlink" Target="https://science.sciencemag.org/content/296/5568/686.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661B-E0B0-46B7-83DB-1EE2DF782404}"/>
              </a:ext>
            </a:extLst>
          </p:cNvPr>
          <p:cNvSpPr>
            <a:spLocks noGrp="1"/>
          </p:cNvSpPr>
          <p:nvPr>
            <p:ph type="title"/>
          </p:nvPr>
        </p:nvSpPr>
        <p:spPr>
          <a:xfrm>
            <a:off x="646111" y="452718"/>
            <a:ext cx="9404723" cy="1960282"/>
          </a:xfrm>
        </p:spPr>
        <p:txBody>
          <a:bodyPr/>
          <a:lstStyle/>
          <a:p>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Changemakers: Creativity and Value Creation (BMHP5014_BIRM)</a:t>
            </a:r>
            <a:b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Halal Ali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Student number: 1709379</a:t>
            </a:r>
            <a:endParaRPr lang="en-GB" sz="3200" dirty="0"/>
          </a:p>
        </p:txBody>
      </p:sp>
      <p:sp>
        <p:nvSpPr>
          <p:cNvPr id="3" name="Content Placeholder 2">
            <a:extLst>
              <a:ext uri="{FF2B5EF4-FFF2-40B4-BE49-F238E27FC236}">
                <a16:creationId xmlns:a16="http://schemas.microsoft.com/office/drawing/2014/main" id="{73B725F8-DD41-4637-BC13-F456BE9AAB1E}"/>
              </a:ext>
            </a:extLst>
          </p:cNvPr>
          <p:cNvSpPr>
            <a:spLocks noGrp="1"/>
          </p:cNvSpPr>
          <p:nvPr>
            <p:ph idx="1"/>
          </p:nvPr>
        </p:nvSpPr>
        <p:spPr>
          <a:xfrm>
            <a:off x="127000" y="2108200"/>
            <a:ext cx="11747500" cy="4597400"/>
          </a:xfrm>
        </p:spPr>
        <p:txBody>
          <a:bodyPr>
            <a:noAutofit/>
          </a:bodyPr>
          <a:lstStyle/>
          <a:p>
            <a:r>
              <a:rPr lang="en-GB" sz="1200" dirty="0">
                <a:solidFill>
                  <a:schemeClr val="accent1">
                    <a:lumMod val="60000"/>
                    <a:lumOff val="40000"/>
                  </a:schemeClr>
                </a:solidFill>
                <a:effectLst/>
                <a:latin typeface="Arial" panose="020B0604020202020204" pitchFamily="34" charset="0"/>
                <a:ea typeface="Calibri" panose="020F0502020204030204" pitchFamily="34" charset="0"/>
                <a:cs typeface="Times New Roman" panose="02020603050405020304" pitchFamily="18" charset="0"/>
              </a:rPr>
              <a:t>Task 3. </a:t>
            </a:r>
            <a:r>
              <a:rPr lang="en-GB" sz="1200" dirty="0">
                <a:effectLst/>
                <a:latin typeface="Arial" panose="020B0604020202020204" pitchFamily="34" charset="0"/>
                <a:ea typeface="Calibri" panose="020F0502020204030204" pitchFamily="34" charset="0"/>
                <a:cs typeface="Times New Roman" panose="02020603050405020304" pitchFamily="18" charset="0"/>
              </a:rPr>
              <a:t>create a 2-minute elevator style pitch of your idea and a supporting flyer. The pitch should be written in a format that enable you to present it to an audience. Your flyer can be produced using PowerPoint. The flyer should be double sided A5 or trifold and be designed to engage potential contributors/ buyers of th</a:t>
            </a:r>
            <a:r>
              <a:rPr lang="en-GB" sz="1200" dirty="0">
                <a:latin typeface="Arial" panose="020B0604020202020204" pitchFamily="34" charset="0"/>
                <a:ea typeface="Calibri" panose="020F0502020204030204" pitchFamily="34" charset="0"/>
                <a:cs typeface="Times New Roman" panose="02020603050405020304" pitchFamily="18" charset="0"/>
              </a:rPr>
              <a:t>e benefits of your idea. For example, if you have an awareness raising idea, your flyer should concisely portray the issue and how you would like people to get involved. A list of references should be included with the pitch and flyer. The resources in unit three of this module will help you complete this task.</a:t>
            </a:r>
          </a:p>
          <a:p>
            <a:r>
              <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rPr>
              <a:t>Please be as creative as possible in the design of your format using PowerPoint format. Ensure you use images, colours, boxes and written text to make it visually appealing.</a:t>
            </a:r>
          </a:p>
          <a:p>
            <a:r>
              <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rPr>
              <a:t>(27 Marks)</a:t>
            </a:r>
          </a:p>
          <a:p>
            <a:pPr marL="0" indent="0">
              <a:buNone/>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r>
              <a:rPr lang="en-GB" sz="1200" dirty="0">
                <a:solidFill>
                  <a:schemeClr val="accent1">
                    <a:lumMod val="60000"/>
                    <a:lumOff val="40000"/>
                  </a:schemeClr>
                </a:solidFill>
                <a:latin typeface="Arial" panose="020B0604020202020204" pitchFamily="34" charset="0"/>
                <a:ea typeface="Calibri" panose="020F0502020204030204" pitchFamily="34" charset="0"/>
                <a:cs typeface="Times New Roman" panose="02020603050405020304" pitchFamily="18" charset="0"/>
              </a:rPr>
              <a:t>Task 4. </a:t>
            </a:r>
            <a:r>
              <a:rPr lang="en-GB" sz="1200" dirty="0">
                <a:latin typeface="Arial" panose="020B0604020202020204" pitchFamily="34" charset="0"/>
                <a:ea typeface="Calibri" panose="020F0502020204030204" pitchFamily="34" charset="0"/>
                <a:cs typeface="Times New Roman" panose="02020603050405020304" pitchFamily="18" charset="0"/>
              </a:rPr>
              <a:t>Create a conference poster showcasing your project. Your poster should refer to the learning covered in unit four of the module. A list of references should be included with the poster. Consider your audience when designing the poster and the kind of messages you wish to portray to promote your idea You can include some the messages and images used in the flyer in task 3 so long as you focus on generating a conference poster which will promote your idea to encourage individuals to attend. The resources in Unit Four of this module will help you to complete your task.</a:t>
            </a:r>
          </a:p>
          <a:p>
            <a:r>
              <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rPr>
              <a:t>(27 Marks)</a:t>
            </a:r>
          </a:p>
          <a:p>
            <a:r>
              <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rPr>
              <a:t>Please be as creative as possible in the design of your conference poster using PowerPoint format. Ensure you use images, colours, boxes and written text to make it visually appealing.</a:t>
            </a:r>
          </a:p>
          <a:p>
            <a:pPr marL="0" indent="0">
              <a:buNone/>
            </a:pPr>
            <a:endPar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endParaRPr>
          </a:p>
          <a:p>
            <a:r>
              <a:rPr lang="en-GB" sz="1200" dirty="0">
                <a:solidFill>
                  <a:schemeClr val="bg1"/>
                </a:solidFill>
                <a:highlight>
                  <a:srgbClr val="FFFF00"/>
                </a:highlight>
                <a:latin typeface="Arial" panose="020B0604020202020204" pitchFamily="34" charset="0"/>
                <a:ea typeface="Calibri" panose="020F0502020204030204" pitchFamily="34" charset="0"/>
                <a:cs typeface="Times New Roman" panose="02020603050405020304" pitchFamily="18" charset="0"/>
              </a:rPr>
              <a:t>It is important that you create 1 document for tasks 3 and 4 and submit it into Turnitin as 1 document. It is essential that you reference correct using of the university's Harvard referencing guidance and that you spell check your work, that you have correctly referenced the websites which you may be using to put imagery into your work.</a:t>
            </a:r>
            <a:br>
              <a:rPr lang="en-GB" sz="1200" dirty="0">
                <a:solidFill>
                  <a:schemeClr val="bg1"/>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br>
            <a:r>
              <a:rPr lang="en-GB" sz="1200" dirty="0">
                <a:solidFill>
                  <a:schemeClr val="bg1"/>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chemeClr val="bg1"/>
              </a:solidFill>
              <a:highlight>
                <a:srgbClr val="FFFF00"/>
              </a:highlight>
            </a:endParaRPr>
          </a:p>
        </p:txBody>
      </p:sp>
    </p:spTree>
    <p:extLst>
      <p:ext uri="{BB962C8B-B14F-4D97-AF65-F5344CB8AC3E}">
        <p14:creationId xmlns:p14="http://schemas.microsoft.com/office/powerpoint/2010/main" val="136637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9CC8-5CC5-426E-83C4-A6A79B481E08}"/>
              </a:ext>
            </a:extLst>
          </p:cNvPr>
          <p:cNvSpPr>
            <a:spLocks noGrp="1"/>
          </p:cNvSpPr>
          <p:nvPr>
            <p:ph type="title"/>
          </p:nvPr>
        </p:nvSpPr>
        <p:spPr>
          <a:xfrm>
            <a:off x="1179511" y="25400"/>
            <a:ext cx="9404723" cy="906182"/>
          </a:xfrm>
        </p:spPr>
        <p:txBody>
          <a:bodyPr/>
          <a:lstStyle/>
          <a:p>
            <a:pPr algn="ctr"/>
            <a:r>
              <a:rPr lang="en-GB" sz="5400" b="1" u="sng" dirty="0">
                <a:solidFill>
                  <a:schemeClr val="accent1">
                    <a:lumMod val="75000"/>
                  </a:schemeClr>
                </a:solidFill>
                <a:latin typeface="Elephant" panose="02020904090505020303" pitchFamily="18" charset="0"/>
                <a:cs typeface="Arial" panose="020B0604020202020204" pitchFamily="34" charset="0"/>
              </a:rPr>
              <a:t>PBC</a:t>
            </a:r>
            <a:br>
              <a:rPr lang="en-GB" sz="5400" b="1" u="sng" dirty="0">
                <a:solidFill>
                  <a:schemeClr val="accent1">
                    <a:lumMod val="75000"/>
                  </a:schemeClr>
                </a:solidFill>
                <a:latin typeface="Elephant" panose="02020904090505020303" pitchFamily="18" charset="0"/>
                <a:cs typeface="Arial" panose="020B0604020202020204" pitchFamily="34" charset="0"/>
              </a:rPr>
            </a:br>
            <a:r>
              <a:rPr lang="en-GB" sz="2400" b="1" u="sng" dirty="0">
                <a:solidFill>
                  <a:schemeClr val="accent1">
                    <a:lumMod val="75000"/>
                  </a:schemeClr>
                </a:solidFill>
                <a:latin typeface="Arial" panose="020B0604020202020204" pitchFamily="34" charset="0"/>
                <a:cs typeface="Arial" panose="020B0604020202020204" pitchFamily="34" charset="0"/>
              </a:rPr>
              <a:t>P</a:t>
            </a:r>
            <a:r>
              <a:rPr lang="en-GB" sz="2400" dirty="0">
                <a:solidFill>
                  <a:schemeClr val="accent1">
                    <a:lumMod val="75000"/>
                  </a:schemeClr>
                </a:solidFill>
                <a:latin typeface="Arial" panose="020B0604020202020204" pitchFamily="34" charset="0"/>
                <a:cs typeface="Arial" panose="020B0604020202020204" pitchFamily="34" charset="0"/>
              </a:rPr>
              <a:t>revention is </a:t>
            </a:r>
            <a:r>
              <a:rPr lang="en-GB" sz="2400" b="1" u="sng" dirty="0">
                <a:solidFill>
                  <a:schemeClr val="accent1">
                    <a:lumMod val="75000"/>
                  </a:schemeClr>
                </a:solidFill>
                <a:latin typeface="Arial" panose="020B0604020202020204" pitchFamily="34" charset="0"/>
                <a:cs typeface="Arial" panose="020B0604020202020204" pitchFamily="34" charset="0"/>
              </a:rPr>
              <a:t>B</a:t>
            </a:r>
            <a:r>
              <a:rPr lang="en-GB" sz="2400" dirty="0">
                <a:solidFill>
                  <a:schemeClr val="accent1">
                    <a:lumMod val="75000"/>
                  </a:schemeClr>
                </a:solidFill>
                <a:latin typeface="Arial" panose="020B0604020202020204" pitchFamily="34" charset="0"/>
                <a:cs typeface="Arial" panose="020B0604020202020204" pitchFamily="34" charset="0"/>
              </a:rPr>
              <a:t>etter than </a:t>
            </a:r>
            <a:r>
              <a:rPr lang="en-GB" sz="2400" b="1" u="sng" dirty="0">
                <a:solidFill>
                  <a:schemeClr val="accent1">
                    <a:lumMod val="75000"/>
                  </a:schemeClr>
                </a:solidFill>
                <a:latin typeface="Arial" panose="020B0604020202020204" pitchFamily="34" charset="0"/>
                <a:cs typeface="Arial" panose="020B0604020202020204" pitchFamily="34" charset="0"/>
              </a:rPr>
              <a:t>C</a:t>
            </a:r>
            <a:r>
              <a:rPr lang="en-GB" sz="2400" dirty="0">
                <a:solidFill>
                  <a:schemeClr val="accent1">
                    <a:lumMod val="75000"/>
                  </a:schemeClr>
                </a:solidFill>
                <a:latin typeface="Arial" panose="020B0604020202020204" pitchFamily="34" charset="0"/>
                <a:cs typeface="Arial" panose="020B0604020202020204" pitchFamily="34" charset="0"/>
              </a:rPr>
              <a:t>ure</a:t>
            </a:r>
            <a:endParaRPr lang="en-GB" sz="6000" dirty="0"/>
          </a:p>
        </p:txBody>
      </p:sp>
      <p:sp>
        <p:nvSpPr>
          <p:cNvPr id="3" name="Content Placeholder 2">
            <a:extLst>
              <a:ext uri="{FF2B5EF4-FFF2-40B4-BE49-F238E27FC236}">
                <a16:creationId xmlns:a16="http://schemas.microsoft.com/office/drawing/2014/main" id="{D14508B6-0DF0-4911-9BBB-C4B18FDD2813}"/>
              </a:ext>
            </a:extLst>
          </p:cNvPr>
          <p:cNvSpPr>
            <a:spLocks noGrp="1"/>
          </p:cNvSpPr>
          <p:nvPr>
            <p:ph idx="1"/>
          </p:nvPr>
        </p:nvSpPr>
        <p:spPr>
          <a:xfrm>
            <a:off x="1673262" y="1665705"/>
            <a:ext cx="8417219" cy="4422274"/>
          </a:xfrm>
        </p:spPr>
        <p:txBody>
          <a:bodyPr>
            <a:noAutofit/>
          </a:bodyPr>
          <a:lstStyle/>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Hi, I am halal, I want to give you a brief description of what I went through. I was a type 2 diabetic &amp; When I was diagnosed with diabetes, I thought my life was over and that I’d have to take medications for the rest of my life. Simply by making a couple of lifestyle changes, I managed to reverse the diabetes.</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Diabetes has become a very common disease not just among the elderly but also the young. As we all should know, the main cause is  sugar. We live in a consumer society , where we have a bad diet and where unhealthy products are being advertised as healthy such as cereals, by promoting its nutrients such as protein or fibre and completely disregarding the enormous amount of sugar found in it. We know alcohol &amp; smoking is bad for us, yet it is always being warned to the public whereas sugar is not. </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We should be promoting good health such as a balanced diet and regular exercise. This alone will eliminate several health issues that most people have today. we can rid ourselves of diabetes. In my experience, my blood glucose levels are low because of the implementation of a good diet and exercise. These two lifestyle changes will make a world of difference. it only takes a good healthy diet and consistent exercise to reverse the disease.</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Diabetes awareness is very important as it is becoming very common among the communities and we must act immediately to educate ourselves and others. It is very difficult in this day and age the way things are, and it will be challenging but step by step, slowly but surely, we can all make changes that will help us live a much healthier lifestyle. Prevention is better than cure… we have a local support group who are more than happy to help and give you more information, please contact pbc12@gmail.com . Thank you for listening.</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329430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FBC71-B007-4009-BC36-40E33047593E}"/>
              </a:ext>
            </a:extLst>
          </p:cNvPr>
          <p:cNvSpPr>
            <a:spLocks noGrp="1"/>
          </p:cNvSpPr>
          <p:nvPr>
            <p:ph type="ctrTitle"/>
          </p:nvPr>
        </p:nvSpPr>
        <p:spPr>
          <a:xfrm>
            <a:off x="8236698" y="39511"/>
            <a:ext cx="3162300" cy="1244600"/>
          </a:xfrm>
        </p:spPr>
        <p:txBody>
          <a:bodyPr anchor="b">
            <a:normAutofit/>
          </a:bodyPr>
          <a:lstStyle/>
          <a:p>
            <a:pPr algn="l"/>
            <a:r>
              <a:rPr lang="en-GB" sz="3600" dirty="0"/>
              <a:t>Diabetes Awareness</a:t>
            </a:r>
          </a:p>
        </p:txBody>
      </p:sp>
      <p:sp>
        <p:nvSpPr>
          <p:cNvPr id="3" name="Subtitle 2">
            <a:extLst>
              <a:ext uri="{FF2B5EF4-FFF2-40B4-BE49-F238E27FC236}">
                <a16:creationId xmlns:a16="http://schemas.microsoft.com/office/drawing/2014/main" id="{802E1B01-CC7B-4437-A423-5215FAAE225E}"/>
              </a:ext>
            </a:extLst>
          </p:cNvPr>
          <p:cNvSpPr>
            <a:spLocks noGrp="1"/>
          </p:cNvSpPr>
          <p:nvPr>
            <p:ph type="subTitle" idx="1"/>
          </p:nvPr>
        </p:nvSpPr>
        <p:spPr>
          <a:xfrm>
            <a:off x="7464612" y="4750893"/>
            <a:ext cx="4087305" cy="1147863"/>
          </a:xfrm>
        </p:spPr>
        <p:txBody>
          <a:bodyPr anchor="t">
            <a:normAutofit/>
          </a:bodyPr>
          <a:lstStyle/>
          <a:p>
            <a:pPr algn="l"/>
            <a:r>
              <a:rPr lang="en-GB" sz="2000" dirty="0"/>
              <a:t>  </a:t>
            </a:r>
          </a:p>
          <a:p>
            <a:pPr algn="l"/>
            <a:r>
              <a:rPr lang="en-GB" sz="2000" dirty="0"/>
              <a:t>     </a:t>
            </a:r>
          </a:p>
        </p:txBody>
      </p:sp>
      <p:pic>
        <p:nvPicPr>
          <p:cNvPr id="5" name="Picture 4" descr="Chart, bubble chart&#10;&#10;Description automatically generated">
            <a:extLst>
              <a:ext uri="{FF2B5EF4-FFF2-40B4-BE49-F238E27FC236}">
                <a16:creationId xmlns:a16="http://schemas.microsoft.com/office/drawing/2014/main" id="{64AE84A6-C385-4C69-97FC-031D52D571C0}"/>
              </a:ext>
            </a:extLst>
          </p:cNvPr>
          <p:cNvPicPr>
            <a:picLocks noChangeAspect="1"/>
          </p:cNvPicPr>
          <p:nvPr/>
        </p:nvPicPr>
        <p:blipFill rotWithShape="1">
          <a:blip r:embed="rId2"/>
          <a:srcRect t="2200" r="-1" b="224"/>
          <a:stretch/>
        </p:blipFill>
        <p:spPr>
          <a:xfrm>
            <a:off x="1" y="9"/>
            <a:ext cx="4343399" cy="303798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7" name="TextBox 6">
            <a:extLst>
              <a:ext uri="{FF2B5EF4-FFF2-40B4-BE49-F238E27FC236}">
                <a16:creationId xmlns:a16="http://schemas.microsoft.com/office/drawing/2014/main" id="{468C37C6-7962-4863-B71E-AA444E3C2936}"/>
              </a:ext>
            </a:extLst>
          </p:cNvPr>
          <p:cNvSpPr txBox="1"/>
          <p:nvPr/>
        </p:nvSpPr>
        <p:spPr>
          <a:xfrm>
            <a:off x="8194038" y="3718088"/>
            <a:ext cx="3423924" cy="369332"/>
          </a:xfrm>
          <a:prstGeom prst="rect">
            <a:avLst/>
          </a:prstGeom>
          <a:noFill/>
        </p:spPr>
        <p:txBody>
          <a:bodyPr wrap="square" rtlCol="0">
            <a:spAutoFit/>
          </a:bodyPr>
          <a:lstStyle/>
          <a:p>
            <a:r>
              <a:rPr lang="en-GB" b="1" u="sng" dirty="0">
                <a:solidFill>
                  <a:schemeClr val="accent1">
                    <a:lumMod val="75000"/>
                  </a:schemeClr>
                </a:solidFill>
                <a:latin typeface="Arial" panose="020B0604020202020204" pitchFamily="34" charset="0"/>
                <a:cs typeface="Arial" panose="020B0604020202020204" pitchFamily="34" charset="0"/>
              </a:rPr>
              <a:t>P</a:t>
            </a:r>
            <a:r>
              <a:rPr lang="en-GB" sz="1400" b="1" dirty="0">
                <a:solidFill>
                  <a:schemeClr val="accent1">
                    <a:lumMod val="60000"/>
                    <a:lumOff val="40000"/>
                  </a:schemeClr>
                </a:solidFill>
                <a:latin typeface="Arial" panose="020B0604020202020204" pitchFamily="34" charset="0"/>
                <a:cs typeface="Arial" panose="020B0604020202020204" pitchFamily="34" charset="0"/>
              </a:rPr>
              <a:t>revention is </a:t>
            </a:r>
            <a:r>
              <a:rPr lang="en-GB" sz="1400" b="1" u="sng" dirty="0">
                <a:solidFill>
                  <a:schemeClr val="accent1">
                    <a:lumMod val="75000"/>
                  </a:schemeClr>
                </a:solidFill>
                <a:latin typeface="Arial" panose="020B0604020202020204" pitchFamily="34" charset="0"/>
                <a:cs typeface="Arial" panose="020B0604020202020204" pitchFamily="34" charset="0"/>
              </a:rPr>
              <a:t>B</a:t>
            </a:r>
            <a:r>
              <a:rPr lang="en-GB" sz="1400" b="1" dirty="0">
                <a:solidFill>
                  <a:schemeClr val="accent1">
                    <a:lumMod val="60000"/>
                    <a:lumOff val="40000"/>
                  </a:schemeClr>
                </a:solidFill>
                <a:latin typeface="Arial" panose="020B0604020202020204" pitchFamily="34" charset="0"/>
                <a:cs typeface="Arial" panose="020B0604020202020204" pitchFamily="34" charset="0"/>
              </a:rPr>
              <a:t>etter than </a:t>
            </a:r>
            <a:r>
              <a:rPr lang="en-GB" sz="1400" b="1" u="sng" dirty="0">
                <a:solidFill>
                  <a:schemeClr val="accent1">
                    <a:lumMod val="75000"/>
                  </a:schemeClr>
                </a:solidFill>
                <a:latin typeface="Arial" panose="020B0604020202020204" pitchFamily="34" charset="0"/>
                <a:cs typeface="Arial" panose="020B0604020202020204" pitchFamily="34" charset="0"/>
              </a:rPr>
              <a:t>C</a:t>
            </a:r>
            <a:r>
              <a:rPr lang="en-GB" sz="1400" b="1" dirty="0">
                <a:solidFill>
                  <a:schemeClr val="accent1">
                    <a:lumMod val="60000"/>
                    <a:lumOff val="40000"/>
                  </a:schemeClr>
                </a:solidFill>
                <a:latin typeface="Arial" panose="020B0604020202020204" pitchFamily="34" charset="0"/>
                <a:cs typeface="Arial" panose="020B0604020202020204" pitchFamily="34" charset="0"/>
              </a:rPr>
              <a:t>ure…</a:t>
            </a:r>
          </a:p>
        </p:txBody>
      </p:sp>
      <p:sp>
        <p:nvSpPr>
          <p:cNvPr id="8" name="TextBox 7">
            <a:extLst>
              <a:ext uri="{FF2B5EF4-FFF2-40B4-BE49-F238E27FC236}">
                <a16:creationId xmlns:a16="http://schemas.microsoft.com/office/drawing/2014/main" id="{A9E09135-237B-459F-B454-33F49D946A8C}"/>
              </a:ext>
            </a:extLst>
          </p:cNvPr>
          <p:cNvSpPr txBox="1"/>
          <p:nvPr/>
        </p:nvSpPr>
        <p:spPr>
          <a:xfrm>
            <a:off x="8239758" y="4211122"/>
            <a:ext cx="3070859" cy="2646878"/>
          </a:xfrm>
          <a:prstGeom prst="rect">
            <a:avLst/>
          </a:prstGeom>
          <a:noFill/>
        </p:spPr>
        <p:txBody>
          <a:bodyPr wrap="square" rtlCol="0">
            <a:spAutoFit/>
          </a:bodyPr>
          <a:lstStyle/>
          <a:p>
            <a:pPr algn="l"/>
            <a:r>
              <a:rPr lang="en-GB" sz="1400" b="1" i="0" dirty="0">
                <a:solidFill>
                  <a:srgbClr val="FFC000"/>
                </a:solidFill>
                <a:effectLst/>
                <a:latin typeface="Arial" panose="020B0604020202020204" pitchFamily="34" charset="0"/>
                <a:cs typeface="Arial" panose="020B0604020202020204" pitchFamily="34" charset="0"/>
              </a:rPr>
              <a:t>By eating healthier, exercising and  losing weight, people with type 2 diabetes can make their bodies react better to insulin. The blood sugar then becomes a lot more steady and lower. There are also people who therefore no longer need insulin or medication. They call this “diabetes type 2 reversal”.  </a:t>
            </a:r>
            <a:r>
              <a:rPr lang="en-GB" sz="1200" b="1" i="0" cap="all" dirty="0">
                <a:solidFill>
                  <a:srgbClr val="FFC000"/>
                </a:solidFill>
                <a:effectLst/>
                <a:latin typeface="Arial" panose="020B0604020202020204" pitchFamily="34" charset="0"/>
                <a:cs typeface="Arial" panose="020B0604020202020204" pitchFamily="34" charset="0"/>
              </a:rPr>
              <a:t>(</a:t>
            </a:r>
            <a:r>
              <a:rPr lang="en-GB" sz="1200" b="1" i="0" u="none" strike="noStrike" cap="all"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JULY 1, 2019</a:t>
            </a:r>
            <a:r>
              <a:rPr lang="en-GB" sz="1200" b="1" i="0" cap="all" dirty="0">
                <a:solidFill>
                  <a:srgbClr val="FFC000"/>
                </a:solidFill>
                <a:effectLst/>
                <a:latin typeface="Arial" panose="020B0604020202020204" pitchFamily="34" charset="0"/>
                <a:cs typeface="Arial" panose="020B0604020202020204" pitchFamily="34" charset="0"/>
              </a:rPr>
              <a:t> , </a:t>
            </a:r>
            <a:r>
              <a:rPr lang="en-GB" sz="1200" b="1" i="0" u="none" strike="noStrike" cap="all" dirty="0">
                <a:solidFill>
                  <a:srgbClr val="FFC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PATRICIA BAKHUIJS</a:t>
            </a:r>
            <a:r>
              <a:rPr lang="en-GB" sz="1400" b="1" i="0" u="none" strike="noStrike" cap="all" dirty="0">
                <a:solidFill>
                  <a:srgbClr val="FFC000"/>
                </a:solidFill>
                <a:effectLst/>
                <a:latin typeface="Arial" panose="020B0604020202020204" pitchFamily="34" charset="0"/>
                <a:cs typeface="Arial" panose="020B0604020202020204" pitchFamily="34" charset="0"/>
              </a:rPr>
              <a:t>) </a:t>
            </a:r>
            <a:br>
              <a:rPr lang="en-GB" sz="1200" b="1" dirty="0">
                <a:solidFill>
                  <a:srgbClr val="FFC000"/>
                </a:solidFill>
                <a:latin typeface="Arial" panose="020B0604020202020204" pitchFamily="34" charset="0"/>
                <a:cs typeface="Arial" panose="020B0604020202020204" pitchFamily="34" charset="0"/>
              </a:rPr>
            </a:br>
            <a:endParaRPr lang="en-GB" sz="1200" b="1" dirty="0">
              <a:solidFill>
                <a:srgbClr val="FFC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5523645-95D5-4E5C-B66B-58BF5C79A437}"/>
              </a:ext>
            </a:extLst>
          </p:cNvPr>
          <p:cNvSpPr txBox="1"/>
          <p:nvPr/>
        </p:nvSpPr>
        <p:spPr>
          <a:xfrm>
            <a:off x="355600" y="3037989"/>
            <a:ext cx="3479800" cy="3464411"/>
          </a:xfrm>
          <a:prstGeom prst="rect">
            <a:avLst/>
          </a:prstGeom>
          <a:noFill/>
        </p:spPr>
        <p:txBody>
          <a:bodyPr wrap="square" rtlCol="0">
            <a:spAutoFit/>
          </a:bodyPr>
          <a:lstStyle/>
          <a:p>
            <a:endParaRPr lang="en-GB" dirty="0"/>
          </a:p>
        </p:txBody>
      </p:sp>
      <p:pic>
        <p:nvPicPr>
          <p:cNvPr id="2050" name="Picture 2" descr="Infographics Healthy Lifestyle Flat Design Cartoon Stock Vector (Royalty  Free) 1046859940">
            <a:extLst>
              <a:ext uri="{FF2B5EF4-FFF2-40B4-BE49-F238E27FC236}">
                <a16:creationId xmlns:a16="http://schemas.microsoft.com/office/drawing/2014/main" id="{B3D36E88-E01C-43D1-B38F-2CA0FC47F9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 b="6275"/>
          <a:stretch/>
        </p:blipFill>
        <p:spPr bwMode="auto">
          <a:xfrm>
            <a:off x="8744" y="3664298"/>
            <a:ext cx="3668655" cy="31936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9387D4E-5EE0-4E78-9BCB-DB288A553926}"/>
              </a:ext>
            </a:extLst>
          </p:cNvPr>
          <p:cNvSpPr txBox="1"/>
          <p:nvPr/>
        </p:nvSpPr>
        <p:spPr>
          <a:xfrm>
            <a:off x="4636997" y="71690"/>
            <a:ext cx="3070859" cy="6437411"/>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BD12C1CA-085B-411C-BB6B-698E023FB64A}"/>
              </a:ext>
            </a:extLst>
          </p:cNvPr>
          <p:cNvSpPr txBox="1"/>
          <p:nvPr/>
        </p:nvSpPr>
        <p:spPr>
          <a:xfrm>
            <a:off x="8194038" y="1355471"/>
            <a:ext cx="3162300" cy="1569660"/>
          </a:xfrm>
          <a:prstGeom prst="rect">
            <a:avLst/>
          </a:prstGeom>
          <a:noFill/>
        </p:spPr>
        <p:txBody>
          <a:bodyPr wrap="square" rtlCol="0">
            <a:spAutoFit/>
          </a:bodyPr>
          <a:lstStyle/>
          <a:p>
            <a:r>
              <a:rPr lang="en-GB" sz="1600" b="1" dirty="0">
                <a:solidFill>
                  <a:schemeClr val="accent6">
                    <a:lumMod val="60000"/>
                    <a:lumOff val="40000"/>
                  </a:schemeClr>
                </a:solidFill>
                <a:latin typeface="Arial" panose="020B0604020202020204" pitchFamily="34" charset="0"/>
                <a:cs typeface="Arial" panose="020B0604020202020204" pitchFamily="34" charset="0"/>
              </a:rPr>
              <a:t>Diabetes is a growing disease, not just with the elderly but also among the young. We live In a consumer society where we are not watching what we eat.</a:t>
            </a:r>
          </a:p>
        </p:txBody>
      </p:sp>
      <p:sp>
        <p:nvSpPr>
          <p:cNvPr id="11" name="TextBox 10">
            <a:extLst>
              <a:ext uri="{FF2B5EF4-FFF2-40B4-BE49-F238E27FC236}">
                <a16:creationId xmlns:a16="http://schemas.microsoft.com/office/drawing/2014/main" id="{5DE73557-DD71-4B68-A42F-4EBF9FC7B8C9}"/>
              </a:ext>
            </a:extLst>
          </p:cNvPr>
          <p:cNvSpPr txBox="1"/>
          <p:nvPr/>
        </p:nvSpPr>
        <p:spPr>
          <a:xfrm>
            <a:off x="4753479" y="51860"/>
            <a:ext cx="2778759" cy="461665"/>
          </a:xfrm>
          <a:prstGeom prst="rect">
            <a:avLst/>
          </a:prstGeom>
          <a:noFill/>
        </p:spPr>
        <p:txBody>
          <a:bodyPr wrap="square" rtlCol="0">
            <a:spAutoFit/>
          </a:bodyPr>
          <a:lstStyle/>
          <a:p>
            <a:r>
              <a:rPr lang="en-GB" sz="2400" b="1" dirty="0">
                <a:solidFill>
                  <a:srgbClr val="FF0000"/>
                </a:solidFill>
                <a:latin typeface="Arial" panose="020B0604020202020204" pitchFamily="34" charset="0"/>
                <a:cs typeface="Arial" panose="020B0604020202020204" pitchFamily="34" charset="0"/>
              </a:rPr>
              <a:t>   Sugar kills…</a:t>
            </a:r>
          </a:p>
        </p:txBody>
      </p:sp>
      <p:sp>
        <p:nvSpPr>
          <p:cNvPr id="13" name="TextBox 12">
            <a:extLst>
              <a:ext uri="{FF2B5EF4-FFF2-40B4-BE49-F238E27FC236}">
                <a16:creationId xmlns:a16="http://schemas.microsoft.com/office/drawing/2014/main" id="{CDD24FE2-5E8B-4E52-8DB7-A645FF35FFBD}"/>
              </a:ext>
            </a:extLst>
          </p:cNvPr>
          <p:cNvSpPr txBox="1"/>
          <p:nvPr/>
        </p:nvSpPr>
        <p:spPr>
          <a:xfrm>
            <a:off x="5008619" y="955361"/>
            <a:ext cx="2651758" cy="400110"/>
          </a:xfrm>
          <a:prstGeom prst="rect">
            <a:avLst/>
          </a:prstGeom>
          <a:noFill/>
        </p:spPr>
        <p:txBody>
          <a:bodyPr wrap="square" rtlCol="0">
            <a:spAutoFit/>
          </a:bodyPr>
          <a:lstStyle/>
          <a:p>
            <a:r>
              <a:rPr lang="en-GB" sz="2000" b="1" dirty="0">
                <a:solidFill>
                  <a:srgbClr val="FF0000"/>
                </a:solidFill>
                <a:latin typeface="Arial" panose="020B0604020202020204" pitchFamily="34" charset="0"/>
                <a:cs typeface="Arial" panose="020B0604020202020204" pitchFamily="34" charset="0"/>
              </a:rPr>
              <a:t>Pills do NOT cure…</a:t>
            </a:r>
          </a:p>
        </p:txBody>
      </p:sp>
      <p:sp>
        <p:nvSpPr>
          <p:cNvPr id="14" name="TextBox 13">
            <a:extLst>
              <a:ext uri="{FF2B5EF4-FFF2-40B4-BE49-F238E27FC236}">
                <a16:creationId xmlns:a16="http://schemas.microsoft.com/office/drawing/2014/main" id="{71172C99-DA8F-44EE-A14E-106BA5A36164}"/>
              </a:ext>
            </a:extLst>
          </p:cNvPr>
          <p:cNvSpPr txBox="1"/>
          <p:nvPr/>
        </p:nvSpPr>
        <p:spPr>
          <a:xfrm>
            <a:off x="4986599" y="1809656"/>
            <a:ext cx="2371653" cy="707886"/>
          </a:xfrm>
          <a:prstGeom prst="rect">
            <a:avLst/>
          </a:prstGeom>
          <a:noFill/>
        </p:spPr>
        <p:txBody>
          <a:bodyPr wrap="square" rtlCol="0">
            <a:spAutoFit/>
          </a:bodyPr>
          <a:lstStyle/>
          <a:p>
            <a:r>
              <a:rPr lang="en-GB" sz="2000" b="1" dirty="0">
                <a:solidFill>
                  <a:srgbClr val="FF0000"/>
                </a:solidFill>
                <a:latin typeface="Arial" panose="020B0604020202020204" pitchFamily="34" charset="0"/>
                <a:cs typeface="Arial" panose="020B0604020202020204" pitchFamily="34" charset="0"/>
              </a:rPr>
              <a:t>Risk of blindness and amputation…</a:t>
            </a:r>
          </a:p>
        </p:txBody>
      </p:sp>
      <p:sp>
        <p:nvSpPr>
          <p:cNvPr id="15" name="TextBox 14">
            <a:extLst>
              <a:ext uri="{FF2B5EF4-FFF2-40B4-BE49-F238E27FC236}">
                <a16:creationId xmlns:a16="http://schemas.microsoft.com/office/drawing/2014/main" id="{98CF94DC-0693-4B5D-AB3A-46ABB8CD4A51}"/>
              </a:ext>
            </a:extLst>
          </p:cNvPr>
          <p:cNvSpPr txBox="1"/>
          <p:nvPr/>
        </p:nvSpPr>
        <p:spPr>
          <a:xfrm>
            <a:off x="5008619" y="3290395"/>
            <a:ext cx="2268481" cy="707886"/>
          </a:xfrm>
          <a:prstGeom prst="rect">
            <a:avLst/>
          </a:prstGeom>
          <a:noFill/>
        </p:spPr>
        <p:txBody>
          <a:bodyPr wrap="square" rtlCol="0">
            <a:spAutoFit/>
          </a:bodyPr>
          <a:lstStyle/>
          <a:p>
            <a:r>
              <a:rPr lang="en-GB" sz="2000" b="1" dirty="0">
                <a:solidFill>
                  <a:srgbClr val="00B0F0"/>
                </a:solidFill>
                <a:latin typeface="Arial" panose="020B0604020202020204" pitchFamily="34" charset="0"/>
                <a:cs typeface="Arial" panose="020B0604020202020204" pitchFamily="34" charset="0"/>
              </a:rPr>
              <a:t>Exercise is key to good health…</a:t>
            </a:r>
          </a:p>
        </p:txBody>
      </p:sp>
      <p:sp>
        <p:nvSpPr>
          <p:cNvPr id="16" name="TextBox 15">
            <a:extLst>
              <a:ext uri="{FF2B5EF4-FFF2-40B4-BE49-F238E27FC236}">
                <a16:creationId xmlns:a16="http://schemas.microsoft.com/office/drawing/2014/main" id="{95F5A1B5-61CA-4A22-9344-3AFD782C91B0}"/>
              </a:ext>
            </a:extLst>
          </p:cNvPr>
          <p:cNvSpPr txBox="1"/>
          <p:nvPr/>
        </p:nvSpPr>
        <p:spPr>
          <a:xfrm>
            <a:off x="4986599" y="4346709"/>
            <a:ext cx="1917441" cy="707886"/>
          </a:xfrm>
          <a:prstGeom prst="rect">
            <a:avLst/>
          </a:prstGeom>
          <a:noFill/>
        </p:spPr>
        <p:txBody>
          <a:bodyPr wrap="square" rtlCol="0">
            <a:spAutoFit/>
          </a:bodyPr>
          <a:lstStyle/>
          <a:p>
            <a:r>
              <a:rPr lang="en-GB" sz="2000" b="1" dirty="0">
                <a:solidFill>
                  <a:srgbClr val="00B0F0"/>
                </a:solidFill>
                <a:latin typeface="Arial" panose="020B0604020202020204" pitchFamily="34" charset="0"/>
                <a:cs typeface="Arial" panose="020B0604020202020204" pitchFamily="34" charset="0"/>
              </a:rPr>
              <a:t>Healthy diet is vital…</a:t>
            </a:r>
          </a:p>
        </p:txBody>
      </p:sp>
      <p:sp>
        <p:nvSpPr>
          <p:cNvPr id="17" name="TextBox 16">
            <a:extLst>
              <a:ext uri="{FF2B5EF4-FFF2-40B4-BE49-F238E27FC236}">
                <a16:creationId xmlns:a16="http://schemas.microsoft.com/office/drawing/2014/main" id="{88C9669B-7C9E-4445-9A79-C45FFC2322AA}"/>
              </a:ext>
            </a:extLst>
          </p:cNvPr>
          <p:cNvSpPr txBox="1"/>
          <p:nvPr/>
        </p:nvSpPr>
        <p:spPr>
          <a:xfrm>
            <a:off x="5018329" y="5493438"/>
            <a:ext cx="1917441" cy="1015663"/>
          </a:xfrm>
          <a:prstGeom prst="rect">
            <a:avLst/>
          </a:prstGeom>
          <a:noFill/>
        </p:spPr>
        <p:txBody>
          <a:bodyPr wrap="square" rtlCol="0">
            <a:spAutoFit/>
          </a:bodyPr>
          <a:lstStyle/>
          <a:p>
            <a:r>
              <a:rPr lang="en-GB" sz="2000" b="1" dirty="0">
                <a:solidFill>
                  <a:srgbClr val="00B0F0"/>
                </a:solidFill>
                <a:latin typeface="Arial" panose="020B0604020202020204" pitchFamily="34" charset="0"/>
                <a:cs typeface="Arial" panose="020B0604020202020204" pitchFamily="34" charset="0"/>
              </a:rPr>
              <a:t>Natural vitamins &amp; minerals…</a:t>
            </a:r>
          </a:p>
        </p:txBody>
      </p:sp>
      <p:sp>
        <p:nvSpPr>
          <p:cNvPr id="12" name="TextBox 11">
            <a:extLst>
              <a:ext uri="{FF2B5EF4-FFF2-40B4-BE49-F238E27FC236}">
                <a16:creationId xmlns:a16="http://schemas.microsoft.com/office/drawing/2014/main" id="{E0BA4006-70BE-4646-8D9B-2485CA2AFF28}"/>
              </a:ext>
            </a:extLst>
          </p:cNvPr>
          <p:cNvSpPr txBox="1"/>
          <p:nvPr/>
        </p:nvSpPr>
        <p:spPr>
          <a:xfrm>
            <a:off x="8686800" y="2925130"/>
            <a:ext cx="2133600" cy="769441"/>
          </a:xfrm>
          <a:prstGeom prst="rect">
            <a:avLst/>
          </a:prstGeom>
          <a:noFill/>
        </p:spPr>
        <p:txBody>
          <a:bodyPr wrap="square" rtlCol="0">
            <a:spAutoFit/>
          </a:bodyPr>
          <a:lstStyle/>
          <a:p>
            <a:r>
              <a:rPr lang="en-GB" sz="4400" b="1" u="sng" dirty="0">
                <a:solidFill>
                  <a:schemeClr val="accent1">
                    <a:lumMod val="75000"/>
                  </a:schemeClr>
                </a:solidFill>
                <a:latin typeface="Elephant" panose="02020904090505020303" pitchFamily="18" charset="0"/>
                <a:cs typeface="Arial" panose="020B0604020202020204" pitchFamily="34" charset="0"/>
              </a:rPr>
              <a:t>PBC</a:t>
            </a:r>
            <a:endParaRPr lang="en-GB" sz="4400" dirty="0"/>
          </a:p>
        </p:txBody>
      </p:sp>
    </p:spTree>
    <p:extLst>
      <p:ext uri="{BB962C8B-B14F-4D97-AF65-F5344CB8AC3E}">
        <p14:creationId xmlns:p14="http://schemas.microsoft.com/office/powerpoint/2010/main" val="21980613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53272E13-5ADC-4218-B3AA-ED19EF164A47}"/>
              </a:ext>
            </a:extLst>
          </p:cNvPr>
          <p:cNvPicPr>
            <a:picLocks noChangeAspect="1"/>
          </p:cNvPicPr>
          <p:nvPr/>
        </p:nvPicPr>
        <p:blipFill rotWithShape="1">
          <a:blip r:embed="rId3"/>
          <a:srcRect r="100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90878CC-0AC4-49CF-84CE-6550B0CBD1D0}"/>
              </a:ext>
            </a:extLst>
          </p:cNvPr>
          <p:cNvSpPr>
            <a:spLocks noGrp="1"/>
          </p:cNvSpPr>
          <p:nvPr>
            <p:ph idx="1"/>
          </p:nvPr>
        </p:nvSpPr>
        <p:spPr>
          <a:xfrm>
            <a:off x="5495696" y="325718"/>
            <a:ext cx="4638903" cy="4195481"/>
          </a:xfrm>
        </p:spPr>
        <p:txBody>
          <a:bodyPr>
            <a:normAutofit/>
          </a:bodyPr>
          <a:lstStyle/>
          <a:p>
            <a:pPr marL="0" indent="0">
              <a:buNone/>
            </a:pPr>
            <a:r>
              <a:rPr lang="en-GB" sz="1800" b="1" i="0" dirty="0">
                <a:solidFill>
                  <a:schemeClr val="accent6">
                    <a:lumMod val="60000"/>
                    <a:lumOff val="40000"/>
                  </a:schemeClr>
                </a:solidFill>
                <a:effectLst/>
                <a:latin typeface="Arial" panose="020B0604020202020204" pitchFamily="34" charset="0"/>
                <a:cs typeface="Arial" panose="020B0604020202020204" pitchFamily="34" charset="0"/>
              </a:rPr>
              <a:t>The number of people with diabetes global has more than doubled during the past 20 years. One worrying feature of this quick increase is the rise of type 2 diabetes in children, youths, and young adults. ( Prof Paul Z </a:t>
            </a:r>
            <a:r>
              <a:rPr lang="en-GB" sz="1800" b="1" i="0" dirty="0" err="1">
                <a:solidFill>
                  <a:schemeClr val="accent6">
                    <a:lumMod val="60000"/>
                    <a:lumOff val="40000"/>
                  </a:schemeClr>
                </a:solidFill>
                <a:effectLst/>
                <a:latin typeface="Arial" panose="020B0604020202020204" pitchFamily="34" charset="0"/>
                <a:cs typeface="Arial" panose="020B0604020202020204" pitchFamily="34" charset="0"/>
              </a:rPr>
              <a:t>Zimmet</a:t>
            </a:r>
            <a:r>
              <a:rPr lang="en-GB" sz="1800" b="1" i="0" dirty="0">
                <a:solidFill>
                  <a:schemeClr val="accent6">
                    <a:lumMod val="60000"/>
                    <a:lumOff val="40000"/>
                  </a:schemeClr>
                </a:solidFill>
                <a:effectLst/>
                <a:latin typeface="Arial" panose="020B0604020202020204" pitchFamily="34" charset="0"/>
                <a:cs typeface="Arial" panose="020B0604020202020204" pitchFamily="34" charset="0"/>
              </a:rPr>
              <a:t>, MD, Dec 03, 2013 )</a:t>
            </a:r>
            <a:endParaRPr lang="en-GB" sz="1800" b="1" dirty="0">
              <a:solidFill>
                <a:schemeClr val="accent6">
                  <a:lumMod val="60000"/>
                  <a:lumOff val="4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4BE0F73-857E-4BFA-97DF-F44E9EEF6869}"/>
              </a:ext>
            </a:extLst>
          </p:cNvPr>
          <p:cNvSpPr txBox="1"/>
          <p:nvPr/>
        </p:nvSpPr>
        <p:spPr>
          <a:xfrm>
            <a:off x="7721598" y="2733594"/>
            <a:ext cx="4470399" cy="923330"/>
          </a:xfrm>
          <a:prstGeom prst="rect">
            <a:avLst/>
          </a:prstGeom>
          <a:noFill/>
        </p:spPr>
        <p:txBody>
          <a:bodyPr wrap="square" rtlCol="0">
            <a:spAutoFit/>
          </a:bodyPr>
          <a:lstStyle/>
          <a:p>
            <a:r>
              <a:rPr lang="en-GB" b="1" dirty="0">
                <a:solidFill>
                  <a:srgbClr val="92D050"/>
                </a:solidFill>
                <a:latin typeface="Arial" panose="020B0604020202020204" pitchFamily="34" charset="0"/>
                <a:cs typeface="Arial" panose="020B0604020202020204" pitchFamily="34" charset="0"/>
              </a:rPr>
              <a:t>We should be aware of what we are putting into our body and how it can affect our health. </a:t>
            </a:r>
          </a:p>
        </p:txBody>
      </p:sp>
      <p:sp>
        <p:nvSpPr>
          <p:cNvPr id="8" name="TextBox 7">
            <a:extLst>
              <a:ext uri="{FF2B5EF4-FFF2-40B4-BE49-F238E27FC236}">
                <a16:creationId xmlns:a16="http://schemas.microsoft.com/office/drawing/2014/main" id="{617821C6-151C-477E-A1AF-2C9B42F98BD5}"/>
              </a:ext>
            </a:extLst>
          </p:cNvPr>
          <p:cNvSpPr txBox="1"/>
          <p:nvPr/>
        </p:nvSpPr>
        <p:spPr>
          <a:xfrm>
            <a:off x="5187847" y="3881396"/>
            <a:ext cx="3200400" cy="923330"/>
          </a:xfrm>
          <a:prstGeom prst="rect">
            <a:avLst/>
          </a:prstGeom>
          <a:noFill/>
        </p:spPr>
        <p:txBody>
          <a:bodyPr wrap="square" rtlCol="0">
            <a:spAutoFit/>
          </a:bodyPr>
          <a:lstStyle/>
          <a:p>
            <a:r>
              <a:rPr lang="en-GB" b="1" dirty="0">
                <a:solidFill>
                  <a:srgbClr val="D60093"/>
                </a:solidFill>
                <a:latin typeface="Arial" panose="020B0604020202020204" pitchFamily="34" charset="0"/>
                <a:cs typeface="Arial" panose="020B0604020202020204" pitchFamily="34" charset="0"/>
              </a:rPr>
              <a:t>We should educate ourselves and do more research.</a:t>
            </a:r>
          </a:p>
        </p:txBody>
      </p:sp>
      <p:sp>
        <p:nvSpPr>
          <p:cNvPr id="9" name="TextBox 8">
            <a:extLst>
              <a:ext uri="{FF2B5EF4-FFF2-40B4-BE49-F238E27FC236}">
                <a16:creationId xmlns:a16="http://schemas.microsoft.com/office/drawing/2014/main" id="{728C9247-E129-4972-A211-169FA18CD487}"/>
              </a:ext>
            </a:extLst>
          </p:cNvPr>
          <p:cNvSpPr txBox="1"/>
          <p:nvPr/>
        </p:nvSpPr>
        <p:spPr>
          <a:xfrm>
            <a:off x="8280397" y="4823935"/>
            <a:ext cx="3352800" cy="1477328"/>
          </a:xfrm>
          <a:prstGeom prst="rect">
            <a:avLst/>
          </a:prstGeom>
          <a:noFill/>
        </p:spPr>
        <p:txBody>
          <a:bodyPr wrap="square" rtlCol="0">
            <a:spAutoFit/>
          </a:bodyPr>
          <a:lstStyle/>
          <a:p>
            <a:r>
              <a:rPr lang="en-GB" b="1" dirty="0">
                <a:solidFill>
                  <a:schemeClr val="accent3"/>
                </a:solidFill>
                <a:latin typeface="Arial" panose="020B0604020202020204" pitchFamily="34" charset="0"/>
                <a:cs typeface="Arial" panose="020B0604020202020204" pitchFamily="34" charset="0"/>
              </a:rPr>
              <a:t>Diabetes and many other illnesses can be avoided with lifestyle changes such as; healthy diet and regular exercise.</a:t>
            </a:r>
          </a:p>
        </p:txBody>
      </p:sp>
      <p:sp>
        <p:nvSpPr>
          <p:cNvPr id="2" name="TextBox 1">
            <a:extLst>
              <a:ext uri="{FF2B5EF4-FFF2-40B4-BE49-F238E27FC236}">
                <a16:creationId xmlns:a16="http://schemas.microsoft.com/office/drawing/2014/main" id="{C31C7B0B-2B0C-405A-BD28-8BAEF97CE521}"/>
              </a:ext>
            </a:extLst>
          </p:cNvPr>
          <p:cNvSpPr txBox="1"/>
          <p:nvPr/>
        </p:nvSpPr>
        <p:spPr>
          <a:xfrm>
            <a:off x="4935002" y="6258867"/>
            <a:ext cx="29389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For more information, we have a local support group that are happy to help, please contact :   pbc12@gmail.com</a:t>
            </a:r>
          </a:p>
        </p:txBody>
      </p:sp>
    </p:spTree>
    <p:extLst>
      <p:ext uri="{BB962C8B-B14F-4D97-AF65-F5344CB8AC3E}">
        <p14:creationId xmlns:p14="http://schemas.microsoft.com/office/powerpoint/2010/main" val="3864221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41C214-9A66-4B4E-B893-9130213DBFCE}"/>
              </a:ext>
            </a:extLst>
          </p:cNvPr>
          <p:cNvSpPr txBox="1"/>
          <p:nvPr/>
        </p:nvSpPr>
        <p:spPr>
          <a:xfrm>
            <a:off x="419478" y="662624"/>
            <a:ext cx="2895600" cy="1168400"/>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11016D17-7BDB-487C-829F-A2763AECE4BB}"/>
              </a:ext>
            </a:extLst>
          </p:cNvPr>
          <p:cNvSpPr txBox="1"/>
          <p:nvPr/>
        </p:nvSpPr>
        <p:spPr>
          <a:xfrm>
            <a:off x="432838" y="1630631"/>
            <a:ext cx="2648374" cy="1815882"/>
          </a:xfrm>
          <a:prstGeom prst="rect">
            <a:avLst/>
          </a:prstGeom>
          <a:noFill/>
        </p:spPr>
        <p:txBody>
          <a:bodyPr wrap="square" rtlCol="0">
            <a:spAutoFit/>
          </a:bodyPr>
          <a:lstStyle/>
          <a:p>
            <a:r>
              <a:rPr lang="en-GB" sz="1400" b="1" i="0" dirty="0">
                <a:solidFill>
                  <a:schemeClr val="accent2">
                    <a:lumMod val="60000"/>
                    <a:lumOff val="40000"/>
                  </a:schemeClr>
                </a:solidFill>
                <a:effectLst/>
                <a:latin typeface="Arial" panose="020B0604020202020204" pitchFamily="34" charset="0"/>
                <a:cs typeface="Arial" panose="020B0604020202020204" pitchFamily="34" charset="0"/>
              </a:rPr>
              <a:t>The development of type II diabetes, </a:t>
            </a:r>
            <a:r>
              <a:rPr lang="en-GB" sz="1400" b="1" dirty="0">
                <a:solidFill>
                  <a:schemeClr val="accent2">
                    <a:lumMod val="60000"/>
                    <a:lumOff val="40000"/>
                  </a:schemeClr>
                </a:solidFill>
                <a:latin typeface="Arial" panose="020B0604020202020204" pitchFamily="34" charset="0"/>
                <a:cs typeface="Arial" panose="020B0604020202020204" pitchFamily="34" charset="0"/>
              </a:rPr>
              <a:t>is</a:t>
            </a:r>
            <a:r>
              <a:rPr lang="en-GB" sz="1400" b="1" i="0" dirty="0">
                <a:solidFill>
                  <a:schemeClr val="accent2">
                    <a:lumMod val="60000"/>
                    <a:lumOff val="40000"/>
                  </a:schemeClr>
                </a:solidFill>
                <a:effectLst/>
                <a:latin typeface="Arial" panose="020B0604020202020204" pitchFamily="34" charset="0"/>
                <a:cs typeface="Arial" panose="020B0604020202020204" pitchFamily="34" charset="0"/>
              </a:rPr>
              <a:t> influenced both by environment--particularly by such lifestyle factors as diet, exercise rate and by genetics. ( Jean Marx, 26 April 2002 )      </a:t>
            </a:r>
          </a:p>
          <a:p>
            <a:endParaRPr lang="en-GB" sz="1400" b="1"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DA2DCDA-9D0B-405B-872D-F4707510F439}"/>
              </a:ext>
            </a:extLst>
          </p:cNvPr>
          <p:cNvSpPr txBox="1"/>
          <p:nvPr/>
        </p:nvSpPr>
        <p:spPr>
          <a:xfrm>
            <a:off x="4813724" y="1052781"/>
            <a:ext cx="2349500" cy="1168400"/>
          </a:xfrm>
          <a:prstGeom prst="rect">
            <a:avLst/>
          </a:prstGeom>
          <a:noFill/>
        </p:spPr>
        <p:txBody>
          <a:bodyPr wrap="square" rtlCol="0">
            <a:spAutoFit/>
          </a:bodyPr>
          <a:lstStyle/>
          <a:p>
            <a:endParaRPr lang="en-GB"/>
          </a:p>
        </p:txBody>
      </p:sp>
      <p:pic>
        <p:nvPicPr>
          <p:cNvPr id="4098" name="Picture 2" descr="Say NO to sugar! | Miami Women-Only Fitness Bootcamp">
            <a:extLst>
              <a:ext uri="{FF2B5EF4-FFF2-40B4-BE49-F238E27FC236}">
                <a16:creationId xmlns:a16="http://schemas.microsoft.com/office/drawing/2014/main" id="{894C9FFE-9494-4914-BC1E-62694EC864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0399" y="1482145"/>
            <a:ext cx="1612522" cy="12900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9874AD6-7731-4B6E-9348-08BA3AA97059}"/>
              </a:ext>
            </a:extLst>
          </p:cNvPr>
          <p:cNvSpPr txBox="1"/>
          <p:nvPr/>
        </p:nvSpPr>
        <p:spPr>
          <a:xfrm>
            <a:off x="5130447" y="2890102"/>
            <a:ext cx="2349499" cy="830997"/>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Say NO to sugar!</a:t>
            </a:r>
          </a:p>
        </p:txBody>
      </p:sp>
      <p:sp>
        <p:nvSpPr>
          <p:cNvPr id="3" name="TextBox 2">
            <a:extLst>
              <a:ext uri="{FF2B5EF4-FFF2-40B4-BE49-F238E27FC236}">
                <a16:creationId xmlns:a16="http://schemas.microsoft.com/office/drawing/2014/main" id="{35947C7B-DA4F-4943-8CD1-736C23B4B60D}"/>
              </a:ext>
            </a:extLst>
          </p:cNvPr>
          <p:cNvSpPr txBox="1"/>
          <p:nvPr/>
        </p:nvSpPr>
        <p:spPr>
          <a:xfrm>
            <a:off x="1620288" y="3829940"/>
            <a:ext cx="2648374" cy="960277"/>
          </a:xfrm>
          <a:prstGeom prst="rect">
            <a:avLst/>
          </a:prstGeom>
          <a:noFill/>
        </p:spPr>
        <p:txBody>
          <a:bodyPr wrap="square" rtlCol="0">
            <a:spAutoFit/>
          </a:bodyPr>
          <a:lstStyle/>
          <a:p>
            <a:endParaRPr lang="en-GB" dirty="0"/>
          </a:p>
        </p:txBody>
      </p:sp>
      <p:pic>
        <p:nvPicPr>
          <p:cNvPr id="8" name="Picture 7">
            <a:extLst>
              <a:ext uri="{FF2B5EF4-FFF2-40B4-BE49-F238E27FC236}">
                <a16:creationId xmlns:a16="http://schemas.microsoft.com/office/drawing/2014/main" id="{E1458E93-5494-4E47-B93A-4E6D16591730}"/>
              </a:ext>
            </a:extLst>
          </p:cNvPr>
          <p:cNvPicPr>
            <a:picLocks noChangeAspect="1"/>
          </p:cNvPicPr>
          <p:nvPr/>
        </p:nvPicPr>
        <p:blipFill>
          <a:blip r:embed="rId3"/>
          <a:stretch>
            <a:fillRect/>
          </a:stretch>
        </p:blipFill>
        <p:spPr>
          <a:xfrm>
            <a:off x="9188874" y="203200"/>
            <a:ext cx="2457023" cy="1168400"/>
          </a:xfrm>
          <a:prstGeom prst="rect">
            <a:avLst/>
          </a:prstGeom>
        </p:spPr>
      </p:pic>
      <p:sp>
        <p:nvSpPr>
          <p:cNvPr id="11" name="TextBox 10">
            <a:extLst>
              <a:ext uri="{FF2B5EF4-FFF2-40B4-BE49-F238E27FC236}">
                <a16:creationId xmlns:a16="http://schemas.microsoft.com/office/drawing/2014/main" id="{EDC05EF6-DC43-4A48-ADD1-3147AFFAC93C}"/>
              </a:ext>
            </a:extLst>
          </p:cNvPr>
          <p:cNvSpPr txBox="1"/>
          <p:nvPr/>
        </p:nvSpPr>
        <p:spPr>
          <a:xfrm>
            <a:off x="9334502" y="1636981"/>
            <a:ext cx="2457023" cy="954107"/>
          </a:xfrm>
          <a:prstGeom prst="rect">
            <a:avLst/>
          </a:prstGeom>
          <a:noFill/>
        </p:spPr>
        <p:txBody>
          <a:bodyPr wrap="square" rtlCol="0">
            <a:spAutoFit/>
          </a:bodyPr>
          <a:lstStyle/>
          <a:p>
            <a:r>
              <a:rPr lang="en-GB" sz="2800" b="1" dirty="0">
                <a:solidFill>
                  <a:srgbClr val="FF0066"/>
                </a:solidFill>
                <a:latin typeface="Arial" panose="020B0604020202020204" pitchFamily="34" charset="0"/>
                <a:cs typeface="Arial" panose="020B0604020202020204" pitchFamily="34" charset="0"/>
              </a:rPr>
              <a:t>Beat Diabetes!</a:t>
            </a:r>
          </a:p>
        </p:txBody>
      </p:sp>
      <p:sp>
        <p:nvSpPr>
          <p:cNvPr id="12" name="TextBox 11">
            <a:extLst>
              <a:ext uri="{FF2B5EF4-FFF2-40B4-BE49-F238E27FC236}">
                <a16:creationId xmlns:a16="http://schemas.microsoft.com/office/drawing/2014/main" id="{A2F06253-B840-4D9C-8897-8BFB854DB434}"/>
              </a:ext>
            </a:extLst>
          </p:cNvPr>
          <p:cNvSpPr txBox="1"/>
          <p:nvPr/>
        </p:nvSpPr>
        <p:spPr>
          <a:xfrm>
            <a:off x="9188874" y="3606800"/>
            <a:ext cx="2457023" cy="850900"/>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F2CA9D43-038B-4844-B8B9-44EC12B0353B}"/>
              </a:ext>
            </a:extLst>
          </p:cNvPr>
          <p:cNvSpPr txBox="1"/>
          <p:nvPr/>
        </p:nvSpPr>
        <p:spPr>
          <a:xfrm>
            <a:off x="9188874" y="3429000"/>
            <a:ext cx="2241126" cy="714802"/>
          </a:xfrm>
          <a:prstGeom prst="rect">
            <a:avLst/>
          </a:prstGeom>
          <a:noFill/>
        </p:spPr>
        <p:txBody>
          <a:bodyPr wrap="square" rtlCol="0">
            <a:spAutoFit/>
          </a:bodyPr>
          <a:lstStyle/>
          <a:p>
            <a:endParaRPr lang="en-GB" dirty="0"/>
          </a:p>
        </p:txBody>
      </p:sp>
      <p:pic>
        <p:nvPicPr>
          <p:cNvPr id="17" name="Picture 16">
            <a:extLst>
              <a:ext uri="{FF2B5EF4-FFF2-40B4-BE49-F238E27FC236}">
                <a16:creationId xmlns:a16="http://schemas.microsoft.com/office/drawing/2014/main" id="{58F0EDD0-43D0-4AB0-BFBC-280EC5C2D8BD}"/>
              </a:ext>
            </a:extLst>
          </p:cNvPr>
          <p:cNvPicPr>
            <a:picLocks noChangeAspect="1"/>
          </p:cNvPicPr>
          <p:nvPr/>
        </p:nvPicPr>
        <p:blipFill>
          <a:blip r:embed="rId4"/>
          <a:stretch>
            <a:fillRect/>
          </a:stretch>
        </p:blipFill>
        <p:spPr>
          <a:xfrm>
            <a:off x="5371524" y="3882571"/>
            <a:ext cx="1240436" cy="1505857"/>
          </a:xfrm>
          <a:prstGeom prst="rect">
            <a:avLst/>
          </a:prstGeom>
        </p:spPr>
      </p:pic>
      <p:sp>
        <p:nvSpPr>
          <p:cNvPr id="18" name="TextBox 17">
            <a:extLst>
              <a:ext uri="{FF2B5EF4-FFF2-40B4-BE49-F238E27FC236}">
                <a16:creationId xmlns:a16="http://schemas.microsoft.com/office/drawing/2014/main" id="{7EF85B73-23E1-46E1-897D-969F08FDA1CB}"/>
              </a:ext>
            </a:extLst>
          </p:cNvPr>
          <p:cNvSpPr txBox="1"/>
          <p:nvPr/>
        </p:nvSpPr>
        <p:spPr>
          <a:xfrm>
            <a:off x="9188874" y="4284823"/>
            <a:ext cx="945726" cy="350677"/>
          </a:xfrm>
          <a:prstGeom prst="rect">
            <a:avLst/>
          </a:prstGeom>
          <a:noFill/>
        </p:spPr>
        <p:txBody>
          <a:bodyPr wrap="square" rtlCol="0">
            <a:spAutoFit/>
          </a:bodyPr>
          <a:lstStyle/>
          <a:p>
            <a:endParaRPr lang="en-GB" dirty="0"/>
          </a:p>
        </p:txBody>
      </p:sp>
      <p:pic>
        <p:nvPicPr>
          <p:cNvPr id="20" name="Picture 19">
            <a:extLst>
              <a:ext uri="{FF2B5EF4-FFF2-40B4-BE49-F238E27FC236}">
                <a16:creationId xmlns:a16="http://schemas.microsoft.com/office/drawing/2014/main" id="{A3C7D1C3-4F72-4BA7-AC7B-F4644040C291}"/>
              </a:ext>
            </a:extLst>
          </p:cNvPr>
          <p:cNvPicPr>
            <a:picLocks noChangeAspect="1"/>
          </p:cNvPicPr>
          <p:nvPr/>
        </p:nvPicPr>
        <p:blipFill>
          <a:blip r:embed="rId5"/>
          <a:stretch>
            <a:fillRect/>
          </a:stretch>
        </p:blipFill>
        <p:spPr>
          <a:xfrm>
            <a:off x="9459852" y="2806700"/>
            <a:ext cx="1565393" cy="1828800"/>
          </a:xfrm>
          <a:prstGeom prst="rect">
            <a:avLst/>
          </a:prstGeom>
        </p:spPr>
      </p:pic>
      <p:sp>
        <p:nvSpPr>
          <p:cNvPr id="21" name="TextBox 20">
            <a:extLst>
              <a:ext uri="{FF2B5EF4-FFF2-40B4-BE49-F238E27FC236}">
                <a16:creationId xmlns:a16="http://schemas.microsoft.com/office/drawing/2014/main" id="{D3E952A7-9F1D-4EC6-B7E9-68A6DD52D017}"/>
              </a:ext>
            </a:extLst>
          </p:cNvPr>
          <p:cNvSpPr txBox="1"/>
          <p:nvPr/>
        </p:nvSpPr>
        <p:spPr>
          <a:xfrm>
            <a:off x="9472552" y="4892360"/>
            <a:ext cx="1903260" cy="1815882"/>
          </a:xfrm>
          <a:prstGeom prst="rect">
            <a:avLst/>
          </a:prstGeom>
          <a:noFill/>
        </p:spPr>
        <p:txBody>
          <a:bodyPr wrap="square" rtlCol="0">
            <a:spAutoFit/>
          </a:bodyPr>
          <a:lstStyle/>
          <a:p>
            <a:r>
              <a:rPr lang="en-GB" sz="2800" b="1" dirty="0">
                <a:solidFill>
                  <a:srgbClr val="FF0066"/>
                </a:solidFill>
                <a:latin typeface="Arial" panose="020B0604020202020204" pitchFamily="34" charset="0"/>
                <a:cs typeface="Arial" panose="020B0604020202020204" pitchFamily="34" charset="0"/>
              </a:rPr>
              <a:t>Eat healthy and feel good.</a:t>
            </a:r>
          </a:p>
        </p:txBody>
      </p:sp>
      <p:pic>
        <p:nvPicPr>
          <p:cNvPr id="22" name="Picture 21">
            <a:extLst>
              <a:ext uri="{FF2B5EF4-FFF2-40B4-BE49-F238E27FC236}">
                <a16:creationId xmlns:a16="http://schemas.microsoft.com/office/drawing/2014/main" id="{1F8976C5-47A4-4435-94B6-086CD302643F}"/>
              </a:ext>
            </a:extLst>
          </p:cNvPr>
          <p:cNvPicPr>
            <a:picLocks noChangeAspect="1"/>
          </p:cNvPicPr>
          <p:nvPr/>
        </p:nvPicPr>
        <p:blipFill>
          <a:blip r:embed="rId6"/>
          <a:stretch>
            <a:fillRect/>
          </a:stretch>
        </p:blipFill>
        <p:spPr>
          <a:xfrm>
            <a:off x="513271" y="203200"/>
            <a:ext cx="2085714" cy="1168399"/>
          </a:xfrm>
          <a:prstGeom prst="rect">
            <a:avLst/>
          </a:prstGeom>
        </p:spPr>
      </p:pic>
      <p:sp>
        <p:nvSpPr>
          <p:cNvPr id="7" name="TextBox 6">
            <a:extLst>
              <a:ext uri="{FF2B5EF4-FFF2-40B4-BE49-F238E27FC236}">
                <a16:creationId xmlns:a16="http://schemas.microsoft.com/office/drawing/2014/main" id="{7D612885-F45F-4AF4-9086-59BBDC3D93DA}"/>
              </a:ext>
            </a:extLst>
          </p:cNvPr>
          <p:cNvSpPr txBox="1"/>
          <p:nvPr/>
        </p:nvSpPr>
        <p:spPr>
          <a:xfrm>
            <a:off x="5244351" y="5549900"/>
            <a:ext cx="1610853" cy="1200329"/>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Tempting but no thanks.</a:t>
            </a:r>
          </a:p>
        </p:txBody>
      </p:sp>
      <p:sp>
        <p:nvSpPr>
          <p:cNvPr id="13" name="TextBox 12">
            <a:extLst>
              <a:ext uri="{FF2B5EF4-FFF2-40B4-BE49-F238E27FC236}">
                <a16:creationId xmlns:a16="http://schemas.microsoft.com/office/drawing/2014/main" id="{EDA2592B-2CCE-41EA-B181-4885FB6A3734}"/>
              </a:ext>
            </a:extLst>
          </p:cNvPr>
          <p:cNvSpPr txBox="1"/>
          <p:nvPr/>
        </p:nvSpPr>
        <p:spPr>
          <a:xfrm>
            <a:off x="376534" y="3516126"/>
            <a:ext cx="2567941" cy="646331"/>
          </a:xfrm>
          <a:prstGeom prst="rect">
            <a:avLst/>
          </a:prstGeom>
          <a:noFill/>
        </p:spPr>
        <p:txBody>
          <a:bodyPr wrap="square" rtlCol="0">
            <a:spAutoFit/>
          </a:bodyPr>
          <a:lstStyle/>
          <a:p>
            <a:r>
              <a:rPr lang="en-GB" b="1" u="sng" dirty="0">
                <a:solidFill>
                  <a:schemeClr val="tx2"/>
                </a:solidFill>
                <a:latin typeface="Arial" panose="020B0604020202020204" pitchFamily="34" charset="0"/>
                <a:cs typeface="Arial" panose="020B0604020202020204" pitchFamily="34" charset="0"/>
              </a:rPr>
              <a:t>Prevention is better than cure:</a:t>
            </a:r>
          </a:p>
        </p:txBody>
      </p:sp>
      <p:sp>
        <p:nvSpPr>
          <p:cNvPr id="14" name="TextBox 13">
            <a:extLst>
              <a:ext uri="{FF2B5EF4-FFF2-40B4-BE49-F238E27FC236}">
                <a16:creationId xmlns:a16="http://schemas.microsoft.com/office/drawing/2014/main" id="{17C0DBF6-9192-4E4C-91E3-2C22869CDDED}"/>
              </a:ext>
            </a:extLst>
          </p:cNvPr>
          <p:cNvSpPr txBox="1"/>
          <p:nvPr/>
        </p:nvSpPr>
        <p:spPr>
          <a:xfrm>
            <a:off x="372975" y="4143802"/>
            <a:ext cx="4371454" cy="2154436"/>
          </a:xfrm>
          <a:prstGeom prst="rect">
            <a:avLst/>
          </a:prstGeom>
          <a:noFill/>
        </p:spPr>
        <p:txBody>
          <a:bodyPr wrap="square" rtlCol="0">
            <a:spAutoFit/>
          </a:bodyPr>
          <a:lstStyle/>
          <a:p>
            <a:r>
              <a:rPr lang="en-GB" sz="1600" dirty="0">
                <a:solidFill>
                  <a:schemeClr val="accent6">
                    <a:lumMod val="60000"/>
                    <a:lumOff val="40000"/>
                  </a:schemeClr>
                </a:solidFill>
                <a:latin typeface="Arial" panose="020B0604020202020204" pitchFamily="34" charset="0"/>
                <a:cs typeface="Arial" panose="020B0604020202020204" pitchFamily="34" charset="0"/>
              </a:rPr>
              <a:t>Know what you put into your body, read the labels on the back of food packages and educate yourselves:</a:t>
            </a:r>
          </a:p>
          <a:p>
            <a:endParaRPr lang="en-GB" sz="1600" dirty="0">
              <a:solidFill>
                <a:schemeClr val="accent6">
                  <a:lumMod val="60000"/>
                  <a:lumOff val="4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accent6">
                    <a:lumMod val="60000"/>
                    <a:lumOff val="40000"/>
                  </a:schemeClr>
                </a:solidFill>
                <a:latin typeface="Arial" panose="020B0604020202020204" pitchFamily="34" charset="0"/>
                <a:cs typeface="Arial" panose="020B0604020202020204" pitchFamily="34" charset="0"/>
              </a:rPr>
              <a:t>Be </a:t>
            </a:r>
            <a:r>
              <a:rPr lang="en-GB" b="1" dirty="0">
                <a:solidFill>
                  <a:srgbClr val="92D050"/>
                </a:solidFill>
                <a:latin typeface="Arial" panose="020B0604020202020204" pitchFamily="34" charset="0"/>
                <a:cs typeface="Arial" panose="020B0604020202020204" pitchFamily="34" charset="0"/>
              </a:rPr>
              <a:t>healthy</a:t>
            </a:r>
            <a:endParaRPr lang="en-GB" sz="1600" b="1" dirty="0">
              <a:solidFill>
                <a:srgbClr val="92D0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accent6">
                    <a:lumMod val="60000"/>
                    <a:lumOff val="40000"/>
                  </a:schemeClr>
                </a:solidFill>
                <a:latin typeface="Arial" panose="020B0604020202020204" pitchFamily="34" charset="0"/>
                <a:cs typeface="Arial" panose="020B0604020202020204" pitchFamily="34" charset="0"/>
              </a:rPr>
              <a:t>Be </a:t>
            </a:r>
            <a:r>
              <a:rPr lang="en-GB" b="1" dirty="0">
                <a:solidFill>
                  <a:srgbClr val="92D050"/>
                </a:solidFill>
                <a:latin typeface="Arial" panose="020B0604020202020204" pitchFamily="34" charset="0"/>
                <a:cs typeface="Arial" panose="020B0604020202020204" pitchFamily="34" charset="0"/>
              </a:rPr>
              <a:t>fit</a:t>
            </a:r>
            <a:endParaRPr lang="en-GB" sz="1600" b="1" dirty="0">
              <a:solidFill>
                <a:srgbClr val="92D0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accent6">
                    <a:lumMod val="60000"/>
                    <a:lumOff val="40000"/>
                  </a:schemeClr>
                </a:solidFill>
                <a:latin typeface="Arial" panose="020B0604020202020204" pitchFamily="34" charset="0"/>
                <a:cs typeface="Arial" panose="020B0604020202020204" pitchFamily="34" charset="0"/>
              </a:rPr>
              <a:t>Be </a:t>
            </a:r>
            <a:r>
              <a:rPr lang="en-GB" b="1" dirty="0">
                <a:solidFill>
                  <a:srgbClr val="92D050"/>
                </a:solidFill>
                <a:latin typeface="Arial" panose="020B0604020202020204" pitchFamily="34" charset="0"/>
                <a:cs typeface="Arial" panose="020B0604020202020204" pitchFamily="34" charset="0"/>
              </a:rPr>
              <a:t>strong</a:t>
            </a:r>
            <a:endParaRPr lang="en-GB" sz="1600" b="1" dirty="0">
              <a:solidFill>
                <a:srgbClr val="92D05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solidFill>
                <a:schemeClr val="accent6">
                  <a:lumMod val="60000"/>
                  <a:lumOff val="40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D24931F-B7B0-464C-998C-BE9DA263DCFF}"/>
              </a:ext>
            </a:extLst>
          </p:cNvPr>
          <p:cNvSpPr txBox="1"/>
          <p:nvPr/>
        </p:nvSpPr>
        <p:spPr>
          <a:xfrm>
            <a:off x="4419600" y="152940"/>
            <a:ext cx="2979305" cy="769441"/>
          </a:xfrm>
          <a:prstGeom prst="rect">
            <a:avLst/>
          </a:prstGeom>
          <a:noFill/>
        </p:spPr>
        <p:txBody>
          <a:bodyPr wrap="square" rtlCol="0">
            <a:spAutoFit/>
          </a:bodyPr>
          <a:lstStyle/>
          <a:p>
            <a:pPr algn="ctr"/>
            <a:r>
              <a:rPr lang="en-GB" sz="4400" b="1" u="sng" dirty="0">
                <a:solidFill>
                  <a:schemeClr val="accent1">
                    <a:lumMod val="75000"/>
                  </a:schemeClr>
                </a:solidFill>
                <a:latin typeface="Elephant" panose="02020904090505020303" pitchFamily="18" charset="0"/>
                <a:cs typeface="Arial" panose="020B0604020202020204" pitchFamily="34" charset="0"/>
              </a:rPr>
              <a:t>PBC</a:t>
            </a:r>
          </a:p>
        </p:txBody>
      </p:sp>
      <p:sp>
        <p:nvSpPr>
          <p:cNvPr id="16" name="TextBox 15">
            <a:extLst>
              <a:ext uri="{FF2B5EF4-FFF2-40B4-BE49-F238E27FC236}">
                <a16:creationId xmlns:a16="http://schemas.microsoft.com/office/drawing/2014/main" id="{1F9ACABF-A821-4FD8-8836-5094AFF75FED}"/>
              </a:ext>
            </a:extLst>
          </p:cNvPr>
          <p:cNvSpPr txBox="1"/>
          <p:nvPr/>
        </p:nvSpPr>
        <p:spPr>
          <a:xfrm>
            <a:off x="5049406" y="787975"/>
            <a:ext cx="1805798" cy="149479"/>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C3B6E44F-D07B-46C1-87D7-3270A7A34AF3}"/>
              </a:ext>
            </a:extLst>
          </p:cNvPr>
          <p:cNvSpPr txBox="1"/>
          <p:nvPr/>
        </p:nvSpPr>
        <p:spPr>
          <a:xfrm>
            <a:off x="4721139" y="884426"/>
            <a:ext cx="2979304" cy="292388"/>
          </a:xfrm>
          <a:prstGeom prst="rect">
            <a:avLst/>
          </a:prstGeom>
          <a:noFill/>
        </p:spPr>
        <p:txBody>
          <a:bodyPr wrap="square" rtlCol="0">
            <a:spAutoFit/>
          </a:bodyPr>
          <a:lstStyle/>
          <a:p>
            <a:r>
              <a:rPr lang="en-GB" sz="1300" b="1" dirty="0">
                <a:solidFill>
                  <a:schemeClr val="accent1">
                    <a:lumMod val="60000"/>
                    <a:lumOff val="40000"/>
                  </a:schemeClr>
                </a:solidFill>
                <a:latin typeface="Arial" panose="020B0604020202020204" pitchFamily="34" charset="0"/>
                <a:cs typeface="Arial" panose="020B0604020202020204" pitchFamily="34" charset="0"/>
              </a:rPr>
              <a:t>Prevention is better than cure…</a:t>
            </a:r>
          </a:p>
        </p:txBody>
      </p:sp>
      <p:sp>
        <p:nvSpPr>
          <p:cNvPr id="23" name="TextBox 22">
            <a:extLst>
              <a:ext uri="{FF2B5EF4-FFF2-40B4-BE49-F238E27FC236}">
                <a16:creationId xmlns:a16="http://schemas.microsoft.com/office/drawing/2014/main" id="{8DD5ABEF-0577-4B9C-A63F-436C9EA70169}"/>
              </a:ext>
            </a:extLst>
          </p:cNvPr>
          <p:cNvSpPr txBox="1"/>
          <p:nvPr/>
        </p:nvSpPr>
        <p:spPr>
          <a:xfrm>
            <a:off x="-50800" y="6264364"/>
            <a:ext cx="2830175" cy="92333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For more information, we have a local support group that are happy to help, please contact :   pbc12@gmail.com</a:t>
            </a:r>
          </a:p>
          <a:p>
            <a:endParaRPr lang="en-GB" dirty="0"/>
          </a:p>
        </p:txBody>
      </p:sp>
    </p:spTree>
    <p:extLst>
      <p:ext uri="{BB962C8B-B14F-4D97-AF65-F5344CB8AC3E}">
        <p14:creationId xmlns:p14="http://schemas.microsoft.com/office/powerpoint/2010/main" val="3041597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EF9A-D938-445A-968C-A57E4BD95A4F}"/>
              </a:ext>
            </a:extLst>
          </p:cNvPr>
          <p:cNvSpPr>
            <a:spLocks noGrp="1"/>
          </p:cNvSpPr>
          <p:nvPr>
            <p:ph type="title"/>
          </p:nvPr>
        </p:nvSpPr>
        <p:spPr>
          <a:xfrm>
            <a:off x="4481512" y="135218"/>
            <a:ext cx="1919288" cy="652182"/>
          </a:xfrm>
        </p:spPr>
        <p:txBody>
          <a:bodyPr/>
          <a:lstStyle/>
          <a:p>
            <a:r>
              <a:rPr lang="en-GB" sz="2400" dirty="0">
                <a:latin typeface="Arial" panose="020B0604020202020204" pitchFamily="34" charset="0"/>
                <a:cs typeface="Arial" panose="020B0604020202020204" pitchFamily="34" charset="0"/>
              </a:rPr>
              <a:t>Reference:</a:t>
            </a:r>
            <a:br>
              <a:rPr lang="en-GB" dirty="0"/>
            </a:br>
            <a:endParaRPr lang="en-GB" dirty="0"/>
          </a:p>
        </p:txBody>
      </p:sp>
      <p:sp>
        <p:nvSpPr>
          <p:cNvPr id="3" name="Content Placeholder 2">
            <a:extLst>
              <a:ext uri="{FF2B5EF4-FFF2-40B4-BE49-F238E27FC236}">
                <a16:creationId xmlns:a16="http://schemas.microsoft.com/office/drawing/2014/main" id="{53DD5951-ED5C-4C99-B559-3EA92C96EFF1}"/>
              </a:ext>
            </a:extLst>
          </p:cNvPr>
          <p:cNvSpPr>
            <a:spLocks noGrp="1"/>
          </p:cNvSpPr>
          <p:nvPr>
            <p:ph idx="1"/>
          </p:nvPr>
        </p:nvSpPr>
        <p:spPr>
          <a:xfrm>
            <a:off x="1116993" y="787400"/>
            <a:ext cx="8946541" cy="5935382"/>
          </a:xfrm>
        </p:spPr>
        <p:txBody>
          <a:bodyPr>
            <a:normAutofit/>
          </a:bodyPr>
          <a:lstStyle/>
          <a:p>
            <a:pPr marL="0" indent="0">
              <a:buNone/>
            </a:pPr>
            <a:r>
              <a:rPr lang="en-GB" sz="1600" i="0" dirty="0">
                <a:solidFill>
                  <a:schemeClr val="bg2">
                    <a:lumMod val="60000"/>
                    <a:lumOff val="40000"/>
                  </a:schemeClr>
                </a:solidFill>
                <a:effectLst/>
                <a:latin typeface="Arial" panose="020B0604020202020204" pitchFamily="34" charset="0"/>
                <a:cs typeface="Arial" panose="020B0604020202020204" pitchFamily="34" charset="0"/>
              </a:rPr>
              <a:t>DOI</a:t>
            </a:r>
            <a:r>
              <a:rPr lang="en-GB" sz="1600" b="0" i="0" dirty="0">
                <a:solidFill>
                  <a:schemeClr val="bg2">
                    <a:lumMod val="60000"/>
                    <a:lumOff val="40000"/>
                  </a:schemeClr>
                </a:solidFill>
                <a:effectLst/>
                <a:latin typeface="Arial" panose="020B0604020202020204" pitchFamily="34" charset="0"/>
                <a:cs typeface="Arial" panose="020B0604020202020204" pitchFamily="34" charset="0"/>
              </a:rPr>
              <a:t> :</a:t>
            </a:r>
            <a:r>
              <a:rPr lang="en-GB" sz="1600" b="0" i="0" u="none" strike="noStrike" dirty="0">
                <a:solidFill>
                  <a:schemeClr val="bg2">
                    <a:lumMod val="60000"/>
                    <a:lumOff val="40000"/>
                  </a:schemeClr>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https://doi.org/10.1016/S2213-8587(13)70112-8</a:t>
            </a:r>
            <a:r>
              <a:rPr lang="en-GB" sz="16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Accessed, 14/03/21 )</a:t>
            </a:r>
          </a:p>
          <a:p>
            <a:pPr marL="0" indent="0">
              <a:buNone/>
            </a:pPr>
            <a:endParaRPr lang="en-GB" sz="1600" dirty="0">
              <a:hlinkClick r:id="rId3"/>
            </a:endParaRPr>
          </a:p>
          <a:p>
            <a:pPr marL="0" indent="0">
              <a:buNone/>
            </a:pPr>
            <a:r>
              <a:rPr lang="en-GB" sz="1600" b="0" i="0" u="none" strike="noStrike" dirty="0">
                <a:solidFill>
                  <a:schemeClr val="bg2">
                    <a:lumMod val="60000"/>
                    <a:lumOff val="40000"/>
                  </a:schemeClr>
                </a:solidFill>
                <a:effectLst/>
                <a:latin typeface="Arial" panose="020B0604020202020204" pitchFamily="34" charset="0"/>
                <a:cs typeface="Arial" panose="020B0604020202020204" pitchFamily="34" charset="0"/>
              </a:rPr>
              <a:t> </a:t>
            </a:r>
            <a:r>
              <a:rPr lang="en-GB" sz="1600" dirty="0">
                <a:hlinkClick r:id="rId4"/>
              </a:rPr>
              <a:t>https://science.sciencemag.org/content/296/5568/686.summary</a:t>
            </a:r>
            <a:r>
              <a:rPr lang="en-GB" sz="16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Accessed, 14/03/21 )</a:t>
            </a:r>
          </a:p>
          <a:p>
            <a:pPr marL="0" indent="0">
              <a:buNone/>
            </a:pPr>
            <a:endParaRPr lang="en-GB" sz="1600" dirty="0">
              <a:hlinkClick r:id="rId3"/>
            </a:endParaRPr>
          </a:p>
          <a:p>
            <a:pPr marL="0" indent="0">
              <a:buNone/>
            </a:pPr>
            <a:r>
              <a:rPr lang="en-GB" sz="1600" dirty="0">
                <a:hlinkClick r:id="rId3"/>
              </a:rPr>
              <a:t>https://www.rediff.com/getahead/report/reverse-type-2-diabetes-heres-how/20180316.htm</a:t>
            </a:r>
            <a:r>
              <a:rPr lang="en-GB" sz="1600" dirty="0"/>
              <a:t> </a:t>
            </a:r>
            <a:r>
              <a:rPr lang="en-GB" sz="16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Accessed, 14/03/21 )</a:t>
            </a:r>
            <a:endParaRPr lang="en-GB" sz="1600" dirty="0">
              <a:solidFill>
                <a:schemeClr val="accent4">
                  <a:lumMod val="60000"/>
                  <a:lumOff val="40000"/>
                </a:schemeClr>
              </a:solidFill>
              <a:latin typeface="Arial" panose="020B0604020202020204" pitchFamily="34" charset="0"/>
              <a:cs typeface="Arial" panose="020B0604020202020204" pitchFamily="34" charset="0"/>
            </a:endParaRPr>
          </a:p>
          <a:p>
            <a:pPr marL="0" indent="0">
              <a:buNone/>
            </a:pPr>
            <a:endParaRPr lang="en-GB" sz="1600" dirty="0">
              <a:hlinkClick r:id="rId5"/>
            </a:endParaRPr>
          </a:p>
          <a:p>
            <a:pPr marL="0" indent="0">
              <a:buNone/>
            </a:pPr>
            <a:r>
              <a:rPr lang="en-GB" sz="1600" dirty="0">
                <a:hlinkClick r:id="rId5"/>
              </a:rPr>
              <a:t>https://www.shutterstock.com/image-vector/infographics-healthy-lifestyle-flat-design-cartoon-1046859940</a:t>
            </a:r>
            <a:r>
              <a:rPr lang="en-GB" sz="1600" dirty="0"/>
              <a:t> </a:t>
            </a:r>
            <a:r>
              <a:rPr lang="en-GB" sz="16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Accessed, 14/03/21 )</a:t>
            </a:r>
          </a:p>
          <a:p>
            <a:pPr marL="0" indent="0">
              <a:buNone/>
            </a:pPr>
            <a:endParaRPr lang="en-GB" sz="1600" dirty="0">
              <a:hlinkClick r:id="rId6"/>
            </a:endParaRPr>
          </a:p>
          <a:p>
            <a:pPr marL="0" indent="0">
              <a:buNone/>
            </a:pPr>
            <a:r>
              <a:rPr lang="en-GB" sz="1600" dirty="0">
                <a:hlinkClick r:id="rId6"/>
              </a:rPr>
              <a:t>https://www.swisspointofcare.com/can-you-cure-type-2-diabetes/</a:t>
            </a:r>
            <a:r>
              <a:rPr lang="en-GB" sz="1600" dirty="0"/>
              <a:t> </a:t>
            </a:r>
            <a:r>
              <a:rPr lang="en-GB" sz="16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Accessed, 14/03/21 )</a:t>
            </a:r>
            <a:endParaRPr lang="en-GB" sz="1600" dirty="0">
              <a:solidFill>
                <a:schemeClr val="accent4">
                  <a:lumMod val="60000"/>
                  <a:lumOff val="40000"/>
                </a:schemeClr>
              </a:solidFill>
              <a:latin typeface="Arial" panose="020B0604020202020204" pitchFamily="34" charset="0"/>
              <a:cs typeface="Arial" panose="020B0604020202020204" pitchFamily="34" charset="0"/>
            </a:endParaRPr>
          </a:p>
          <a:p>
            <a:pPr marL="0" indent="0">
              <a:buNone/>
            </a:pPr>
            <a:endParaRPr lang="en-GB" sz="1600" dirty="0"/>
          </a:p>
          <a:p>
            <a:pPr marL="0" indent="0">
              <a:buNone/>
            </a:pPr>
            <a:endParaRPr lang="en-GB" sz="1600" dirty="0">
              <a:solidFill>
                <a:schemeClr val="accent4">
                  <a:lumMod val="60000"/>
                  <a:lumOff val="40000"/>
                </a:schemeClr>
              </a:solidFill>
              <a:latin typeface="Arial" panose="020B0604020202020204" pitchFamily="34" charset="0"/>
              <a:cs typeface="Arial" panose="020B0604020202020204" pitchFamily="34" charset="0"/>
            </a:endParaRPr>
          </a:p>
          <a:p>
            <a:pPr marL="0" indent="0">
              <a:buNone/>
            </a:pPr>
            <a:r>
              <a:rPr lang="en-GB" sz="1600" dirty="0"/>
              <a:t> </a:t>
            </a:r>
          </a:p>
          <a:p>
            <a:pPr marL="0" indent="0">
              <a:buNone/>
            </a:pPr>
            <a:endParaRPr lang="en-GB" dirty="0"/>
          </a:p>
        </p:txBody>
      </p:sp>
    </p:spTree>
    <p:extLst>
      <p:ext uri="{BB962C8B-B14F-4D97-AF65-F5344CB8AC3E}">
        <p14:creationId xmlns:p14="http://schemas.microsoft.com/office/powerpoint/2010/main" val="19662690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772</TotalTime>
  <Words>1241</Words>
  <Application>Microsoft Office PowerPoint</Application>
  <PresentationFormat>Widescreen</PresentationFormat>
  <Paragraphs>75</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Elephant</vt:lpstr>
      <vt:lpstr>Wingdings 3</vt:lpstr>
      <vt:lpstr>Ion</vt:lpstr>
      <vt:lpstr>Changemakers: Creativity and Value Creation (BMHP5014_BIRM) Halal Ali      Student number: 1709379</vt:lpstr>
      <vt:lpstr>PBC Prevention is Better than Cure</vt:lpstr>
      <vt:lpstr>Diabetes Awareness</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Diabetes Awareness</dc:title>
  <dc:creator>Haleem Ali</dc:creator>
  <cp:lastModifiedBy>Haleem Ali</cp:lastModifiedBy>
  <cp:revision>11</cp:revision>
  <dcterms:created xsi:type="dcterms:W3CDTF">2021-03-14T17:05:12Z</dcterms:created>
  <dcterms:modified xsi:type="dcterms:W3CDTF">2021-03-25T23:46:40Z</dcterms:modified>
</cp:coreProperties>
</file>