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17"/>
  </p:notesMasterIdLst>
  <p:sldIdLst>
    <p:sldId id="256" r:id="rId2"/>
    <p:sldId id="257" r:id="rId3"/>
    <p:sldId id="259" r:id="rId4"/>
    <p:sldId id="260" r:id="rId5"/>
    <p:sldId id="261" r:id="rId6"/>
    <p:sldId id="262" r:id="rId7"/>
    <p:sldId id="263" r:id="rId8"/>
    <p:sldId id="264" r:id="rId9"/>
    <p:sldId id="269" r:id="rId10"/>
    <p:sldId id="270" r:id="rId11"/>
    <p:sldId id="271" r:id="rId12"/>
    <p:sldId id="265" r:id="rId13"/>
    <p:sldId id="266" r:id="rId14"/>
    <p:sldId id="267" r:id="rId15"/>
    <p:sldId id="268"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3"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6719" autoAdjust="0"/>
    <p:restoredTop sz="75400" autoAdjust="0"/>
  </p:normalViewPr>
  <p:slideViewPr>
    <p:cSldViewPr snapToGrid="0">
      <p:cViewPr>
        <p:scale>
          <a:sx n="68" d="100"/>
          <a:sy n="68" d="100"/>
        </p:scale>
        <p:origin x="510" y="4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GB" sz="2000" b="0" i="0" u="none" strike="noStrike" kern="1200" spc="0" baseline="0" dirty="0">
                <a:solidFill>
                  <a:prstClr val="white">
                    <a:lumMod val="65000"/>
                    <a:lumOff val="35000"/>
                  </a:prstClr>
                </a:solidFill>
              </a:rPr>
              <a:t> Hofstede cultural </a:t>
            </a:r>
            <a:r>
              <a:rPr lang="en-GB" sz="2000" b="0" i="0" u="none" strike="noStrike" kern="1200" spc="0" baseline="0" dirty="0" err="1">
                <a:solidFill>
                  <a:prstClr val="white">
                    <a:lumMod val="65000"/>
                    <a:lumOff val="35000"/>
                  </a:prstClr>
                </a:solidFill>
              </a:rPr>
              <a:t>dimentions</a:t>
            </a:r>
            <a:endParaRPr lang="en-GB"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UK</c:v>
                </c:pt>
              </c:strCache>
            </c:strRef>
          </c:tx>
          <c:spPr>
            <a:solidFill>
              <a:schemeClr val="accent2"/>
            </a:solidFill>
            <a:ln>
              <a:noFill/>
            </a:ln>
            <a:effectLst/>
          </c:spPr>
          <c:invertIfNegative val="0"/>
          <c:cat>
            <c:strRef>
              <c:f>Sheet1!$A$2:$A$7</c:f>
              <c:strCache>
                <c:ptCount val="6"/>
                <c:pt idx="0">
                  <c:v>Power distance</c:v>
                </c:pt>
                <c:pt idx="1">
                  <c:v>Individualism</c:v>
                </c:pt>
                <c:pt idx="2">
                  <c:v>Masculinity</c:v>
                </c:pt>
                <c:pt idx="3">
                  <c:v>Uncertainty avoidence</c:v>
                </c:pt>
                <c:pt idx="4">
                  <c:v>Pragmatism</c:v>
                </c:pt>
                <c:pt idx="5">
                  <c:v>indulgence</c:v>
                </c:pt>
              </c:strCache>
            </c:strRef>
          </c:cat>
          <c:val>
            <c:numRef>
              <c:f>Sheet1!$B$2:$B$7</c:f>
              <c:numCache>
                <c:formatCode>General</c:formatCode>
                <c:ptCount val="6"/>
                <c:pt idx="0">
                  <c:v>35</c:v>
                </c:pt>
                <c:pt idx="1">
                  <c:v>89</c:v>
                </c:pt>
                <c:pt idx="2">
                  <c:v>66</c:v>
                </c:pt>
                <c:pt idx="3">
                  <c:v>35</c:v>
                </c:pt>
                <c:pt idx="4">
                  <c:v>51</c:v>
                </c:pt>
                <c:pt idx="5">
                  <c:v>69</c:v>
                </c:pt>
              </c:numCache>
            </c:numRef>
          </c:val>
          <c:extLst>
            <c:ext xmlns:c16="http://schemas.microsoft.com/office/drawing/2014/chart" uri="{C3380CC4-5D6E-409C-BE32-E72D297353CC}">
              <c16:uniqueId val="{00000000-544D-4E8D-8797-92BED42CFC93}"/>
            </c:ext>
          </c:extLst>
        </c:ser>
        <c:ser>
          <c:idx val="1"/>
          <c:order val="1"/>
          <c:tx>
            <c:strRef>
              <c:f>Sheet1!$C$1</c:f>
              <c:strCache>
                <c:ptCount val="1"/>
                <c:pt idx="0">
                  <c:v>Germany</c:v>
                </c:pt>
              </c:strCache>
            </c:strRef>
          </c:tx>
          <c:spPr>
            <a:solidFill>
              <a:schemeClr val="accent4"/>
            </a:solidFill>
            <a:ln>
              <a:noFill/>
            </a:ln>
            <a:effectLst/>
          </c:spPr>
          <c:invertIfNegative val="0"/>
          <c:cat>
            <c:strRef>
              <c:f>Sheet1!$A$2:$A$7</c:f>
              <c:strCache>
                <c:ptCount val="6"/>
                <c:pt idx="0">
                  <c:v>Power distance</c:v>
                </c:pt>
                <c:pt idx="1">
                  <c:v>Individualism</c:v>
                </c:pt>
                <c:pt idx="2">
                  <c:v>Masculinity</c:v>
                </c:pt>
                <c:pt idx="3">
                  <c:v>Uncertainty avoidence</c:v>
                </c:pt>
                <c:pt idx="4">
                  <c:v>Pragmatism</c:v>
                </c:pt>
                <c:pt idx="5">
                  <c:v>indulgence</c:v>
                </c:pt>
              </c:strCache>
            </c:strRef>
          </c:cat>
          <c:val>
            <c:numRef>
              <c:f>Sheet1!$C$2:$C$7</c:f>
              <c:numCache>
                <c:formatCode>General</c:formatCode>
                <c:ptCount val="6"/>
                <c:pt idx="0">
                  <c:v>35</c:v>
                </c:pt>
                <c:pt idx="1">
                  <c:v>67</c:v>
                </c:pt>
                <c:pt idx="2">
                  <c:v>66</c:v>
                </c:pt>
                <c:pt idx="3">
                  <c:v>65</c:v>
                </c:pt>
                <c:pt idx="4">
                  <c:v>83</c:v>
                </c:pt>
                <c:pt idx="5">
                  <c:v>40</c:v>
                </c:pt>
              </c:numCache>
            </c:numRef>
          </c:val>
          <c:extLst>
            <c:ext xmlns:c16="http://schemas.microsoft.com/office/drawing/2014/chart" uri="{C3380CC4-5D6E-409C-BE32-E72D297353CC}">
              <c16:uniqueId val="{00000001-544D-4E8D-8797-92BED42CFC93}"/>
            </c:ext>
          </c:extLst>
        </c:ser>
        <c:ser>
          <c:idx val="2"/>
          <c:order val="2"/>
          <c:tx>
            <c:strRef>
              <c:f>Sheet1!$D$1</c:f>
              <c:strCache>
                <c:ptCount val="1"/>
                <c:pt idx="0">
                  <c:v>Column1</c:v>
                </c:pt>
              </c:strCache>
            </c:strRef>
          </c:tx>
          <c:spPr>
            <a:solidFill>
              <a:schemeClr val="accent6"/>
            </a:solidFill>
            <a:ln>
              <a:noFill/>
            </a:ln>
            <a:effectLst/>
          </c:spPr>
          <c:invertIfNegative val="0"/>
          <c:cat>
            <c:strRef>
              <c:f>Sheet1!$A$2:$A$7</c:f>
              <c:strCache>
                <c:ptCount val="6"/>
                <c:pt idx="0">
                  <c:v>Power distance</c:v>
                </c:pt>
                <c:pt idx="1">
                  <c:v>Individualism</c:v>
                </c:pt>
                <c:pt idx="2">
                  <c:v>Masculinity</c:v>
                </c:pt>
                <c:pt idx="3">
                  <c:v>Uncertainty avoidence</c:v>
                </c:pt>
                <c:pt idx="4">
                  <c:v>Pragmatism</c:v>
                </c:pt>
                <c:pt idx="5">
                  <c:v>indulgence</c:v>
                </c:pt>
              </c:strCache>
            </c:strRef>
          </c:cat>
          <c:val>
            <c:numRef>
              <c:f>Sheet1!$D$2:$D$7</c:f>
              <c:numCache>
                <c:formatCode>General</c:formatCode>
                <c:ptCount val="6"/>
              </c:numCache>
            </c:numRef>
          </c:val>
          <c:extLst>
            <c:ext xmlns:c16="http://schemas.microsoft.com/office/drawing/2014/chart" uri="{C3380CC4-5D6E-409C-BE32-E72D297353CC}">
              <c16:uniqueId val="{00000002-544D-4E8D-8797-92BED42CFC93}"/>
            </c:ext>
          </c:extLst>
        </c:ser>
        <c:dLbls>
          <c:showLegendKey val="0"/>
          <c:showVal val="0"/>
          <c:showCatName val="0"/>
          <c:showSerName val="0"/>
          <c:showPercent val="0"/>
          <c:showBubbleSize val="0"/>
        </c:dLbls>
        <c:gapWidth val="219"/>
        <c:overlap val="-27"/>
        <c:axId val="210457343"/>
        <c:axId val="1530821135"/>
      </c:barChart>
      <c:catAx>
        <c:axId val="21045734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530821135"/>
        <c:crosses val="autoZero"/>
        <c:auto val="1"/>
        <c:lblAlgn val="ctr"/>
        <c:lblOffset val="100"/>
        <c:noMultiLvlLbl val="0"/>
      </c:catAx>
      <c:valAx>
        <c:axId val="1530821135"/>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10457343"/>
        <c:crosses val="autoZero"/>
        <c:crossBetween val="between"/>
      </c:valAx>
      <c:spPr>
        <a:noFill/>
        <a:ln>
          <a:noFill/>
        </a:ln>
        <a:effectLst/>
      </c:spPr>
    </c:plotArea>
    <c:legend>
      <c:legendPos val="b"/>
      <c:legendEntry>
        <c:idx val="2"/>
        <c:delete val="1"/>
      </c:legendEntry>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GB" sz="2000" b="0" i="0" u="none" strike="noStrike" kern="1200" spc="0" baseline="0" dirty="0">
                <a:solidFill>
                  <a:prstClr val="white">
                    <a:lumMod val="65000"/>
                    <a:lumOff val="35000"/>
                  </a:prstClr>
                </a:solidFill>
              </a:rPr>
              <a:t>Hofstede cultural </a:t>
            </a:r>
            <a:r>
              <a:rPr lang="en-GB" sz="2000" b="0" i="0" u="none" strike="noStrike" kern="1200" spc="0" baseline="0" dirty="0" err="1">
                <a:solidFill>
                  <a:prstClr val="white">
                    <a:lumMod val="65000"/>
                    <a:lumOff val="35000"/>
                  </a:prstClr>
                </a:solidFill>
              </a:rPr>
              <a:t>dimentions</a:t>
            </a:r>
            <a:r>
              <a:rPr lang="en-GB" sz="2000" b="0" i="0" u="none" strike="noStrike" kern="1200" spc="0" baseline="0" dirty="0">
                <a:solidFill>
                  <a:prstClr val="white">
                    <a:lumMod val="65000"/>
                    <a:lumOff val="35000"/>
                  </a:prstClr>
                </a:solidFill>
              </a:rPr>
              <a:t> </a:t>
            </a:r>
            <a:endParaRPr lang="en-GB"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UK</c:v>
                </c:pt>
              </c:strCache>
            </c:strRef>
          </c:tx>
          <c:spPr>
            <a:solidFill>
              <a:schemeClr val="accent2"/>
            </a:solidFill>
            <a:ln>
              <a:noFill/>
            </a:ln>
            <a:effectLst/>
          </c:spPr>
          <c:invertIfNegative val="0"/>
          <c:cat>
            <c:strRef>
              <c:f>Sheet1!$A$2:$A$7</c:f>
              <c:strCache>
                <c:ptCount val="6"/>
                <c:pt idx="0">
                  <c:v>Power distance</c:v>
                </c:pt>
                <c:pt idx="1">
                  <c:v>Individualism</c:v>
                </c:pt>
                <c:pt idx="2">
                  <c:v>Masculinity</c:v>
                </c:pt>
                <c:pt idx="3">
                  <c:v>Uncertainty avoidence</c:v>
                </c:pt>
                <c:pt idx="4">
                  <c:v>Pragmatism</c:v>
                </c:pt>
                <c:pt idx="5">
                  <c:v>indulgence</c:v>
                </c:pt>
              </c:strCache>
            </c:strRef>
          </c:cat>
          <c:val>
            <c:numRef>
              <c:f>Sheet1!$B$2:$B$7</c:f>
              <c:numCache>
                <c:formatCode>General</c:formatCode>
                <c:ptCount val="6"/>
                <c:pt idx="0">
                  <c:v>35</c:v>
                </c:pt>
                <c:pt idx="1">
                  <c:v>89</c:v>
                </c:pt>
                <c:pt idx="2">
                  <c:v>66</c:v>
                </c:pt>
                <c:pt idx="3">
                  <c:v>35</c:v>
                </c:pt>
                <c:pt idx="4">
                  <c:v>51</c:v>
                </c:pt>
                <c:pt idx="5">
                  <c:v>69</c:v>
                </c:pt>
              </c:numCache>
            </c:numRef>
          </c:val>
          <c:extLst>
            <c:ext xmlns:c16="http://schemas.microsoft.com/office/drawing/2014/chart" uri="{C3380CC4-5D6E-409C-BE32-E72D297353CC}">
              <c16:uniqueId val="{00000000-12D1-4052-9904-21CE20A658E9}"/>
            </c:ext>
          </c:extLst>
        </c:ser>
        <c:ser>
          <c:idx val="1"/>
          <c:order val="1"/>
          <c:tx>
            <c:strRef>
              <c:f>Sheet1!$C$1</c:f>
              <c:strCache>
                <c:ptCount val="1"/>
                <c:pt idx="0">
                  <c:v>Germany</c:v>
                </c:pt>
              </c:strCache>
            </c:strRef>
          </c:tx>
          <c:spPr>
            <a:solidFill>
              <a:schemeClr val="accent4"/>
            </a:solidFill>
            <a:ln>
              <a:noFill/>
            </a:ln>
            <a:effectLst/>
          </c:spPr>
          <c:invertIfNegative val="0"/>
          <c:cat>
            <c:strRef>
              <c:f>Sheet1!$A$2:$A$7</c:f>
              <c:strCache>
                <c:ptCount val="6"/>
                <c:pt idx="0">
                  <c:v>Power distance</c:v>
                </c:pt>
                <c:pt idx="1">
                  <c:v>Individualism</c:v>
                </c:pt>
                <c:pt idx="2">
                  <c:v>Masculinity</c:v>
                </c:pt>
                <c:pt idx="3">
                  <c:v>Uncertainty avoidence</c:v>
                </c:pt>
                <c:pt idx="4">
                  <c:v>Pragmatism</c:v>
                </c:pt>
                <c:pt idx="5">
                  <c:v>indulgence</c:v>
                </c:pt>
              </c:strCache>
            </c:strRef>
          </c:cat>
          <c:val>
            <c:numRef>
              <c:f>Sheet1!$C$2:$C$7</c:f>
              <c:numCache>
                <c:formatCode>General</c:formatCode>
                <c:ptCount val="6"/>
                <c:pt idx="0">
                  <c:v>35</c:v>
                </c:pt>
                <c:pt idx="1">
                  <c:v>67</c:v>
                </c:pt>
                <c:pt idx="2">
                  <c:v>66</c:v>
                </c:pt>
                <c:pt idx="3">
                  <c:v>65</c:v>
                </c:pt>
                <c:pt idx="4">
                  <c:v>83</c:v>
                </c:pt>
                <c:pt idx="5">
                  <c:v>40</c:v>
                </c:pt>
              </c:numCache>
            </c:numRef>
          </c:val>
          <c:extLst>
            <c:ext xmlns:c16="http://schemas.microsoft.com/office/drawing/2014/chart" uri="{C3380CC4-5D6E-409C-BE32-E72D297353CC}">
              <c16:uniqueId val="{00000001-12D1-4052-9904-21CE20A658E9}"/>
            </c:ext>
          </c:extLst>
        </c:ser>
        <c:ser>
          <c:idx val="2"/>
          <c:order val="2"/>
          <c:tx>
            <c:strRef>
              <c:f>Sheet1!$D$1</c:f>
              <c:strCache>
                <c:ptCount val="1"/>
                <c:pt idx="0">
                  <c:v>Column1</c:v>
                </c:pt>
              </c:strCache>
            </c:strRef>
          </c:tx>
          <c:spPr>
            <a:solidFill>
              <a:schemeClr val="accent6"/>
            </a:solidFill>
            <a:ln>
              <a:noFill/>
            </a:ln>
            <a:effectLst/>
          </c:spPr>
          <c:invertIfNegative val="0"/>
          <c:cat>
            <c:strRef>
              <c:f>Sheet1!$A$2:$A$7</c:f>
              <c:strCache>
                <c:ptCount val="6"/>
                <c:pt idx="0">
                  <c:v>Power distance</c:v>
                </c:pt>
                <c:pt idx="1">
                  <c:v>Individualism</c:v>
                </c:pt>
                <c:pt idx="2">
                  <c:v>Masculinity</c:v>
                </c:pt>
                <c:pt idx="3">
                  <c:v>Uncertainty avoidence</c:v>
                </c:pt>
                <c:pt idx="4">
                  <c:v>Pragmatism</c:v>
                </c:pt>
                <c:pt idx="5">
                  <c:v>indulgence</c:v>
                </c:pt>
              </c:strCache>
            </c:strRef>
          </c:cat>
          <c:val>
            <c:numRef>
              <c:f>Sheet1!$D$2:$D$7</c:f>
              <c:numCache>
                <c:formatCode>General</c:formatCode>
                <c:ptCount val="6"/>
              </c:numCache>
            </c:numRef>
          </c:val>
          <c:extLst>
            <c:ext xmlns:c16="http://schemas.microsoft.com/office/drawing/2014/chart" uri="{C3380CC4-5D6E-409C-BE32-E72D297353CC}">
              <c16:uniqueId val="{00000002-12D1-4052-9904-21CE20A658E9}"/>
            </c:ext>
          </c:extLst>
        </c:ser>
        <c:dLbls>
          <c:showLegendKey val="0"/>
          <c:showVal val="0"/>
          <c:showCatName val="0"/>
          <c:showSerName val="0"/>
          <c:showPercent val="0"/>
          <c:showBubbleSize val="0"/>
        </c:dLbls>
        <c:gapWidth val="219"/>
        <c:overlap val="-27"/>
        <c:axId val="210457343"/>
        <c:axId val="1530821135"/>
      </c:barChart>
      <c:catAx>
        <c:axId val="21045734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530821135"/>
        <c:crosses val="autoZero"/>
        <c:auto val="1"/>
        <c:lblAlgn val="ctr"/>
        <c:lblOffset val="100"/>
        <c:noMultiLvlLbl val="0"/>
      </c:catAx>
      <c:valAx>
        <c:axId val="1530821135"/>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10457343"/>
        <c:crosses val="autoZero"/>
        <c:crossBetween val="between"/>
      </c:valAx>
      <c:spPr>
        <a:noFill/>
        <a:ln>
          <a:noFill/>
        </a:ln>
        <a:effectLst/>
      </c:spPr>
    </c:plotArea>
    <c:legend>
      <c:legendPos val="b"/>
      <c:legendEntry>
        <c:idx val="2"/>
        <c:delete val="1"/>
      </c:legendEntry>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68AF893-657D-4212-AB49-CA6047332E61}"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FD5C8B33-05FD-4497-9CF7-68ACA6C29E28}">
      <dgm:prSet/>
      <dgm:spPr/>
      <dgm:t>
        <a:bodyPr/>
        <a:lstStyle/>
        <a:p>
          <a:r>
            <a:rPr lang="en-GB"/>
            <a:t>This is a presentation to the board of directors of Tesco PLC</a:t>
          </a:r>
          <a:endParaRPr lang="en-US"/>
        </a:p>
      </dgm:t>
    </dgm:pt>
    <dgm:pt modelId="{B442D8E6-5308-418B-929B-28AFB89F2480}" type="parTrans" cxnId="{DE27FC36-75CC-425B-9F00-E459300EA0EA}">
      <dgm:prSet/>
      <dgm:spPr/>
      <dgm:t>
        <a:bodyPr/>
        <a:lstStyle/>
        <a:p>
          <a:endParaRPr lang="en-US"/>
        </a:p>
      </dgm:t>
    </dgm:pt>
    <dgm:pt modelId="{3E6D7AA7-DB39-4FC4-B264-CAFA85F1903D}" type="sibTrans" cxnId="{DE27FC36-75CC-425B-9F00-E459300EA0EA}">
      <dgm:prSet/>
      <dgm:spPr/>
      <dgm:t>
        <a:bodyPr/>
        <a:lstStyle/>
        <a:p>
          <a:endParaRPr lang="en-US"/>
        </a:p>
      </dgm:t>
    </dgm:pt>
    <dgm:pt modelId="{8D224476-F02C-4DCE-862E-4E84C22C6F5A}">
      <dgm:prSet/>
      <dgm:spPr/>
      <dgm:t>
        <a:bodyPr/>
        <a:lstStyle/>
        <a:p>
          <a:r>
            <a:rPr lang="en-US"/>
            <a:t>It aims at assessing the cultural differences between UK and German in support of Tesco PLC expansion to Germany .</a:t>
          </a:r>
        </a:p>
      </dgm:t>
    </dgm:pt>
    <dgm:pt modelId="{8F78AAA8-6D43-455A-A2B8-2EECE41B15A6}" type="parTrans" cxnId="{458BD4B4-875E-4D06-91EA-1D89D949BD17}">
      <dgm:prSet/>
      <dgm:spPr/>
      <dgm:t>
        <a:bodyPr/>
        <a:lstStyle/>
        <a:p>
          <a:endParaRPr lang="en-US"/>
        </a:p>
      </dgm:t>
    </dgm:pt>
    <dgm:pt modelId="{B209270D-A1C3-42F3-8745-4DFDF0A0EC90}" type="sibTrans" cxnId="{458BD4B4-875E-4D06-91EA-1D89D949BD17}">
      <dgm:prSet/>
      <dgm:spPr/>
      <dgm:t>
        <a:bodyPr/>
        <a:lstStyle/>
        <a:p>
          <a:endParaRPr lang="en-US"/>
        </a:p>
      </dgm:t>
    </dgm:pt>
    <dgm:pt modelId="{B903C877-DE99-4DBF-A98F-AD3563225A72}">
      <dgm:prSet/>
      <dgm:spPr/>
      <dgm:t>
        <a:bodyPr/>
        <a:lstStyle/>
        <a:p>
          <a:r>
            <a:rPr lang="en-US" dirty="0"/>
            <a:t>Relevant intercultural communication theories will be applied to support the presentation.</a:t>
          </a:r>
        </a:p>
      </dgm:t>
    </dgm:pt>
    <dgm:pt modelId="{3013856D-E068-401D-8046-055234D171DA}" type="parTrans" cxnId="{3AABF16E-F142-491B-9751-BE2EACB3B86C}">
      <dgm:prSet/>
      <dgm:spPr/>
      <dgm:t>
        <a:bodyPr/>
        <a:lstStyle/>
        <a:p>
          <a:endParaRPr lang="en-US"/>
        </a:p>
      </dgm:t>
    </dgm:pt>
    <dgm:pt modelId="{339D22A0-6145-481E-B424-EDAD4564B9E4}" type="sibTrans" cxnId="{3AABF16E-F142-491B-9751-BE2EACB3B86C}">
      <dgm:prSet/>
      <dgm:spPr/>
      <dgm:t>
        <a:bodyPr/>
        <a:lstStyle/>
        <a:p>
          <a:endParaRPr lang="en-US"/>
        </a:p>
      </dgm:t>
    </dgm:pt>
    <dgm:pt modelId="{04427593-EC15-4528-9B6B-6E644BDD1D6D}">
      <dgm:prSet/>
      <dgm:spPr/>
      <dgm:t>
        <a:bodyPr/>
        <a:lstStyle/>
        <a:p>
          <a:r>
            <a:rPr lang="en-US"/>
            <a:t>Recommendations on successful opening of new management office in Germany for Tesco PLC will also be presented.</a:t>
          </a:r>
        </a:p>
      </dgm:t>
    </dgm:pt>
    <dgm:pt modelId="{9AF97580-F9BA-43CF-B582-445BD6472F22}" type="parTrans" cxnId="{E19C8D14-73CB-4E2F-8051-27025F2A90A2}">
      <dgm:prSet/>
      <dgm:spPr/>
      <dgm:t>
        <a:bodyPr/>
        <a:lstStyle/>
        <a:p>
          <a:endParaRPr lang="en-US"/>
        </a:p>
      </dgm:t>
    </dgm:pt>
    <dgm:pt modelId="{C0D6BB9F-B058-457D-B3C7-9E25140C5AC0}" type="sibTrans" cxnId="{E19C8D14-73CB-4E2F-8051-27025F2A90A2}">
      <dgm:prSet/>
      <dgm:spPr/>
      <dgm:t>
        <a:bodyPr/>
        <a:lstStyle/>
        <a:p>
          <a:endParaRPr lang="en-US"/>
        </a:p>
      </dgm:t>
    </dgm:pt>
    <dgm:pt modelId="{C5FDC1E8-D996-4322-8F08-2976EFAB41A2}" type="pres">
      <dgm:prSet presAssocID="{668AF893-657D-4212-AB49-CA6047332E61}" presName="linear" presStyleCnt="0">
        <dgm:presLayoutVars>
          <dgm:animLvl val="lvl"/>
          <dgm:resizeHandles val="exact"/>
        </dgm:presLayoutVars>
      </dgm:prSet>
      <dgm:spPr/>
    </dgm:pt>
    <dgm:pt modelId="{828CEF79-4106-4B9A-950A-C7D0039DAA06}" type="pres">
      <dgm:prSet presAssocID="{FD5C8B33-05FD-4497-9CF7-68ACA6C29E28}" presName="parentText" presStyleLbl="node1" presStyleIdx="0" presStyleCnt="4">
        <dgm:presLayoutVars>
          <dgm:chMax val="0"/>
          <dgm:bulletEnabled val="1"/>
        </dgm:presLayoutVars>
      </dgm:prSet>
      <dgm:spPr/>
    </dgm:pt>
    <dgm:pt modelId="{52901C71-7397-4F85-AC26-574B80F50798}" type="pres">
      <dgm:prSet presAssocID="{3E6D7AA7-DB39-4FC4-B264-CAFA85F1903D}" presName="spacer" presStyleCnt="0"/>
      <dgm:spPr/>
    </dgm:pt>
    <dgm:pt modelId="{4381F625-9708-43F7-A019-3FF6C4D042A9}" type="pres">
      <dgm:prSet presAssocID="{8D224476-F02C-4DCE-862E-4E84C22C6F5A}" presName="parentText" presStyleLbl="node1" presStyleIdx="1" presStyleCnt="4">
        <dgm:presLayoutVars>
          <dgm:chMax val="0"/>
          <dgm:bulletEnabled val="1"/>
        </dgm:presLayoutVars>
      </dgm:prSet>
      <dgm:spPr/>
    </dgm:pt>
    <dgm:pt modelId="{3DC9D6A4-34AC-4985-B5D3-A070D4A8DFCD}" type="pres">
      <dgm:prSet presAssocID="{B209270D-A1C3-42F3-8745-4DFDF0A0EC90}" presName="spacer" presStyleCnt="0"/>
      <dgm:spPr/>
    </dgm:pt>
    <dgm:pt modelId="{A80B6F9F-92B7-47AF-B9A3-5282EA5E4F6D}" type="pres">
      <dgm:prSet presAssocID="{B903C877-DE99-4DBF-A98F-AD3563225A72}" presName="parentText" presStyleLbl="node1" presStyleIdx="2" presStyleCnt="4">
        <dgm:presLayoutVars>
          <dgm:chMax val="0"/>
          <dgm:bulletEnabled val="1"/>
        </dgm:presLayoutVars>
      </dgm:prSet>
      <dgm:spPr/>
    </dgm:pt>
    <dgm:pt modelId="{EBDC5590-B9D7-42F1-8612-0C145B1E659D}" type="pres">
      <dgm:prSet presAssocID="{339D22A0-6145-481E-B424-EDAD4564B9E4}" presName="spacer" presStyleCnt="0"/>
      <dgm:spPr/>
    </dgm:pt>
    <dgm:pt modelId="{A7EFAFA3-E3EA-4DBE-BC27-1541A2DC6F78}" type="pres">
      <dgm:prSet presAssocID="{04427593-EC15-4528-9B6B-6E644BDD1D6D}" presName="parentText" presStyleLbl="node1" presStyleIdx="3" presStyleCnt="4">
        <dgm:presLayoutVars>
          <dgm:chMax val="0"/>
          <dgm:bulletEnabled val="1"/>
        </dgm:presLayoutVars>
      </dgm:prSet>
      <dgm:spPr/>
    </dgm:pt>
  </dgm:ptLst>
  <dgm:cxnLst>
    <dgm:cxn modelId="{E19C8D14-73CB-4E2F-8051-27025F2A90A2}" srcId="{668AF893-657D-4212-AB49-CA6047332E61}" destId="{04427593-EC15-4528-9B6B-6E644BDD1D6D}" srcOrd="3" destOrd="0" parTransId="{9AF97580-F9BA-43CF-B582-445BD6472F22}" sibTransId="{C0D6BB9F-B058-457D-B3C7-9E25140C5AC0}"/>
    <dgm:cxn modelId="{04FEA117-C984-4943-BB50-111F2645DC71}" type="presOf" srcId="{B903C877-DE99-4DBF-A98F-AD3563225A72}" destId="{A80B6F9F-92B7-47AF-B9A3-5282EA5E4F6D}" srcOrd="0" destOrd="0" presId="urn:microsoft.com/office/officeart/2005/8/layout/vList2"/>
    <dgm:cxn modelId="{DE27FC36-75CC-425B-9F00-E459300EA0EA}" srcId="{668AF893-657D-4212-AB49-CA6047332E61}" destId="{FD5C8B33-05FD-4497-9CF7-68ACA6C29E28}" srcOrd="0" destOrd="0" parTransId="{B442D8E6-5308-418B-929B-28AFB89F2480}" sibTransId="{3E6D7AA7-DB39-4FC4-B264-CAFA85F1903D}"/>
    <dgm:cxn modelId="{3AABF16E-F142-491B-9751-BE2EACB3B86C}" srcId="{668AF893-657D-4212-AB49-CA6047332E61}" destId="{B903C877-DE99-4DBF-A98F-AD3563225A72}" srcOrd="2" destOrd="0" parTransId="{3013856D-E068-401D-8046-055234D171DA}" sibTransId="{339D22A0-6145-481E-B424-EDAD4564B9E4}"/>
    <dgm:cxn modelId="{768CFD6E-C285-46F1-9228-EF11CDD5DF39}" type="presOf" srcId="{8D224476-F02C-4DCE-862E-4E84C22C6F5A}" destId="{4381F625-9708-43F7-A019-3FF6C4D042A9}" srcOrd="0" destOrd="0" presId="urn:microsoft.com/office/officeart/2005/8/layout/vList2"/>
    <dgm:cxn modelId="{7AB71484-6C00-4A2A-9694-49CF53E30DB7}" type="presOf" srcId="{FD5C8B33-05FD-4497-9CF7-68ACA6C29E28}" destId="{828CEF79-4106-4B9A-950A-C7D0039DAA06}" srcOrd="0" destOrd="0" presId="urn:microsoft.com/office/officeart/2005/8/layout/vList2"/>
    <dgm:cxn modelId="{FCD69190-DC6D-42AC-B1CC-B92AC3EA306C}" type="presOf" srcId="{668AF893-657D-4212-AB49-CA6047332E61}" destId="{C5FDC1E8-D996-4322-8F08-2976EFAB41A2}" srcOrd="0" destOrd="0" presId="urn:microsoft.com/office/officeart/2005/8/layout/vList2"/>
    <dgm:cxn modelId="{458BD4B4-875E-4D06-91EA-1D89D949BD17}" srcId="{668AF893-657D-4212-AB49-CA6047332E61}" destId="{8D224476-F02C-4DCE-862E-4E84C22C6F5A}" srcOrd="1" destOrd="0" parTransId="{8F78AAA8-6D43-455A-A2B8-2EECE41B15A6}" sibTransId="{B209270D-A1C3-42F3-8745-4DFDF0A0EC90}"/>
    <dgm:cxn modelId="{7291A8FB-8193-46CD-9AD6-BEBB5D7ED877}" type="presOf" srcId="{04427593-EC15-4528-9B6B-6E644BDD1D6D}" destId="{A7EFAFA3-E3EA-4DBE-BC27-1541A2DC6F78}" srcOrd="0" destOrd="0" presId="urn:microsoft.com/office/officeart/2005/8/layout/vList2"/>
    <dgm:cxn modelId="{C329B4ED-8903-44A3-B536-B49ADAE738B0}" type="presParOf" srcId="{C5FDC1E8-D996-4322-8F08-2976EFAB41A2}" destId="{828CEF79-4106-4B9A-950A-C7D0039DAA06}" srcOrd="0" destOrd="0" presId="urn:microsoft.com/office/officeart/2005/8/layout/vList2"/>
    <dgm:cxn modelId="{F0D9D634-2875-4D58-BA7A-EEF5DF05956F}" type="presParOf" srcId="{C5FDC1E8-D996-4322-8F08-2976EFAB41A2}" destId="{52901C71-7397-4F85-AC26-574B80F50798}" srcOrd="1" destOrd="0" presId="urn:microsoft.com/office/officeart/2005/8/layout/vList2"/>
    <dgm:cxn modelId="{564B51C4-D745-4A70-8B93-AFCBE37D976D}" type="presParOf" srcId="{C5FDC1E8-D996-4322-8F08-2976EFAB41A2}" destId="{4381F625-9708-43F7-A019-3FF6C4D042A9}" srcOrd="2" destOrd="0" presId="urn:microsoft.com/office/officeart/2005/8/layout/vList2"/>
    <dgm:cxn modelId="{043B3FE0-64CC-4C8C-B108-8E46391A732C}" type="presParOf" srcId="{C5FDC1E8-D996-4322-8F08-2976EFAB41A2}" destId="{3DC9D6A4-34AC-4985-B5D3-A070D4A8DFCD}" srcOrd="3" destOrd="0" presId="urn:microsoft.com/office/officeart/2005/8/layout/vList2"/>
    <dgm:cxn modelId="{A4309A20-5DFA-497B-B4F1-84F57002919F}" type="presParOf" srcId="{C5FDC1E8-D996-4322-8F08-2976EFAB41A2}" destId="{A80B6F9F-92B7-47AF-B9A3-5282EA5E4F6D}" srcOrd="4" destOrd="0" presId="urn:microsoft.com/office/officeart/2005/8/layout/vList2"/>
    <dgm:cxn modelId="{B4B9F2F4-8830-4DDD-BBB2-6151E7BC5793}" type="presParOf" srcId="{C5FDC1E8-D996-4322-8F08-2976EFAB41A2}" destId="{EBDC5590-B9D7-42F1-8612-0C145B1E659D}" srcOrd="5" destOrd="0" presId="urn:microsoft.com/office/officeart/2005/8/layout/vList2"/>
    <dgm:cxn modelId="{718C2F81-0140-41FA-A90F-39F485F037E1}" type="presParOf" srcId="{C5FDC1E8-D996-4322-8F08-2976EFAB41A2}" destId="{A7EFAFA3-E3EA-4DBE-BC27-1541A2DC6F78}"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8CEF79-4106-4B9A-950A-C7D0039DAA06}">
      <dsp:nvSpPr>
        <dsp:cNvPr id="0" name=""/>
        <dsp:cNvSpPr/>
      </dsp:nvSpPr>
      <dsp:spPr>
        <a:xfrm>
          <a:off x="0" y="29662"/>
          <a:ext cx="6656769" cy="1167952"/>
        </a:xfrm>
        <a:prstGeom prst="roundRect">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This is a presentation to the board of directors of Tesco PLC</a:t>
          </a:r>
          <a:endParaRPr lang="en-US" sz="2200" kern="1200"/>
        </a:p>
      </dsp:txBody>
      <dsp:txXfrm>
        <a:off x="57015" y="86677"/>
        <a:ext cx="6542739" cy="1053922"/>
      </dsp:txXfrm>
    </dsp:sp>
    <dsp:sp modelId="{4381F625-9708-43F7-A019-3FF6C4D042A9}">
      <dsp:nvSpPr>
        <dsp:cNvPr id="0" name=""/>
        <dsp:cNvSpPr/>
      </dsp:nvSpPr>
      <dsp:spPr>
        <a:xfrm>
          <a:off x="0" y="1260974"/>
          <a:ext cx="6656769" cy="1167952"/>
        </a:xfrm>
        <a:prstGeom prst="roundRect">
          <a:avLst/>
        </a:prstGeom>
        <a:gradFill rotWithShape="0">
          <a:gsLst>
            <a:gs pos="0">
              <a:schemeClr val="accent2">
                <a:hueOff val="-988095"/>
                <a:satOff val="4733"/>
                <a:lumOff val="4379"/>
                <a:alphaOff val="0"/>
                <a:tint val="96000"/>
                <a:lumMod val="100000"/>
              </a:schemeClr>
            </a:gs>
            <a:gs pos="78000">
              <a:schemeClr val="accent2">
                <a:hueOff val="-988095"/>
                <a:satOff val="4733"/>
                <a:lumOff val="4379"/>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It aims at assessing the cultural differences between UK and German in support of Tesco PLC expansion to Germany .</a:t>
          </a:r>
        </a:p>
      </dsp:txBody>
      <dsp:txXfrm>
        <a:off x="57015" y="1317989"/>
        <a:ext cx="6542739" cy="1053922"/>
      </dsp:txXfrm>
    </dsp:sp>
    <dsp:sp modelId="{A80B6F9F-92B7-47AF-B9A3-5282EA5E4F6D}">
      <dsp:nvSpPr>
        <dsp:cNvPr id="0" name=""/>
        <dsp:cNvSpPr/>
      </dsp:nvSpPr>
      <dsp:spPr>
        <a:xfrm>
          <a:off x="0" y="2492287"/>
          <a:ext cx="6656769" cy="1167952"/>
        </a:xfrm>
        <a:prstGeom prst="roundRect">
          <a:avLst/>
        </a:prstGeom>
        <a:gradFill rotWithShape="0">
          <a:gsLst>
            <a:gs pos="0">
              <a:schemeClr val="accent2">
                <a:hueOff val="-1976191"/>
                <a:satOff val="9467"/>
                <a:lumOff val="8758"/>
                <a:alphaOff val="0"/>
                <a:tint val="96000"/>
                <a:lumMod val="100000"/>
              </a:schemeClr>
            </a:gs>
            <a:gs pos="78000">
              <a:schemeClr val="accent2">
                <a:hueOff val="-1976191"/>
                <a:satOff val="9467"/>
                <a:lumOff val="8758"/>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dirty="0"/>
            <a:t>Relevant intercultural communication theories will be applied to support the presentation.</a:t>
          </a:r>
        </a:p>
      </dsp:txBody>
      <dsp:txXfrm>
        <a:off x="57015" y="2549302"/>
        <a:ext cx="6542739" cy="1053922"/>
      </dsp:txXfrm>
    </dsp:sp>
    <dsp:sp modelId="{A7EFAFA3-E3EA-4DBE-BC27-1541A2DC6F78}">
      <dsp:nvSpPr>
        <dsp:cNvPr id="0" name=""/>
        <dsp:cNvSpPr/>
      </dsp:nvSpPr>
      <dsp:spPr>
        <a:xfrm>
          <a:off x="0" y="3723600"/>
          <a:ext cx="6656769" cy="1167952"/>
        </a:xfrm>
        <a:prstGeom prst="roundRect">
          <a:avLst/>
        </a:prstGeom>
        <a:gradFill rotWithShape="0">
          <a:gsLst>
            <a:gs pos="0">
              <a:schemeClr val="accent2">
                <a:hueOff val="-2964286"/>
                <a:satOff val="14200"/>
                <a:lumOff val="13137"/>
                <a:alphaOff val="0"/>
                <a:tint val="96000"/>
                <a:lumMod val="100000"/>
              </a:schemeClr>
            </a:gs>
            <a:gs pos="78000">
              <a:schemeClr val="accent2">
                <a:hueOff val="-2964286"/>
                <a:satOff val="14200"/>
                <a:lumOff val="13137"/>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Recommendations on successful opening of new management office in Germany for Tesco PLC will also be presented.</a:t>
          </a:r>
        </a:p>
      </dsp:txBody>
      <dsp:txXfrm>
        <a:off x="57015" y="3780615"/>
        <a:ext cx="6542739" cy="105392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ABDB84-9AC3-48F5-AF5D-4E570950A177}" type="datetimeFigureOut">
              <a:rPr lang="en-US" smtClean="0"/>
              <a:t>11/14/2023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34D5ED6-A98D-49C2-9874-C4E0C0D937E6}" type="slidenum">
              <a:rPr lang="en-US" smtClean="0"/>
              <a:t>‹#›</a:t>
            </a:fld>
            <a:endParaRPr lang="en-US"/>
          </a:p>
        </p:txBody>
      </p:sp>
    </p:spTree>
    <p:extLst>
      <p:ext uri="{BB962C8B-B14F-4D97-AF65-F5344CB8AC3E}">
        <p14:creationId xmlns:p14="http://schemas.microsoft.com/office/powerpoint/2010/main" val="40467846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8" Type="http://schemas.openxmlformats.org/officeDocument/2006/relationships/hyperlink" Target="https://en.wikipedia.org/wiki/Czech_Republic" TargetMode="External"/><Relationship Id="rId3" Type="http://schemas.openxmlformats.org/officeDocument/2006/relationships/hyperlink" Target="https://en.wikipedia.org/wiki/Multinational_corporation" TargetMode="External"/><Relationship Id="rId7" Type="http://schemas.openxmlformats.org/officeDocument/2006/relationships/hyperlink" Target="https://en.wikipedia.org/wiki/United_Kingdom" TargetMode="External"/><Relationship Id="rId2" Type="http://schemas.openxmlformats.org/officeDocument/2006/relationships/slide" Target="../slides/slide3.xml"/><Relationship Id="rId1" Type="http://schemas.openxmlformats.org/officeDocument/2006/relationships/notesMaster" Target="../notesMasters/notesMaster1.xml"/><Relationship Id="rId6" Type="http://schemas.openxmlformats.org/officeDocument/2006/relationships/hyperlink" Target="https://en.wikipedia.org/wiki/Republic_of_Ireland" TargetMode="External"/><Relationship Id="rId5" Type="http://schemas.openxmlformats.org/officeDocument/2006/relationships/hyperlink" Target="https://en.wikipedia.org/wiki/Retail#Global_top_ten_retailers" TargetMode="External"/><Relationship Id="rId10" Type="http://schemas.openxmlformats.org/officeDocument/2006/relationships/hyperlink" Target="https://en.wikipedia.org/wiki/Slovakia" TargetMode="External"/><Relationship Id="rId4" Type="http://schemas.openxmlformats.org/officeDocument/2006/relationships/hyperlink" Target="https://en.wikipedia.org/wiki/Welwyn_Garden_City" TargetMode="External"/><Relationship Id="rId9" Type="http://schemas.openxmlformats.org/officeDocument/2006/relationships/hyperlink" Target="https://en.wikipedia.org/wiki/Hungary" TargetMode="Externa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pewresearch.org/global/2021/05/05/1-national-identity/" TargetMode="External"/><Relationship Id="rId2" Type="http://schemas.openxmlformats.org/officeDocument/2006/relationships/slide" Target="../slides/slide4.xml"/><Relationship Id="rId1" Type="http://schemas.openxmlformats.org/officeDocument/2006/relationships/notesMaster" Target="../notesMasters/notesMaster1.xml"/><Relationship Id="rId4" Type="http://schemas.openxmlformats.org/officeDocument/2006/relationships/hyperlink" Target="https://www.expatica.com/de/education/language-learning/german-language-100963/"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dirty="0"/>
              <a:t>The presentation is prepared for Tesco board of directors with an aim of ensuring the company makes a successful entry to the Germany market. To achieve this, the cultural differences between Germany and UK will be explored with the help of some intercultural communication theories.</a:t>
            </a:r>
            <a:endParaRPr lang="en-US" dirty="0"/>
          </a:p>
        </p:txBody>
      </p:sp>
      <p:sp>
        <p:nvSpPr>
          <p:cNvPr id="4" name="Slide Number Placeholder 3"/>
          <p:cNvSpPr>
            <a:spLocks noGrp="1"/>
          </p:cNvSpPr>
          <p:nvPr>
            <p:ph type="sldNum" sz="quarter" idx="5"/>
          </p:nvPr>
        </p:nvSpPr>
        <p:spPr/>
        <p:txBody>
          <a:bodyPr/>
          <a:lstStyle/>
          <a:p>
            <a:fld id="{C34D5ED6-A98D-49C2-9874-C4E0C0D937E6}" type="slidenum">
              <a:rPr lang="en-US" smtClean="0"/>
              <a:t>2</a:t>
            </a:fld>
            <a:endParaRPr lang="en-US"/>
          </a:p>
        </p:txBody>
      </p:sp>
    </p:spTree>
    <p:extLst>
      <p:ext uri="{BB962C8B-B14F-4D97-AF65-F5344CB8AC3E}">
        <p14:creationId xmlns:p14="http://schemas.microsoft.com/office/powerpoint/2010/main" val="13573510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lnSpc>
                <a:spcPct val="200000"/>
              </a:lnSpc>
              <a:buFont typeface="Wingdings" panose="05000000000000000000" pitchFamily="2" charset="2"/>
              <a:buNone/>
            </a:pPr>
            <a:r>
              <a:rPr lang="en-GB" sz="1800" i="0" dirty="0">
                <a:ln>
                  <a:noFill/>
                </a:ln>
                <a:solidFill>
                  <a:srgbClr val="000000"/>
                </a:solidFill>
                <a:effectLst>
                  <a:outerShdw blurRad="38100" dist="19050" dir="2700000" algn="tl">
                    <a:schemeClr val="dk1">
                      <a:alpha val="40000"/>
                    </a:schemeClr>
                  </a:outerShdw>
                </a:effectLst>
                <a:latin typeface="Arial" panose="020B0604020202020204" pitchFamily="34" charset="0"/>
                <a:ea typeface="Calibri" panose="020F0502020204030204" pitchFamily="34" charset="0"/>
              </a:rPr>
              <a:t>Tesco is a British </a:t>
            </a:r>
            <a:r>
              <a:rPr lang="en-GB" sz="1800" i="0" u="none" dirty="0">
                <a:ln>
                  <a:noFill/>
                </a:ln>
                <a:solidFill>
                  <a:srgbClr val="000000"/>
                </a:solidFill>
                <a:effectLst/>
                <a:latin typeface="Arial" panose="020B0604020202020204" pitchFamily="34" charset="0"/>
                <a:ea typeface="Calibri" panose="020F0502020204030204" pitchFamily="34" charset="0"/>
                <a:hlinkClick r:id="rId3" tooltip="Multinational corporation">
                  <a:extLst>
                    <a:ext uri="{A12FA001-AC4F-418D-AE19-62706E023703}">
                      <ahyp:hlinkClr xmlns:ahyp="http://schemas.microsoft.com/office/drawing/2018/hyperlinkcolor" val="tx"/>
                    </a:ext>
                  </a:extLst>
                </a:hlinkClick>
              </a:rPr>
              <a:t>multinational</a:t>
            </a:r>
            <a:r>
              <a:rPr lang="en-GB" sz="1800" i="0" dirty="0">
                <a:ln>
                  <a:noFill/>
                </a:ln>
                <a:solidFill>
                  <a:srgbClr val="000000"/>
                </a:solidFill>
                <a:effectLst>
                  <a:outerShdw blurRad="38100" dist="19050" dir="2700000" algn="tl">
                    <a:schemeClr val="dk1">
                      <a:alpha val="40000"/>
                    </a:schemeClr>
                  </a:outerShdw>
                </a:effectLst>
                <a:latin typeface="Arial" panose="020B0604020202020204" pitchFamily="34" charset="0"/>
                <a:ea typeface="Calibri" panose="020F0502020204030204" pitchFamily="34" charset="0"/>
              </a:rPr>
              <a:t> groceries and general merchandise retailer headquartered in </a:t>
            </a:r>
            <a:r>
              <a:rPr lang="en-GB" sz="1800" i="0" u="none" dirty="0">
                <a:ln>
                  <a:noFill/>
                </a:ln>
                <a:solidFill>
                  <a:srgbClr val="000000"/>
                </a:solidFill>
                <a:effectLst/>
                <a:latin typeface="Arial" panose="020B0604020202020204" pitchFamily="34" charset="0"/>
                <a:ea typeface="Calibri" panose="020F0502020204030204" pitchFamily="34" charset="0"/>
                <a:hlinkClick r:id="rId4" tooltip="Welwyn Garden City">
                  <a:extLst>
                    <a:ext uri="{A12FA001-AC4F-418D-AE19-62706E023703}">
                      <ahyp:hlinkClr xmlns:ahyp="http://schemas.microsoft.com/office/drawing/2018/hyperlinkcolor" val="tx"/>
                    </a:ext>
                  </a:extLst>
                </a:hlinkClick>
              </a:rPr>
              <a:t>Welwyn Garden City</a:t>
            </a:r>
            <a:r>
              <a:rPr lang="en-GB" sz="1800" i="0" dirty="0">
                <a:ln>
                  <a:noFill/>
                </a:ln>
                <a:solidFill>
                  <a:srgbClr val="000000"/>
                </a:solidFill>
                <a:effectLst>
                  <a:outerShdw blurRad="38100" dist="19050" dir="2700000" algn="tl">
                    <a:schemeClr val="dk1">
                      <a:alpha val="40000"/>
                    </a:schemeClr>
                  </a:outerShdw>
                </a:effectLst>
                <a:latin typeface="Arial" panose="020B0604020202020204" pitchFamily="34" charset="0"/>
                <a:ea typeface="Calibri" panose="020F0502020204030204" pitchFamily="34" charset="0"/>
              </a:rPr>
              <a:t>, England. In 2011, it was the third-largest retailer in the world measured by gross revenues and the </a:t>
            </a:r>
            <a:r>
              <a:rPr lang="en-GB" sz="1800" i="0" u="sng" dirty="0">
                <a:ln>
                  <a:noFill/>
                </a:ln>
                <a:solidFill>
                  <a:srgbClr val="000000"/>
                </a:solidFill>
                <a:effectLst/>
                <a:latin typeface="Arial" panose="020B0604020202020204" pitchFamily="34" charset="0"/>
                <a:ea typeface="Calibri" panose="020F0502020204030204" pitchFamily="34" charset="0"/>
                <a:hlinkClick r:id="rId5" tooltip="Retail">
                  <a:extLst>
                    <a:ext uri="{A12FA001-AC4F-418D-AE19-62706E023703}">
                      <ahyp:hlinkClr xmlns:ahyp="http://schemas.microsoft.com/office/drawing/2018/hyperlinkcolor" val="tx"/>
                    </a:ext>
                  </a:extLst>
                </a:hlinkClick>
              </a:rPr>
              <a:t>ninth-largest in the world</a:t>
            </a:r>
            <a:r>
              <a:rPr lang="en-GB" sz="1800" i="0" dirty="0">
                <a:ln>
                  <a:noFill/>
                </a:ln>
                <a:solidFill>
                  <a:srgbClr val="000000"/>
                </a:solidFill>
                <a:effectLst/>
                <a:latin typeface="Arial" panose="020B0604020202020204" pitchFamily="34" charset="0"/>
                <a:ea typeface="Calibri" panose="020F0502020204030204" pitchFamily="34" charset="0"/>
              </a:rPr>
              <a:t> </a:t>
            </a:r>
            <a:r>
              <a:rPr lang="en-GB" sz="1800" i="0" dirty="0">
                <a:ln>
                  <a:noFill/>
                </a:ln>
                <a:solidFill>
                  <a:srgbClr val="000000"/>
                </a:solidFill>
                <a:effectLst>
                  <a:outerShdw blurRad="38100" dist="19050" dir="2700000" algn="tl">
                    <a:schemeClr val="dk1">
                      <a:alpha val="40000"/>
                    </a:schemeClr>
                  </a:outerShdw>
                </a:effectLst>
                <a:latin typeface="Arial" panose="020B0604020202020204" pitchFamily="34" charset="0"/>
                <a:ea typeface="Calibri" panose="020F0502020204030204" pitchFamily="34" charset="0"/>
              </a:rPr>
              <a:t>measured by revenues. It has shops in </a:t>
            </a:r>
            <a:r>
              <a:rPr lang="en-GB" sz="1800" i="0" u="none" dirty="0">
                <a:ln>
                  <a:noFill/>
                </a:ln>
                <a:solidFill>
                  <a:srgbClr val="000000"/>
                </a:solidFill>
                <a:effectLst/>
                <a:latin typeface="Arial" panose="020B0604020202020204" pitchFamily="34" charset="0"/>
                <a:ea typeface="Calibri" panose="020F0502020204030204" pitchFamily="34" charset="0"/>
                <a:hlinkClick r:id="rId6" tooltip="Republic of Ireland">
                  <a:extLst>
                    <a:ext uri="{A12FA001-AC4F-418D-AE19-62706E023703}">
                      <ahyp:hlinkClr xmlns:ahyp="http://schemas.microsoft.com/office/drawing/2018/hyperlinkcolor" val="tx"/>
                    </a:ext>
                  </a:extLst>
                </a:hlinkClick>
              </a:rPr>
              <a:t>Ireland</a:t>
            </a:r>
            <a:r>
              <a:rPr lang="en-GB" sz="1800" i="0" dirty="0">
                <a:ln>
                  <a:noFill/>
                </a:ln>
                <a:solidFill>
                  <a:srgbClr val="000000"/>
                </a:solidFill>
                <a:effectLst>
                  <a:outerShdw blurRad="38100" dist="19050" dir="2700000" algn="tl">
                    <a:schemeClr val="dk1">
                      <a:alpha val="40000"/>
                    </a:schemeClr>
                  </a:outerShdw>
                </a:effectLst>
                <a:latin typeface="Arial" panose="020B0604020202020204" pitchFamily="34" charset="0"/>
                <a:ea typeface="Calibri" panose="020F0502020204030204" pitchFamily="34" charset="0"/>
              </a:rPr>
              <a:t>, the </a:t>
            </a:r>
            <a:r>
              <a:rPr lang="en-GB" sz="1800" i="0" u="none" dirty="0">
                <a:ln>
                  <a:noFill/>
                </a:ln>
                <a:solidFill>
                  <a:srgbClr val="000000"/>
                </a:solidFill>
                <a:effectLst/>
                <a:latin typeface="Arial" panose="020B0604020202020204" pitchFamily="34" charset="0"/>
                <a:ea typeface="Calibri" panose="020F0502020204030204" pitchFamily="34" charset="0"/>
                <a:hlinkClick r:id="rId7" tooltip="United Kingdom">
                  <a:extLst>
                    <a:ext uri="{A12FA001-AC4F-418D-AE19-62706E023703}">
                      <ahyp:hlinkClr xmlns:ahyp="http://schemas.microsoft.com/office/drawing/2018/hyperlinkcolor" val="tx"/>
                    </a:ext>
                  </a:extLst>
                </a:hlinkClick>
              </a:rPr>
              <a:t>United Kingdom</a:t>
            </a:r>
            <a:r>
              <a:rPr lang="en-GB" sz="1800" i="0" dirty="0">
                <a:ln>
                  <a:noFill/>
                </a:ln>
                <a:solidFill>
                  <a:srgbClr val="000000"/>
                </a:solidFill>
                <a:effectLst>
                  <a:outerShdw blurRad="38100" dist="19050" dir="2700000" algn="tl">
                    <a:schemeClr val="dk1">
                      <a:alpha val="40000"/>
                    </a:schemeClr>
                  </a:outerShdw>
                </a:effectLst>
                <a:latin typeface="Arial" panose="020B0604020202020204" pitchFamily="34" charset="0"/>
                <a:ea typeface="Calibri" panose="020F0502020204030204" pitchFamily="34" charset="0"/>
              </a:rPr>
              <a:t>, the </a:t>
            </a:r>
            <a:r>
              <a:rPr lang="en-GB" sz="1800" i="0" u="sng" dirty="0">
                <a:ln>
                  <a:noFill/>
                </a:ln>
                <a:solidFill>
                  <a:srgbClr val="000000"/>
                </a:solidFill>
                <a:effectLst/>
                <a:latin typeface="Arial" panose="020B0604020202020204" pitchFamily="34" charset="0"/>
                <a:ea typeface="Calibri" panose="020F0502020204030204" pitchFamily="34" charset="0"/>
                <a:hlinkClick r:id="rId8" tooltip="Czech Republic">
                  <a:extLst>
                    <a:ext uri="{A12FA001-AC4F-418D-AE19-62706E023703}">
                      <ahyp:hlinkClr xmlns:ahyp="http://schemas.microsoft.com/office/drawing/2018/hyperlinkcolor" val="tx"/>
                    </a:ext>
                  </a:extLst>
                </a:hlinkClick>
              </a:rPr>
              <a:t>Czech Republic</a:t>
            </a:r>
            <a:r>
              <a:rPr lang="en-GB" sz="1800" i="0" dirty="0">
                <a:ln>
                  <a:noFill/>
                </a:ln>
                <a:solidFill>
                  <a:srgbClr val="000000"/>
                </a:solidFill>
                <a:effectLst/>
                <a:latin typeface="Arial" panose="020B0604020202020204" pitchFamily="34" charset="0"/>
                <a:ea typeface="Calibri" panose="020F0502020204030204" pitchFamily="34" charset="0"/>
              </a:rPr>
              <a:t>, </a:t>
            </a:r>
            <a:r>
              <a:rPr lang="en-GB" sz="1800" i="0" u="sng" dirty="0">
                <a:ln>
                  <a:noFill/>
                </a:ln>
                <a:solidFill>
                  <a:srgbClr val="000000"/>
                </a:solidFill>
                <a:effectLst/>
                <a:latin typeface="Arial" panose="020B0604020202020204" pitchFamily="34" charset="0"/>
                <a:ea typeface="Calibri" panose="020F0502020204030204" pitchFamily="34" charset="0"/>
                <a:hlinkClick r:id="rId9" tooltip="Hungary">
                  <a:extLst>
                    <a:ext uri="{A12FA001-AC4F-418D-AE19-62706E023703}">
                      <ahyp:hlinkClr xmlns:ahyp="http://schemas.microsoft.com/office/drawing/2018/hyperlinkcolor" val="tx"/>
                    </a:ext>
                  </a:extLst>
                </a:hlinkClick>
              </a:rPr>
              <a:t>Hungary</a:t>
            </a:r>
            <a:r>
              <a:rPr lang="en-GB" sz="1800" i="0" dirty="0">
                <a:ln>
                  <a:noFill/>
                </a:ln>
                <a:solidFill>
                  <a:srgbClr val="000000"/>
                </a:solidFill>
                <a:effectLst>
                  <a:outerShdw blurRad="38100" dist="19050" dir="2700000" algn="tl">
                    <a:schemeClr val="dk1">
                      <a:alpha val="40000"/>
                    </a:schemeClr>
                  </a:outerShdw>
                </a:effectLst>
                <a:latin typeface="Arial" panose="020B0604020202020204" pitchFamily="34" charset="0"/>
                <a:ea typeface="Calibri" panose="020F0502020204030204" pitchFamily="34" charset="0"/>
              </a:rPr>
              <a:t>, and </a:t>
            </a:r>
            <a:r>
              <a:rPr lang="en-GB" sz="1800" i="0" u="none" dirty="0">
                <a:ln>
                  <a:noFill/>
                </a:ln>
                <a:solidFill>
                  <a:srgbClr val="000000"/>
                </a:solidFill>
                <a:effectLst/>
                <a:latin typeface="Arial" panose="020B0604020202020204" pitchFamily="34" charset="0"/>
                <a:ea typeface="Calibri" panose="020F0502020204030204" pitchFamily="34" charset="0"/>
                <a:hlinkClick r:id="rId10" tooltip="Slovakia">
                  <a:extLst>
                    <a:ext uri="{A12FA001-AC4F-418D-AE19-62706E023703}">
                      <ahyp:hlinkClr xmlns:ahyp="http://schemas.microsoft.com/office/drawing/2018/hyperlinkcolor" val="tx"/>
                    </a:ext>
                  </a:extLst>
                </a:hlinkClick>
              </a:rPr>
              <a:t>Slovakia</a:t>
            </a:r>
            <a:r>
              <a:rPr lang="en-GB" sz="1800" i="0" dirty="0">
                <a:ln>
                  <a:noFill/>
                </a:ln>
                <a:solidFill>
                  <a:srgbClr val="000000"/>
                </a:solidFill>
                <a:effectLst>
                  <a:outerShdw blurRad="38100" dist="19050" dir="2700000" algn="tl">
                    <a:schemeClr val="dk1">
                      <a:alpha val="40000"/>
                    </a:schemeClr>
                  </a:outerShdw>
                </a:effectLst>
                <a:latin typeface="Arial" panose="020B0604020202020204" pitchFamily="34" charset="0"/>
                <a:ea typeface="Calibri" panose="020F0502020204030204" pitchFamily="34" charset="0"/>
              </a:rPr>
              <a:t>. It is the market leader of groceries in the UK (where it has a market share of around 28.4%). </a:t>
            </a:r>
          </a:p>
          <a:p>
            <a:pPr marL="0" marR="0" lvl="0" indent="0" algn="just" defTabSz="914400" rtl="0" eaLnBrk="1" fontAlgn="auto" latinLnBrk="0" hangingPunct="1">
              <a:lnSpc>
                <a:spcPct val="200000"/>
              </a:lnSpc>
              <a:spcBef>
                <a:spcPts val="0"/>
              </a:spcBef>
              <a:spcAft>
                <a:spcPts val="0"/>
              </a:spcAft>
              <a:buClrTx/>
              <a:buSzTx/>
              <a:buFont typeface="Wingdings" panose="05000000000000000000" pitchFamily="2" charset="2"/>
              <a:buNone/>
              <a:tabLst/>
              <a:defRPr/>
            </a:pPr>
            <a:r>
              <a:rPr lang="en-GB" sz="1800" dirty="0">
                <a:solidFill>
                  <a:srgbClr val="202122"/>
                </a:solidFill>
                <a:effectLst/>
                <a:latin typeface="Arial" panose="020B0604020202020204" pitchFamily="34" charset="0"/>
                <a:ea typeface="Times New Roman" panose="02020603050405020304" pitchFamily="18" charset="0"/>
              </a:rPr>
              <a:t>Tesco has expanded globally since the early 1990s, with operations in 11 other countries in the world. The company pulled out of the US in 2013, but as of 2018 continues to see growth elsewhere.</a:t>
            </a:r>
            <a:endParaRPr lang="en-GB" sz="1800" dirty="0">
              <a:effectLst/>
              <a:latin typeface="Times New Roman" panose="02020603050405020304" pitchFamily="18" charset="0"/>
              <a:ea typeface="Times New Roman" panose="02020603050405020304" pitchFamily="18" charset="0"/>
            </a:endParaRPr>
          </a:p>
          <a:p>
            <a:pPr marL="0" indent="0" algn="just">
              <a:lnSpc>
                <a:spcPct val="200000"/>
              </a:lnSpc>
              <a:buFont typeface="Wingdings" panose="05000000000000000000" pitchFamily="2" charset="2"/>
              <a:buNone/>
            </a:pPr>
            <a:endParaRPr lang="en-US" i="0" dirty="0"/>
          </a:p>
        </p:txBody>
      </p:sp>
      <p:sp>
        <p:nvSpPr>
          <p:cNvPr id="4" name="Slide Number Placeholder 3"/>
          <p:cNvSpPr>
            <a:spLocks noGrp="1"/>
          </p:cNvSpPr>
          <p:nvPr>
            <p:ph type="sldNum" sz="quarter" idx="5"/>
          </p:nvPr>
        </p:nvSpPr>
        <p:spPr/>
        <p:txBody>
          <a:bodyPr/>
          <a:lstStyle/>
          <a:p>
            <a:fld id="{C34D5ED6-A98D-49C2-9874-C4E0C0D937E6}" type="slidenum">
              <a:rPr lang="en-US" smtClean="0"/>
              <a:t>3</a:t>
            </a:fld>
            <a:endParaRPr lang="en-US"/>
          </a:p>
        </p:txBody>
      </p:sp>
    </p:spTree>
    <p:extLst>
      <p:ext uri="{BB962C8B-B14F-4D97-AF65-F5344CB8AC3E}">
        <p14:creationId xmlns:p14="http://schemas.microsoft.com/office/powerpoint/2010/main" val="12614960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dirty="0"/>
              <a:t>While in UK English is the main language, in Germany- Deutsch is the main language.</a:t>
            </a:r>
            <a:r>
              <a:rPr lang="en-GB" b="0" i="0" dirty="0">
                <a:solidFill>
                  <a:srgbClr val="454545"/>
                </a:solidFill>
                <a:effectLst/>
                <a:latin typeface="Open Sans" panose="020B0606030504020204" pitchFamily="34" charset="0"/>
              </a:rPr>
              <a:t> There is a strong sense of </a:t>
            </a:r>
            <a:r>
              <a:rPr lang="en-GB" b="1" i="0" u="none" strike="noStrike" dirty="0">
                <a:solidFill>
                  <a:srgbClr val="156AA0"/>
                </a:solidFill>
                <a:effectLst/>
                <a:latin typeface="Open Sans" panose="020B0606030504020204" pitchFamily="34" charset="0"/>
                <a:hlinkClick r:id="rId3"/>
              </a:rPr>
              <a:t>national identity</a:t>
            </a:r>
            <a:r>
              <a:rPr lang="en-GB" b="0" i="0" dirty="0">
                <a:solidFill>
                  <a:srgbClr val="454545"/>
                </a:solidFill>
                <a:effectLst/>
                <a:latin typeface="Open Sans" panose="020B0606030504020204" pitchFamily="34" charset="0"/>
              </a:rPr>
              <a:t> in Germany, built closely around the </a:t>
            </a:r>
            <a:r>
              <a:rPr lang="en-GB" b="1" i="0" u="none" strike="noStrike" dirty="0">
                <a:solidFill>
                  <a:srgbClr val="156AA0"/>
                </a:solidFill>
                <a:effectLst/>
                <a:latin typeface="Open Sans" panose="020B0606030504020204" pitchFamily="34" charset="0"/>
                <a:hlinkClick r:id="rId4"/>
              </a:rPr>
              <a:t>German language</a:t>
            </a:r>
            <a:r>
              <a:rPr lang="en-GB" b="0" i="0" dirty="0">
                <a:solidFill>
                  <a:srgbClr val="454545"/>
                </a:solidFill>
                <a:effectLst/>
                <a:latin typeface="Open Sans" panose="020B0606030504020204" pitchFamily="34" charset="0"/>
              </a:rPr>
              <a:t>. Around 95% of the population speaks German, and 76% believe that this is very important for belonging. Other commonly-spoken languages include Turkish, Danish, Arabic, and Serbian.</a:t>
            </a:r>
            <a:r>
              <a:rPr lang="en-GB" dirty="0"/>
              <a:t> Tesco may therefore experience language barrier which may make it difficult in understanding customer needs where inaccurate information may be given hence customers not receiving the help they required.</a:t>
            </a:r>
            <a:endParaRPr lang="en-US" dirty="0"/>
          </a:p>
        </p:txBody>
      </p:sp>
      <p:sp>
        <p:nvSpPr>
          <p:cNvPr id="4" name="Slide Number Placeholder 3"/>
          <p:cNvSpPr>
            <a:spLocks noGrp="1"/>
          </p:cNvSpPr>
          <p:nvPr>
            <p:ph type="sldNum" sz="quarter" idx="5"/>
          </p:nvPr>
        </p:nvSpPr>
        <p:spPr/>
        <p:txBody>
          <a:bodyPr/>
          <a:lstStyle/>
          <a:p>
            <a:fld id="{C34D5ED6-A98D-49C2-9874-C4E0C0D937E6}" type="slidenum">
              <a:rPr lang="en-US" smtClean="0"/>
              <a:t>4</a:t>
            </a:fld>
            <a:endParaRPr lang="en-US"/>
          </a:p>
        </p:txBody>
      </p:sp>
    </p:spTree>
    <p:extLst>
      <p:ext uri="{BB962C8B-B14F-4D97-AF65-F5344CB8AC3E}">
        <p14:creationId xmlns:p14="http://schemas.microsoft.com/office/powerpoint/2010/main" val="32811818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solidFill>
                  <a:schemeClr val="bg1"/>
                </a:solidFill>
                <a:latin typeface="Arial" panose="020B0604020202020204" pitchFamily="34" charset="0"/>
                <a:cs typeface="Arial" panose="020B0604020202020204" pitchFamily="34" charset="0"/>
              </a:rPr>
              <a:t>The rest of the population in UK are made up of Black British and Afro-Caribbean, who make up for 3%, Indian who are 2.3%, and the rest are Pakistani, Bangladeshi, Chinese and others.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solidFill>
                  <a:schemeClr val="bg1"/>
                </a:solidFill>
                <a:latin typeface="Arial" panose="020B0604020202020204" pitchFamily="34" charset="0"/>
                <a:cs typeface="Arial" panose="020B0604020202020204" pitchFamily="34" charset="0"/>
              </a:rPr>
              <a:t>According to social science approach of intercultural communication,  Tesco should focus on observing the different culture  in both UK and Germany in order to adjust their communication and make sales (</a:t>
            </a:r>
            <a:r>
              <a:rPr lang="en-US" dirty="0" err="1">
                <a:solidFill>
                  <a:schemeClr val="bg1"/>
                </a:solidFill>
                <a:latin typeface="Arial" panose="020B0604020202020204" pitchFamily="34" charset="0"/>
                <a:cs typeface="Arial" panose="020B0604020202020204" pitchFamily="34" charset="0"/>
              </a:rPr>
              <a:t>Varul</a:t>
            </a:r>
            <a:r>
              <a:rPr lang="en-US" dirty="0">
                <a:solidFill>
                  <a:schemeClr val="bg1"/>
                </a:solidFill>
                <a:latin typeface="Arial" panose="020B0604020202020204" pitchFamily="34" charset="0"/>
                <a:cs typeface="Arial" panose="020B0604020202020204" pitchFamily="34" charset="0"/>
              </a:rPr>
              <a:t>, 2019).</a:t>
            </a:r>
          </a:p>
          <a:p>
            <a:endParaRPr lang="en-US" dirty="0"/>
          </a:p>
        </p:txBody>
      </p:sp>
      <p:sp>
        <p:nvSpPr>
          <p:cNvPr id="4" name="Slide Number Placeholder 3"/>
          <p:cNvSpPr>
            <a:spLocks noGrp="1"/>
          </p:cNvSpPr>
          <p:nvPr>
            <p:ph type="sldNum" sz="quarter" idx="5"/>
          </p:nvPr>
        </p:nvSpPr>
        <p:spPr/>
        <p:txBody>
          <a:bodyPr/>
          <a:lstStyle/>
          <a:p>
            <a:fld id="{C34D5ED6-A98D-49C2-9874-C4E0C0D937E6}" type="slidenum">
              <a:rPr lang="en-US" smtClean="0"/>
              <a:t>5</a:t>
            </a:fld>
            <a:endParaRPr lang="en-US"/>
          </a:p>
        </p:txBody>
      </p:sp>
    </p:spTree>
    <p:extLst>
      <p:ext uri="{BB962C8B-B14F-4D97-AF65-F5344CB8AC3E}">
        <p14:creationId xmlns:p14="http://schemas.microsoft.com/office/powerpoint/2010/main" val="1548152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British system categorises people in regard to their education, occupation, income, and social status. The upper class consists of the elite members with high economic capital, high social capital and very high cultural capital. </a:t>
            </a:r>
          </a:p>
          <a:p>
            <a:pPr marL="0" indent="0" algn="just">
              <a:lnSpc>
                <a:spcPct val="200000"/>
              </a:lnSpc>
              <a:buFont typeface="Wingdings" panose="05000000000000000000" pitchFamily="2" charset="2"/>
              <a:buNone/>
            </a:pPr>
            <a:r>
              <a:rPr lang="en-GB" dirty="0"/>
              <a:t>They are about 6% of the British population </a:t>
            </a:r>
            <a:r>
              <a:rPr lang="en-US" dirty="0">
                <a:solidFill>
                  <a:schemeClr val="bg1"/>
                </a:solidFill>
                <a:latin typeface="Arial" panose="020B0604020202020204" pitchFamily="34" charset="0"/>
                <a:cs typeface="Arial" panose="020B0604020202020204" pitchFamily="34" charset="0"/>
              </a:rPr>
              <a:t>(</a:t>
            </a:r>
            <a:r>
              <a:rPr lang="en-US" dirty="0" err="1">
                <a:solidFill>
                  <a:schemeClr val="bg1"/>
                </a:solidFill>
                <a:latin typeface="Arial" panose="020B0604020202020204" pitchFamily="34" charset="0"/>
                <a:cs typeface="Arial" panose="020B0604020202020204" pitchFamily="34" charset="0"/>
              </a:rPr>
              <a:t>Schröter</a:t>
            </a:r>
            <a:r>
              <a:rPr lang="en-US" dirty="0">
                <a:solidFill>
                  <a:schemeClr val="bg1"/>
                </a:solidFill>
                <a:latin typeface="Arial" panose="020B0604020202020204" pitchFamily="34" charset="0"/>
                <a:cs typeface="Arial" panose="020B0604020202020204" pitchFamily="34" charset="0"/>
              </a:rPr>
              <a:t>, 2017). </a:t>
            </a:r>
            <a:r>
              <a:rPr lang="en-GB" dirty="0"/>
              <a:t> </a:t>
            </a:r>
          </a:p>
          <a:p>
            <a:pPr marL="0" indent="0" algn="just">
              <a:lnSpc>
                <a:spcPct val="200000"/>
              </a:lnSpc>
              <a:buFont typeface="Wingdings" panose="05000000000000000000" pitchFamily="2" charset="2"/>
              <a:buNone/>
            </a:pPr>
            <a:r>
              <a:rPr lang="en-GB" dirty="0"/>
              <a:t>The middle class have standard living including owning a home, affording to pay for college education and have enough disposable income. They make about 25% of the UK population </a:t>
            </a:r>
            <a:r>
              <a:rPr lang="en-GB" sz="1200" dirty="0">
                <a:solidFill>
                  <a:schemeClr val="bg1"/>
                </a:solidFill>
                <a:latin typeface="Arial" panose="020B0604020202020204" pitchFamily="34" charset="0"/>
                <a:cs typeface="Arial" panose="020B0604020202020204" pitchFamily="34" charset="0"/>
              </a:rPr>
              <a:t>(</a:t>
            </a:r>
            <a:r>
              <a:rPr lang="en-US" dirty="0">
                <a:solidFill>
                  <a:schemeClr val="bg1"/>
                </a:solidFill>
                <a:latin typeface="Arial" panose="020B0604020202020204" pitchFamily="34" charset="0"/>
                <a:cs typeface="Arial" panose="020B0604020202020204" pitchFamily="34" charset="0"/>
              </a:rPr>
              <a:t>Kirkcaldy, Furnham and Lynn, 2022)</a:t>
            </a:r>
            <a:r>
              <a:rPr lang="en-GB" dirty="0"/>
              <a:t>. Working class are of basic low level unskilled or semi-skilled and live for pay-check to pay-check and very little savings.</a:t>
            </a:r>
          </a:p>
          <a:p>
            <a:endParaRPr lang="en-US" dirty="0"/>
          </a:p>
        </p:txBody>
      </p:sp>
      <p:sp>
        <p:nvSpPr>
          <p:cNvPr id="4" name="Slide Number Placeholder 3"/>
          <p:cNvSpPr>
            <a:spLocks noGrp="1"/>
          </p:cNvSpPr>
          <p:nvPr>
            <p:ph type="sldNum" sz="quarter" idx="5"/>
          </p:nvPr>
        </p:nvSpPr>
        <p:spPr/>
        <p:txBody>
          <a:bodyPr/>
          <a:lstStyle/>
          <a:p>
            <a:fld id="{C34D5ED6-A98D-49C2-9874-C4E0C0D937E6}" type="slidenum">
              <a:rPr lang="en-US" smtClean="0"/>
              <a:t>6</a:t>
            </a:fld>
            <a:endParaRPr lang="en-US"/>
          </a:p>
        </p:txBody>
      </p:sp>
    </p:spTree>
    <p:extLst>
      <p:ext uri="{BB962C8B-B14F-4D97-AF65-F5344CB8AC3E}">
        <p14:creationId xmlns:p14="http://schemas.microsoft.com/office/powerpoint/2010/main" val="24164698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According to the cultural approac</a:t>
            </a:r>
            <a:r>
              <a:rPr lang="en-GB" dirty="0">
                <a:solidFill>
                  <a:schemeClr val="bg1"/>
                </a:solidFill>
                <a:latin typeface="Arial" panose="020B0604020202020204" pitchFamily="34" charset="0"/>
                <a:cs typeface="Arial" panose="020B0604020202020204" pitchFamily="34" charset="0"/>
              </a:rPr>
              <a:t>h of intercultural communication, Tesco should consider the religious values and interactions to determine how they will relate with their customers in Germany (</a:t>
            </a:r>
            <a:r>
              <a:rPr lang="en-US" dirty="0" err="1">
                <a:solidFill>
                  <a:schemeClr val="bg1"/>
                </a:solidFill>
                <a:latin typeface="Arial" panose="020B0604020202020204" pitchFamily="34" charset="0"/>
                <a:cs typeface="Arial" panose="020B0604020202020204" pitchFamily="34" charset="0"/>
              </a:rPr>
              <a:t>Schröter</a:t>
            </a:r>
            <a:r>
              <a:rPr lang="en-US" dirty="0">
                <a:solidFill>
                  <a:schemeClr val="bg1"/>
                </a:solidFill>
                <a:latin typeface="Arial" panose="020B0604020202020204" pitchFamily="34" charset="0"/>
                <a:cs typeface="Arial" panose="020B0604020202020204" pitchFamily="34" charset="0"/>
              </a:rPr>
              <a:t>, 2017)</a:t>
            </a:r>
            <a:r>
              <a:rPr lang="en-GB" dirty="0">
                <a:solidFill>
                  <a:schemeClr val="bg1"/>
                </a:solidFill>
                <a:latin typeface="Arial" panose="020B0604020202020204" pitchFamily="34" charset="0"/>
                <a:cs typeface="Arial" panose="020B0604020202020204" pitchFamily="34" charset="0"/>
              </a:rPr>
              <a:t>.</a:t>
            </a:r>
            <a:endParaRPr lang="en-GB" sz="1200" dirty="0">
              <a:solidFill>
                <a:schemeClr val="bg1"/>
              </a:solidFill>
              <a:latin typeface="Arial" panose="020B0604020202020204" pitchFamily="34" charset="0"/>
              <a:cs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C34D5ED6-A98D-49C2-9874-C4E0C0D937E6}" type="slidenum">
              <a:rPr lang="en-US" smtClean="0"/>
              <a:t>7</a:t>
            </a:fld>
            <a:endParaRPr lang="en-US"/>
          </a:p>
        </p:txBody>
      </p:sp>
    </p:spTree>
    <p:extLst>
      <p:ext uri="{BB962C8B-B14F-4D97-AF65-F5344CB8AC3E}">
        <p14:creationId xmlns:p14="http://schemas.microsoft.com/office/powerpoint/2010/main" val="11902625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Germans also emphasis on contracts and agreements which act as the backbone of the business. In Germany, the working hours are between 36 to 40 hours a week, which is about 8 hours per day and 5 days in a week, which is similar to UK.</a:t>
            </a:r>
            <a:endParaRPr lang="en-US" dirty="0"/>
          </a:p>
        </p:txBody>
      </p:sp>
      <p:sp>
        <p:nvSpPr>
          <p:cNvPr id="4" name="Slide Number Placeholder 3"/>
          <p:cNvSpPr>
            <a:spLocks noGrp="1"/>
          </p:cNvSpPr>
          <p:nvPr>
            <p:ph type="sldNum" sz="quarter" idx="5"/>
          </p:nvPr>
        </p:nvSpPr>
        <p:spPr/>
        <p:txBody>
          <a:bodyPr/>
          <a:lstStyle/>
          <a:p>
            <a:fld id="{C34D5ED6-A98D-49C2-9874-C4E0C0D937E6}" type="slidenum">
              <a:rPr lang="en-US" smtClean="0"/>
              <a:t>8</a:t>
            </a:fld>
            <a:endParaRPr lang="en-US"/>
          </a:p>
        </p:txBody>
      </p:sp>
    </p:spTree>
    <p:extLst>
      <p:ext uri="{BB962C8B-B14F-4D97-AF65-F5344CB8AC3E}">
        <p14:creationId xmlns:p14="http://schemas.microsoft.com/office/powerpoint/2010/main" val="39879313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34D5ED6-A98D-49C2-9874-C4E0C0D937E6}" type="slidenum">
              <a:rPr lang="en-US" smtClean="0"/>
              <a:t>10</a:t>
            </a:fld>
            <a:endParaRPr lang="en-US"/>
          </a:p>
        </p:txBody>
      </p:sp>
    </p:spTree>
    <p:extLst>
      <p:ext uri="{BB962C8B-B14F-4D97-AF65-F5344CB8AC3E}">
        <p14:creationId xmlns:p14="http://schemas.microsoft.com/office/powerpoint/2010/main" val="4624208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200000"/>
              </a:lnSpc>
            </a:pPr>
            <a:r>
              <a:rPr lang="en-GB" dirty="0">
                <a:solidFill>
                  <a:schemeClr val="bg1"/>
                </a:solidFill>
                <a:latin typeface="Arial" panose="020B0604020202020204" pitchFamily="34" charset="0"/>
                <a:cs typeface="Arial" panose="020B0604020202020204" pitchFamily="34" charset="0"/>
              </a:rPr>
              <a:t>Tesco should consider their customer service approach as German consumers do not like to be guided intrusively when purchasing their products</a:t>
            </a:r>
          </a:p>
          <a:p>
            <a:pPr algn="just">
              <a:lnSpc>
                <a:spcPct val="200000"/>
              </a:lnSpc>
              <a:buFont typeface="Wingdings" panose="05000000000000000000" pitchFamily="2" charset="2"/>
              <a:buNone/>
            </a:pPr>
            <a:r>
              <a:rPr lang="en-GB" dirty="0">
                <a:solidFill>
                  <a:schemeClr val="bg1"/>
                </a:solidFill>
                <a:latin typeface="Arial" panose="020B0604020202020204" pitchFamily="34" charset="0"/>
                <a:cs typeface="Arial" panose="020B0604020202020204" pitchFamily="34" charset="0"/>
              </a:rPr>
              <a:t>Tesco should ensure it complies with the rules and regulations of the Germany’s highly regulated retail market.</a:t>
            </a:r>
            <a:endParaRPr lang="en-US" dirty="0">
              <a:solidFill>
                <a:schemeClr val="bg1"/>
              </a:solidFill>
              <a:latin typeface="Arial" panose="020B0604020202020204" pitchFamily="34" charset="0"/>
              <a:cs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C34D5ED6-A98D-49C2-9874-C4E0C0D937E6}" type="slidenum">
              <a:rPr lang="en-US" smtClean="0"/>
              <a:t>12</a:t>
            </a:fld>
            <a:endParaRPr lang="en-US"/>
          </a:p>
        </p:txBody>
      </p:sp>
    </p:spTree>
    <p:extLst>
      <p:ext uri="{BB962C8B-B14F-4D97-AF65-F5344CB8AC3E}">
        <p14:creationId xmlns:p14="http://schemas.microsoft.com/office/powerpoint/2010/main" val="33580035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200000"/>
              </a:lnSpc>
              <a:buFont typeface="Wingdings" panose="05000000000000000000" pitchFamily="2" charset="2"/>
              <a:buNone/>
            </a:pPr>
            <a:r>
              <a:rPr lang="en-GB" dirty="0">
                <a:solidFill>
                  <a:schemeClr val="bg1"/>
                </a:solidFill>
                <a:latin typeface="Arial" panose="020B0604020202020204" pitchFamily="34" charset="0"/>
                <a:cs typeface="Arial" panose="020B0604020202020204" pitchFamily="34" charset="0"/>
              </a:rPr>
              <a:t>Although there are some similarities between the UK and the German culture, some differences like the business language used in the country have to be considered.</a:t>
            </a:r>
          </a:p>
          <a:p>
            <a:pPr algn="just">
              <a:lnSpc>
                <a:spcPct val="200000"/>
              </a:lnSpc>
              <a:buFont typeface="Wingdings" panose="05000000000000000000" pitchFamily="2" charset="2"/>
              <a:buNone/>
            </a:pPr>
            <a:r>
              <a:rPr lang="en-GB" dirty="0">
                <a:solidFill>
                  <a:schemeClr val="bg1"/>
                </a:solidFill>
                <a:latin typeface="Arial" panose="020B0604020202020204" pitchFamily="34" charset="0"/>
                <a:cs typeface="Arial" panose="020B0604020202020204" pitchFamily="34" charset="0"/>
              </a:rPr>
              <a:t>It is important for Tesco to make the right preparation and planning to make a successful entry in German.</a:t>
            </a:r>
          </a:p>
          <a:p>
            <a:endParaRPr lang="en-GB" dirty="0"/>
          </a:p>
        </p:txBody>
      </p:sp>
      <p:sp>
        <p:nvSpPr>
          <p:cNvPr id="4" name="Slide Number Placeholder 3"/>
          <p:cNvSpPr>
            <a:spLocks noGrp="1"/>
          </p:cNvSpPr>
          <p:nvPr>
            <p:ph type="sldNum" sz="quarter" idx="5"/>
          </p:nvPr>
        </p:nvSpPr>
        <p:spPr/>
        <p:txBody>
          <a:bodyPr/>
          <a:lstStyle/>
          <a:p>
            <a:fld id="{C34D5ED6-A98D-49C2-9874-C4E0C0D937E6}" type="slidenum">
              <a:rPr lang="en-US" smtClean="0"/>
              <a:t>13</a:t>
            </a:fld>
            <a:endParaRPr lang="en-US"/>
          </a:p>
        </p:txBody>
      </p:sp>
    </p:spTree>
    <p:extLst>
      <p:ext uri="{BB962C8B-B14F-4D97-AF65-F5344CB8AC3E}">
        <p14:creationId xmlns:p14="http://schemas.microsoft.com/office/powerpoint/2010/main" val="8992996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34D5ED6-A98D-49C2-9874-C4E0C0D937E6}" type="slidenum">
              <a:rPr lang="en-US" smtClean="0"/>
              <a:t>15</a:t>
            </a:fld>
            <a:endParaRPr lang="en-US"/>
          </a:p>
        </p:txBody>
      </p:sp>
    </p:spTree>
    <p:extLst>
      <p:ext uri="{BB962C8B-B14F-4D97-AF65-F5344CB8AC3E}">
        <p14:creationId xmlns:p14="http://schemas.microsoft.com/office/powerpoint/2010/main" val="27537175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DFE77B0-EA8F-462C-8C79-E5C65B8CE214}" type="datetimeFigureOut">
              <a:rPr lang="en-US" smtClean="0"/>
              <a:t>11/14/2023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824FD1-31D4-480B-A489-81C8B5B60666}" type="slidenum">
              <a:rPr lang="en-US" smtClean="0"/>
              <a:t>‹#›</a:t>
            </a:fld>
            <a:endParaRPr lang="en-US"/>
          </a:p>
        </p:txBody>
      </p:sp>
    </p:spTree>
    <p:extLst>
      <p:ext uri="{BB962C8B-B14F-4D97-AF65-F5344CB8AC3E}">
        <p14:creationId xmlns:p14="http://schemas.microsoft.com/office/powerpoint/2010/main" val="30961741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FE77B0-EA8F-462C-8C79-E5C65B8CE214}" type="datetimeFigureOut">
              <a:rPr lang="en-US" smtClean="0"/>
              <a:t>11/14/2023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824FD1-31D4-480B-A489-81C8B5B60666}" type="slidenum">
              <a:rPr lang="en-US" smtClean="0"/>
              <a:t>‹#›</a:t>
            </a:fld>
            <a:endParaRPr lang="en-US"/>
          </a:p>
        </p:txBody>
      </p:sp>
    </p:spTree>
    <p:extLst>
      <p:ext uri="{BB962C8B-B14F-4D97-AF65-F5344CB8AC3E}">
        <p14:creationId xmlns:p14="http://schemas.microsoft.com/office/powerpoint/2010/main" val="38748407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DFE77B0-EA8F-462C-8C79-E5C65B8CE214}" type="datetimeFigureOut">
              <a:rPr lang="en-US" smtClean="0"/>
              <a:t>11/14/2023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824FD1-31D4-480B-A489-81C8B5B60666}" type="slidenum">
              <a:rPr lang="en-US" smtClean="0"/>
              <a:t>‹#›</a:t>
            </a:fld>
            <a:endParaRPr lang="en-US"/>
          </a:p>
        </p:txBody>
      </p:sp>
    </p:spTree>
    <p:extLst>
      <p:ext uri="{BB962C8B-B14F-4D97-AF65-F5344CB8AC3E}">
        <p14:creationId xmlns:p14="http://schemas.microsoft.com/office/powerpoint/2010/main" val="12458863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DFE77B0-EA8F-462C-8C79-E5C65B8CE214}" type="datetimeFigureOut">
              <a:rPr lang="en-US" smtClean="0"/>
              <a:t>11/14/2023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9824FD1-31D4-480B-A489-81C8B5B60666}" type="slidenum">
              <a:rPr lang="en-US" smtClean="0"/>
              <a:t>‹#›</a:t>
            </a:fld>
            <a:endParaRPr lang="en-US"/>
          </a:p>
        </p:txBody>
      </p:sp>
    </p:spTree>
    <p:extLst>
      <p:ext uri="{BB962C8B-B14F-4D97-AF65-F5344CB8AC3E}">
        <p14:creationId xmlns:p14="http://schemas.microsoft.com/office/powerpoint/2010/main" val="16501856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DFE77B0-EA8F-462C-8C79-E5C65B8CE214}" type="datetimeFigureOut">
              <a:rPr lang="en-US" smtClean="0"/>
              <a:t>11/14/2023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9824FD1-31D4-480B-A489-81C8B5B60666}" type="slidenum">
              <a:rPr lang="en-US" smtClean="0"/>
              <a:t>‹#›</a:t>
            </a:fld>
            <a:endParaRPr lang="en-US"/>
          </a:p>
        </p:txBody>
      </p:sp>
    </p:spTree>
    <p:extLst>
      <p:ext uri="{BB962C8B-B14F-4D97-AF65-F5344CB8AC3E}">
        <p14:creationId xmlns:p14="http://schemas.microsoft.com/office/powerpoint/2010/main" val="37706236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DFE77B0-EA8F-462C-8C79-E5C65B8CE214}" type="datetimeFigureOut">
              <a:rPr lang="en-US" smtClean="0"/>
              <a:t>11/14/2023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9824FD1-31D4-480B-A489-81C8B5B60666}" type="slidenum">
              <a:rPr lang="en-US" smtClean="0"/>
              <a:t>‹#›</a:t>
            </a:fld>
            <a:endParaRPr lang="en-US"/>
          </a:p>
        </p:txBody>
      </p:sp>
    </p:spTree>
    <p:extLst>
      <p:ext uri="{BB962C8B-B14F-4D97-AF65-F5344CB8AC3E}">
        <p14:creationId xmlns:p14="http://schemas.microsoft.com/office/powerpoint/2010/main" val="34662208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FE77B0-EA8F-462C-8C79-E5C65B8CE214}" type="datetimeFigureOut">
              <a:rPr lang="en-US" smtClean="0"/>
              <a:t>11/14/2023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9824FD1-31D4-480B-A489-81C8B5B60666}" type="slidenum">
              <a:rPr lang="en-US" smtClean="0"/>
              <a:t>‹#›</a:t>
            </a:fld>
            <a:endParaRPr lang="en-US"/>
          </a:p>
        </p:txBody>
      </p:sp>
    </p:spTree>
    <p:extLst>
      <p:ext uri="{BB962C8B-B14F-4D97-AF65-F5344CB8AC3E}">
        <p14:creationId xmlns:p14="http://schemas.microsoft.com/office/powerpoint/2010/main" val="32073896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DFE77B0-EA8F-462C-8C79-E5C65B8CE214}" type="datetimeFigureOut">
              <a:rPr lang="en-US" smtClean="0"/>
              <a:t>11/14/2023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9824FD1-31D4-480B-A489-81C8B5B60666}" type="slidenum">
              <a:rPr lang="en-US" smtClean="0"/>
              <a:t>‹#›</a:t>
            </a:fld>
            <a:endParaRPr lang="en-US"/>
          </a:p>
        </p:txBody>
      </p:sp>
    </p:spTree>
    <p:extLst>
      <p:ext uri="{BB962C8B-B14F-4D97-AF65-F5344CB8AC3E}">
        <p14:creationId xmlns:p14="http://schemas.microsoft.com/office/powerpoint/2010/main" val="34860339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DFE77B0-EA8F-462C-8C79-E5C65B8CE214}" type="datetimeFigureOut">
              <a:rPr lang="en-US" smtClean="0"/>
              <a:t>11/14/2023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9824FD1-31D4-480B-A489-81C8B5B60666}" type="slidenum">
              <a:rPr lang="en-US" smtClean="0"/>
              <a:t>‹#›</a:t>
            </a:fld>
            <a:endParaRPr lang="en-US"/>
          </a:p>
        </p:txBody>
      </p:sp>
    </p:spTree>
    <p:extLst>
      <p:ext uri="{BB962C8B-B14F-4D97-AF65-F5344CB8AC3E}">
        <p14:creationId xmlns:p14="http://schemas.microsoft.com/office/powerpoint/2010/main" val="34785709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DFE77B0-EA8F-462C-8C79-E5C65B8CE214}" type="datetimeFigureOut">
              <a:rPr lang="en-US" smtClean="0"/>
              <a:t>11/14/2023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824FD1-31D4-480B-A489-81C8B5B60666}" type="slidenum">
              <a:rPr lang="en-US" smtClean="0"/>
              <a:t>‹#›</a:t>
            </a:fld>
            <a:endParaRPr lang="en-US"/>
          </a:p>
        </p:txBody>
      </p:sp>
    </p:spTree>
    <p:extLst>
      <p:ext uri="{BB962C8B-B14F-4D97-AF65-F5344CB8AC3E}">
        <p14:creationId xmlns:p14="http://schemas.microsoft.com/office/powerpoint/2010/main" val="1460904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DFE77B0-EA8F-462C-8C79-E5C65B8CE214}" type="datetimeFigureOut">
              <a:rPr lang="en-US" smtClean="0"/>
              <a:t>11/14/2023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824FD1-31D4-480B-A489-81C8B5B60666}"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0122486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DFE77B0-EA8F-462C-8C79-E5C65B8CE214}" type="datetimeFigureOut">
              <a:rPr lang="en-US" smtClean="0"/>
              <a:t>11/14/2023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824FD1-31D4-480B-A489-81C8B5B60666}" type="slidenum">
              <a:rPr lang="en-US" smtClean="0"/>
              <a:t>‹#›</a:t>
            </a:fld>
            <a:endParaRPr lang="en-US"/>
          </a:p>
        </p:txBody>
      </p:sp>
    </p:spTree>
    <p:extLst>
      <p:ext uri="{BB962C8B-B14F-4D97-AF65-F5344CB8AC3E}">
        <p14:creationId xmlns:p14="http://schemas.microsoft.com/office/powerpoint/2010/main" val="9356237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DFE77B0-EA8F-462C-8C79-E5C65B8CE214}" type="datetimeFigureOut">
              <a:rPr lang="en-US" smtClean="0"/>
              <a:t>11/14/2023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824FD1-31D4-480B-A489-81C8B5B60666}"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4928437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DFE77B0-EA8F-462C-8C79-E5C65B8CE214}" type="datetimeFigureOut">
              <a:rPr lang="en-US" smtClean="0"/>
              <a:t>11/14/2023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824FD1-31D4-480B-A489-81C8B5B60666}" type="slidenum">
              <a:rPr lang="en-US" smtClean="0"/>
              <a:t>‹#›</a:t>
            </a:fld>
            <a:endParaRPr lang="en-US"/>
          </a:p>
        </p:txBody>
      </p:sp>
    </p:spTree>
    <p:extLst>
      <p:ext uri="{BB962C8B-B14F-4D97-AF65-F5344CB8AC3E}">
        <p14:creationId xmlns:p14="http://schemas.microsoft.com/office/powerpoint/2010/main" val="37587124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FE77B0-EA8F-462C-8C79-E5C65B8CE214}" type="datetimeFigureOut">
              <a:rPr lang="en-US" smtClean="0"/>
              <a:t>11/14/2023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824FD1-31D4-480B-A489-81C8B5B60666}" type="slidenum">
              <a:rPr lang="en-US" smtClean="0"/>
              <a:t>‹#›</a:t>
            </a:fld>
            <a:endParaRPr lang="en-US"/>
          </a:p>
        </p:txBody>
      </p:sp>
    </p:spTree>
    <p:extLst>
      <p:ext uri="{BB962C8B-B14F-4D97-AF65-F5344CB8AC3E}">
        <p14:creationId xmlns:p14="http://schemas.microsoft.com/office/powerpoint/2010/main" val="8119050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FE77B0-EA8F-462C-8C79-E5C65B8CE214}" type="datetimeFigureOut">
              <a:rPr lang="en-US" smtClean="0"/>
              <a:t>11/14/2023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824FD1-31D4-480B-A489-81C8B5B60666}" type="slidenum">
              <a:rPr lang="en-US" smtClean="0"/>
              <a:t>‹#›</a:t>
            </a:fld>
            <a:endParaRPr lang="en-US"/>
          </a:p>
        </p:txBody>
      </p:sp>
    </p:spTree>
    <p:extLst>
      <p:ext uri="{BB962C8B-B14F-4D97-AF65-F5344CB8AC3E}">
        <p14:creationId xmlns:p14="http://schemas.microsoft.com/office/powerpoint/2010/main" val="11483408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DFE77B0-EA8F-462C-8C79-E5C65B8CE214}" type="datetimeFigureOut">
              <a:rPr lang="en-US" smtClean="0"/>
              <a:t>11/14/2023</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9824FD1-31D4-480B-A489-81C8B5B60666}" type="slidenum">
              <a:rPr lang="en-US" smtClean="0"/>
              <a:t>‹#›</a:t>
            </a:fld>
            <a:endParaRPr lang="en-US"/>
          </a:p>
        </p:txBody>
      </p:sp>
    </p:spTree>
    <p:extLst>
      <p:ext uri="{BB962C8B-B14F-4D97-AF65-F5344CB8AC3E}">
        <p14:creationId xmlns:p14="http://schemas.microsoft.com/office/powerpoint/2010/main" val="3746454021"/>
      </p:ext>
    </p:extLst>
  </p:cSld>
  <p:clrMap bg1="dk1" tx1="lt1" bg2="dk2" tx2="lt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tescoplc.com/" TargetMode="External"/><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D5FD13B3-3F58-4777-997E-5447AA079DE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3" name="Straight Connector 12">
              <a:extLst>
                <a:ext uri="{FF2B5EF4-FFF2-40B4-BE49-F238E27FC236}">
                  <a16:creationId xmlns:a16="http://schemas.microsoft.com/office/drawing/2014/main" id="{EFE7BD20-6D81-4370-9DB7-04C9B4E9FC3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E08F0ECF-D673-4442-A82C-CDA64905A96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15" name="Rectangle 23">
              <a:extLst>
                <a:ext uri="{FF2B5EF4-FFF2-40B4-BE49-F238E27FC236}">
                  <a16:creationId xmlns:a16="http://schemas.microsoft.com/office/drawing/2014/main" id="{2AF8E598-80EA-41AD-A0F3-9543D601A0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5">
              <a:extLst>
                <a:ext uri="{FF2B5EF4-FFF2-40B4-BE49-F238E27FC236}">
                  <a16:creationId xmlns:a16="http://schemas.microsoft.com/office/drawing/2014/main" id="{AC7D6F9C-7670-4ACC-ACE1-A6BD24F5CF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16">
              <a:extLst>
                <a:ext uri="{FF2B5EF4-FFF2-40B4-BE49-F238E27FC236}">
                  <a16:creationId xmlns:a16="http://schemas.microsoft.com/office/drawing/2014/main" id="{FF420142-D3AA-46D3-A3A5-250686CD7A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7">
              <a:extLst>
                <a:ext uri="{FF2B5EF4-FFF2-40B4-BE49-F238E27FC236}">
                  <a16:creationId xmlns:a16="http://schemas.microsoft.com/office/drawing/2014/main" id="{051037D6-83DE-41D6-9103-84ABD0FEEB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8">
              <a:extLst>
                <a:ext uri="{FF2B5EF4-FFF2-40B4-BE49-F238E27FC236}">
                  <a16:creationId xmlns:a16="http://schemas.microsoft.com/office/drawing/2014/main" id="{FCAED6F3-E1FA-489A-A2B1-E97972EB47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Rectangle 29">
              <a:extLst>
                <a:ext uri="{FF2B5EF4-FFF2-40B4-BE49-F238E27FC236}">
                  <a16:creationId xmlns:a16="http://schemas.microsoft.com/office/drawing/2014/main" id="{AA247423-55F2-4D5D-806A-BE33BE6B19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Isosceles Triangle 20">
              <a:extLst>
                <a:ext uri="{FF2B5EF4-FFF2-40B4-BE49-F238E27FC236}">
                  <a16:creationId xmlns:a16="http://schemas.microsoft.com/office/drawing/2014/main" id="{B2FE1F39-B712-4260-8DA6-3B6A941028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Isosceles Triangle 21">
              <a:extLst>
                <a:ext uri="{FF2B5EF4-FFF2-40B4-BE49-F238E27FC236}">
                  <a16:creationId xmlns:a16="http://schemas.microsoft.com/office/drawing/2014/main" id="{0259AF7F-DAB9-4EE7-BBEF-7B961E5CF3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pic>
        <p:nvPicPr>
          <p:cNvPr id="7" name="Picture 6">
            <a:extLst>
              <a:ext uri="{FF2B5EF4-FFF2-40B4-BE49-F238E27FC236}">
                <a16:creationId xmlns:a16="http://schemas.microsoft.com/office/drawing/2014/main" id="{7AE0FBFE-790F-645A-7707-E4C00B996326}"/>
              </a:ext>
            </a:extLst>
          </p:cNvPr>
          <p:cNvPicPr>
            <a:picLocks noChangeAspect="1"/>
          </p:cNvPicPr>
          <p:nvPr/>
        </p:nvPicPr>
        <p:blipFill rotWithShape="1">
          <a:blip r:embed="rId2"/>
          <a:srcRect l="10912" r="13136"/>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2C1860B3-A5BE-C06A-029B-7F1641AB1A20}"/>
              </a:ext>
            </a:extLst>
          </p:cNvPr>
          <p:cNvSpPr>
            <a:spLocks noGrp="1"/>
          </p:cNvSpPr>
          <p:nvPr>
            <p:ph type="ctrTitle"/>
          </p:nvPr>
        </p:nvSpPr>
        <p:spPr>
          <a:xfrm>
            <a:off x="677333" y="609600"/>
            <a:ext cx="3851123" cy="1320800"/>
          </a:xfrm>
        </p:spPr>
        <p:txBody>
          <a:bodyPr vert="horz" lIns="91440" tIns="45720" rIns="91440" bIns="45720" rtlCol="0" anchor="t">
            <a:normAutofit/>
          </a:bodyPr>
          <a:lstStyle/>
          <a:p>
            <a:pPr algn="l">
              <a:lnSpc>
                <a:spcPct val="90000"/>
              </a:lnSpc>
            </a:pPr>
            <a:r>
              <a:rPr lang="en-US" sz="2800" b="1"/>
              <a:t>INTERNATIONAL BUSSINESS COMMUNICATIONS </a:t>
            </a:r>
          </a:p>
        </p:txBody>
      </p:sp>
      <p:sp>
        <p:nvSpPr>
          <p:cNvPr id="3" name="Subtitle 2">
            <a:extLst>
              <a:ext uri="{FF2B5EF4-FFF2-40B4-BE49-F238E27FC236}">
                <a16:creationId xmlns:a16="http://schemas.microsoft.com/office/drawing/2014/main" id="{1FC9CF86-97BC-233A-30B3-D7D7CFD3D79B}"/>
              </a:ext>
            </a:extLst>
          </p:cNvPr>
          <p:cNvSpPr>
            <a:spLocks noGrp="1"/>
          </p:cNvSpPr>
          <p:nvPr>
            <p:ph type="subTitle" idx="1"/>
          </p:nvPr>
        </p:nvSpPr>
        <p:spPr>
          <a:xfrm>
            <a:off x="677334" y="2160589"/>
            <a:ext cx="3851122" cy="3880773"/>
          </a:xfrm>
        </p:spPr>
        <p:txBody>
          <a:bodyPr vert="horz" lIns="91440" tIns="45720" rIns="91440" bIns="45720" rtlCol="0">
            <a:normAutofit/>
          </a:bodyPr>
          <a:lstStyle/>
          <a:p>
            <a:pPr algn="l">
              <a:buFont typeface="Wingdings 3" charset="2"/>
              <a:buChar char=""/>
            </a:pPr>
            <a:endParaRPr lang="en-US" dirty="0">
              <a:solidFill>
                <a:schemeClr val="tx1">
                  <a:lumMod val="75000"/>
                  <a:lumOff val="25000"/>
                </a:schemeClr>
              </a:solidFill>
            </a:endParaRPr>
          </a:p>
          <a:p>
            <a:pPr algn="l">
              <a:buFont typeface="Wingdings 3" charset="2"/>
              <a:buChar char=""/>
            </a:pPr>
            <a:endParaRPr lang="en-US" dirty="0">
              <a:solidFill>
                <a:schemeClr val="tx1">
                  <a:lumMod val="75000"/>
                  <a:lumOff val="25000"/>
                </a:schemeClr>
              </a:solidFill>
            </a:endParaRPr>
          </a:p>
          <a:p>
            <a:pPr algn="l">
              <a:buFont typeface="Wingdings 3" charset="2"/>
              <a:buChar char=""/>
            </a:pPr>
            <a:r>
              <a:rPr lang="en-US" b="1" dirty="0">
                <a:solidFill>
                  <a:schemeClr val="tx1">
                    <a:lumMod val="75000"/>
                    <a:lumOff val="25000"/>
                  </a:schemeClr>
                </a:solidFill>
              </a:rPr>
              <a:t>Student Name: Gabriela Koleva </a:t>
            </a:r>
          </a:p>
          <a:p>
            <a:pPr algn="l">
              <a:buFont typeface="Wingdings 3" charset="2"/>
              <a:buChar char=""/>
            </a:pPr>
            <a:endParaRPr lang="en-US" b="1" dirty="0">
              <a:solidFill>
                <a:schemeClr val="tx1">
                  <a:lumMod val="75000"/>
                  <a:lumOff val="25000"/>
                </a:schemeClr>
              </a:solidFill>
            </a:endParaRPr>
          </a:p>
          <a:p>
            <a:pPr algn="l">
              <a:buFont typeface="Wingdings 3" charset="2"/>
              <a:buChar char=""/>
            </a:pPr>
            <a:r>
              <a:rPr lang="en-US" b="1" dirty="0">
                <a:solidFill>
                  <a:schemeClr val="tx1">
                    <a:lumMod val="75000"/>
                    <a:lumOff val="25000"/>
                  </a:schemeClr>
                </a:solidFill>
              </a:rPr>
              <a:t>ID: 2115686</a:t>
            </a:r>
          </a:p>
          <a:p>
            <a:pPr algn="l">
              <a:buFont typeface="Wingdings 3" charset="2"/>
              <a:buChar char=""/>
            </a:pPr>
            <a:r>
              <a:rPr lang="en-US" b="1" dirty="0">
                <a:solidFill>
                  <a:schemeClr val="tx1">
                    <a:lumMod val="75000"/>
                    <a:lumOff val="25000"/>
                  </a:schemeClr>
                </a:solidFill>
              </a:rPr>
              <a:t>Lecturer name: </a:t>
            </a:r>
            <a:r>
              <a:rPr lang="en-US" b="1">
                <a:solidFill>
                  <a:schemeClr val="tx1">
                    <a:lumMod val="75000"/>
                    <a:lumOff val="25000"/>
                  </a:schemeClr>
                </a:solidFill>
              </a:rPr>
              <a:t>Charles Nwaogwugwu</a:t>
            </a:r>
            <a:endParaRPr lang="en-US" b="1" dirty="0">
              <a:solidFill>
                <a:schemeClr val="tx1">
                  <a:lumMod val="75000"/>
                  <a:lumOff val="25000"/>
                </a:schemeClr>
              </a:solidFill>
            </a:endParaRPr>
          </a:p>
        </p:txBody>
      </p:sp>
      <p:cxnSp>
        <p:nvCxnSpPr>
          <p:cNvPr id="24" name="Straight Connector 23">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404040"/>
            </a:solidFill>
          </a:ln>
        </p:spPr>
        <p:style>
          <a:lnRef idx="2">
            <a:schemeClr val="accent1"/>
          </a:lnRef>
          <a:fillRef idx="0">
            <a:schemeClr val="accent1"/>
          </a:fillRef>
          <a:effectRef idx="1">
            <a:schemeClr val="accent1"/>
          </a:effectRef>
          <a:fontRef idx="minor">
            <a:schemeClr val="tx1"/>
          </a:fontRef>
        </p:style>
      </p:cxnSp>
      <p:cxnSp>
        <p:nvCxnSpPr>
          <p:cNvPr id="26" name="Straight Connector 25">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404040"/>
            </a:solidFill>
          </a:ln>
        </p:spPr>
        <p:style>
          <a:lnRef idx="2">
            <a:schemeClr val="accent1"/>
          </a:lnRef>
          <a:fillRef idx="0">
            <a:schemeClr val="accent1"/>
          </a:fillRef>
          <a:effectRef idx="1">
            <a:schemeClr val="accent1"/>
          </a:effectRef>
          <a:fontRef idx="minor">
            <a:schemeClr val="tx1"/>
          </a:fontRef>
        </p:style>
      </p:cxnSp>
      <p:sp>
        <p:nvSpPr>
          <p:cNvPr id="28"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2"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4"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6"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8"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0"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3775977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DA27254-207B-4B52-973B-03A6D7C253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19E31E-F4F0-BEA0-6E5D-C2A6F178E6E0}"/>
              </a:ext>
            </a:extLst>
          </p:cNvPr>
          <p:cNvSpPr>
            <a:spLocks noGrp="1"/>
          </p:cNvSpPr>
          <p:nvPr>
            <p:ph type="title"/>
          </p:nvPr>
        </p:nvSpPr>
        <p:spPr>
          <a:xfrm>
            <a:off x="652481" y="1382486"/>
            <a:ext cx="3547581" cy="4093028"/>
          </a:xfrm>
        </p:spPr>
        <p:txBody>
          <a:bodyPr anchor="ctr">
            <a:normAutofit/>
          </a:bodyPr>
          <a:lstStyle/>
          <a:p>
            <a:r>
              <a:rPr lang="en-GB" sz="4400" b="1">
                <a:latin typeface="Arial" panose="020B0604020202020204" pitchFamily="34" charset="0"/>
                <a:cs typeface="Arial" panose="020B0604020202020204" pitchFamily="34" charset="0"/>
              </a:rPr>
              <a:t>Introduction</a:t>
            </a:r>
            <a:endParaRPr lang="en-US" sz="4400" b="1">
              <a:latin typeface="Arial" panose="020B0604020202020204" pitchFamily="34" charset="0"/>
              <a:cs typeface="Arial" panose="020B0604020202020204" pitchFamily="34" charset="0"/>
            </a:endParaRPr>
          </a:p>
        </p:txBody>
      </p:sp>
      <p:grpSp>
        <p:nvGrpSpPr>
          <p:cNvPr id="11" name="Group 10">
            <a:extLst>
              <a:ext uri="{FF2B5EF4-FFF2-40B4-BE49-F238E27FC236}">
                <a16:creationId xmlns:a16="http://schemas.microsoft.com/office/drawing/2014/main" id="{AE3358E8-FEB4-4E5C-903A-92C75E6BDD1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267" y="-8467"/>
            <a:ext cx="4766733" cy="6866467"/>
            <a:chOff x="7425267" y="-8467"/>
            <a:chExt cx="4766733" cy="6866467"/>
          </a:xfrm>
        </p:grpSpPr>
        <p:cxnSp>
          <p:nvCxnSpPr>
            <p:cNvPr id="12" name="Straight Connector 11">
              <a:extLst>
                <a:ext uri="{FF2B5EF4-FFF2-40B4-BE49-F238E27FC236}">
                  <a16:creationId xmlns:a16="http://schemas.microsoft.com/office/drawing/2014/main" id="{65FE9BA5-5847-4FF3-960A-4E3AC28E375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76D98C19-CACB-4DEB-9AA7-5E1D776DBCE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8EA0C28F-AA7D-46C7-8D8A-CE97E7EB07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50B7A449-3821-4275-97E9-6B1FF91DE1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Isosceles Triangle 15">
              <a:extLst>
                <a:ext uri="{FF2B5EF4-FFF2-40B4-BE49-F238E27FC236}">
                  <a16:creationId xmlns:a16="http://schemas.microsoft.com/office/drawing/2014/main" id="{D15285ED-C1E9-4539-9551-2D9D3B897D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7">
              <a:extLst>
                <a:ext uri="{FF2B5EF4-FFF2-40B4-BE49-F238E27FC236}">
                  <a16:creationId xmlns:a16="http://schemas.microsoft.com/office/drawing/2014/main" id="{A57A772B-029C-402F-8961-04AD1B6112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8">
              <a:extLst>
                <a:ext uri="{FF2B5EF4-FFF2-40B4-BE49-F238E27FC236}">
                  <a16:creationId xmlns:a16="http://schemas.microsoft.com/office/drawing/2014/main" id="{43A98072-A351-47FB-8807-1EEDBF77E3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9">
              <a:extLst>
                <a:ext uri="{FF2B5EF4-FFF2-40B4-BE49-F238E27FC236}">
                  <a16:creationId xmlns:a16="http://schemas.microsoft.com/office/drawing/2014/main" id="{3BC2C561-1ADE-495B-A04A-92DE414F5D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FE633B79-4994-47EC-9479-56BA3E3A58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2" name="Rectangle 21">
            <a:extLst>
              <a:ext uri="{FF2B5EF4-FFF2-40B4-BE49-F238E27FC236}">
                <a16:creationId xmlns:a16="http://schemas.microsoft.com/office/drawing/2014/main" id="{D6188152-70CA-4742-AA0D-863A7FDB47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77719" y="0"/>
            <a:ext cx="621428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9FB627B1-3222-BBE9-0A69-183CF57D8DB2}"/>
              </a:ext>
            </a:extLst>
          </p:cNvPr>
          <p:cNvGraphicFramePr>
            <a:graphicFrameLocks noGrp="1"/>
          </p:cNvGraphicFramePr>
          <p:nvPr>
            <p:ph idx="1"/>
            <p:extLst>
              <p:ext uri="{D42A27DB-BD31-4B8C-83A1-F6EECF244321}">
                <p14:modId xmlns:p14="http://schemas.microsoft.com/office/powerpoint/2010/main" val="2246215015"/>
              </p:ext>
            </p:extLst>
          </p:nvPr>
        </p:nvGraphicFramePr>
        <p:xfrm>
          <a:off x="4876847" y="944563"/>
          <a:ext cx="6656769" cy="49212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893096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8AE95-FEE5-3E6F-F478-D69B965E0C86}"/>
              </a:ext>
            </a:extLst>
          </p:cNvPr>
          <p:cNvSpPr>
            <a:spLocks noGrp="1"/>
          </p:cNvSpPr>
          <p:nvPr>
            <p:ph type="ctrTitle"/>
          </p:nvPr>
        </p:nvSpPr>
        <p:spPr>
          <a:xfrm>
            <a:off x="985969" y="4473227"/>
            <a:ext cx="8288032" cy="1096648"/>
          </a:xfrm>
        </p:spPr>
        <p:txBody>
          <a:bodyPr>
            <a:normAutofit/>
          </a:bodyPr>
          <a:lstStyle/>
          <a:p>
            <a:pPr algn="l"/>
            <a:r>
              <a:rPr lang="en-GB" sz="4800" b="1">
                <a:latin typeface="Arial" panose="020B0604020202020204" pitchFamily="34" charset="0"/>
                <a:cs typeface="Arial" panose="020B0604020202020204" pitchFamily="34" charset="0"/>
              </a:rPr>
              <a:t>Overview of Tesco PLC</a:t>
            </a:r>
            <a:endParaRPr lang="en-US" sz="4800" b="1">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8CB7D190-321D-2C64-0A9D-DD52849D9979}"/>
              </a:ext>
            </a:extLst>
          </p:cNvPr>
          <p:cNvSpPr>
            <a:spLocks noGrp="1"/>
          </p:cNvSpPr>
          <p:nvPr>
            <p:ph type="subTitle" idx="1"/>
          </p:nvPr>
        </p:nvSpPr>
        <p:spPr>
          <a:xfrm>
            <a:off x="985969" y="5569874"/>
            <a:ext cx="8288032" cy="701677"/>
          </a:xfrm>
        </p:spPr>
        <p:txBody>
          <a:bodyPr>
            <a:normAutofit/>
          </a:bodyPr>
          <a:lstStyle/>
          <a:p>
            <a:pPr marL="285750" indent="-285750" algn="l">
              <a:lnSpc>
                <a:spcPct val="90000"/>
              </a:lnSpc>
              <a:buFont typeface="Wingdings" panose="05000000000000000000" pitchFamily="2" charset="2"/>
              <a:buChar char="Ø"/>
            </a:pPr>
            <a:r>
              <a:rPr lang="en-GB" sz="1100">
                <a:latin typeface="Arial" panose="020B0604020202020204" pitchFamily="34" charset="0"/>
                <a:cs typeface="Arial" panose="020B0604020202020204" pitchFamily="34" charset="0"/>
              </a:rPr>
              <a:t>Tesco is a public limited company  operating in the retail industry and founded by Jack Cohen.</a:t>
            </a:r>
          </a:p>
          <a:p>
            <a:pPr marL="285750" indent="-285750" algn="l">
              <a:lnSpc>
                <a:spcPct val="90000"/>
              </a:lnSpc>
              <a:buFont typeface="Wingdings" panose="05000000000000000000" pitchFamily="2" charset="2"/>
              <a:buChar char="Ø"/>
            </a:pPr>
            <a:r>
              <a:rPr lang="en-GB" sz="1100">
                <a:latin typeface="Arial" panose="020B0604020202020204" pitchFamily="34" charset="0"/>
                <a:cs typeface="Arial" panose="020B0604020202020204" pitchFamily="34" charset="0"/>
              </a:rPr>
              <a:t>Some of the regions that Tesco Plc operates in are Ireland, the United Kingdom, the Czech Republic,  Hungary and Slovakia</a:t>
            </a:r>
            <a:r>
              <a:rPr lang="en-US" sz="1100">
                <a:latin typeface="Arial" panose="020B0604020202020204" pitchFamily="34" charset="0"/>
                <a:cs typeface="Arial" panose="020B0604020202020204" pitchFamily="34" charset="0"/>
              </a:rPr>
              <a:t> (Tesco, 2023)</a:t>
            </a:r>
            <a:r>
              <a:rPr lang="en-GB" sz="1100">
                <a:latin typeface="Arial" panose="020B0604020202020204" pitchFamily="34" charset="0"/>
                <a:cs typeface="Arial" panose="020B0604020202020204" pitchFamily="34" charset="0"/>
              </a:rPr>
              <a:t>.</a:t>
            </a:r>
          </a:p>
        </p:txBody>
      </p:sp>
      <p:pic>
        <p:nvPicPr>
          <p:cNvPr id="6" name="Picture 5" descr="A sign on a building&#10;&#10;Description automatically generated">
            <a:extLst>
              <a:ext uri="{FF2B5EF4-FFF2-40B4-BE49-F238E27FC236}">
                <a16:creationId xmlns:a16="http://schemas.microsoft.com/office/drawing/2014/main" id="{2AA9DEA8-62A7-ECC1-7E78-40DF95E45D5A}"/>
              </a:ext>
            </a:extLst>
          </p:cNvPr>
          <p:cNvPicPr>
            <a:picLocks noChangeAspect="1"/>
          </p:cNvPicPr>
          <p:nvPr/>
        </p:nvPicPr>
        <p:blipFill rotWithShape="1">
          <a:blip r:embed="rId3">
            <a:extLst>
              <a:ext uri="{28A0092B-C50C-407E-A947-70E740481C1C}">
                <a14:useLocalDpi xmlns:a14="http://schemas.microsoft.com/office/drawing/2010/main" val="0"/>
              </a:ext>
            </a:extLst>
          </a:blip>
          <a:srcRect t="15852" r="2" b="18089"/>
          <a:stretch/>
        </p:blipFill>
        <p:spPr>
          <a:xfrm>
            <a:off x="677334" y="508726"/>
            <a:ext cx="8274669" cy="3635025"/>
          </a:xfrm>
          <a:custGeom>
            <a:avLst/>
            <a:gdLst/>
            <a:ahLst/>
            <a:cxnLst/>
            <a:rect l="l" t="t" r="r" b="b"/>
            <a:pathLst>
              <a:path w="8274669" h="3635025">
                <a:moveTo>
                  <a:pt x="540554" y="0"/>
                </a:moveTo>
                <a:lnTo>
                  <a:pt x="8274669" y="0"/>
                </a:lnTo>
                <a:lnTo>
                  <a:pt x="8274669" y="3635025"/>
                </a:lnTo>
                <a:lnTo>
                  <a:pt x="0" y="3635025"/>
                </a:lnTo>
                <a:close/>
              </a:path>
            </a:pathLst>
          </a:custGeom>
        </p:spPr>
      </p:pic>
    </p:spTree>
    <p:extLst>
      <p:ext uri="{BB962C8B-B14F-4D97-AF65-F5344CB8AC3E}">
        <p14:creationId xmlns:p14="http://schemas.microsoft.com/office/powerpoint/2010/main" val="28740290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6" name="Picture 5" descr="A flag of the united kingdom and the united kingdom&#10;&#10;Description automatically generated">
            <a:extLst>
              <a:ext uri="{FF2B5EF4-FFF2-40B4-BE49-F238E27FC236}">
                <a16:creationId xmlns:a16="http://schemas.microsoft.com/office/drawing/2014/main" id="{889D467C-2BB2-E8BD-58B9-699E5479474B}"/>
              </a:ext>
            </a:extLst>
          </p:cNvPr>
          <p:cNvPicPr>
            <a:picLocks noChangeAspect="1"/>
          </p:cNvPicPr>
          <p:nvPr/>
        </p:nvPicPr>
        <p:blipFill rotWithShape="1">
          <a:blip r:embed="rId3">
            <a:extLst>
              <a:ext uri="{28A0092B-C50C-407E-A947-70E740481C1C}">
                <a14:useLocalDpi xmlns:a14="http://schemas.microsoft.com/office/drawing/2010/main" val="0"/>
              </a:ext>
            </a:extLst>
          </a:blip>
          <a:srcRect l="22893" r="-2" b="-2"/>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918DBC6C-C68D-3B2C-EDB8-DC493E7F49C1}"/>
              </a:ext>
            </a:extLst>
          </p:cNvPr>
          <p:cNvSpPr>
            <a:spLocks noGrp="1"/>
          </p:cNvSpPr>
          <p:nvPr>
            <p:ph type="title"/>
          </p:nvPr>
        </p:nvSpPr>
        <p:spPr>
          <a:xfrm>
            <a:off x="677333" y="609600"/>
            <a:ext cx="3851123" cy="1320800"/>
          </a:xfrm>
        </p:spPr>
        <p:txBody>
          <a:bodyPr>
            <a:normAutofit/>
          </a:bodyPr>
          <a:lstStyle/>
          <a:p>
            <a:pPr>
              <a:lnSpc>
                <a:spcPct val="90000"/>
              </a:lnSpc>
            </a:pPr>
            <a:r>
              <a:rPr lang="en-GB" sz="2800" b="1">
                <a:latin typeface="Arial" panose="020B0604020202020204" pitchFamily="34" charset="0"/>
                <a:cs typeface="Arial" panose="020B0604020202020204" pitchFamily="34" charset="0"/>
              </a:rPr>
              <a:t>Cultural differences between the UK and Germany</a:t>
            </a:r>
            <a:endParaRPr lang="en-US" sz="2800" b="1">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3C514D1-D7C9-9607-861C-44B3B5C6A673}"/>
              </a:ext>
            </a:extLst>
          </p:cNvPr>
          <p:cNvSpPr>
            <a:spLocks noGrp="1"/>
          </p:cNvSpPr>
          <p:nvPr>
            <p:ph idx="1"/>
          </p:nvPr>
        </p:nvSpPr>
        <p:spPr>
          <a:xfrm>
            <a:off x="677334" y="2160589"/>
            <a:ext cx="3851122" cy="3880773"/>
          </a:xfrm>
        </p:spPr>
        <p:txBody>
          <a:bodyPr>
            <a:normAutofit/>
          </a:bodyPr>
          <a:lstStyle/>
          <a:p>
            <a:pPr>
              <a:lnSpc>
                <a:spcPct val="90000"/>
              </a:lnSpc>
              <a:buFont typeface="Wingdings" panose="05000000000000000000" pitchFamily="2" charset="2"/>
              <a:buChar char="Ø"/>
            </a:pPr>
            <a:r>
              <a:rPr lang="en-GB" sz="1700" dirty="0">
                <a:latin typeface="Arial" panose="020B0604020202020204" pitchFamily="34" charset="0"/>
                <a:cs typeface="Arial" panose="020B0604020202020204" pitchFamily="34" charset="0"/>
              </a:rPr>
              <a:t>For Tesco to successfully establish offices in Germany, it has to understand the cultural difference between UK and Germany.</a:t>
            </a:r>
          </a:p>
          <a:p>
            <a:pPr>
              <a:lnSpc>
                <a:spcPct val="90000"/>
              </a:lnSpc>
              <a:buFont typeface="Wingdings" panose="05000000000000000000" pitchFamily="2" charset="2"/>
              <a:buChar char="Ø"/>
            </a:pPr>
            <a:r>
              <a:rPr lang="en-US" sz="1700" dirty="0">
                <a:latin typeface="Arial" panose="020B0604020202020204" pitchFamily="34" charset="0"/>
                <a:cs typeface="Arial" panose="020B0604020202020204" pitchFamily="34" charset="0"/>
              </a:rPr>
              <a:t> While 98%  of the people in Britain speak English, 95% of people in Germany speak </a:t>
            </a:r>
            <a:r>
              <a:rPr lang="en-US" sz="1700" dirty="0" err="1">
                <a:latin typeface="Arial" panose="020B0604020202020204" pitchFamily="34" charset="0"/>
                <a:cs typeface="Arial" panose="020B0604020202020204" pitchFamily="34" charset="0"/>
              </a:rPr>
              <a:t>deutsch</a:t>
            </a:r>
            <a:r>
              <a:rPr lang="en-US" sz="1700" dirty="0">
                <a:latin typeface="Arial" panose="020B0604020202020204" pitchFamily="34" charset="0"/>
                <a:cs typeface="Arial" panose="020B0604020202020204" pitchFamily="34" charset="0"/>
              </a:rPr>
              <a:t> and only the literate can speak English (</a:t>
            </a:r>
            <a:r>
              <a:rPr lang="en-US" sz="1700" dirty="0" err="1">
                <a:latin typeface="Arial" panose="020B0604020202020204" pitchFamily="34" charset="0"/>
                <a:cs typeface="Arial" panose="020B0604020202020204" pitchFamily="34" charset="0"/>
              </a:rPr>
              <a:t>Varul</a:t>
            </a:r>
            <a:r>
              <a:rPr lang="en-US" sz="1700" dirty="0">
                <a:latin typeface="Arial" panose="020B0604020202020204" pitchFamily="34" charset="0"/>
                <a:cs typeface="Arial" panose="020B0604020202020204" pitchFamily="34" charset="0"/>
              </a:rPr>
              <a:t>, 2019).</a:t>
            </a:r>
          </a:p>
          <a:p>
            <a:pPr>
              <a:lnSpc>
                <a:spcPct val="90000"/>
              </a:lnSpc>
              <a:buFont typeface="Wingdings" panose="05000000000000000000" pitchFamily="2" charset="2"/>
              <a:buChar char="Ø"/>
            </a:pPr>
            <a:r>
              <a:rPr lang="en-US" sz="1700" dirty="0">
                <a:latin typeface="Arial" panose="020B0604020202020204" pitchFamily="34" charset="0"/>
                <a:cs typeface="Arial" panose="020B0604020202020204" pitchFamily="34" charset="0"/>
              </a:rPr>
              <a:t>Language barrier may result to a misunderstanding between Tesco employees and the customers, frustrations , wasted efforts time and money.</a:t>
            </a:r>
          </a:p>
          <a:p>
            <a:pPr marL="0" indent="0">
              <a:lnSpc>
                <a:spcPct val="90000"/>
              </a:lnSpc>
              <a:buNone/>
            </a:pPr>
            <a:endParaRPr lang="en-US" sz="1700" dirty="0">
              <a:latin typeface="Arial" panose="020B0604020202020204" pitchFamily="34" charset="0"/>
              <a:cs typeface="Arial" panose="020B0604020202020204" pitchFamily="34" charset="0"/>
            </a:endParaRPr>
          </a:p>
        </p:txBody>
      </p:sp>
      <p:cxnSp>
        <p:nvCxnSpPr>
          <p:cNvPr id="11" name="Straight Connector 10">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404040"/>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404040"/>
            </a:solidFill>
          </a:ln>
        </p:spPr>
        <p:style>
          <a:lnRef idx="2">
            <a:schemeClr val="accent1"/>
          </a:lnRef>
          <a:fillRef idx="0">
            <a:schemeClr val="accent1"/>
          </a:fillRef>
          <a:effectRef idx="1">
            <a:schemeClr val="accent1"/>
          </a:effectRef>
          <a:fontRef idx="minor">
            <a:schemeClr val="tx1"/>
          </a:fontRef>
        </p:style>
      </p:cxnSp>
      <p:sp>
        <p:nvSpPr>
          <p:cNvPr id="15"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5773685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E48F0-129A-3A94-273C-63F9918AB1C5}"/>
              </a:ext>
            </a:extLst>
          </p:cNvPr>
          <p:cNvSpPr>
            <a:spLocks noGrp="1"/>
          </p:cNvSpPr>
          <p:nvPr>
            <p:ph type="title"/>
          </p:nvPr>
        </p:nvSpPr>
        <p:spPr>
          <a:xfrm>
            <a:off x="5536734" y="609600"/>
            <a:ext cx="3737268" cy="1320800"/>
          </a:xfrm>
        </p:spPr>
        <p:txBody>
          <a:bodyPr>
            <a:normAutofit/>
          </a:bodyPr>
          <a:lstStyle/>
          <a:p>
            <a:pPr>
              <a:lnSpc>
                <a:spcPct val="90000"/>
              </a:lnSpc>
            </a:pPr>
            <a:r>
              <a:rPr lang="en-GB" sz="2800" b="1">
                <a:latin typeface="Arial" panose="020B0604020202020204" pitchFamily="34" charset="0"/>
                <a:cs typeface="Arial" panose="020B0604020202020204" pitchFamily="34" charset="0"/>
              </a:rPr>
              <a:t>Cultural differences between the UK and Germany</a:t>
            </a:r>
            <a:endParaRPr lang="en-US" sz="2800"/>
          </a:p>
        </p:txBody>
      </p:sp>
      <p:sp>
        <p:nvSpPr>
          <p:cNvPr id="3" name="Content Placeholder 2">
            <a:extLst>
              <a:ext uri="{FF2B5EF4-FFF2-40B4-BE49-F238E27FC236}">
                <a16:creationId xmlns:a16="http://schemas.microsoft.com/office/drawing/2014/main" id="{CC97440E-D42D-C633-BE8B-05F78AB44B48}"/>
              </a:ext>
            </a:extLst>
          </p:cNvPr>
          <p:cNvSpPr>
            <a:spLocks noGrp="1"/>
          </p:cNvSpPr>
          <p:nvPr>
            <p:ph idx="1"/>
          </p:nvPr>
        </p:nvSpPr>
        <p:spPr>
          <a:xfrm>
            <a:off x="5209563" y="2160589"/>
            <a:ext cx="4064439" cy="3880773"/>
          </a:xfrm>
        </p:spPr>
        <p:txBody>
          <a:bodyPr>
            <a:normAutofit/>
          </a:bodyPr>
          <a:lstStyle/>
          <a:p>
            <a:pPr marL="0" indent="0">
              <a:buNone/>
            </a:pPr>
            <a:r>
              <a:rPr lang="en-GB" b="1" dirty="0">
                <a:latin typeface="Arial" panose="020B0604020202020204" pitchFamily="34" charset="0"/>
                <a:cs typeface="Arial" panose="020B0604020202020204" pitchFamily="34" charset="0"/>
              </a:rPr>
              <a:t>Ethnic make-up  of the people</a:t>
            </a:r>
          </a:p>
          <a:p>
            <a:pPr>
              <a:buFont typeface="Wingdings" panose="05000000000000000000" pitchFamily="2" charset="2"/>
              <a:buChar char="Ø"/>
            </a:pPr>
            <a:r>
              <a:rPr lang="en-US" dirty="0">
                <a:latin typeface="Arial" panose="020B0604020202020204" pitchFamily="34" charset="0"/>
                <a:cs typeface="Arial" panose="020B0604020202020204" pitchFamily="34" charset="0"/>
              </a:rPr>
              <a:t>In UK, about 87.1% of the population is made up of White British people  including the population in Northern Ireland </a:t>
            </a:r>
            <a:r>
              <a:rPr lang="en-GB" dirty="0">
                <a:latin typeface="Arial" panose="020B0604020202020204" pitchFamily="34" charset="0"/>
                <a:cs typeface="Arial" panose="020B0604020202020204" pitchFamily="34" charset="0"/>
              </a:rPr>
              <a:t>(</a:t>
            </a:r>
            <a:r>
              <a:rPr lang="en-US" dirty="0" err="1">
                <a:latin typeface="Arial" panose="020B0604020202020204" pitchFamily="34" charset="0"/>
                <a:cs typeface="Arial" panose="020B0604020202020204" pitchFamily="34" charset="0"/>
              </a:rPr>
              <a:t>Schröter</a:t>
            </a:r>
            <a:r>
              <a:rPr lang="en-US" dirty="0">
                <a:latin typeface="Arial" panose="020B0604020202020204" pitchFamily="34" charset="0"/>
                <a:cs typeface="Arial" panose="020B0604020202020204" pitchFamily="34" charset="0"/>
              </a:rPr>
              <a:t>, 2017).</a:t>
            </a:r>
          </a:p>
          <a:p>
            <a:pPr>
              <a:buFont typeface="Wingdings" panose="05000000000000000000" pitchFamily="2" charset="2"/>
              <a:buChar char="Ø"/>
            </a:pPr>
            <a:r>
              <a:rPr lang="en-US" dirty="0">
                <a:latin typeface="Arial" panose="020B0604020202020204" pitchFamily="34" charset="0"/>
                <a:cs typeface="Arial" panose="020B0604020202020204" pitchFamily="34" charset="0"/>
              </a:rPr>
              <a:t>In Germany,  the largest ethic group is Germans while others are </a:t>
            </a:r>
            <a:r>
              <a:rPr lang="en-US" dirty="0" err="1">
                <a:latin typeface="Arial" panose="020B0604020202020204" pitchFamily="34" charset="0"/>
                <a:cs typeface="Arial" panose="020B0604020202020204" pitchFamily="34" charset="0"/>
              </a:rPr>
              <a:t>Yanish</a:t>
            </a:r>
            <a:r>
              <a:rPr lang="en-US" dirty="0">
                <a:latin typeface="Arial" panose="020B0604020202020204" pitchFamily="34" charset="0"/>
                <a:cs typeface="Arial" panose="020B0604020202020204" pitchFamily="34" charset="0"/>
              </a:rPr>
              <a:t> people, Serbs, Romanian, and Bavarians among other ethnic groups who are small in numbers (McCarthy, 2015).</a:t>
            </a:r>
          </a:p>
          <a:p>
            <a:pPr>
              <a:buFont typeface="Wingdings" panose="05000000000000000000" pitchFamily="2" charset="2"/>
              <a:buChar char="Ø"/>
            </a:pPr>
            <a:endParaRPr lang="en-US"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F69673AB-3B7B-79E8-66A2-36959DC2B492}"/>
              </a:ext>
            </a:extLst>
          </p:cNvPr>
          <p:cNvPicPr>
            <a:picLocks noChangeAspect="1"/>
          </p:cNvPicPr>
          <p:nvPr/>
        </p:nvPicPr>
        <p:blipFill rotWithShape="1">
          <a:blip r:embed="rId3">
            <a:extLst>
              <a:ext uri="{28A0092B-C50C-407E-A947-70E740481C1C}">
                <a14:useLocalDpi xmlns:a14="http://schemas.microsoft.com/office/drawing/2010/main" val="0"/>
              </a:ext>
            </a:extLst>
          </a:blip>
          <a:srcRect l="15352" r="5982"/>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10" name="Isosceles Triangle 9">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9498995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7F2FA-685A-B36E-FB29-A16B92E5CCE2}"/>
              </a:ext>
            </a:extLst>
          </p:cNvPr>
          <p:cNvSpPr>
            <a:spLocks noGrp="1"/>
          </p:cNvSpPr>
          <p:nvPr>
            <p:ph type="title"/>
          </p:nvPr>
        </p:nvSpPr>
        <p:spPr>
          <a:xfrm>
            <a:off x="677334" y="609600"/>
            <a:ext cx="8596668" cy="1320800"/>
          </a:xfrm>
        </p:spPr>
        <p:txBody>
          <a:bodyPr anchor="t">
            <a:normAutofit/>
          </a:bodyPr>
          <a:lstStyle/>
          <a:p>
            <a:r>
              <a:rPr lang="en-GB" b="1">
                <a:latin typeface="Arial" panose="020B0604020202020204" pitchFamily="34" charset="0"/>
                <a:cs typeface="Arial" panose="020B0604020202020204" pitchFamily="34" charset="0"/>
              </a:rPr>
              <a:t>Cultural differences between the UK and Germany</a:t>
            </a:r>
            <a:endParaRPr lang="en-US"/>
          </a:p>
        </p:txBody>
      </p:sp>
      <p:sp>
        <p:nvSpPr>
          <p:cNvPr id="3" name="Content Placeholder 2">
            <a:extLst>
              <a:ext uri="{FF2B5EF4-FFF2-40B4-BE49-F238E27FC236}">
                <a16:creationId xmlns:a16="http://schemas.microsoft.com/office/drawing/2014/main" id="{804AE916-8874-7458-A015-1518814E7E7D}"/>
              </a:ext>
            </a:extLst>
          </p:cNvPr>
          <p:cNvSpPr>
            <a:spLocks noGrp="1"/>
          </p:cNvSpPr>
          <p:nvPr>
            <p:ph idx="1"/>
          </p:nvPr>
        </p:nvSpPr>
        <p:spPr>
          <a:xfrm>
            <a:off x="6336287" y="1681089"/>
            <a:ext cx="3271947" cy="5352757"/>
          </a:xfrm>
        </p:spPr>
        <p:txBody>
          <a:bodyPr>
            <a:normAutofit/>
          </a:bodyPr>
          <a:lstStyle/>
          <a:p>
            <a:pPr marL="0" indent="0">
              <a:lnSpc>
                <a:spcPct val="90000"/>
              </a:lnSpc>
              <a:buNone/>
            </a:pPr>
            <a:r>
              <a:rPr lang="en-GB" sz="1400" b="1" dirty="0">
                <a:latin typeface="Arial" panose="020B0604020202020204" pitchFamily="34" charset="0"/>
                <a:cs typeface="Arial" panose="020B0604020202020204" pitchFamily="34" charset="0"/>
              </a:rPr>
              <a:t>Social structures.</a:t>
            </a:r>
          </a:p>
          <a:p>
            <a:pPr>
              <a:lnSpc>
                <a:spcPct val="90000"/>
              </a:lnSpc>
              <a:buFont typeface="Wingdings" panose="05000000000000000000" pitchFamily="2" charset="2"/>
              <a:buChar char="Ø"/>
            </a:pPr>
            <a:r>
              <a:rPr lang="en-US" sz="1400" dirty="0">
                <a:latin typeface="Arial" panose="020B0604020202020204" pitchFamily="34" charset="0"/>
                <a:cs typeface="Arial" panose="020B0604020202020204" pitchFamily="34" charset="0"/>
              </a:rPr>
              <a:t>The British system is a hierarchical structure that classify people into upper class, middle class and working class.</a:t>
            </a:r>
          </a:p>
          <a:p>
            <a:pPr>
              <a:lnSpc>
                <a:spcPct val="90000"/>
              </a:lnSpc>
              <a:buFont typeface="Wingdings" panose="05000000000000000000" pitchFamily="2" charset="2"/>
              <a:buChar char="Ø"/>
            </a:pPr>
            <a:r>
              <a:rPr lang="en-US" sz="1400" dirty="0">
                <a:latin typeface="Arial" panose="020B0604020202020204" pitchFamily="34" charset="0"/>
                <a:cs typeface="Arial" panose="020B0604020202020204" pitchFamily="34" charset="0"/>
              </a:rPr>
              <a:t>In Germany,  the social classes also consists of the upper class who are the wealthy individuals and families  holding significant influence and power in the society (</a:t>
            </a:r>
            <a:r>
              <a:rPr lang="en-US" sz="1400" dirty="0" err="1">
                <a:latin typeface="Arial" panose="020B0604020202020204" pitchFamily="34" charset="0"/>
                <a:cs typeface="Arial" panose="020B0604020202020204" pitchFamily="34" charset="0"/>
              </a:rPr>
              <a:t>Schröter</a:t>
            </a:r>
            <a:r>
              <a:rPr lang="en-US" sz="1400" dirty="0">
                <a:latin typeface="Arial" panose="020B0604020202020204" pitchFamily="34" charset="0"/>
                <a:cs typeface="Arial" panose="020B0604020202020204" pitchFamily="34" charset="0"/>
              </a:rPr>
              <a:t>, 2017). </a:t>
            </a:r>
          </a:p>
          <a:p>
            <a:pPr>
              <a:lnSpc>
                <a:spcPct val="90000"/>
              </a:lnSpc>
              <a:buFont typeface="Wingdings" panose="05000000000000000000" pitchFamily="2" charset="2"/>
              <a:buChar char="Ø"/>
            </a:pPr>
            <a:r>
              <a:rPr lang="en-US" sz="1400" dirty="0">
                <a:latin typeface="Arial" panose="020B0604020202020204" pitchFamily="34" charset="0"/>
                <a:cs typeface="Arial" panose="020B0604020202020204" pitchFamily="34" charset="0"/>
              </a:rPr>
              <a:t>This means that Tesco will not face a challenge in determining the type of goods to sell and the managerial and operational practices to establish in their new offices in Germany (</a:t>
            </a:r>
            <a:r>
              <a:rPr lang="en-US" sz="1400" dirty="0" err="1">
                <a:latin typeface="Arial" panose="020B0604020202020204" pitchFamily="34" charset="0"/>
                <a:cs typeface="Arial" panose="020B0604020202020204" pitchFamily="34" charset="0"/>
              </a:rPr>
              <a:t>Varul</a:t>
            </a:r>
            <a:r>
              <a:rPr lang="en-US" sz="1400" dirty="0">
                <a:latin typeface="Arial" panose="020B0604020202020204" pitchFamily="34" charset="0"/>
                <a:cs typeface="Arial" panose="020B0604020202020204" pitchFamily="34" charset="0"/>
              </a:rPr>
              <a:t>, 2019).</a:t>
            </a:r>
          </a:p>
          <a:p>
            <a:pPr>
              <a:lnSpc>
                <a:spcPct val="90000"/>
              </a:lnSpc>
              <a:buFont typeface="Wingdings" panose="05000000000000000000" pitchFamily="2" charset="2"/>
              <a:buChar char="Ø"/>
            </a:pPr>
            <a:r>
              <a:rPr lang="en-US" sz="1400" dirty="0">
                <a:latin typeface="Arial" panose="020B0604020202020204" pitchFamily="34" charset="0"/>
                <a:cs typeface="Arial" panose="020B0604020202020204" pitchFamily="34" charset="0"/>
              </a:rPr>
              <a:t>Both countries have the same social structures.</a:t>
            </a:r>
          </a:p>
        </p:txBody>
      </p:sp>
      <p:pic>
        <p:nvPicPr>
          <p:cNvPr id="7" name="Picture 6">
            <a:extLst>
              <a:ext uri="{FF2B5EF4-FFF2-40B4-BE49-F238E27FC236}">
                <a16:creationId xmlns:a16="http://schemas.microsoft.com/office/drawing/2014/main" id="{F513E279-2B91-4CE8-A7B8-D7074D2D7AF3}"/>
              </a:ext>
            </a:extLst>
          </p:cNvPr>
          <p:cNvPicPr>
            <a:picLocks noChangeAspect="1"/>
          </p:cNvPicPr>
          <p:nvPr/>
        </p:nvPicPr>
        <p:blipFill rotWithShape="1">
          <a:blip r:embed="rId3">
            <a:extLst>
              <a:ext uri="{28A0092B-C50C-407E-A947-70E740481C1C}">
                <a14:useLocalDpi xmlns:a14="http://schemas.microsoft.com/office/drawing/2010/main" val="0"/>
              </a:ext>
            </a:extLst>
          </a:blip>
          <a:srcRect t="4061" r="-2" b="-2"/>
          <a:stretch/>
        </p:blipFill>
        <p:spPr>
          <a:xfrm>
            <a:off x="677334" y="2159331"/>
            <a:ext cx="5423429" cy="3882362"/>
          </a:xfrm>
          <a:prstGeom prst="rect">
            <a:avLst/>
          </a:prstGeom>
        </p:spPr>
      </p:pic>
    </p:spTree>
    <p:extLst>
      <p:ext uri="{BB962C8B-B14F-4D97-AF65-F5344CB8AC3E}">
        <p14:creationId xmlns:p14="http://schemas.microsoft.com/office/powerpoint/2010/main" val="12520404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9CD4B1-F935-66CC-45E6-D9F24151F980}"/>
              </a:ext>
            </a:extLst>
          </p:cNvPr>
          <p:cNvSpPr>
            <a:spLocks noGrp="1"/>
          </p:cNvSpPr>
          <p:nvPr>
            <p:ph type="title"/>
          </p:nvPr>
        </p:nvSpPr>
        <p:spPr>
          <a:xfrm>
            <a:off x="677334" y="609600"/>
            <a:ext cx="8596668" cy="1320800"/>
          </a:xfrm>
        </p:spPr>
        <p:txBody>
          <a:bodyPr anchor="t">
            <a:normAutofit/>
          </a:bodyPr>
          <a:lstStyle/>
          <a:p>
            <a:r>
              <a:rPr lang="en-GB" b="1">
                <a:latin typeface="Arial" panose="020B0604020202020204" pitchFamily="34" charset="0"/>
                <a:cs typeface="Arial" panose="020B0604020202020204" pitchFamily="34" charset="0"/>
              </a:rPr>
              <a:t>Cultural differences between the UK and Germany</a:t>
            </a:r>
            <a:endParaRPr lang="en-US">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1D9EE249-7684-B522-B23E-2697465E14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7474" y="2159331"/>
            <a:ext cx="5283289" cy="2958641"/>
          </a:xfrm>
          <a:prstGeom prst="rect">
            <a:avLst/>
          </a:prstGeom>
        </p:spPr>
      </p:pic>
      <p:sp>
        <p:nvSpPr>
          <p:cNvPr id="3" name="Content Placeholder 2">
            <a:extLst>
              <a:ext uri="{FF2B5EF4-FFF2-40B4-BE49-F238E27FC236}">
                <a16:creationId xmlns:a16="http://schemas.microsoft.com/office/drawing/2014/main" id="{899093FE-308D-9AD9-AC7A-E231B521110C}"/>
              </a:ext>
            </a:extLst>
          </p:cNvPr>
          <p:cNvSpPr>
            <a:spLocks noGrp="1"/>
          </p:cNvSpPr>
          <p:nvPr>
            <p:ph idx="1"/>
          </p:nvPr>
        </p:nvSpPr>
        <p:spPr>
          <a:xfrm>
            <a:off x="6416039" y="1596683"/>
            <a:ext cx="2927185" cy="4444679"/>
          </a:xfrm>
        </p:spPr>
        <p:txBody>
          <a:bodyPr>
            <a:normAutofit/>
          </a:bodyPr>
          <a:lstStyle/>
          <a:p>
            <a:pPr marL="0" indent="0">
              <a:lnSpc>
                <a:spcPct val="90000"/>
              </a:lnSpc>
              <a:buNone/>
            </a:pPr>
            <a:r>
              <a:rPr lang="en-GB" sz="1400" b="1" dirty="0">
                <a:latin typeface="Arial" panose="020B0604020202020204" pitchFamily="34" charset="0"/>
                <a:cs typeface="Arial" panose="020B0604020202020204" pitchFamily="34" charset="0"/>
              </a:rPr>
              <a:t>Religious values</a:t>
            </a:r>
          </a:p>
          <a:p>
            <a:pPr>
              <a:lnSpc>
                <a:spcPct val="90000"/>
              </a:lnSpc>
              <a:buFont typeface="Wingdings" panose="05000000000000000000" pitchFamily="2" charset="2"/>
              <a:buChar char="Ø"/>
            </a:pPr>
            <a:r>
              <a:rPr lang="en-GB" sz="1400" dirty="0">
                <a:latin typeface="Arial" panose="020B0604020202020204" pitchFamily="34" charset="0"/>
                <a:cs typeface="Arial" panose="020B0604020202020204" pitchFamily="34" charset="0"/>
              </a:rPr>
              <a:t>About 46% of the people in UK are Christians, 37% have no religion,  6% are Muslim  2% are Hindus (</a:t>
            </a:r>
            <a:r>
              <a:rPr lang="en-US" sz="1400" dirty="0">
                <a:latin typeface="Arial" panose="020B0604020202020204" pitchFamily="34" charset="0"/>
                <a:cs typeface="Arial" panose="020B0604020202020204" pitchFamily="34" charset="0"/>
              </a:rPr>
              <a:t>McCarthy, 2015)</a:t>
            </a:r>
            <a:r>
              <a:rPr lang="en-GB" sz="1400" dirty="0">
                <a:latin typeface="Arial" panose="020B0604020202020204" pitchFamily="34" charset="0"/>
                <a:cs typeface="Arial" panose="020B0604020202020204" pitchFamily="34" charset="0"/>
              </a:rPr>
              <a:t>.</a:t>
            </a:r>
          </a:p>
          <a:p>
            <a:pPr>
              <a:lnSpc>
                <a:spcPct val="90000"/>
              </a:lnSpc>
              <a:buFont typeface="Wingdings" panose="05000000000000000000" pitchFamily="2" charset="2"/>
              <a:buChar char="Ø"/>
            </a:pPr>
            <a:r>
              <a:rPr lang="en-GB" sz="1400" dirty="0">
                <a:latin typeface="Arial" panose="020B0604020202020204" pitchFamily="34" charset="0"/>
                <a:cs typeface="Arial" panose="020B0604020202020204" pitchFamily="34" charset="0"/>
              </a:rPr>
              <a:t> About 2% are either Jewish, Buddhist, Sikh or of other religions (</a:t>
            </a:r>
            <a:r>
              <a:rPr lang="en-US" sz="1400" dirty="0">
                <a:latin typeface="Arial" panose="020B0604020202020204" pitchFamily="34" charset="0"/>
                <a:cs typeface="Arial" panose="020B0604020202020204" pitchFamily="34" charset="0"/>
              </a:rPr>
              <a:t>Kirkcaldy, Furnham and Lynn, 2022)</a:t>
            </a:r>
            <a:r>
              <a:rPr lang="en-GB" sz="1400" dirty="0">
                <a:latin typeface="Arial" panose="020B0604020202020204" pitchFamily="34" charset="0"/>
                <a:cs typeface="Arial" panose="020B0604020202020204" pitchFamily="34" charset="0"/>
              </a:rPr>
              <a:t>.</a:t>
            </a:r>
          </a:p>
          <a:p>
            <a:pPr>
              <a:lnSpc>
                <a:spcPct val="90000"/>
              </a:lnSpc>
              <a:buFont typeface="Wingdings" panose="05000000000000000000" pitchFamily="2" charset="2"/>
              <a:buChar char="Ø"/>
            </a:pPr>
            <a:r>
              <a:rPr lang="en-GB" sz="1400" dirty="0">
                <a:latin typeface="Arial" panose="020B0604020202020204" pitchFamily="34" charset="0"/>
                <a:cs typeface="Arial" panose="020B0604020202020204" pitchFamily="34" charset="0"/>
              </a:rPr>
              <a:t>In Germany,  The south and west of the country are mostly catholic while protestants live in the north and east (</a:t>
            </a:r>
            <a:r>
              <a:rPr lang="en-US" sz="1400" dirty="0" err="1">
                <a:latin typeface="Arial" panose="020B0604020202020204" pitchFamily="34" charset="0"/>
                <a:cs typeface="Arial" panose="020B0604020202020204" pitchFamily="34" charset="0"/>
              </a:rPr>
              <a:t>Schröter</a:t>
            </a:r>
            <a:r>
              <a:rPr lang="en-US" sz="1400" dirty="0">
                <a:latin typeface="Arial" panose="020B0604020202020204" pitchFamily="34" charset="0"/>
                <a:cs typeface="Arial" panose="020B0604020202020204" pitchFamily="34" charset="0"/>
              </a:rPr>
              <a:t>, 2017)</a:t>
            </a:r>
            <a:r>
              <a:rPr lang="en-GB" sz="1400" dirty="0">
                <a:latin typeface="Arial" panose="020B0604020202020204" pitchFamily="34" charset="0"/>
                <a:cs typeface="Arial" panose="020B0604020202020204" pitchFamily="34" charset="0"/>
              </a:rPr>
              <a:t>.</a:t>
            </a:r>
          </a:p>
          <a:p>
            <a:pPr>
              <a:lnSpc>
                <a:spcPct val="90000"/>
              </a:lnSpc>
              <a:buFont typeface="Wingdings" panose="05000000000000000000" pitchFamily="2" charset="2"/>
              <a:buChar char="Ø"/>
            </a:pPr>
            <a:r>
              <a:rPr lang="en-GB" sz="1400" dirty="0">
                <a:latin typeface="Arial" panose="020B0604020202020204" pitchFamily="34" charset="0"/>
                <a:cs typeface="Arial" panose="020B0604020202020204" pitchFamily="34" charset="0"/>
              </a:rPr>
              <a:t>Other religions like Islam, Judaism, Buddhism and Hinduism are not so popular in Germany.</a:t>
            </a:r>
          </a:p>
          <a:p>
            <a:pPr>
              <a:lnSpc>
                <a:spcPct val="90000"/>
              </a:lnSpc>
              <a:buFont typeface="Wingdings" panose="05000000000000000000" pitchFamily="2" charset="2"/>
              <a:buChar char="Ø"/>
            </a:pPr>
            <a:endParaRPr lang="en-GB" sz="1300" dirty="0">
              <a:latin typeface="Arial" panose="020B0604020202020204" pitchFamily="34" charset="0"/>
              <a:cs typeface="Arial" panose="020B0604020202020204" pitchFamily="34" charset="0"/>
            </a:endParaRPr>
          </a:p>
          <a:p>
            <a:pPr marL="0" indent="0">
              <a:lnSpc>
                <a:spcPct val="90000"/>
              </a:lnSpc>
              <a:buNone/>
            </a:pPr>
            <a:endParaRPr lang="en-US" sz="1300" b="1" dirty="0"/>
          </a:p>
        </p:txBody>
      </p:sp>
    </p:spTree>
    <p:extLst>
      <p:ext uri="{BB962C8B-B14F-4D97-AF65-F5344CB8AC3E}">
        <p14:creationId xmlns:p14="http://schemas.microsoft.com/office/powerpoint/2010/main" val="6281481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B626AC-C469-DA83-DBC1-7545B28E3396}"/>
              </a:ext>
            </a:extLst>
          </p:cNvPr>
          <p:cNvSpPr>
            <a:spLocks noGrp="1"/>
          </p:cNvSpPr>
          <p:nvPr>
            <p:ph type="title"/>
          </p:nvPr>
        </p:nvSpPr>
        <p:spPr>
          <a:xfrm>
            <a:off x="6343484" y="609600"/>
            <a:ext cx="2930518" cy="1320800"/>
          </a:xfrm>
        </p:spPr>
        <p:txBody>
          <a:bodyPr anchor="ctr">
            <a:normAutofit/>
          </a:bodyPr>
          <a:lstStyle/>
          <a:p>
            <a:pPr>
              <a:lnSpc>
                <a:spcPct val="90000"/>
              </a:lnSpc>
            </a:pPr>
            <a:r>
              <a:rPr lang="en-GB" sz="2300" b="1">
                <a:latin typeface="Arial" panose="020B0604020202020204" pitchFamily="34" charset="0"/>
                <a:cs typeface="Arial" panose="020B0604020202020204" pitchFamily="34" charset="0"/>
              </a:rPr>
              <a:t>Cultural differences between the UK and Germany</a:t>
            </a:r>
            <a:endParaRPr lang="en-US" sz="2300"/>
          </a:p>
        </p:txBody>
      </p:sp>
      <p:pic>
        <p:nvPicPr>
          <p:cNvPr id="7" name="Picture 6">
            <a:extLst>
              <a:ext uri="{FF2B5EF4-FFF2-40B4-BE49-F238E27FC236}">
                <a16:creationId xmlns:a16="http://schemas.microsoft.com/office/drawing/2014/main" id="{1AD537F9-B725-8F79-49D8-2E21EAE6EC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3860" y="609600"/>
            <a:ext cx="4948107" cy="2601747"/>
          </a:xfrm>
          <a:prstGeom prst="rect">
            <a:avLst/>
          </a:prstGeom>
        </p:spPr>
      </p:pic>
      <p:sp>
        <p:nvSpPr>
          <p:cNvPr id="3" name="Content Placeholder 2">
            <a:extLst>
              <a:ext uri="{FF2B5EF4-FFF2-40B4-BE49-F238E27FC236}">
                <a16:creationId xmlns:a16="http://schemas.microsoft.com/office/drawing/2014/main" id="{49958F09-EF2A-FA20-481F-C1E16C385182}"/>
              </a:ext>
            </a:extLst>
          </p:cNvPr>
          <p:cNvSpPr>
            <a:spLocks noGrp="1"/>
          </p:cNvSpPr>
          <p:nvPr>
            <p:ph idx="1"/>
          </p:nvPr>
        </p:nvSpPr>
        <p:spPr>
          <a:xfrm>
            <a:off x="6343484" y="2160589"/>
            <a:ext cx="2930517" cy="3880773"/>
          </a:xfrm>
        </p:spPr>
        <p:txBody>
          <a:bodyPr>
            <a:noAutofit/>
          </a:bodyPr>
          <a:lstStyle/>
          <a:p>
            <a:pPr marL="0" indent="0">
              <a:lnSpc>
                <a:spcPct val="90000"/>
              </a:lnSpc>
              <a:buNone/>
            </a:pPr>
            <a:r>
              <a:rPr lang="en-GB" sz="1400" b="1" dirty="0">
                <a:latin typeface="Arial" panose="020B0604020202020204" pitchFamily="34" charset="0"/>
                <a:cs typeface="Arial" panose="020B0604020202020204" pitchFamily="34" charset="0"/>
              </a:rPr>
              <a:t>Business and work related attitudes</a:t>
            </a:r>
          </a:p>
          <a:p>
            <a:pPr>
              <a:lnSpc>
                <a:spcPct val="90000"/>
              </a:lnSpc>
              <a:buFont typeface="Wingdings" panose="05000000000000000000" pitchFamily="2" charset="2"/>
              <a:buChar char="Ø"/>
            </a:pPr>
            <a:r>
              <a:rPr lang="en-US" sz="1400" dirty="0">
                <a:latin typeface="Arial" panose="020B0604020202020204" pitchFamily="34" charset="0"/>
                <a:cs typeface="Arial" panose="020B0604020202020204" pitchFamily="34" charset="0"/>
              </a:rPr>
              <a:t> Germans prefer more direct style of communication and do not entertain pleasantries as people do in UK.</a:t>
            </a:r>
          </a:p>
          <a:p>
            <a:pPr>
              <a:lnSpc>
                <a:spcPct val="90000"/>
              </a:lnSpc>
              <a:buFont typeface="Wingdings" panose="05000000000000000000" pitchFamily="2" charset="2"/>
              <a:buChar char="Ø"/>
            </a:pPr>
            <a:r>
              <a:rPr lang="en-US" sz="1400" dirty="0">
                <a:latin typeface="Arial" panose="020B0604020202020204" pitchFamily="34" charset="0"/>
                <a:cs typeface="Arial" panose="020B0604020202020204" pitchFamily="34" charset="0"/>
              </a:rPr>
              <a:t> They like to get on the point and have efficient discussion which can be confused by people from UK as being rude.</a:t>
            </a:r>
          </a:p>
          <a:p>
            <a:pPr>
              <a:lnSpc>
                <a:spcPct val="90000"/>
              </a:lnSpc>
              <a:buFont typeface="Wingdings" panose="05000000000000000000" pitchFamily="2" charset="2"/>
              <a:buChar char="Ø"/>
            </a:pPr>
            <a:r>
              <a:rPr lang="en-US" sz="1400" dirty="0">
                <a:latin typeface="Arial" panose="020B0604020202020204" pitchFamily="34" charset="0"/>
                <a:cs typeface="Arial" panose="020B0604020202020204" pitchFamily="34" charset="0"/>
              </a:rPr>
              <a:t>Germans are punctual  unlike in UK and if one is late for work, this is considered as poor work ethics (</a:t>
            </a:r>
            <a:r>
              <a:rPr lang="en-US" sz="1400" dirty="0" err="1">
                <a:latin typeface="Arial" panose="020B0604020202020204" pitchFamily="34" charset="0"/>
                <a:cs typeface="Arial" panose="020B0604020202020204" pitchFamily="34" charset="0"/>
              </a:rPr>
              <a:t>Varul</a:t>
            </a:r>
            <a:r>
              <a:rPr lang="en-US" sz="1400" dirty="0">
                <a:latin typeface="Arial" panose="020B0604020202020204" pitchFamily="34" charset="0"/>
                <a:cs typeface="Arial" panose="020B0604020202020204" pitchFamily="34" charset="0"/>
              </a:rPr>
              <a:t>, 2019).</a:t>
            </a:r>
          </a:p>
          <a:p>
            <a:pPr>
              <a:lnSpc>
                <a:spcPct val="90000"/>
              </a:lnSpc>
              <a:buFont typeface="Wingdings" panose="05000000000000000000" pitchFamily="2" charset="2"/>
              <a:buChar char="Ø"/>
            </a:pPr>
            <a:r>
              <a:rPr lang="en-US" sz="1400" dirty="0">
                <a:latin typeface="Arial" panose="020B0604020202020204" pitchFamily="34" charset="0"/>
                <a:cs typeface="Arial" panose="020B0604020202020204" pitchFamily="34" charset="0"/>
              </a:rPr>
              <a:t>Businesses tend to operate under the German language unlike in UK where business is conducted in English.</a:t>
            </a:r>
          </a:p>
        </p:txBody>
      </p:sp>
      <p:pic>
        <p:nvPicPr>
          <p:cNvPr id="5" name="Picture 4">
            <a:extLst>
              <a:ext uri="{FF2B5EF4-FFF2-40B4-BE49-F238E27FC236}">
                <a16:creationId xmlns:a16="http://schemas.microsoft.com/office/drawing/2014/main" id="{B1912BF5-28CE-79F8-AF5F-25178BB3817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32604" y="3439020"/>
            <a:ext cx="3910621" cy="2602341"/>
          </a:xfrm>
          <a:prstGeom prst="rect">
            <a:avLst/>
          </a:prstGeom>
        </p:spPr>
      </p:pic>
    </p:spTree>
    <p:extLst>
      <p:ext uri="{BB962C8B-B14F-4D97-AF65-F5344CB8AC3E}">
        <p14:creationId xmlns:p14="http://schemas.microsoft.com/office/powerpoint/2010/main" val="13692166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5" name="Picture 4" descr="A diagram of different dimensions&#10;&#10;Description automatically generated">
            <a:extLst>
              <a:ext uri="{FF2B5EF4-FFF2-40B4-BE49-F238E27FC236}">
                <a16:creationId xmlns:a16="http://schemas.microsoft.com/office/drawing/2014/main" id="{DC99CE9B-CCBB-C908-E44D-AC59D14C5010}"/>
              </a:ext>
            </a:extLst>
          </p:cNvPr>
          <p:cNvPicPr>
            <a:picLocks noChangeAspect="1"/>
          </p:cNvPicPr>
          <p:nvPr/>
        </p:nvPicPr>
        <p:blipFill rotWithShape="1">
          <a:blip r:embed="rId2">
            <a:extLst>
              <a:ext uri="{28A0092B-C50C-407E-A947-70E740481C1C}">
                <a14:useLocalDpi xmlns:a14="http://schemas.microsoft.com/office/drawing/2010/main" val="0"/>
              </a:ext>
            </a:extLst>
          </a:blip>
          <a:srcRect t="4268" r="-2" b="75"/>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24B7E5D7-A5CC-7BB0-0597-6F31B5FC232E}"/>
              </a:ext>
            </a:extLst>
          </p:cNvPr>
          <p:cNvSpPr>
            <a:spLocks noGrp="1"/>
          </p:cNvSpPr>
          <p:nvPr>
            <p:ph type="title"/>
          </p:nvPr>
        </p:nvSpPr>
        <p:spPr>
          <a:xfrm>
            <a:off x="677333" y="609600"/>
            <a:ext cx="3851123" cy="1320800"/>
          </a:xfrm>
        </p:spPr>
        <p:txBody>
          <a:bodyPr>
            <a:normAutofit/>
          </a:bodyPr>
          <a:lstStyle/>
          <a:p>
            <a:pPr>
              <a:lnSpc>
                <a:spcPct val="90000"/>
              </a:lnSpc>
            </a:pPr>
            <a:r>
              <a:rPr lang="en-GB" sz="2800" dirty="0"/>
              <a:t>Hofstede cultural dimensions : </a:t>
            </a:r>
            <a:br>
              <a:rPr lang="en-GB" sz="2800" dirty="0"/>
            </a:br>
            <a:r>
              <a:rPr lang="en-GB" sz="2800" dirty="0"/>
              <a:t>UK and Germany </a:t>
            </a:r>
          </a:p>
        </p:txBody>
      </p:sp>
      <p:sp>
        <p:nvSpPr>
          <p:cNvPr id="3" name="Content Placeholder 2">
            <a:extLst>
              <a:ext uri="{FF2B5EF4-FFF2-40B4-BE49-F238E27FC236}">
                <a16:creationId xmlns:a16="http://schemas.microsoft.com/office/drawing/2014/main" id="{A39CDF7C-E4AF-44DF-70A8-E4D39EAF77BD}"/>
              </a:ext>
            </a:extLst>
          </p:cNvPr>
          <p:cNvSpPr>
            <a:spLocks noGrp="1"/>
          </p:cNvSpPr>
          <p:nvPr>
            <p:ph idx="1"/>
          </p:nvPr>
        </p:nvSpPr>
        <p:spPr>
          <a:xfrm>
            <a:off x="677334" y="2160589"/>
            <a:ext cx="3851122" cy="3880773"/>
          </a:xfrm>
        </p:spPr>
        <p:txBody>
          <a:bodyPr>
            <a:normAutofit/>
          </a:bodyPr>
          <a:lstStyle/>
          <a:p>
            <a:r>
              <a:rPr lang="en-GB" dirty="0"/>
              <a:t>Power distance: </a:t>
            </a:r>
          </a:p>
          <a:p>
            <a:r>
              <a:rPr lang="en-GB" dirty="0"/>
              <a:t>Individualism</a:t>
            </a:r>
          </a:p>
          <a:p>
            <a:r>
              <a:rPr lang="en-GB" dirty="0"/>
              <a:t>Masculinity vs. Femininity</a:t>
            </a:r>
          </a:p>
          <a:p>
            <a:r>
              <a:rPr lang="en-GB" dirty="0"/>
              <a:t>Uncertainty avoidance index</a:t>
            </a:r>
          </a:p>
          <a:p>
            <a:r>
              <a:rPr lang="en-GB" dirty="0"/>
              <a:t>Long-term orientation vs. short-term orientation</a:t>
            </a:r>
          </a:p>
          <a:p>
            <a:r>
              <a:rPr lang="en-GB" dirty="0"/>
              <a:t>Indulgence vs. restraint</a:t>
            </a:r>
          </a:p>
          <a:p>
            <a:pPr marL="0" indent="0">
              <a:buNone/>
            </a:pPr>
            <a:endParaRPr lang="en-GB" dirty="0"/>
          </a:p>
        </p:txBody>
      </p:sp>
      <p:cxnSp>
        <p:nvCxnSpPr>
          <p:cNvPr id="7" name="Straight Connector 6">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404040"/>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404040"/>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531657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C1F04-E3CA-A67F-401A-8DB45D1EFC28}"/>
              </a:ext>
            </a:extLst>
          </p:cNvPr>
          <p:cNvSpPr>
            <a:spLocks noGrp="1"/>
          </p:cNvSpPr>
          <p:nvPr>
            <p:ph type="title"/>
          </p:nvPr>
        </p:nvSpPr>
        <p:spPr>
          <a:xfrm>
            <a:off x="5125368" y="159434"/>
            <a:ext cx="4276692" cy="1320800"/>
          </a:xfrm>
        </p:spPr>
        <p:txBody>
          <a:bodyPr anchor="ctr">
            <a:normAutofit/>
          </a:bodyPr>
          <a:lstStyle/>
          <a:p>
            <a:pPr>
              <a:lnSpc>
                <a:spcPct val="90000"/>
              </a:lnSpc>
            </a:pPr>
            <a:r>
              <a:rPr lang="en-GB" sz="2800" dirty="0"/>
              <a:t>Hofstede cultural dimensions : </a:t>
            </a:r>
            <a:br>
              <a:rPr lang="en-GB" sz="2800" dirty="0"/>
            </a:br>
            <a:r>
              <a:rPr lang="en-GB" sz="2800" dirty="0"/>
              <a:t>UK and Germany </a:t>
            </a:r>
          </a:p>
        </p:txBody>
      </p:sp>
      <p:sp>
        <p:nvSpPr>
          <p:cNvPr id="3" name="Content Placeholder 2">
            <a:extLst>
              <a:ext uri="{FF2B5EF4-FFF2-40B4-BE49-F238E27FC236}">
                <a16:creationId xmlns:a16="http://schemas.microsoft.com/office/drawing/2014/main" id="{8D2A2A48-60FF-FAF8-FFBB-7FD1AAFB7EC8}"/>
              </a:ext>
            </a:extLst>
          </p:cNvPr>
          <p:cNvSpPr>
            <a:spLocks noGrp="1"/>
          </p:cNvSpPr>
          <p:nvPr>
            <p:ph idx="1"/>
          </p:nvPr>
        </p:nvSpPr>
        <p:spPr>
          <a:xfrm>
            <a:off x="3871893" y="1688722"/>
            <a:ext cx="5940322" cy="4591903"/>
          </a:xfrm>
        </p:spPr>
        <p:txBody>
          <a:bodyPr>
            <a:noAutofit/>
          </a:bodyPr>
          <a:lstStyle/>
          <a:p>
            <a:pPr>
              <a:lnSpc>
                <a:spcPct val="90000"/>
              </a:lnSpc>
            </a:pPr>
            <a:r>
              <a:rPr lang="en-GB" sz="1200" b="0" i="0" dirty="0">
                <a:effectLst/>
                <a:latin typeface="Tahoma" panose="020B0604030504040204" pitchFamily="34" charset="0"/>
              </a:rPr>
              <a:t>Power distance is the first cultural dimension to consider. In the context of Tesco, power distance refers to the extent to which authority and decision-making are centralized or decentralized within the organization. In the United Kingdom, the power distance is relatively low, meaning there is a belief in equality and a preference for decentralized decision-making. Tesco UK, therefore, promotes a more participatory management style, where employees are encouraged to contribute ideas and suggestions. In contrast, Germany has a higher power distance, emphasizing hierarchical structures and centralized decision-making. As a result, Tesco Germany follows a more top-down approach, with decisions being made by senior management.</a:t>
            </a:r>
          </a:p>
          <a:p>
            <a:pPr>
              <a:lnSpc>
                <a:spcPct val="90000"/>
              </a:lnSpc>
            </a:pPr>
            <a:r>
              <a:rPr lang="en-GB" sz="1200" b="0" i="0" dirty="0">
                <a:effectLst/>
                <a:latin typeface="Tahoma" panose="020B0604030504040204" pitchFamily="34" charset="0"/>
              </a:rPr>
              <a:t>individualism, focuses on the degree to which individuals prioritize their personal goals over group goals. The United Kingdom is known for its individualistic culture, valuing independence and personal achievements. Tesco UK promotes individual initiative and performance-based rewards to motivate its employees. On the other hand, Germany tends to be more collectivist, emphasizing the importance of group harmony and cooperation. Tesco Germany, therefore, places greater emphasis on teamwork and collaborative decision-making, fostering a sense of community among its employees.</a:t>
            </a:r>
          </a:p>
          <a:p>
            <a:pPr>
              <a:lnSpc>
                <a:spcPct val="90000"/>
              </a:lnSpc>
            </a:pPr>
            <a:r>
              <a:rPr lang="en-GB" sz="1200" b="0" i="0" dirty="0">
                <a:effectLst/>
                <a:latin typeface="Tahoma" panose="020B0604030504040204" pitchFamily="34" charset="0"/>
              </a:rPr>
              <a:t>The cultural dimension of masculinity refers to the extent to which a society values competitiveness, assertiveness, and material success. In the United Kingdom, there is a higher emphasis on masculinity, with a focus on individual achievement and career progression. Tesco UK rewards employees based on their performance, encouraging a competitive environment. In contrast, Germany has a more feminine culture, emphasizing cooperation, modesty, and work-life balance. Tesco Germany promotes a more collaborative and supportive work environment, valuing team achievements over individual success.</a:t>
            </a:r>
            <a:endParaRPr lang="en-GB" sz="1200" dirty="0"/>
          </a:p>
        </p:txBody>
      </p:sp>
      <p:graphicFrame>
        <p:nvGraphicFramePr>
          <p:cNvPr id="26" name="Chart 25">
            <a:extLst>
              <a:ext uri="{FF2B5EF4-FFF2-40B4-BE49-F238E27FC236}">
                <a16:creationId xmlns:a16="http://schemas.microsoft.com/office/drawing/2014/main" id="{FA5A982C-FA03-645A-840A-9548D6218D70}"/>
              </a:ext>
            </a:extLst>
          </p:cNvPr>
          <p:cNvGraphicFramePr/>
          <p:nvPr>
            <p:extLst>
              <p:ext uri="{D42A27DB-BD31-4B8C-83A1-F6EECF244321}">
                <p14:modId xmlns:p14="http://schemas.microsoft.com/office/powerpoint/2010/main" val="3242223449"/>
              </p:ext>
            </p:extLst>
          </p:nvPr>
        </p:nvGraphicFramePr>
        <p:xfrm>
          <a:off x="325577" y="424844"/>
          <a:ext cx="3861905" cy="5085609"/>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6759277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4A44F5-7BF1-C8A2-233E-CA143075728C}"/>
              </a:ext>
            </a:extLst>
          </p:cNvPr>
          <p:cNvSpPr>
            <a:spLocks noGrp="1"/>
          </p:cNvSpPr>
          <p:nvPr>
            <p:ph type="title"/>
          </p:nvPr>
        </p:nvSpPr>
        <p:spPr>
          <a:xfrm>
            <a:off x="5155809" y="168812"/>
            <a:ext cx="4336242" cy="1519311"/>
          </a:xfrm>
        </p:spPr>
        <p:txBody>
          <a:bodyPr anchor="t">
            <a:noAutofit/>
          </a:bodyPr>
          <a:lstStyle/>
          <a:p>
            <a:r>
              <a:rPr lang="en-GB" sz="2800" dirty="0"/>
              <a:t>Hofstede cultural dimensions : </a:t>
            </a:r>
            <a:br>
              <a:rPr lang="en-GB" sz="2800" dirty="0"/>
            </a:br>
            <a:r>
              <a:rPr lang="en-GB" sz="2800" dirty="0"/>
              <a:t>UK and Germany </a:t>
            </a:r>
          </a:p>
        </p:txBody>
      </p:sp>
      <p:sp>
        <p:nvSpPr>
          <p:cNvPr id="3" name="Content Placeholder 2">
            <a:extLst>
              <a:ext uri="{FF2B5EF4-FFF2-40B4-BE49-F238E27FC236}">
                <a16:creationId xmlns:a16="http://schemas.microsoft.com/office/drawing/2014/main" id="{38FBF27D-8155-F382-4B1D-084B9C221DF7}"/>
              </a:ext>
            </a:extLst>
          </p:cNvPr>
          <p:cNvSpPr>
            <a:spLocks noGrp="1"/>
          </p:cNvSpPr>
          <p:nvPr>
            <p:ph idx="1"/>
          </p:nvPr>
        </p:nvSpPr>
        <p:spPr>
          <a:xfrm>
            <a:off x="4063160" y="1610751"/>
            <a:ext cx="5615412" cy="4430611"/>
          </a:xfrm>
        </p:spPr>
        <p:txBody>
          <a:bodyPr>
            <a:noAutofit/>
          </a:bodyPr>
          <a:lstStyle/>
          <a:p>
            <a:pPr>
              <a:lnSpc>
                <a:spcPct val="90000"/>
              </a:lnSpc>
            </a:pPr>
            <a:r>
              <a:rPr lang="en-GB" sz="1200" b="0" i="0" dirty="0">
                <a:effectLst/>
                <a:latin typeface="Tahoma" panose="020B0604030504040204" pitchFamily="34" charset="0"/>
              </a:rPr>
              <a:t>Uncertainty avoidance is another dimension that plays a significant role in shaping organizational cultures. It refers to the extent to which a society feels threatened by ambiguity and uncertainty. The United Kingdom has a relatively low uncertainty avoidance, allowing for flexibility, adaptability, and risk-taking. Tesco UK encourages innovation and experimentation, enabling the organization to quickly respond to changing market demands. Germany, on the other hand, has a higher uncertainty avoidance, valuing stability, rules, and regulations. Tesco Germany follows well-defined processes and procedures, prioritizing stability over risk-taking.</a:t>
            </a:r>
          </a:p>
          <a:p>
            <a:pPr>
              <a:lnSpc>
                <a:spcPct val="90000"/>
              </a:lnSpc>
            </a:pPr>
            <a:r>
              <a:rPr lang="en-GB" sz="1200" b="0" i="0" dirty="0">
                <a:effectLst/>
                <a:latin typeface="Tahoma" panose="020B0604030504040204" pitchFamily="34" charset="0"/>
              </a:rPr>
              <a:t>The dimension of long-term orientation focuses on a society's time horizon and its focus on either short-term or long-term goals. The United Kingdom leans towards a short-term orientation, emphasizing immediate results and profitability. Tesco UK employs strategies aimed at short-term gains, such as promotional offers and discounts. In contrast, Germany has a long-term orientation, valuing sustainability, quality, and long-term relationships. Tesco Germany focuses on building strong customer loyalty and maintaining high-quality standards to ensure long-term success.</a:t>
            </a:r>
          </a:p>
          <a:p>
            <a:pPr>
              <a:lnSpc>
                <a:spcPct val="90000"/>
              </a:lnSpc>
            </a:pPr>
            <a:r>
              <a:rPr lang="en-GB" sz="1200" dirty="0">
                <a:latin typeface="Tahoma" panose="020B0604030504040204" pitchFamily="34" charset="0"/>
              </a:rPr>
              <a:t>T</a:t>
            </a:r>
            <a:r>
              <a:rPr lang="en-GB" sz="1200" b="0" i="0" dirty="0">
                <a:effectLst/>
                <a:latin typeface="Tahoma" panose="020B0604030504040204" pitchFamily="34" charset="0"/>
              </a:rPr>
              <a:t>he dimension of indulgence examines the extent to which a society allows for gratification of basic human desires. The United Kingdom is considered more indulgent, valuing leisure, enjoyment, and self-expression. Tesco UK caters to diverse customer preferences and promotes a wide range of products to satisfy individual desires. In contrast, Germany has a more restrained culture, prioritizing self-discipline, and strict adherence to rules. Tesco Germany focuses on providing reliable and consistent products, aligning with the cultural preference for discipline and moderation.</a:t>
            </a:r>
            <a:endParaRPr lang="en-GB" sz="1200" dirty="0"/>
          </a:p>
        </p:txBody>
      </p:sp>
      <p:graphicFrame>
        <p:nvGraphicFramePr>
          <p:cNvPr id="4" name="Chart 3">
            <a:extLst>
              <a:ext uri="{FF2B5EF4-FFF2-40B4-BE49-F238E27FC236}">
                <a16:creationId xmlns:a16="http://schemas.microsoft.com/office/drawing/2014/main" id="{603AF115-21B7-2EF5-0E73-1925ED391D80}"/>
              </a:ext>
            </a:extLst>
          </p:cNvPr>
          <p:cNvGraphicFramePr/>
          <p:nvPr>
            <p:extLst>
              <p:ext uri="{D42A27DB-BD31-4B8C-83A1-F6EECF244321}">
                <p14:modId xmlns:p14="http://schemas.microsoft.com/office/powerpoint/2010/main" val="360880641"/>
              </p:ext>
            </p:extLst>
          </p:nvPr>
        </p:nvGraphicFramePr>
        <p:xfrm>
          <a:off x="372794" y="956603"/>
          <a:ext cx="3360653" cy="450869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1304338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2" name="Rectangle 11">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11313"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3290979"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8"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2568"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534"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Isosceles Triangle 21">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33425"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5592"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Isosceles Triangle 25">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72758"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Freeform: Shape 27">
            <a:extLst>
              <a:ext uri="{FF2B5EF4-FFF2-40B4-BE49-F238E27FC236}">
                <a16:creationId xmlns:a16="http://schemas.microsoft.com/office/drawing/2014/main" id="{A5EC319D-0FEA-4B95-A3EA-01E35672C9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97631" y="-8467"/>
            <a:ext cx="5994369" cy="6866467"/>
          </a:xfrm>
          <a:custGeom>
            <a:avLst/>
            <a:gdLst>
              <a:gd name="connsiteX0" fmla="*/ 0 w 5994369"/>
              <a:gd name="connsiteY0" fmla="*/ 0 h 6866467"/>
              <a:gd name="connsiteX1" fmla="*/ 1249825 w 5994369"/>
              <a:gd name="connsiteY1" fmla="*/ 0 h 6866467"/>
              <a:gd name="connsiteX2" fmla="*/ 1249825 w 5994369"/>
              <a:gd name="connsiteY2" fmla="*/ 8467 h 6866467"/>
              <a:gd name="connsiteX3" fmla="*/ 5994369 w 5994369"/>
              <a:gd name="connsiteY3" fmla="*/ 8467 h 6866467"/>
              <a:gd name="connsiteX4" fmla="*/ 5994369 w 5994369"/>
              <a:gd name="connsiteY4" fmla="*/ 6866467 h 6866467"/>
              <a:gd name="connsiteX5" fmla="*/ 1249825 w 5994369"/>
              <a:gd name="connsiteY5" fmla="*/ 6866467 h 6866467"/>
              <a:gd name="connsiteX6" fmla="*/ 1109382 w 5994369"/>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94369" h="6866467">
                <a:moveTo>
                  <a:pt x="0" y="0"/>
                </a:moveTo>
                <a:lnTo>
                  <a:pt x="1249825" y="0"/>
                </a:lnTo>
                <a:lnTo>
                  <a:pt x="1249825" y="8467"/>
                </a:lnTo>
                <a:lnTo>
                  <a:pt x="5994369" y="8467"/>
                </a:lnTo>
                <a:lnTo>
                  <a:pt x="5994369" y="6866467"/>
                </a:lnTo>
                <a:lnTo>
                  <a:pt x="1249825" y="6866467"/>
                </a:lnTo>
                <a:lnTo>
                  <a:pt x="1109382" y="686646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CB95F388-4792-DC54-C0B4-98830A21DAE1}"/>
              </a:ext>
            </a:extLst>
          </p:cNvPr>
          <p:cNvSpPr>
            <a:spLocks noGrp="1"/>
          </p:cNvSpPr>
          <p:nvPr>
            <p:ph type="title"/>
          </p:nvPr>
        </p:nvSpPr>
        <p:spPr>
          <a:xfrm>
            <a:off x="7181723" y="609600"/>
            <a:ext cx="4512989" cy="2227730"/>
          </a:xfrm>
        </p:spPr>
        <p:txBody>
          <a:bodyPr anchor="ctr">
            <a:normAutofit/>
          </a:bodyPr>
          <a:lstStyle/>
          <a:p>
            <a:r>
              <a:rPr lang="en-GB" b="1">
                <a:solidFill>
                  <a:srgbClr val="FFFFFF"/>
                </a:solidFill>
                <a:latin typeface="Arial" panose="020B0604020202020204" pitchFamily="34" charset="0"/>
                <a:cs typeface="Arial" panose="020B0604020202020204" pitchFamily="34" charset="0"/>
              </a:rPr>
              <a:t>Recommendations</a:t>
            </a:r>
            <a:endParaRPr lang="en-US" b="1">
              <a:solidFill>
                <a:srgbClr val="FFFFFF"/>
              </a:solidFill>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6BFAB425-2183-3588-7B75-AF12596C35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7251" y="2459491"/>
            <a:ext cx="3856774" cy="2027916"/>
          </a:xfrm>
          <a:prstGeom prst="rect">
            <a:avLst/>
          </a:prstGeom>
        </p:spPr>
      </p:pic>
      <p:sp>
        <p:nvSpPr>
          <p:cNvPr id="3" name="Content Placeholder 2">
            <a:extLst>
              <a:ext uri="{FF2B5EF4-FFF2-40B4-BE49-F238E27FC236}">
                <a16:creationId xmlns:a16="http://schemas.microsoft.com/office/drawing/2014/main" id="{85BBEB0F-49FB-F77C-26E4-E3551B07F92B}"/>
              </a:ext>
            </a:extLst>
          </p:cNvPr>
          <p:cNvSpPr>
            <a:spLocks noGrp="1"/>
          </p:cNvSpPr>
          <p:nvPr>
            <p:ph idx="1"/>
          </p:nvPr>
        </p:nvSpPr>
        <p:spPr>
          <a:xfrm>
            <a:off x="7181725" y="2837329"/>
            <a:ext cx="4512988" cy="3317938"/>
          </a:xfrm>
        </p:spPr>
        <p:txBody>
          <a:bodyPr anchor="t">
            <a:normAutofit/>
          </a:bodyPr>
          <a:lstStyle/>
          <a:p>
            <a:pPr>
              <a:buFont typeface="Wingdings" panose="05000000000000000000" pitchFamily="2" charset="2"/>
              <a:buChar char="Ø"/>
            </a:pPr>
            <a:r>
              <a:rPr lang="en-GB" dirty="0">
                <a:solidFill>
                  <a:srgbClr val="FFFFFF"/>
                </a:solidFill>
                <a:latin typeface="Arial" panose="020B0604020202020204" pitchFamily="34" charset="0"/>
                <a:cs typeface="Arial" panose="020B0604020202020204" pitchFamily="34" charset="0"/>
              </a:rPr>
              <a:t>Tesco has to ensure that it has done a thorough  planning and preparation  before entering the German market.  </a:t>
            </a:r>
          </a:p>
          <a:p>
            <a:pPr>
              <a:buFont typeface="Wingdings" panose="05000000000000000000" pitchFamily="2" charset="2"/>
              <a:buChar char="Ø"/>
            </a:pPr>
            <a:r>
              <a:rPr lang="en-GB" dirty="0">
                <a:solidFill>
                  <a:srgbClr val="FFFFFF"/>
                </a:solidFill>
                <a:latin typeface="Arial" panose="020B0604020202020204" pitchFamily="34" charset="0"/>
                <a:cs typeface="Arial" panose="020B0604020202020204" pitchFamily="34" charset="0"/>
              </a:rPr>
              <a:t>This is because the German people do not appreciate sudden changes.</a:t>
            </a:r>
          </a:p>
          <a:p>
            <a:pPr>
              <a:buFont typeface="Wingdings" panose="05000000000000000000" pitchFamily="2" charset="2"/>
              <a:buChar char="Ø"/>
            </a:pPr>
            <a:r>
              <a:rPr lang="en-GB" dirty="0">
                <a:solidFill>
                  <a:srgbClr val="FFFFFF"/>
                </a:solidFill>
                <a:latin typeface="Arial" panose="020B0604020202020204" pitchFamily="34" charset="0"/>
                <a:cs typeface="Arial" panose="020B0604020202020204" pitchFamily="34" charset="0"/>
              </a:rPr>
              <a:t>The senior executives that will be managing Tesco offices in Germany should have prior knowledge of German business culture .</a:t>
            </a:r>
          </a:p>
        </p:txBody>
      </p:sp>
    </p:spTree>
    <p:extLst>
      <p:ext uri="{BB962C8B-B14F-4D97-AF65-F5344CB8AC3E}">
        <p14:creationId xmlns:p14="http://schemas.microsoft.com/office/powerpoint/2010/main" val="42541296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793991-44F6-73E5-C0B9-EADEB4CBA3E3}"/>
              </a:ext>
            </a:extLst>
          </p:cNvPr>
          <p:cNvSpPr>
            <a:spLocks noGrp="1"/>
          </p:cNvSpPr>
          <p:nvPr>
            <p:ph type="title"/>
          </p:nvPr>
        </p:nvSpPr>
        <p:spPr>
          <a:xfrm>
            <a:off x="5536734" y="609600"/>
            <a:ext cx="3737268" cy="1320800"/>
          </a:xfrm>
        </p:spPr>
        <p:txBody>
          <a:bodyPr>
            <a:normAutofit/>
          </a:bodyPr>
          <a:lstStyle/>
          <a:p>
            <a:r>
              <a:rPr lang="en-GB" b="1">
                <a:latin typeface="Arial" panose="020B0604020202020204" pitchFamily="34" charset="0"/>
                <a:cs typeface="Arial" panose="020B0604020202020204" pitchFamily="34" charset="0"/>
              </a:rPr>
              <a:t>Conclusion</a:t>
            </a:r>
            <a:endParaRPr lang="en-US" b="1">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440CB35-2999-A337-7DE4-0C552E4AC399}"/>
              </a:ext>
            </a:extLst>
          </p:cNvPr>
          <p:cNvSpPr>
            <a:spLocks noGrp="1"/>
          </p:cNvSpPr>
          <p:nvPr>
            <p:ph idx="1"/>
          </p:nvPr>
        </p:nvSpPr>
        <p:spPr>
          <a:xfrm>
            <a:off x="5209563" y="2160589"/>
            <a:ext cx="4064439" cy="3880773"/>
          </a:xfrm>
        </p:spPr>
        <p:txBody>
          <a:bodyPr>
            <a:normAutofit/>
          </a:bodyPr>
          <a:lstStyle/>
          <a:p>
            <a:pPr>
              <a:buFont typeface="Wingdings" panose="05000000000000000000" pitchFamily="2" charset="2"/>
              <a:buChar char="Ø"/>
            </a:pPr>
            <a:r>
              <a:rPr lang="en-GB" dirty="0">
                <a:latin typeface="Arial" panose="020B0604020202020204" pitchFamily="34" charset="0"/>
                <a:cs typeface="Arial" panose="020B0604020202020204" pitchFamily="34" charset="0"/>
              </a:rPr>
              <a:t>When joining a new market, it is important to determine their culture for the company to have a successful entry.</a:t>
            </a:r>
          </a:p>
          <a:p>
            <a:pPr>
              <a:buFont typeface="Wingdings" panose="05000000000000000000" pitchFamily="2" charset="2"/>
              <a:buChar char="Ø"/>
            </a:pPr>
            <a:r>
              <a:rPr lang="en-GB" dirty="0">
                <a:latin typeface="Arial" panose="020B0604020202020204" pitchFamily="34" charset="0"/>
                <a:cs typeface="Arial" panose="020B0604020202020204" pitchFamily="34" charset="0"/>
              </a:rPr>
              <a:t>Some of the factors to consider in international communication include the  country’s ethics, social structures,  religious values, and business and work related attitudes.</a:t>
            </a:r>
          </a:p>
          <a:p>
            <a:pPr>
              <a:buFont typeface="Wingdings" panose="05000000000000000000" pitchFamily="2" charset="2"/>
              <a:buChar char="Ø"/>
            </a:pPr>
            <a:endParaRPr lang="en-US" dirty="0">
              <a:latin typeface="Arial" panose="020B0604020202020204" pitchFamily="34" charset="0"/>
              <a:cs typeface="Arial" panose="020B0604020202020204" pitchFamily="34" charset="0"/>
            </a:endParaRPr>
          </a:p>
        </p:txBody>
      </p:sp>
      <p:pic>
        <p:nvPicPr>
          <p:cNvPr id="5" name="Picture 4" descr="White puzzle with one red piece">
            <a:extLst>
              <a:ext uri="{FF2B5EF4-FFF2-40B4-BE49-F238E27FC236}">
                <a16:creationId xmlns:a16="http://schemas.microsoft.com/office/drawing/2014/main" id="{81BE9B88-008C-4872-98CF-DE7611436AFA}"/>
              </a:ext>
            </a:extLst>
          </p:cNvPr>
          <p:cNvPicPr>
            <a:picLocks noChangeAspect="1"/>
          </p:cNvPicPr>
          <p:nvPr/>
        </p:nvPicPr>
        <p:blipFill rotWithShape="1">
          <a:blip r:embed="rId3"/>
          <a:srcRect l="28677" r="27073"/>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9" name="Isosceles Triangle 8">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2406585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5FAD31-81FE-ED87-591B-F8DBD186BC1B}"/>
              </a:ext>
            </a:extLst>
          </p:cNvPr>
          <p:cNvSpPr>
            <a:spLocks noGrp="1"/>
          </p:cNvSpPr>
          <p:nvPr>
            <p:ph type="title"/>
          </p:nvPr>
        </p:nvSpPr>
        <p:spPr>
          <a:xfrm>
            <a:off x="2786047" y="609600"/>
            <a:ext cx="6487955" cy="1320800"/>
          </a:xfrm>
        </p:spPr>
        <p:txBody>
          <a:bodyPr>
            <a:normAutofit/>
          </a:bodyPr>
          <a:lstStyle/>
          <a:p>
            <a:r>
              <a:rPr lang="en-GB" b="1">
                <a:latin typeface="Arial" panose="020B0604020202020204" pitchFamily="34" charset="0"/>
                <a:cs typeface="Arial" panose="020B0604020202020204" pitchFamily="34" charset="0"/>
              </a:rPr>
              <a:t>References</a:t>
            </a:r>
            <a:endParaRPr lang="en-US" b="1">
              <a:latin typeface="Arial" panose="020B0604020202020204" pitchFamily="34" charset="0"/>
              <a:cs typeface="Arial" panose="020B0604020202020204" pitchFamily="34" charset="0"/>
            </a:endParaRPr>
          </a:p>
        </p:txBody>
      </p:sp>
      <p:pic>
        <p:nvPicPr>
          <p:cNvPr id="5" name="Picture 4" descr="Calendar on table">
            <a:extLst>
              <a:ext uri="{FF2B5EF4-FFF2-40B4-BE49-F238E27FC236}">
                <a16:creationId xmlns:a16="http://schemas.microsoft.com/office/drawing/2014/main" id="{67A425DB-D90C-968F-404B-96E71F85F409}"/>
              </a:ext>
            </a:extLst>
          </p:cNvPr>
          <p:cNvPicPr>
            <a:picLocks noChangeAspect="1"/>
          </p:cNvPicPr>
          <p:nvPr/>
        </p:nvPicPr>
        <p:blipFill rotWithShape="1">
          <a:blip r:embed="rId2">
            <a:duotone>
              <a:prstClr val="black"/>
              <a:schemeClr val="tx2">
                <a:tint val="45000"/>
                <a:satMod val="400000"/>
              </a:schemeClr>
            </a:duotone>
          </a:blip>
          <a:srcRect l="19646" r="53814" b="1"/>
          <a:stretch/>
        </p:blipFill>
        <p:spPr>
          <a:xfrm>
            <a:off x="20" y="10"/>
            <a:ext cx="2734036" cy="6876278"/>
          </a:xfrm>
          <a:custGeom>
            <a:avLst/>
            <a:gdLst/>
            <a:ahLst/>
            <a:cxnLst/>
            <a:rect l="l" t="t" r="r" b="b"/>
            <a:pathLst>
              <a:path w="2734056" h="6858000">
                <a:moveTo>
                  <a:pt x="0" y="0"/>
                </a:moveTo>
                <a:lnTo>
                  <a:pt x="1674254" y="0"/>
                </a:lnTo>
                <a:lnTo>
                  <a:pt x="2734056" y="6850199"/>
                </a:lnTo>
                <a:lnTo>
                  <a:pt x="2734056" y="6858000"/>
                </a:lnTo>
                <a:lnTo>
                  <a:pt x="842596" y="6858000"/>
                </a:lnTo>
                <a:lnTo>
                  <a:pt x="0" y="1191846"/>
                </a:lnTo>
                <a:close/>
              </a:path>
            </a:pathLst>
          </a:custGeom>
        </p:spPr>
      </p:pic>
      <p:sp>
        <p:nvSpPr>
          <p:cNvPr id="9" name="Isosceles Triangle 8">
            <a:extLst>
              <a:ext uri="{FF2B5EF4-FFF2-40B4-BE49-F238E27FC236}">
                <a16:creationId xmlns:a16="http://schemas.microsoft.com/office/drawing/2014/main" id="{518E5A25-92C5-4F27-8E26-0AAAB0CDC8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191846"/>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D6F14E4E-773C-7B4C-AA29-7482894FE5F9}"/>
              </a:ext>
            </a:extLst>
          </p:cNvPr>
          <p:cNvSpPr>
            <a:spLocks noGrp="1"/>
          </p:cNvSpPr>
          <p:nvPr>
            <p:ph idx="1"/>
          </p:nvPr>
        </p:nvSpPr>
        <p:spPr>
          <a:xfrm>
            <a:off x="2786047" y="2160589"/>
            <a:ext cx="6487955" cy="3880773"/>
          </a:xfrm>
        </p:spPr>
        <p:txBody>
          <a:bodyPr>
            <a:normAutofit/>
          </a:bodyPr>
          <a:lstStyle/>
          <a:p>
            <a:pPr>
              <a:lnSpc>
                <a:spcPct val="90000"/>
              </a:lnSpc>
            </a:pPr>
            <a:r>
              <a:rPr lang="en-US" sz="1100" err="1">
                <a:latin typeface="Arial" panose="020B0604020202020204" pitchFamily="34" charset="0"/>
                <a:cs typeface="Arial" panose="020B0604020202020204" pitchFamily="34" charset="0"/>
              </a:rPr>
              <a:t>Brodbeck</a:t>
            </a:r>
            <a:r>
              <a:rPr lang="en-US" sz="1100">
                <a:latin typeface="Arial" panose="020B0604020202020204" pitchFamily="34" charset="0"/>
                <a:cs typeface="Arial" panose="020B0604020202020204" pitchFamily="34" charset="0"/>
              </a:rPr>
              <a:t>, F. C., and </a:t>
            </a:r>
            <a:r>
              <a:rPr lang="en-US" sz="1100" err="1">
                <a:latin typeface="Arial" panose="020B0604020202020204" pitchFamily="34" charset="0"/>
                <a:cs typeface="Arial" panose="020B0604020202020204" pitchFamily="34" charset="0"/>
              </a:rPr>
              <a:t>Frese</a:t>
            </a:r>
            <a:r>
              <a:rPr lang="en-US" sz="1100">
                <a:latin typeface="Arial" panose="020B0604020202020204" pitchFamily="34" charset="0"/>
                <a:cs typeface="Arial" panose="020B0604020202020204" pitchFamily="34" charset="0"/>
              </a:rPr>
              <a:t>, M. (2017). Societal culture and leaders</a:t>
            </a:r>
          </a:p>
          <a:p>
            <a:pPr>
              <a:lnSpc>
                <a:spcPct val="90000"/>
              </a:lnSpc>
            </a:pPr>
            <a:r>
              <a:rPr lang="en-US" sz="1100" err="1">
                <a:latin typeface="Arial" panose="020B0604020202020204" pitchFamily="34" charset="0"/>
                <a:cs typeface="Arial" panose="020B0604020202020204" pitchFamily="34" charset="0"/>
              </a:rPr>
              <a:t>Deißinger</a:t>
            </a:r>
            <a:r>
              <a:rPr lang="en-US" sz="1100">
                <a:latin typeface="Arial" panose="020B0604020202020204" pitchFamily="34" charset="0"/>
                <a:cs typeface="Arial" panose="020B0604020202020204" pitchFamily="34" charset="0"/>
              </a:rPr>
              <a:t>, T. (2018). Cultural patterns underlying apprenticeship: Germany and the UK.</a:t>
            </a:r>
          </a:p>
          <a:p>
            <a:pPr>
              <a:lnSpc>
                <a:spcPct val="90000"/>
              </a:lnSpc>
            </a:pPr>
            <a:r>
              <a:rPr lang="en-US" sz="1100">
                <a:latin typeface="Arial" panose="020B0604020202020204" pitchFamily="34" charset="0"/>
                <a:cs typeface="Arial" panose="020B0604020202020204" pitchFamily="34" charset="0"/>
              </a:rPr>
              <a:t>Kirkcaldy, B. D., Furnham, A. F., and Lynn, R. A. (2022). National differences in work attitudes between the UK and Germany. </a:t>
            </a:r>
            <a:r>
              <a:rPr lang="en-US" sz="1100" i="1">
                <a:latin typeface="Arial" panose="020B0604020202020204" pitchFamily="34" charset="0"/>
                <a:cs typeface="Arial" panose="020B0604020202020204" pitchFamily="34" charset="0"/>
              </a:rPr>
              <a:t>European Work and Organizational Psychologist</a:t>
            </a:r>
            <a:r>
              <a:rPr lang="en-US" sz="1100">
                <a:latin typeface="Arial" panose="020B0604020202020204" pitchFamily="34" charset="0"/>
                <a:cs typeface="Arial" panose="020B0604020202020204" pitchFamily="34" charset="0"/>
              </a:rPr>
              <a:t>, </a:t>
            </a:r>
            <a:r>
              <a:rPr lang="en-US" sz="1100" i="1">
                <a:latin typeface="Arial" panose="020B0604020202020204" pitchFamily="34" charset="0"/>
                <a:cs typeface="Arial" panose="020B0604020202020204" pitchFamily="34" charset="0"/>
              </a:rPr>
              <a:t>2</a:t>
            </a:r>
            <a:r>
              <a:rPr lang="en-US" sz="1100">
                <a:latin typeface="Arial" panose="020B0604020202020204" pitchFamily="34" charset="0"/>
                <a:cs typeface="Arial" panose="020B0604020202020204" pitchFamily="34" charset="0"/>
              </a:rPr>
              <a:t>(2), 81-102.</a:t>
            </a:r>
          </a:p>
          <a:p>
            <a:pPr>
              <a:lnSpc>
                <a:spcPct val="90000"/>
              </a:lnSpc>
            </a:pPr>
            <a:r>
              <a:rPr lang="en-US" sz="1100">
                <a:latin typeface="Arial" panose="020B0604020202020204" pitchFamily="34" charset="0"/>
                <a:cs typeface="Arial" panose="020B0604020202020204" pitchFamily="34" charset="0"/>
              </a:rPr>
              <a:t>McCarthy, G. (2015). Leadership practices in German and UK </a:t>
            </a:r>
            <a:r>
              <a:rPr lang="en-US" sz="1100" err="1">
                <a:latin typeface="Arial" panose="020B0604020202020204" pitchFamily="34" charset="0"/>
                <a:cs typeface="Arial" panose="020B0604020202020204" pitchFamily="34" charset="0"/>
              </a:rPr>
              <a:t>organisations</a:t>
            </a:r>
            <a:r>
              <a:rPr lang="en-US" sz="1100">
                <a:latin typeface="Arial" panose="020B0604020202020204" pitchFamily="34" charset="0"/>
                <a:cs typeface="Arial" panose="020B0604020202020204" pitchFamily="34" charset="0"/>
              </a:rPr>
              <a:t>. </a:t>
            </a:r>
            <a:r>
              <a:rPr lang="en-US" sz="1100" i="1">
                <a:latin typeface="Arial" panose="020B0604020202020204" pitchFamily="34" charset="0"/>
                <a:cs typeface="Arial" panose="020B0604020202020204" pitchFamily="34" charset="0"/>
              </a:rPr>
              <a:t>Journal of European Industrial Training</a:t>
            </a:r>
            <a:r>
              <a:rPr lang="en-US" sz="1100">
                <a:latin typeface="Arial" panose="020B0604020202020204" pitchFamily="34" charset="0"/>
                <a:cs typeface="Arial" panose="020B0604020202020204" pitchFamily="34" charset="0"/>
              </a:rPr>
              <a:t>, </a:t>
            </a:r>
            <a:r>
              <a:rPr lang="en-US" sz="1100" i="1">
                <a:latin typeface="Arial" panose="020B0604020202020204" pitchFamily="34" charset="0"/>
                <a:cs typeface="Arial" panose="020B0604020202020204" pitchFamily="34" charset="0"/>
              </a:rPr>
              <a:t>29</a:t>
            </a:r>
            <a:r>
              <a:rPr lang="en-US" sz="1100">
                <a:latin typeface="Arial" panose="020B0604020202020204" pitchFamily="34" charset="0"/>
                <a:cs typeface="Arial" panose="020B0604020202020204" pitchFamily="34" charset="0"/>
              </a:rPr>
              <a:t>(3), 217-234.</a:t>
            </a:r>
          </a:p>
          <a:p>
            <a:pPr>
              <a:lnSpc>
                <a:spcPct val="90000"/>
              </a:lnSpc>
            </a:pPr>
            <a:r>
              <a:rPr lang="en-US" sz="1100" err="1">
                <a:latin typeface="Arial" panose="020B0604020202020204" pitchFamily="34" charset="0"/>
                <a:cs typeface="Arial" panose="020B0604020202020204" pitchFamily="34" charset="0"/>
              </a:rPr>
              <a:t>Schröter</a:t>
            </a:r>
            <a:r>
              <a:rPr lang="en-US" sz="1100">
                <a:latin typeface="Arial" panose="020B0604020202020204" pitchFamily="34" charset="0"/>
                <a:cs typeface="Arial" panose="020B0604020202020204" pitchFamily="34" charset="0"/>
              </a:rPr>
              <a:t>, E. (2017). Chapter 12 Deconstructing Administrative Culture: Exploring the Relationship Between Cultural Patterns and Public Sector Change in the UK and Germany. In </a:t>
            </a:r>
            <a:r>
              <a:rPr lang="en-US" sz="1100" i="1">
                <a:latin typeface="Arial" panose="020B0604020202020204" pitchFamily="34" charset="0"/>
                <a:cs typeface="Arial" panose="020B0604020202020204" pitchFamily="34" charset="0"/>
              </a:rPr>
              <a:t>Cultural aspects of public management reform</a:t>
            </a:r>
            <a:r>
              <a:rPr lang="en-US" sz="1100">
                <a:latin typeface="Arial" panose="020B0604020202020204" pitchFamily="34" charset="0"/>
                <a:cs typeface="Arial" panose="020B0604020202020204" pitchFamily="34" charset="0"/>
              </a:rPr>
              <a:t> (pp. 299-322). Emerald Group Publishing Limited.</a:t>
            </a:r>
          </a:p>
          <a:p>
            <a:pPr>
              <a:lnSpc>
                <a:spcPct val="90000"/>
              </a:lnSpc>
            </a:pPr>
            <a:r>
              <a:rPr lang="en-US" sz="1100">
                <a:latin typeface="Arial" panose="020B0604020202020204" pitchFamily="34" charset="0"/>
                <a:cs typeface="Arial" panose="020B0604020202020204" pitchFamily="34" charset="0"/>
              </a:rPr>
              <a:t>Tesco (2023). Tesco. Online. Available at: </a:t>
            </a:r>
            <a:r>
              <a:rPr lang="en-US" sz="1100">
                <a:latin typeface="Arial" panose="020B0604020202020204" pitchFamily="34" charset="0"/>
                <a:cs typeface="Arial" panose="020B0604020202020204" pitchFamily="34" charset="0"/>
                <a:hlinkClick r:id="rId3"/>
              </a:rPr>
              <a:t>https://www.tescoplc.com/</a:t>
            </a:r>
            <a:r>
              <a:rPr lang="en-US" sz="1100">
                <a:latin typeface="Arial" panose="020B0604020202020204" pitchFamily="34" charset="0"/>
                <a:cs typeface="Arial" panose="020B0604020202020204" pitchFamily="34" charset="0"/>
              </a:rPr>
              <a:t> Accessed by:[7</a:t>
            </a:r>
            <a:r>
              <a:rPr lang="en-US" sz="1100" baseline="30000">
                <a:latin typeface="Arial" panose="020B0604020202020204" pitchFamily="34" charset="0"/>
                <a:cs typeface="Arial" panose="020B0604020202020204" pitchFamily="34" charset="0"/>
              </a:rPr>
              <a:t>th</a:t>
            </a:r>
            <a:r>
              <a:rPr lang="en-US" sz="1100">
                <a:latin typeface="Arial" panose="020B0604020202020204" pitchFamily="34" charset="0"/>
                <a:cs typeface="Arial" panose="020B0604020202020204" pitchFamily="34" charset="0"/>
              </a:rPr>
              <a:t> November 2023]</a:t>
            </a:r>
          </a:p>
          <a:p>
            <a:pPr>
              <a:lnSpc>
                <a:spcPct val="90000"/>
              </a:lnSpc>
            </a:pPr>
            <a:r>
              <a:rPr lang="en-US" sz="1100" err="1">
                <a:latin typeface="Arial" panose="020B0604020202020204" pitchFamily="34" charset="0"/>
                <a:cs typeface="Arial" panose="020B0604020202020204" pitchFamily="34" charset="0"/>
              </a:rPr>
              <a:t>Varul</a:t>
            </a:r>
            <a:r>
              <a:rPr lang="en-US" sz="1100">
                <a:latin typeface="Arial" panose="020B0604020202020204" pitchFamily="34" charset="0"/>
                <a:cs typeface="Arial" panose="020B0604020202020204" pitchFamily="34" charset="0"/>
              </a:rPr>
              <a:t>, M. Z. (2019). Ethical </a:t>
            </a:r>
            <a:r>
              <a:rPr lang="en-US" sz="1100" err="1">
                <a:latin typeface="Arial" panose="020B0604020202020204" pitchFamily="34" charset="0"/>
                <a:cs typeface="Arial" panose="020B0604020202020204" pitchFamily="34" charset="0"/>
              </a:rPr>
              <a:t>selving</a:t>
            </a:r>
            <a:r>
              <a:rPr lang="en-US" sz="1100">
                <a:latin typeface="Arial" panose="020B0604020202020204" pitchFamily="34" charset="0"/>
                <a:cs typeface="Arial" panose="020B0604020202020204" pitchFamily="34" charset="0"/>
              </a:rPr>
              <a:t> in cultural contexts: Fairtrade consumption as an everyday ethical practice in the UK and Germany. </a:t>
            </a:r>
            <a:r>
              <a:rPr lang="en-US" sz="1100" i="1">
                <a:latin typeface="Arial" panose="020B0604020202020204" pitchFamily="34" charset="0"/>
                <a:cs typeface="Arial" panose="020B0604020202020204" pitchFamily="34" charset="0"/>
              </a:rPr>
              <a:t>International Journal of Consumer Studies</a:t>
            </a:r>
            <a:r>
              <a:rPr lang="en-US" sz="1100">
                <a:latin typeface="Arial" panose="020B0604020202020204" pitchFamily="34" charset="0"/>
                <a:cs typeface="Arial" panose="020B0604020202020204" pitchFamily="34" charset="0"/>
              </a:rPr>
              <a:t>, </a:t>
            </a:r>
            <a:r>
              <a:rPr lang="en-US" sz="1100" i="1">
                <a:latin typeface="Arial" panose="020B0604020202020204" pitchFamily="34" charset="0"/>
                <a:cs typeface="Arial" panose="020B0604020202020204" pitchFamily="34" charset="0"/>
              </a:rPr>
              <a:t>33</a:t>
            </a:r>
            <a:r>
              <a:rPr lang="en-US" sz="1100">
                <a:latin typeface="Arial" panose="020B0604020202020204" pitchFamily="34" charset="0"/>
                <a:cs typeface="Arial" panose="020B0604020202020204" pitchFamily="34" charset="0"/>
              </a:rPr>
              <a:t>(2), 183-189.</a:t>
            </a:r>
          </a:p>
          <a:p>
            <a:pPr>
              <a:lnSpc>
                <a:spcPct val="90000"/>
              </a:lnSpc>
            </a:pPr>
            <a:endParaRPr lang="en-US" sz="11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146892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A pen and a note&#10;&#10;Description automatically generated">
            <a:extLst>
              <a:ext uri="{FF2B5EF4-FFF2-40B4-BE49-F238E27FC236}">
                <a16:creationId xmlns:a16="http://schemas.microsoft.com/office/drawing/2014/main" id="{F4F725A5-65FC-993D-5CDC-88CBF0A44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6840" y="597877"/>
            <a:ext cx="8608600" cy="5403891"/>
          </a:xfrm>
          <a:prstGeom prst="rect">
            <a:avLst/>
          </a:prstGeom>
        </p:spPr>
      </p:pic>
    </p:spTree>
    <p:extLst>
      <p:ext uri="{BB962C8B-B14F-4D97-AF65-F5344CB8AC3E}">
        <p14:creationId xmlns:p14="http://schemas.microsoft.com/office/powerpoint/2010/main" val="280792892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0</TotalTime>
  <Words>2200</Words>
  <Application>Microsoft Office PowerPoint</Application>
  <PresentationFormat>Widescreen</PresentationFormat>
  <Paragraphs>99</Paragraphs>
  <Slides>15</Slides>
  <Notes>11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15</vt:i4>
      </vt:variant>
    </vt:vector>
  </HeadingPairs>
  <TitlesOfParts>
    <vt:vector size="24" baseType="lpstr">
      <vt:lpstr>Arial</vt:lpstr>
      <vt:lpstr>Calibri</vt:lpstr>
      <vt:lpstr>Open Sans</vt:lpstr>
      <vt:lpstr>Tahoma</vt:lpstr>
      <vt:lpstr>Times New Roman</vt:lpstr>
      <vt:lpstr>Trebuchet MS</vt:lpstr>
      <vt:lpstr>Wingdings</vt:lpstr>
      <vt:lpstr>Wingdings 3</vt:lpstr>
      <vt:lpstr>Facet</vt:lpstr>
      <vt:lpstr>INTERNATIONAL BUSSINESS COMMUNICATIONS </vt:lpstr>
      <vt:lpstr>Introduction</vt:lpstr>
      <vt:lpstr>Overview of Tesco PLC</vt:lpstr>
      <vt:lpstr>Cultural differences between the UK and Germany</vt:lpstr>
      <vt:lpstr>Cultural differences between the UK and Germany</vt:lpstr>
      <vt:lpstr>Cultural differences between the UK and Germany</vt:lpstr>
      <vt:lpstr>Cultural differences between the UK and Germany</vt:lpstr>
      <vt:lpstr>Cultural differences between the UK and Germany</vt:lpstr>
      <vt:lpstr>Hofstede cultural dimensions :  UK and Germany </vt:lpstr>
      <vt:lpstr>Hofstede cultural dimensions :  UK and Germany </vt:lpstr>
      <vt:lpstr>Hofstede cultural dimensions :  UK and Germany </vt:lpstr>
      <vt:lpstr>Recommendations</vt:lpstr>
      <vt:lpstr>Conclusion</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BUSIMESS COMMUNICATIONS</dc:title>
  <dc:creator>Gabriela Koleva</dc:creator>
  <cp:lastModifiedBy>Gabriela Koleva (2115686)</cp:lastModifiedBy>
  <cp:revision>87</cp:revision>
  <dcterms:created xsi:type="dcterms:W3CDTF">2023-11-06T11:58:07Z</dcterms:created>
  <dcterms:modified xsi:type="dcterms:W3CDTF">2023-11-22T22:05:00Z</dcterms:modified>
</cp:coreProperties>
</file>