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7" r:id="rId12"/>
    <p:sldId id="268" r:id="rId13"/>
    <p:sldId id="269" r:id="rId14"/>
    <p:sldId id="270"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98BA927-8FB8-4155-AB20-4501CD75E955}" v="2401" dt="2019-04-30T10:58:25.529"/>
    <p1510:client id="{E495B7E1-6949-46DA-8DC8-38169C64C08B}" v="4" dt="2019-04-30T14:05:10.41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397" autoAdjust="0"/>
    <p:restoredTop sz="94660"/>
  </p:normalViewPr>
  <p:slideViewPr>
    <p:cSldViewPr snapToGrid="0">
      <p:cViewPr varScale="1">
        <p:scale>
          <a:sx n="72" d="100"/>
          <a:sy n="72" d="100"/>
        </p:scale>
        <p:origin x="600"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loe Savory" userId="475b28a3-ddcc-4fa9-83be-d200e42d8ce7" providerId="ADAL" clId="{A98BA927-8FB8-4155-AB20-4501CD75E955}"/>
    <pc:docChg chg="custSel delSld modSld">
      <pc:chgData name="Chloe Savory" userId="475b28a3-ddcc-4fa9-83be-d200e42d8ce7" providerId="ADAL" clId="{A98BA927-8FB8-4155-AB20-4501CD75E955}" dt="2019-04-30T10:58:25.529" v="2400" actId="313"/>
      <pc:docMkLst>
        <pc:docMk/>
      </pc:docMkLst>
      <pc:sldChg chg="modSp">
        <pc:chgData name="Chloe Savory" userId="475b28a3-ddcc-4fa9-83be-d200e42d8ce7" providerId="ADAL" clId="{A98BA927-8FB8-4155-AB20-4501CD75E955}" dt="2019-04-30T10:57:58.891" v="2398" actId="27636"/>
        <pc:sldMkLst>
          <pc:docMk/>
          <pc:sldMk cId="490724108" sldId="257"/>
        </pc:sldMkLst>
        <pc:spChg chg="mod">
          <ac:chgData name="Chloe Savory" userId="475b28a3-ddcc-4fa9-83be-d200e42d8ce7" providerId="ADAL" clId="{A98BA927-8FB8-4155-AB20-4501CD75E955}" dt="2019-04-30T10:57:58.891" v="2398" actId="27636"/>
          <ac:spMkLst>
            <pc:docMk/>
            <pc:sldMk cId="490724108" sldId="257"/>
            <ac:spMk id="3" creationId="{1D0B6656-9F0C-4DC4-9262-6433206AC800}"/>
          </ac:spMkLst>
        </pc:spChg>
      </pc:sldChg>
      <pc:sldChg chg="modSp">
        <pc:chgData name="Chloe Savory" userId="475b28a3-ddcc-4fa9-83be-d200e42d8ce7" providerId="ADAL" clId="{A98BA927-8FB8-4155-AB20-4501CD75E955}" dt="2019-04-30T10:38:21.521" v="504" actId="20577"/>
        <pc:sldMkLst>
          <pc:docMk/>
          <pc:sldMk cId="2815562507" sldId="258"/>
        </pc:sldMkLst>
        <pc:spChg chg="mod">
          <ac:chgData name="Chloe Savory" userId="475b28a3-ddcc-4fa9-83be-d200e42d8ce7" providerId="ADAL" clId="{A98BA927-8FB8-4155-AB20-4501CD75E955}" dt="2019-04-30T10:38:21.521" v="504" actId="20577"/>
          <ac:spMkLst>
            <pc:docMk/>
            <pc:sldMk cId="2815562507" sldId="258"/>
            <ac:spMk id="3" creationId="{A730091E-38A6-46E5-BF71-9099AB2513AA}"/>
          </ac:spMkLst>
        </pc:spChg>
      </pc:sldChg>
      <pc:sldChg chg="modSp">
        <pc:chgData name="Chloe Savory" userId="475b28a3-ddcc-4fa9-83be-d200e42d8ce7" providerId="ADAL" clId="{A98BA927-8FB8-4155-AB20-4501CD75E955}" dt="2019-04-30T10:41:03.087" v="767" actId="20577"/>
        <pc:sldMkLst>
          <pc:docMk/>
          <pc:sldMk cId="3138520062" sldId="259"/>
        </pc:sldMkLst>
        <pc:spChg chg="mod">
          <ac:chgData name="Chloe Savory" userId="475b28a3-ddcc-4fa9-83be-d200e42d8ce7" providerId="ADAL" clId="{A98BA927-8FB8-4155-AB20-4501CD75E955}" dt="2019-04-30T10:41:03.087" v="767" actId="20577"/>
          <ac:spMkLst>
            <pc:docMk/>
            <pc:sldMk cId="3138520062" sldId="259"/>
            <ac:spMk id="3" creationId="{A95C6B4D-29EE-4BFE-8FE9-3112FDDCC5B2}"/>
          </ac:spMkLst>
        </pc:spChg>
      </pc:sldChg>
      <pc:sldChg chg="addSp delSp modSp">
        <pc:chgData name="Chloe Savory" userId="475b28a3-ddcc-4fa9-83be-d200e42d8ce7" providerId="ADAL" clId="{A98BA927-8FB8-4155-AB20-4501CD75E955}" dt="2019-04-26T21:07:08.660" v="362" actId="1076"/>
        <pc:sldMkLst>
          <pc:docMk/>
          <pc:sldMk cId="2570194033" sldId="260"/>
        </pc:sldMkLst>
        <pc:spChg chg="mod">
          <ac:chgData name="Chloe Savory" userId="475b28a3-ddcc-4fa9-83be-d200e42d8ce7" providerId="ADAL" clId="{A98BA927-8FB8-4155-AB20-4501CD75E955}" dt="2019-04-26T21:07:02.786" v="361" actId="1076"/>
          <ac:spMkLst>
            <pc:docMk/>
            <pc:sldMk cId="2570194033" sldId="260"/>
            <ac:spMk id="2" creationId="{58E2A6AB-B16F-4C95-A695-8B21D8E01E06}"/>
          </ac:spMkLst>
        </pc:spChg>
        <pc:spChg chg="del">
          <ac:chgData name="Chloe Savory" userId="475b28a3-ddcc-4fa9-83be-d200e42d8ce7" providerId="ADAL" clId="{A98BA927-8FB8-4155-AB20-4501CD75E955}" dt="2019-04-26T21:06:26.184" v="354"/>
          <ac:spMkLst>
            <pc:docMk/>
            <pc:sldMk cId="2570194033" sldId="260"/>
            <ac:spMk id="3" creationId="{3F2CD120-0063-46FF-84AA-C78160DF0D13}"/>
          </ac:spMkLst>
        </pc:spChg>
        <pc:graphicFrameChg chg="add mod modGraphic">
          <ac:chgData name="Chloe Savory" userId="475b28a3-ddcc-4fa9-83be-d200e42d8ce7" providerId="ADAL" clId="{A98BA927-8FB8-4155-AB20-4501CD75E955}" dt="2019-04-26T21:07:08.660" v="362" actId="1076"/>
          <ac:graphicFrameMkLst>
            <pc:docMk/>
            <pc:sldMk cId="2570194033" sldId="260"/>
            <ac:graphicFrameMk id="4" creationId="{A1C3516D-8781-4F3B-B786-12BB5E16E295}"/>
          </ac:graphicFrameMkLst>
        </pc:graphicFrameChg>
      </pc:sldChg>
      <pc:sldChg chg="addSp delSp modSp">
        <pc:chgData name="Chloe Savory" userId="475b28a3-ddcc-4fa9-83be-d200e42d8ce7" providerId="ADAL" clId="{A98BA927-8FB8-4155-AB20-4501CD75E955}" dt="2019-04-30T10:44:59.742" v="1022" actId="20577"/>
        <pc:sldMkLst>
          <pc:docMk/>
          <pc:sldMk cId="2244801370" sldId="261"/>
        </pc:sldMkLst>
        <pc:spChg chg="del">
          <ac:chgData name="Chloe Savory" userId="475b28a3-ddcc-4fa9-83be-d200e42d8ce7" providerId="ADAL" clId="{A98BA927-8FB8-4155-AB20-4501CD75E955}" dt="2019-04-23T21:53:38.352" v="318"/>
          <ac:spMkLst>
            <pc:docMk/>
            <pc:sldMk cId="2244801370" sldId="261"/>
            <ac:spMk id="3" creationId="{7089796A-C653-4E8B-9395-D71F7563A696}"/>
          </ac:spMkLst>
        </pc:spChg>
        <pc:spChg chg="add mod">
          <ac:chgData name="Chloe Savory" userId="475b28a3-ddcc-4fa9-83be-d200e42d8ce7" providerId="ADAL" clId="{A98BA927-8FB8-4155-AB20-4501CD75E955}" dt="2019-04-30T10:44:59.742" v="1022" actId="20577"/>
          <ac:spMkLst>
            <pc:docMk/>
            <pc:sldMk cId="2244801370" sldId="261"/>
            <ac:spMk id="6" creationId="{45409CA8-4AB0-4608-B1A1-50A52DF25EF5}"/>
          </ac:spMkLst>
        </pc:spChg>
        <pc:graphicFrameChg chg="add del mod modGraphic">
          <ac:chgData name="Chloe Savory" userId="475b28a3-ddcc-4fa9-83be-d200e42d8ce7" providerId="ADAL" clId="{A98BA927-8FB8-4155-AB20-4501CD75E955}" dt="2019-04-23T21:53:59.762" v="322" actId="478"/>
          <ac:graphicFrameMkLst>
            <pc:docMk/>
            <pc:sldMk cId="2244801370" sldId="261"/>
            <ac:graphicFrameMk id="4" creationId="{696015D6-C7D7-43B7-880C-AE7F9DB93BC7}"/>
          </ac:graphicFrameMkLst>
        </pc:graphicFrameChg>
      </pc:sldChg>
      <pc:sldChg chg="addSp delSp modSp">
        <pc:chgData name="Chloe Savory" userId="475b28a3-ddcc-4fa9-83be-d200e42d8ce7" providerId="ADAL" clId="{A98BA927-8FB8-4155-AB20-4501CD75E955}" dt="2019-04-26T21:07:18.589" v="364" actId="1076"/>
        <pc:sldMkLst>
          <pc:docMk/>
          <pc:sldMk cId="856889344" sldId="262"/>
        </pc:sldMkLst>
        <pc:spChg chg="mod">
          <ac:chgData name="Chloe Savory" userId="475b28a3-ddcc-4fa9-83be-d200e42d8ce7" providerId="ADAL" clId="{A98BA927-8FB8-4155-AB20-4501CD75E955}" dt="2019-04-23T21:54:51.692" v="329" actId="1076"/>
          <ac:spMkLst>
            <pc:docMk/>
            <pc:sldMk cId="856889344" sldId="262"/>
            <ac:spMk id="2" creationId="{A51BC635-C464-47DC-954E-FABA81A0B1C1}"/>
          </ac:spMkLst>
        </pc:spChg>
        <pc:spChg chg="del">
          <ac:chgData name="Chloe Savory" userId="475b28a3-ddcc-4fa9-83be-d200e42d8ce7" providerId="ADAL" clId="{A98BA927-8FB8-4155-AB20-4501CD75E955}" dt="2019-04-23T21:54:11.761" v="323"/>
          <ac:spMkLst>
            <pc:docMk/>
            <pc:sldMk cId="856889344" sldId="262"/>
            <ac:spMk id="3" creationId="{18A7FC26-227A-4F4A-80D6-6DD261F30510}"/>
          </ac:spMkLst>
        </pc:spChg>
        <pc:graphicFrameChg chg="add mod modGraphic">
          <ac:chgData name="Chloe Savory" userId="475b28a3-ddcc-4fa9-83be-d200e42d8ce7" providerId="ADAL" clId="{A98BA927-8FB8-4155-AB20-4501CD75E955}" dt="2019-04-26T21:07:18.589" v="364" actId="1076"/>
          <ac:graphicFrameMkLst>
            <pc:docMk/>
            <pc:sldMk cId="856889344" sldId="262"/>
            <ac:graphicFrameMk id="4" creationId="{D17AD45A-4FA9-49EC-9965-81367F755C85}"/>
          </ac:graphicFrameMkLst>
        </pc:graphicFrameChg>
      </pc:sldChg>
      <pc:sldChg chg="modSp">
        <pc:chgData name="Chloe Savory" userId="475b28a3-ddcc-4fa9-83be-d200e42d8ce7" providerId="ADAL" clId="{A98BA927-8FB8-4155-AB20-4501CD75E955}" dt="2019-04-30T10:51:12.078" v="1861" actId="20577"/>
        <pc:sldMkLst>
          <pc:docMk/>
          <pc:sldMk cId="4235303596" sldId="263"/>
        </pc:sldMkLst>
        <pc:spChg chg="mod">
          <ac:chgData name="Chloe Savory" userId="475b28a3-ddcc-4fa9-83be-d200e42d8ce7" providerId="ADAL" clId="{A98BA927-8FB8-4155-AB20-4501CD75E955}" dt="2019-04-30T10:51:12.078" v="1861" actId="20577"/>
          <ac:spMkLst>
            <pc:docMk/>
            <pc:sldMk cId="4235303596" sldId="263"/>
            <ac:spMk id="3" creationId="{B26700A3-8D20-4ADD-BC85-FDE6DB9A59A8}"/>
          </ac:spMkLst>
        </pc:spChg>
      </pc:sldChg>
      <pc:sldChg chg="modSp">
        <pc:chgData name="Chloe Savory" userId="475b28a3-ddcc-4fa9-83be-d200e42d8ce7" providerId="ADAL" clId="{A98BA927-8FB8-4155-AB20-4501CD75E955}" dt="2019-04-30T10:57:24.333" v="2396" actId="20577"/>
        <pc:sldMkLst>
          <pc:docMk/>
          <pc:sldMk cId="106205399" sldId="264"/>
        </pc:sldMkLst>
        <pc:spChg chg="mod">
          <ac:chgData name="Chloe Savory" userId="475b28a3-ddcc-4fa9-83be-d200e42d8ce7" providerId="ADAL" clId="{A98BA927-8FB8-4155-AB20-4501CD75E955}" dt="2019-04-30T10:57:24.333" v="2396" actId="20577"/>
          <ac:spMkLst>
            <pc:docMk/>
            <pc:sldMk cId="106205399" sldId="264"/>
            <ac:spMk id="3" creationId="{4B280D5E-3887-41F6-9A35-E9B1E30EC3F0}"/>
          </ac:spMkLst>
        </pc:spChg>
      </pc:sldChg>
      <pc:sldChg chg="modSp">
        <pc:chgData name="Chloe Savory" userId="475b28a3-ddcc-4fa9-83be-d200e42d8ce7" providerId="ADAL" clId="{A98BA927-8FB8-4155-AB20-4501CD75E955}" dt="2019-04-30T10:48:46.083" v="1543"/>
        <pc:sldMkLst>
          <pc:docMk/>
          <pc:sldMk cId="3334123084" sldId="265"/>
        </pc:sldMkLst>
        <pc:spChg chg="mod">
          <ac:chgData name="Chloe Savory" userId="475b28a3-ddcc-4fa9-83be-d200e42d8ce7" providerId="ADAL" clId="{A98BA927-8FB8-4155-AB20-4501CD75E955}" dt="2019-04-30T10:48:31.916" v="1542" actId="20577"/>
          <ac:spMkLst>
            <pc:docMk/>
            <pc:sldMk cId="3334123084" sldId="265"/>
            <ac:spMk id="2" creationId="{F63973A6-0E7D-44A3-8F2D-BCF69FA6646C}"/>
          </ac:spMkLst>
        </pc:spChg>
        <pc:spChg chg="mod">
          <ac:chgData name="Chloe Savory" userId="475b28a3-ddcc-4fa9-83be-d200e42d8ce7" providerId="ADAL" clId="{A98BA927-8FB8-4155-AB20-4501CD75E955}" dt="2019-04-30T10:48:46.083" v="1543"/>
          <ac:spMkLst>
            <pc:docMk/>
            <pc:sldMk cId="3334123084" sldId="265"/>
            <ac:spMk id="3" creationId="{27823B69-3C81-4011-AE62-0842432CB436}"/>
          </ac:spMkLst>
        </pc:spChg>
      </pc:sldChg>
      <pc:sldChg chg="del">
        <pc:chgData name="Chloe Savory" userId="475b28a3-ddcc-4fa9-83be-d200e42d8ce7" providerId="ADAL" clId="{A98BA927-8FB8-4155-AB20-4501CD75E955}" dt="2019-04-30T10:51:35.316" v="1862" actId="2696"/>
        <pc:sldMkLst>
          <pc:docMk/>
          <pc:sldMk cId="693428783" sldId="266"/>
        </pc:sldMkLst>
      </pc:sldChg>
      <pc:sldChg chg="modSp">
        <pc:chgData name="Chloe Savory" userId="475b28a3-ddcc-4fa9-83be-d200e42d8ce7" providerId="ADAL" clId="{A98BA927-8FB8-4155-AB20-4501CD75E955}" dt="2019-04-30T10:55:44.241" v="2115" actId="6549"/>
        <pc:sldMkLst>
          <pc:docMk/>
          <pc:sldMk cId="2622791305" sldId="267"/>
        </pc:sldMkLst>
        <pc:spChg chg="mod">
          <ac:chgData name="Chloe Savory" userId="475b28a3-ddcc-4fa9-83be-d200e42d8ce7" providerId="ADAL" clId="{A98BA927-8FB8-4155-AB20-4501CD75E955}" dt="2019-04-30T10:55:44.241" v="2115" actId="6549"/>
          <ac:spMkLst>
            <pc:docMk/>
            <pc:sldMk cId="2622791305" sldId="267"/>
            <ac:spMk id="3" creationId="{7B5D4C74-934D-44FA-9541-D956C11CAE05}"/>
          </ac:spMkLst>
        </pc:spChg>
      </pc:sldChg>
      <pc:sldChg chg="modSp">
        <pc:chgData name="Chloe Savory" userId="475b28a3-ddcc-4fa9-83be-d200e42d8ce7" providerId="ADAL" clId="{A98BA927-8FB8-4155-AB20-4501CD75E955}" dt="2019-04-26T21:08:11.586" v="368" actId="313"/>
        <pc:sldMkLst>
          <pc:docMk/>
          <pc:sldMk cId="3080611676" sldId="268"/>
        </pc:sldMkLst>
        <pc:spChg chg="mod">
          <ac:chgData name="Chloe Savory" userId="475b28a3-ddcc-4fa9-83be-d200e42d8ce7" providerId="ADAL" clId="{A98BA927-8FB8-4155-AB20-4501CD75E955}" dt="2019-04-26T21:08:11.586" v="368" actId="313"/>
          <ac:spMkLst>
            <pc:docMk/>
            <pc:sldMk cId="3080611676" sldId="268"/>
            <ac:spMk id="3" creationId="{82E74025-C163-49F4-8717-6C5F01247E15}"/>
          </ac:spMkLst>
        </pc:spChg>
      </pc:sldChg>
      <pc:sldChg chg="modSp">
        <pc:chgData name="Chloe Savory" userId="475b28a3-ddcc-4fa9-83be-d200e42d8ce7" providerId="ADAL" clId="{A98BA927-8FB8-4155-AB20-4501CD75E955}" dt="2019-04-30T10:58:25.529" v="2400" actId="313"/>
        <pc:sldMkLst>
          <pc:docMk/>
          <pc:sldMk cId="1573581184" sldId="270"/>
        </pc:sldMkLst>
        <pc:spChg chg="mod">
          <ac:chgData name="Chloe Savory" userId="475b28a3-ddcc-4fa9-83be-d200e42d8ce7" providerId="ADAL" clId="{A98BA927-8FB8-4155-AB20-4501CD75E955}" dt="2019-04-30T10:58:25.529" v="2400" actId="313"/>
          <ac:spMkLst>
            <pc:docMk/>
            <pc:sldMk cId="1573581184" sldId="270"/>
            <ac:spMk id="2" creationId="{AA1F0E50-E27F-4C48-9E18-AFDE88CFDEEC}"/>
          </ac:spMkLst>
        </pc:spChg>
      </pc:sldChg>
    </pc:docChg>
  </pc:docChgLst>
  <pc:docChgLst>
    <pc:chgData name="Chloe Savory" userId="475b28a3-ddcc-4fa9-83be-d200e42d8ce7" providerId="ADAL" clId="{E495B7E1-6949-46DA-8DC8-38169C64C08B}"/>
    <pc:docChg chg="delSld modSld">
      <pc:chgData name="Chloe Savory" userId="475b28a3-ddcc-4fa9-83be-d200e42d8ce7" providerId="ADAL" clId="{E495B7E1-6949-46DA-8DC8-38169C64C08B}" dt="2019-04-30T14:05:10.410" v="3"/>
      <pc:docMkLst>
        <pc:docMk/>
      </pc:docMkLst>
      <pc:sldChg chg="modSp">
        <pc:chgData name="Chloe Savory" userId="475b28a3-ddcc-4fa9-83be-d200e42d8ce7" providerId="ADAL" clId="{E495B7E1-6949-46DA-8DC8-38169C64C08B}" dt="2019-04-30T14:05:10.410" v="3"/>
        <pc:sldMkLst>
          <pc:docMk/>
          <pc:sldMk cId="1573581184" sldId="270"/>
        </pc:sldMkLst>
        <pc:spChg chg="mod">
          <ac:chgData name="Chloe Savory" userId="475b28a3-ddcc-4fa9-83be-d200e42d8ce7" providerId="ADAL" clId="{E495B7E1-6949-46DA-8DC8-38169C64C08B}" dt="2019-04-30T14:05:10.410" v="3"/>
          <ac:spMkLst>
            <pc:docMk/>
            <pc:sldMk cId="1573581184" sldId="270"/>
            <ac:spMk id="3" creationId="{3ADE60AF-019C-47EC-BFE9-5F141A398E1B}"/>
          </ac:spMkLst>
        </pc:spChg>
      </pc:sldChg>
      <pc:sldChg chg="del">
        <pc:chgData name="Chloe Savory" userId="475b28a3-ddcc-4fa9-83be-d200e42d8ce7" providerId="ADAL" clId="{E495B7E1-6949-46DA-8DC8-38169C64C08B}" dt="2019-04-30T14:03:45.967" v="1" actId="2696"/>
        <pc:sldMkLst>
          <pc:docMk/>
          <pc:sldMk cId="688376893" sldId="271"/>
        </pc:sldMkLst>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4/30/2019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4/30/2019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4/30/2019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4/30/2019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4/30/2019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4/30/2019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4/30/2019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4/30/2019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4/30/2019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Date Placeholder 2"/>
          <p:cNvSpPr>
            <a:spLocks noGrp="1"/>
          </p:cNvSpPr>
          <p:nvPr>
            <p:ph type="dt" sz="half" idx="10"/>
          </p:nvPr>
        </p:nvSpPr>
        <p:spPr/>
        <p:txBody>
          <a:bodyPr/>
          <a:lstStyle/>
          <a:p>
            <a:fld id="{B61BEF0D-F0BB-DE4B-95CE-6DB70DBA9567}" type="datetimeFigureOut">
              <a:rPr lang="en-US" dirty="0"/>
              <a:pPr/>
              <a:t>4/30/2019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4/30/2019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4/30/2019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4/30/2019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4/30/2019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4/30/2019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4/30/2019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4/30/2019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B61BEF0D-F0BB-DE4B-95CE-6DB70DBA9567}" type="datetimeFigureOut">
              <a:rPr lang="en-US" dirty="0"/>
              <a:pPr/>
              <a:t>4/30/2019</a:t>
            </a:fld>
            <a:endParaRPr lang="en-US" dirty="0"/>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US" dirty="0"/>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0" r:id="rId9"/>
    <p:sldLayoutId id="2147483668" r:id="rId10"/>
    <p:sldLayoutId id="2147483663" r:id="rId11"/>
    <p:sldLayoutId id="2147483664" r:id="rId12"/>
    <p:sldLayoutId id="2147483665" r:id="rId13"/>
    <p:sldLayoutId id="2147483666" r:id="rId14"/>
    <p:sldLayoutId id="2147483667" r:id="rId15"/>
    <p:sldLayoutId id="2147483658" r:id="rId16"/>
    <p:sldLayoutId id="2147483659"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F21FA4-E3AB-431C-9AA4-40BEAA8EA9CE}"/>
              </a:ext>
            </a:extLst>
          </p:cNvPr>
          <p:cNvSpPr>
            <a:spLocks noGrp="1"/>
          </p:cNvSpPr>
          <p:nvPr>
            <p:ph type="ctrTitle"/>
          </p:nvPr>
        </p:nvSpPr>
        <p:spPr/>
        <p:txBody>
          <a:bodyPr/>
          <a:lstStyle/>
          <a:p>
            <a:r>
              <a:rPr lang="en-GB" dirty="0"/>
              <a:t>Alton towers – merlin entertainments</a:t>
            </a:r>
          </a:p>
        </p:txBody>
      </p:sp>
      <p:sp>
        <p:nvSpPr>
          <p:cNvPr id="3" name="Subtitle 2">
            <a:extLst>
              <a:ext uri="{FF2B5EF4-FFF2-40B4-BE49-F238E27FC236}">
                <a16:creationId xmlns:a16="http://schemas.microsoft.com/office/drawing/2014/main" id="{BED90606-3493-46A4-9F3F-5BB4449AB8A5}"/>
              </a:ext>
            </a:extLst>
          </p:cNvPr>
          <p:cNvSpPr>
            <a:spLocks noGrp="1"/>
          </p:cNvSpPr>
          <p:nvPr>
            <p:ph type="subTitle" idx="1"/>
          </p:nvPr>
        </p:nvSpPr>
        <p:spPr/>
        <p:txBody>
          <a:bodyPr/>
          <a:lstStyle/>
          <a:p>
            <a:r>
              <a:rPr lang="en-GB" dirty="0"/>
              <a:t>Management in practice by Chloe Savory</a:t>
            </a:r>
          </a:p>
        </p:txBody>
      </p:sp>
    </p:spTree>
    <p:extLst>
      <p:ext uri="{BB962C8B-B14F-4D97-AF65-F5344CB8AC3E}">
        <p14:creationId xmlns:p14="http://schemas.microsoft.com/office/powerpoint/2010/main" val="25098030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42A41F-F3B5-4041-BBB3-4286F2AFEE63}"/>
              </a:ext>
            </a:extLst>
          </p:cNvPr>
          <p:cNvSpPr>
            <a:spLocks noGrp="1"/>
          </p:cNvSpPr>
          <p:nvPr>
            <p:ph type="title"/>
          </p:nvPr>
        </p:nvSpPr>
        <p:spPr/>
        <p:txBody>
          <a:bodyPr/>
          <a:lstStyle/>
          <a:p>
            <a:r>
              <a:rPr lang="en-GB" dirty="0"/>
              <a:t>Contents page</a:t>
            </a:r>
          </a:p>
        </p:txBody>
      </p:sp>
      <p:sp>
        <p:nvSpPr>
          <p:cNvPr id="3" name="Content Placeholder 2">
            <a:extLst>
              <a:ext uri="{FF2B5EF4-FFF2-40B4-BE49-F238E27FC236}">
                <a16:creationId xmlns:a16="http://schemas.microsoft.com/office/drawing/2014/main" id="{1D0B6656-9F0C-4DC4-9262-6433206AC800}"/>
              </a:ext>
            </a:extLst>
          </p:cNvPr>
          <p:cNvSpPr>
            <a:spLocks noGrp="1"/>
          </p:cNvSpPr>
          <p:nvPr>
            <p:ph idx="1"/>
          </p:nvPr>
        </p:nvSpPr>
        <p:spPr/>
        <p:txBody>
          <a:bodyPr>
            <a:normAutofit fontScale="77500" lnSpcReduction="20000"/>
          </a:bodyPr>
          <a:lstStyle/>
          <a:p>
            <a:r>
              <a:rPr lang="en-GB" dirty="0"/>
              <a:t>Key fact of the company</a:t>
            </a:r>
          </a:p>
          <a:p>
            <a:r>
              <a:rPr lang="en-GB" dirty="0"/>
              <a:t>Environmental analysis</a:t>
            </a:r>
          </a:p>
          <a:p>
            <a:r>
              <a:rPr lang="en-GB" dirty="0"/>
              <a:t>Pestle Analysis</a:t>
            </a:r>
          </a:p>
          <a:p>
            <a:r>
              <a:rPr lang="en-GB" dirty="0"/>
              <a:t>Brexit</a:t>
            </a:r>
          </a:p>
          <a:p>
            <a:r>
              <a:rPr lang="en-GB" dirty="0"/>
              <a:t>SWOT analysis</a:t>
            </a:r>
          </a:p>
          <a:p>
            <a:r>
              <a:rPr lang="en-GB" dirty="0"/>
              <a:t>Recruitment and selection process</a:t>
            </a:r>
          </a:p>
          <a:p>
            <a:r>
              <a:rPr lang="en-GB" dirty="0"/>
              <a:t>Management performance</a:t>
            </a:r>
          </a:p>
          <a:p>
            <a:r>
              <a:rPr lang="en-GB" dirty="0"/>
              <a:t>Equality and opportunity</a:t>
            </a:r>
          </a:p>
          <a:p>
            <a:r>
              <a:rPr lang="en-GB" dirty="0"/>
              <a:t>Financial audit</a:t>
            </a:r>
          </a:p>
          <a:p>
            <a:r>
              <a:rPr lang="en-GB" dirty="0"/>
              <a:t>Recommendations</a:t>
            </a:r>
          </a:p>
          <a:p>
            <a:r>
              <a:rPr lang="en-GB" dirty="0"/>
              <a:t>Reference and bibliography</a:t>
            </a:r>
          </a:p>
        </p:txBody>
      </p:sp>
    </p:spTree>
    <p:extLst>
      <p:ext uri="{BB962C8B-B14F-4D97-AF65-F5344CB8AC3E}">
        <p14:creationId xmlns:p14="http://schemas.microsoft.com/office/powerpoint/2010/main" val="4907241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D8E6B0-F96D-4D65-8E13-9A842F29C938}"/>
              </a:ext>
            </a:extLst>
          </p:cNvPr>
          <p:cNvSpPr>
            <a:spLocks noGrp="1"/>
          </p:cNvSpPr>
          <p:nvPr>
            <p:ph type="title"/>
          </p:nvPr>
        </p:nvSpPr>
        <p:spPr/>
        <p:txBody>
          <a:bodyPr/>
          <a:lstStyle/>
          <a:p>
            <a:r>
              <a:rPr lang="en-GB" dirty="0"/>
              <a:t>Key company facts - summary</a:t>
            </a:r>
          </a:p>
        </p:txBody>
      </p:sp>
      <p:sp>
        <p:nvSpPr>
          <p:cNvPr id="3" name="Content Placeholder 2">
            <a:extLst>
              <a:ext uri="{FF2B5EF4-FFF2-40B4-BE49-F238E27FC236}">
                <a16:creationId xmlns:a16="http://schemas.microsoft.com/office/drawing/2014/main" id="{A730091E-38A6-46E5-BF71-9099AB2513AA}"/>
              </a:ext>
            </a:extLst>
          </p:cNvPr>
          <p:cNvSpPr>
            <a:spLocks noGrp="1"/>
          </p:cNvSpPr>
          <p:nvPr>
            <p:ph idx="1"/>
          </p:nvPr>
        </p:nvSpPr>
        <p:spPr/>
        <p:txBody>
          <a:bodyPr/>
          <a:lstStyle/>
          <a:p>
            <a:r>
              <a:rPr lang="en-GB" dirty="0"/>
              <a:t>Alton Towers in the number 1 to the UK and number 2 to worldwide (Disney number 1).</a:t>
            </a:r>
          </a:p>
          <a:p>
            <a:r>
              <a:rPr lang="en-GB" dirty="0"/>
              <a:t>Find facts.</a:t>
            </a:r>
          </a:p>
        </p:txBody>
      </p:sp>
    </p:spTree>
    <p:extLst>
      <p:ext uri="{BB962C8B-B14F-4D97-AF65-F5344CB8AC3E}">
        <p14:creationId xmlns:p14="http://schemas.microsoft.com/office/powerpoint/2010/main" val="28155625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C858DE-DEC6-4563-BA9D-11C88B47E516}"/>
              </a:ext>
            </a:extLst>
          </p:cNvPr>
          <p:cNvSpPr>
            <a:spLocks noGrp="1"/>
          </p:cNvSpPr>
          <p:nvPr>
            <p:ph type="title"/>
          </p:nvPr>
        </p:nvSpPr>
        <p:spPr/>
        <p:txBody>
          <a:bodyPr/>
          <a:lstStyle/>
          <a:p>
            <a:r>
              <a:rPr lang="en-GB" dirty="0"/>
              <a:t>Environmental analysis</a:t>
            </a:r>
          </a:p>
        </p:txBody>
      </p:sp>
      <p:sp>
        <p:nvSpPr>
          <p:cNvPr id="3" name="Content Placeholder 2">
            <a:extLst>
              <a:ext uri="{FF2B5EF4-FFF2-40B4-BE49-F238E27FC236}">
                <a16:creationId xmlns:a16="http://schemas.microsoft.com/office/drawing/2014/main" id="{A95C6B4D-29EE-4BFE-8FE9-3112FDDCC5B2}"/>
              </a:ext>
            </a:extLst>
          </p:cNvPr>
          <p:cNvSpPr>
            <a:spLocks noGrp="1"/>
          </p:cNvSpPr>
          <p:nvPr>
            <p:ph idx="1"/>
          </p:nvPr>
        </p:nvSpPr>
        <p:spPr/>
        <p:txBody>
          <a:bodyPr/>
          <a:lstStyle/>
          <a:p>
            <a:r>
              <a:rPr lang="en-GB" dirty="0"/>
              <a:t>The external environment analysis is based on the terrorist threat.</a:t>
            </a:r>
          </a:p>
          <a:p>
            <a:r>
              <a:rPr lang="en-GB" dirty="0"/>
              <a:t>The lack of health and safety to the ride in 2015. </a:t>
            </a:r>
          </a:p>
          <a:p>
            <a:r>
              <a:rPr lang="en-GB" dirty="0"/>
              <a:t>Bio diversity – to the CBeebies park.</a:t>
            </a:r>
          </a:p>
          <a:p>
            <a:r>
              <a:rPr lang="en-GB" dirty="0"/>
              <a:t>Recycling around the parks.</a:t>
            </a:r>
          </a:p>
        </p:txBody>
      </p:sp>
    </p:spTree>
    <p:extLst>
      <p:ext uri="{BB962C8B-B14F-4D97-AF65-F5344CB8AC3E}">
        <p14:creationId xmlns:p14="http://schemas.microsoft.com/office/powerpoint/2010/main" val="31385200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E2A6AB-B16F-4C95-A695-8B21D8E01E06}"/>
              </a:ext>
            </a:extLst>
          </p:cNvPr>
          <p:cNvSpPr>
            <a:spLocks noGrp="1"/>
          </p:cNvSpPr>
          <p:nvPr>
            <p:ph type="title"/>
          </p:nvPr>
        </p:nvSpPr>
        <p:spPr>
          <a:xfrm>
            <a:off x="333692" y="5584612"/>
            <a:ext cx="8534400" cy="1507067"/>
          </a:xfrm>
        </p:spPr>
        <p:txBody>
          <a:bodyPr/>
          <a:lstStyle/>
          <a:p>
            <a:r>
              <a:rPr lang="en-GB" dirty="0"/>
              <a:t>Pestle analysis</a:t>
            </a:r>
          </a:p>
        </p:txBody>
      </p:sp>
      <p:graphicFrame>
        <p:nvGraphicFramePr>
          <p:cNvPr id="4" name="Content Placeholder 3">
            <a:extLst>
              <a:ext uri="{FF2B5EF4-FFF2-40B4-BE49-F238E27FC236}">
                <a16:creationId xmlns:a16="http://schemas.microsoft.com/office/drawing/2014/main" id="{A1C3516D-8781-4F3B-B786-12BB5E16E295}"/>
              </a:ext>
            </a:extLst>
          </p:cNvPr>
          <p:cNvGraphicFramePr>
            <a:graphicFrameLocks noGrp="1"/>
          </p:cNvGraphicFramePr>
          <p:nvPr>
            <p:ph idx="1"/>
            <p:extLst>
              <p:ext uri="{D42A27DB-BD31-4B8C-83A1-F6EECF244321}">
                <p14:modId xmlns:p14="http://schemas.microsoft.com/office/powerpoint/2010/main" val="4113623358"/>
              </p:ext>
            </p:extLst>
          </p:nvPr>
        </p:nvGraphicFramePr>
        <p:xfrm>
          <a:off x="106680" y="121920"/>
          <a:ext cx="11978640" cy="5865115"/>
        </p:xfrm>
        <a:graphic>
          <a:graphicData uri="http://schemas.openxmlformats.org/drawingml/2006/table">
            <a:tbl>
              <a:tblPr firstRow="1" firstCol="1" bandRow="1">
                <a:tableStyleId>{5C22544A-7EE6-4342-B048-85BDC9FD1C3A}</a:tableStyleId>
              </a:tblPr>
              <a:tblGrid>
                <a:gridCol w="5989320">
                  <a:extLst>
                    <a:ext uri="{9D8B030D-6E8A-4147-A177-3AD203B41FA5}">
                      <a16:colId xmlns:a16="http://schemas.microsoft.com/office/drawing/2014/main" val="4195685407"/>
                    </a:ext>
                  </a:extLst>
                </a:gridCol>
                <a:gridCol w="5989320">
                  <a:extLst>
                    <a:ext uri="{9D8B030D-6E8A-4147-A177-3AD203B41FA5}">
                      <a16:colId xmlns:a16="http://schemas.microsoft.com/office/drawing/2014/main" val="3860264385"/>
                    </a:ext>
                  </a:extLst>
                </a:gridCol>
              </a:tblGrid>
              <a:tr h="768544">
                <a:tc>
                  <a:txBody>
                    <a:bodyPr/>
                    <a:lstStyle/>
                    <a:p>
                      <a:pPr>
                        <a:lnSpc>
                          <a:spcPct val="107000"/>
                        </a:lnSpc>
                        <a:spcAft>
                          <a:spcPts val="0"/>
                        </a:spcAft>
                      </a:pPr>
                      <a:r>
                        <a:rPr lang="en-GB" sz="1400" dirty="0">
                          <a:effectLst/>
                        </a:rPr>
                        <a:t>Political</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42599" marR="42599" marT="0" marB="0"/>
                </a:tc>
                <a:tc>
                  <a:txBody>
                    <a:bodyPr/>
                    <a:lstStyle/>
                    <a:p>
                      <a:pPr>
                        <a:lnSpc>
                          <a:spcPct val="107000"/>
                        </a:lnSpc>
                        <a:spcAft>
                          <a:spcPts val="0"/>
                        </a:spcAft>
                      </a:pPr>
                      <a:r>
                        <a:rPr lang="en-GB" sz="1400">
                          <a:effectLst/>
                        </a:rPr>
                        <a:t>Brexit will affect – exchange rates and because its unpredictable.</a:t>
                      </a:r>
                    </a:p>
                    <a:p>
                      <a:pPr>
                        <a:lnSpc>
                          <a:spcPct val="107000"/>
                        </a:lnSpc>
                        <a:spcAft>
                          <a:spcPts val="0"/>
                        </a:spcAft>
                      </a:pPr>
                      <a:r>
                        <a:rPr lang="en-GB" sz="1400">
                          <a:effectLst/>
                        </a:rPr>
                        <a:t> </a:t>
                      </a:r>
                    </a:p>
                    <a:p>
                      <a:pPr>
                        <a:lnSpc>
                          <a:spcPct val="107000"/>
                        </a:lnSpc>
                        <a:spcAft>
                          <a:spcPts val="0"/>
                        </a:spcAft>
                      </a:pPr>
                      <a:r>
                        <a:rPr lang="en-GB" sz="1400">
                          <a:effectLst/>
                        </a:rPr>
                        <a:t> </a:t>
                      </a:r>
                    </a:p>
                    <a:p>
                      <a:pPr>
                        <a:lnSpc>
                          <a:spcPct val="107000"/>
                        </a:lnSpc>
                        <a:spcAft>
                          <a:spcPts val="0"/>
                        </a:spcAft>
                      </a:pPr>
                      <a:r>
                        <a:rPr lang="en-GB" sz="1400">
                          <a:effectLst/>
                        </a:rPr>
                        <a:t>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42599" marR="42599" marT="0" marB="0"/>
                </a:tc>
                <a:extLst>
                  <a:ext uri="{0D108BD9-81ED-4DB2-BD59-A6C34878D82A}">
                    <a16:rowId xmlns:a16="http://schemas.microsoft.com/office/drawing/2014/main" val="2801735189"/>
                  </a:ext>
                </a:extLst>
              </a:tr>
              <a:tr h="768544">
                <a:tc>
                  <a:txBody>
                    <a:bodyPr/>
                    <a:lstStyle/>
                    <a:p>
                      <a:pPr>
                        <a:lnSpc>
                          <a:spcPct val="107000"/>
                        </a:lnSpc>
                        <a:spcAft>
                          <a:spcPts val="0"/>
                        </a:spcAft>
                      </a:pPr>
                      <a:r>
                        <a:rPr lang="en-GB" sz="1400" dirty="0">
                          <a:effectLst/>
                        </a:rPr>
                        <a:t>Economic</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42599" marR="42599" marT="0" marB="0"/>
                </a:tc>
                <a:tc>
                  <a:txBody>
                    <a:bodyPr/>
                    <a:lstStyle/>
                    <a:p>
                      <a:pPr>
                        <a:lnSpc>
                          <a:spcPct val="107000"/>
                        </a:lnSpc>
                        <a:spcAft>
                          <a:spcPts val="0"/>
                        </a:spcAft>
                      </a:pPr>
                      <a:r>
                        <a:rPr lang="en-GB" sz="1400">
                          <a:effectLst/>
                        </a:rPr>
                        <a:t>Crash – having to close due to the investigation loosing customers. </a:t>
                      </a:r>
                    </a:p>
                    <a:p>
                      <a:pPr>
                        <a:lnSpc>
                          <a:spcPct val="107000"/>
                        </a:lnSpc>
                        <a:spcAft>
                          <a:spcPts val="0"/>
                        </a:spcAft>
                      </a:pPr>
                      <a:r>
                        <a:rPr lang="en-GB" sz="1400">
                          <a:effectLst/>
                        </a:rPr>
                        <a:t>Lack of health and safety regulations.</a:t>
                      </a:r>
                    </a:p>
                    <a:p>
                      <a:pPr>
                        <a:lnSpc>
                          <a:spcPct val="107000"/>
                        </a:lnSpc>
                        <a:spcAft>
                          <a:spcPts val="0"/>
                        </a:spcAft>
                      </a:pPr>
                      <a:r>
                        <a:rPr lang="en-GB" sz="1400">
                          <a:effectLst/>
                        </a:rPr>
                        <a:t> </a:t>
                      </a:r>
                    </a:p>
                    <a:p>
                      <a:pPr>
                        <a:lnSpc>
                          <a:spcPct val="107000"/>
                        </a:lnSpc>
                        <a:spcAft>
                          <a:spcPts val="0"/>
                        </a:spcAft>
                      </a:pPr>
                      <a:r>
                        <a:rPr lang="en-GB" sz="1400">
                          <a:effectLst/>
                        </a:rPr>
                        <a:t>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42599" marR="42599" marT="0" marB="0"/>
                </a:tc>
                <a:extLst>
                  <a:ext uri="{0D108BD9-81ED-4DB2-BD59-A6C34878D82A}">
                    <a16:rowId xmlns:a16="http://schemas.microsoft.com/office/drawing/2014/main" val="2552831550"/>
                  </a:ext>
                </a:extLst>
              </a:tr>
              <a:tr h="768544">
                <a:tc>
                  <a:txBody>
                    <a:bodyPr/>
                    <a:lstStyle/>
                    <a:p>
                      <a:pPr>
                        <a:lnSpc>
                          <a:spcPct val="107000"/>
                        </a:lnSpc>
                        <a:spcAft>
                          <a:spcPts val="0"/>
                        </a:spcAft>
                      </a:pPr>
                      <a:r>
                        <a:rPr lang="en-GB" sz="1400">
                          <a:effectLst/>
                        </a:rPr>
                        <a:t>Social</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42599" marR="42599" marT="0" marB="0"/>
                </a:tc>
                <a:tc>
                  <a:txBody>
                    <a:bodyPr/>
                    <a:lstStyle/>
                    <a:p>
                      <a:pPr>
                        <a:lnSpc>
                          <a:spcPct val="107000"/>
                        </a:lnSpc>
                        <a:spcAft>
                          <a:spcPts val="0"/>
                        </a:spcAft>
                      </a:pPr>
                      <a:r>
                        <a:rPr lang="en-GB" sz="1400">
                          <a:effectLst/>
                        </a:rPr>
                        <a:t>Terrorism – highly populated and overcrowded.</a:t>
                      </a:r>
                    </a:p>
                    <a:p>
                      <a:pPr>
                        <a:lnSpc>
                          <a:spcPct val="107000"/>
                        </a:lnSpc>
                        <a:spcAft>
                          <a:spcPts val="0"/>
                        </a:spcAft>
                      </a:pPr>
                      <a:r>
                        <a:rPr lang="en-GB" sz="1400">
                          <a:effectLst/>
                        </a:rPr>
                        <a:t> </a:t>
                      </a:r>
                    </a:p>
                    <a:p>
                      <a:pPr>
                        <a:lnSpc>
                          <a:spcPct val="107000"/>
                        </a:lnSpc>
                        <a:spcAft>
                          <a:spcPts val="0"/>
                        </a:spcAft>
                      </a:pPr>
                      <a:r>
                        <a:rPr lang="en-GB" sz="1400">
                          <a:effectLst/>
                        </a:rPr>
                        <a:t> </a:t>
                      </a:r>
                    </a:p>
                    <a:p>
                      <a:pPr>
                        <a:lnSpc>
                          <a:spcPct val="107000"/>
                        </a:lnSpc>
                        <a:spcAft>
                          <a:spcPts val="0"/>
                        </a:spcAft>
                      </a:pPr>
                      <a:r>
                        <a:rPr lang="en-GB" sz="1400">
                          <a:effectLst/>
                        </a:rPr>
                        <a:t>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42599" marR="42599" marT="0" marB="0"/>
                </a:tc>
                <a:extLst>
                  <a:ext uri="{0D108BD9-81ED-4DB2-BD59-A6C34878D82A}">
                    <a16:rowId xmlns:a16="http://schemas.microsoft.com/office/drawing/2014/main" val="648685524"/>
                  </a:ext>
                </a:extLst>
              </a:tr>
              <a:tr h="768544">
                <a:tc>
                  <a:txBody>
                    <a:bodyPr/>
                    <a:lstStyle/>
                    <a:p>
                      <a:pPr>
                        <a:lnSpc>
                          <a:spcPct val="107000"/>
                        </a:lnSpc>
                        <a:spcAft>
                          <a:spcPts val="0"/>
                        </a:spcAft>
                      </a:pPr>
                      <a:r>
                        <a:rPr lang="en-GB" sz="1400">
                          <a:effectLst/>
                        </a:rPr>
                        <a:t>Technological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42599" marR="42599" marT="0" marB="0"/>
                </a:tc>
                <a:tc>
                  <a:txBody>
                    <a:bodyPr/>
                    <a:lstStyle/>
                    <a:p>
                      <a:pPr>
                        <a:lnSpc>
                          <a:spcPct val="107000"/>
                        </a:lnSpc>
                        <a:spcAft>
                          <a:spcPts val="0"/>
                        </a:spcAft>
                      </a:pPr>
                      <a:r>
                        <a:rPr lang="en-GB" sz="1400">
                          <a:effectLst/>
                        </a:rPr>
                        <a:t>Photography, kiosks making memories, new developments / rides.</a:t>
                      </a:r>
                    </a:p>
                    <a:p>
                      <a:pPr>
                        <a:lnSpc>
                          <a:spcPct val="107000"/>
                        </a:lnSpc>
                        <a:spcAft>
                          <a:spcPts val="0"/>
                        </a:spcAft>
                      </a:pPr>
                      <a:r>
                        <a:rPr lang="en-GB" sz="1400">
                          <a:effectLst/>
                        </a:rPr>
                        <a:t>education</a:t>
                      </a:r>
                    </a:p>
                    <a:p>
                      <a:pPr>
                        <a:lnSpc>
                          <a:spcPct val="107000"/>
                        </a:lnSpc>
                        <a:spcAft>
                          <a:spcPts val="0"/>
                        </a:spcAft>
                      </a:pPr>
                      <a:r>
                        <a:rPr lang="en-GB" sz="1400">
                          <a:effectLst/>
                        </a:rPr>
                        <a:t>targeting all visitor types.</a:t>
                      </a:r>
                    </a:p>
                    <a:p>
                      <a:pPr>
                        <a:lnSpc>
                          <a:spcPct val="107000"/>
                        </a:lnSpc>
                        <a:spcAft>
                          <a:spcPts val="0"/>
                        </a:spcAft>
                      </a:pPr>
                      <a:r>
                        <a:rPr lang="en-GB" sz="1400">
                          <a:effectLst/>
                        </a:rPr>
                        <a:t>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42599" marR="42599" marT="0" marB="0"/>
                </a:tc>
                <a:extLst>
                  <a:ext uri="{0D108BD9-81ED-4DB2-BD59-A6C34878D82A}">
                    <a16:rowId xmlns:a16="http://schemas.microsoft.com/office/drawing/2014/main" val="463625543"/>
                  </a:ext>
                </a:extLst>
              </a:tr>
              <a:tr h="866440">
                <a:tc>
                  <a:txBody>
                    <a:bodyPr/>
                    <a:lstStyle/>
                    <a:p>
                      <a:pPr>
                        <a:lnSpc>
                          <a:spcPct val="107000"/>
                        </a:lnSpc>
                        <a:spcAft>
                          <a:spcPts val="0"/>
                        </a:spcAft>
                      </a:pPr>
                      <a:r>
                        <a:rPr lang="en-GB" sz="1400">
                          <a:effectLst/>
                        </a:rPr>
                        <a:t>Legal</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42599" marR="42599" marT="0" marB="0"/>
                </a:tc>
                <a:tc>
                  <a:txBody>
                    <a:bodyPr/>
                    <a:lstStyle/>
                    <a:p>
                      <a:pPr>
                        <a:lnSpc>
                          <a:spcPct val="107000"/>
                        </a:lnSpc>
                        <a:spcAft>
                          <a:spcPts val="0"/>
                        </a:spcAft>
                      </a:pPr>
                      <a:r>
                        <a:rPr lang="en-GB" sz="1400">
                          <a:effectLst/>
                        </a:rPr>
                        <a:t>They don’t produce a lot of information on the business. Recent yearly profits ect</a:t>
                      </a:r>
                    </a:p>
                    <a:p>
                      <a:pPr>
                        <a:lnSpc>
                          <a:spcPct val="107000"/>
                        </a:lnSpc>
                        <a:spcAft>
                          <a:spcPts val="0"/>
                        </a:spcAft>
                      </a:pPr>
                      <a:r>
                        <a:rPr lang="en-GB" sz="1400">
                          <a:effectLst/>
                        </a:rPr>
                        <a:t> </a:t>
                      </a:r>
                    </a:p>
                    <a:p>
                      <a:pPr>
                        <a:lnSpc>
                          <a:spcPct val="107000"/>
                        </a:lnSpc>
                        <a:spcAft>
                          <a:spcPts val="0"/>
                        </a:spcAft>
                      </a:pPr>
                      <a:r>
                        <a:rPr lang="en-GB" sz="1400">
                          <a:effectLst/>
                        </a:rPr>
                        <a:t> </a:t>
                      </a:r>
                    </a:p>
                    <a:p>
                      <a:pPr>
                        <a:lnSpc>
                          <a:spcPct val="107000"/>
                        </a:lnSpc>
                        <a:spcAft>
                          <a:spcPts val="0"/>
                        </a:spcAft>
                      </a:pPr>
                      <a:r>
                        <a:rPr lang="en-GB" sz="1400">
                          <a:effectLst/>
                        </a:rPr>
                        <a:t>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42599" marR="42599" marT="0" marB="0"/>
                </a:tc>
                <a:extLst>
                  <a:ext uri="{0D108BD9-81ED-4DB2-BD59-A6C34878D82A}">
                    <a16:rowId xmlns:a16="http://schemas.microsoft.com/office/drawing/2014/main" val="4087592086"/>
                  </a:ext>
                </a:extLst>
              </a:tr>
              <a:tr h="768544">
                <a:tc>
                  <a:txBody>
                    <a:bodyPr/>
                    <a:lstStyle/>
                    <a:p>
                      <a:pPr>
                        <a:lnSpc>
                          <a:spcPct val="107000"/>
                        </a:lnSpc>
                        <a:spcAft>
                          <a:spcPts val="0"/>
                        </a:spcAft>
                      </a:pPr>
                      <a:r>
                        <a:rPr lang="en-GB" sz="1400" dirty="0">
                          <a:effectLst/>
                        </a:rPr>
                        <a:t>Environmental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42599" marR="42599" marT="0" marB="0"/>
                </a:tc>
                <a:tc>
                  <a:txBody>
                    <a:bodyPr/>
                    <a:lstStyle/>
                    <a:p>
                      <a:pPr>
                        <a:lnSpc>
                          <a:spcPct val="107000"/>
                        </a:lnSpc>
                        <a:spcAft>
                          <a:spcPts val="0"/>
                        </a:spcAft>
                      </a:pPr>
                      <a:r>
                        <a:rPr lang="en-GB" sz="1400" dirty="0">
                          <a:effectLst/>
                        </a:rPr>
                        <a:t>Reducing carbon footprint</a:t>
                      </a:r>
                    </a:p>
                    <a:p>
                      <a:pPr>
                        <a:lnSpc>
                          <a:spcPct val="107000"/>
                        </a:lnSpc>
                        <a:spcAft>
                          <a:spcPts val="0"/>
                        </a:spcAft>
                      </a:pPr>
                      <a:r>
                        <a:rPr lang="en-GB" sz="1400" dirty="0">
                          <a:effectLst/>
                        </a:rPr>
                        <a:t>Reducing energy consumption</a:t>
                      </a:r>
                    </a:p>
                    <a:p>
                      <a:pPr>
                        <a:lnSpc>
                          <a:spcPct val="107000"/>
                        </a:lnSpc>
                        <a:spcAft>
                          <a:spcPts val="0"/>
                        </a:spcAft>
                      </a:pPr>
                      <a:r>
                        <a:rPr lang="en-GB" sz="1400" dirty="0">
                          <a:effectLst/>
                        </a:rPr>
                        <a:t>Electricity use</a:t>
                      </a:r>
                    </a:p>
                    <a:p>
                      <a:pPr>
                        <a:lnSpc>
                          <a:spcPct val="107000"/>
                        </a:lnSpc>
                        <a:spcAft>
                          <a:spcPts val="0"/>
                        </a:spcAft>
                      </a:pPr>
                      <a:r>
                        <a:rPr lang="en-GB" sz="1400" dirty="0">
                          <a:effectLst/>
                        </a:rPr>
                        <a:t>They recycle</a:t>
                      </a:r>
                    </a:p>
                    <a:p>
                      <a:pPr>
                        <a:lnSpc>
                          <a:spcPct val="107000"/>
                        </a:lnSpc>
                        <a:spcAft>
                          <a:spcPts val="0"/>
                        </a:spcAft>
                      </a:pPr>
                      <a:r>
                        <a:rPr lang="en-GB" sz="1400" dirty="0">
                          <a:effectLst/>
                        </a:rPr>
                        <a:t>Bio - Diversity.</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42599" marR="42599" marT="0" marB="0"/>
                </a:tc>
                <a:extLst>
                  <a:ext uri="{0D108BD9-81ED-4DB2-BD59-A6C34878D82A}">
                    <a16:rowId xmlns:a16="http://schemas.microsoft.com/office/drawing/2014/main" val="3039913232"/>
                  </a:ext>
                </a:extLst>
              </a:tr>
            </a:tbl>
          </a:graphicData>
        </a:graphic>
      </p:graphicFrame>
    </p:spTree>
    <p:extLst>
      <p:ext uri="{BB962C8B-B14F-4D97-AF65-F5344CB8AC3E}">
        <p14:creationId xmlns:p14="http://schemas.microsoft.com/office/powerpoint/2010/main" val="25701940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5C76B5-E162-40A0-AA4C-32DE91474B4B}"/>
              </a:ext>
            </a:extLst>
          </p:cNvPr>
          <p:cNvSpPr>
            <a:spLocks noGrp="1"/>
          </p:cNvSpPr>
          <p:nvPr>
            <p:ph type="title"/>
          </p:nvPr>
        </p:nvSpPr>
        <p:spPr/>
        <p:txBody>
          <a:bodyPr/>
          <a:lstStyle/>
          <a:p>
            <a:r>
              <a:rPr lang="en-GB" dirty="0" err="1"/>
              <a:t>brexit</a:t>
            </a:r>
            <a:endParaRPr lang="en-GB" dirty="0"/>
          </a:p>
        </p:txBody>
      </p:sp>
      <p:sp>
        <p:nvSpPr>
          <p:cNvPr id="6" name="Content Placeholder 5">
            <a:extLst>
              <a:ext uri="{FF2B5EF4-FFF2-40B4-BE49-F238E27FC236}">
                <a16:creationId xmlns:a16="http://schemas.microsoft.com/office/drawing/2014/main" id="{45409CA8-4AB0-4608-B1A1-50A52DF25EF5}"/>
              </a:ext>
            </a:extLst>
          </p:cNvPr>
          <p:cNvSpPr>
            <a:spLocks noGrp="1"/>
          </p:cNvSpPr>
          <p:nvPr>
            <p:ph idx="1"/>
          </p:nvPr>
        </p:nvSpPr>
        <p:spPr/>
        <p:txBody>
          <a:bodyPr/>
          <a:lstStyle/>
          <a:p>
            <a:r>
              <a:rPr lang="en-US" dirty="0"/>
              <a:t>Its said by Davey (2016) that Brexit will not affect Alton Towers as Alton Towers employs a lot of staff from EU countries. In addition he believes that it will have a better impact as there will be more domestic visitors, if travelling to Europe will be more difficult after Brexit. However, it could be argued that the terms of impact on exchange rates, consumer confidence, and business confidence will impact the company. Brexit is still ongoing and is unpredictable of what will happen to any businesses, travel, imports and exports.</a:t>
            </a:r>
            <a:endParaRPr lang="en-GB" dirty="0"/>
          </a:p>
        </p:txBody>
      </p:sp>
    </p:spTree>
    <p:extLst>
      <p:ext uri="{BB962C8B-B14F-4D97-AF65-F5344CB8AC3E}">
        <p14:creationId xmlns:p14="http://schemas.microsoft.com/office/powerpoint/2010/main" val="22448013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1BC635-C464-47DC-954E-FABA81A0B1C1}"/>
              </a:ext>
            </a:extLst>
          </p:cNvPr>
          <p:cNvSpPr>
            <a:spLocks noGrp="1"/>
          </p:cNvSpPr>
          <p:nvPr>
            <p:ph type="title"/>
          </p:nvPr>
        </p:nvSpPr>
        <p:spPr>
          <a:xfrm>
            <a:off x="531812" y="5350933"/>
            <a:ext cx="8534400" cy="1507067"/>
          </a:xfrm>
        </p:spPr>
        <p:txBody>
          <a:bodyPr/>
          <a:lstStyle/>
          <a:p>
            <a:r>
              <a:rPr lang="en-GB" dirty="0"/>
              <a:t>SWOT ANALYSIS</a:t>
            </a:r>
          </a:p>
        </p:txBody>
      </p:sp>
      <p:graphicFrame>
        <p:nvGraphicFramePr>
          <p:cNvPr id="4" name="Content Placeholder 3">
            <a:extLst>
              <a:ext uri="{FF2B5EF4-FFF2-40B4-BE49-F238E27FC236}">
                <a16:creationId xmlns:a16="http://schemas.microsoft.com/office/drawing/2014/main" id="{D17AD45A-4FA9-49EC-9965-81367F755C85}"/>
              </a:ext>
            </a:extLst>
          </p:cNvPr>
          <p:cNvGraphicFramePr>
            <a:graphicFrameLocks noGrp="1"/>
          </p:cNvGraphicFramePr>
          <p:nvPr>
            <p:ph idx="1"/>
            <p:extLst>
              <p:ext uri="{D42A27DB-BD31-4B8C-83A1-F6EECF244321}">
                <p14:modId xmlns:p14="http://schemas.microsoft.com/office/powerpoint/2010/main" val="2287035820"/>
              </p:ext>
            </p:extLst>
          </p:nvPr>
        </p:nvGraphicFramePr>
        <p:xfrm>
          <a:off x="259080" y="515872"/>
          <a:ext cx="10180320" cy="4692233"/>
        </p:xfrm>
        <a:graphic>
          <a:graphicData uri="http://schemas.openxmlformats.org/drawingml/2006/table">
            <a:tbl>
              <a:tblPr firstRow="1" firstCol="1" bandRow="1">
                <a:tableStyleId>{5C22544A-7EE6-4342-B048-85BDC9FD1C3A}</a:tableStyleId>
              </a:tblPr>
              <a:tblGrid>
                <a:gridCol w="5090160">
                  <a:extLst>
                    <a:ext uri="{9D8B030D-6E8A-4147-A177-3AD203B41FA5}">
                      <a16:colId xmlns:a16="http://schemas.microsoft.com/office/drawing/2014/main" val="1146494733"/>
                    </a:ext>
                  </a:extLst>
                </a:gridCol>
                <a:gridCol w="5090160">
                  <a:extLst>
                    <a:ext uri="{9D8B030D-6E8A-4147-A177-3AD203B41FA5}">
                      <a16:colId xmlns:a16="http://schemas.microsoft.com/office/drawing/2014/main" val="3204631248"/>
                    </a:ext>
                  </a:extLst>
                </a:gridCol>
              </a:tblGrid>
              <a:tr h="1266986">
                <a:tc>
                  <a:txBody>
                    <a:bodyPr/>
                    <a:lstStyle/>
                    <a:p>
                      <a:pPr>
                        <a:lnSpc>
                          <a:spcPct val="107000"/>
                        </a:lnSpc>
                        <a:spcAft>
                          <a:spcPts val="0"/>
                        </a:spcAft>
                      </a:pPr>
                      <a:r>
                        <a:rPr lang="en-GB" sz="1600">
                          <a:effectLst/>
                        </a:rPr>
                        <a:t>Strengths</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600">
                          <a:effectLst/>
                        </a:rPr>
                        <a:t>Maintaining high standard health and safety regulations.</a:t>
                      </a:r>
                    </a:p>
                    <a:p>
                      <a:pPr>
                        <a:lnSpc>
                          <a:spcPct val="107000"/>
                        </a:lnSpc>
                        <a:spcAft>
                          <a:spcPts val="0"/>
                        </a:spcAft>
                      </a:pPr>
                      <a:r>
                        <a:rPr lang="en-GB" sz="1600">
                          <a:effectLst/>
                        </a:rPr>
                        <a:t>Suitable for the locals.</a:t>
                      </a:r>
                    </a:p>
                    <a:p>
                      <a:pPr>
                        <a:lnSpc>
                          <a:spcPct val="107000"/>
                        </a:lnSpc>
                        <a:spcAft>
                          <a:spcPts val="0"/>
                        </a:spcAft>
                      </a:pPr>
                      <a:r>
                        <a:rPr lang="en-GB" sz="1600">
                          <a:effectLst/>
                        </a:rPr>
                        <a:t>Easy to drive to on the M5.</a:t>
                      </a:r>
                    </a:p>
                    <a:p>
                      <a:pPr>
                        <a:lnSpc>
                          <a:spcPct val="107000"/>
                        </a:lnSpc>
                        <a:spcAft>
                          <a:spcPts val="0"/>
                        </a:spcAft>
                      </a:pPr>
                      <a:r>
                        <a:rPr lang="en-GB" sz="1600">
                          <a:effectLst/>
                        </a:rPr>
                        <a:t>The crash took a toll on the company, but they got over it very quick.</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508175130"/>
                  </a:ext>
                </a:extLst>
              </a:tr>
              <a:tr h="528136">
                <a:tc>
                  <a:txBody>
                    <a:bodyPr/>
                    <a:lstStyle/>
                    <a:p>
                      <a:pPr>
                        <a:lnSpc>
                          <a:spcPct val="107000"/>
                        </a:lnSpc>
                        <a:spcAft>
                          <a:spcPts val="0"/>
                        </a:spcAft>
                      </a:pPr>
                      <a:r>
                        <a:rPr lang="en-GB" sz="1600">
                          <a:effectLst/>
                        </a:rPr>
                        <a:t>Weaknesses</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600">
                          <a:effectLst/>
                        </a:rPr>
                        <a:t>Negative comments from the press.</a:t>
                      </a:r>
                    </a:p>
                    <a:p>
                      <a:pPr>
                        <a:lnSpc>
                          <a:spcPct val="107000"/>
                        </a:lnSpc>
                        <a:spcAft>
                          <a:spcPts val="0"/>
                        </a:spcAft>
                      </a:pPr>
                      <a:r>
                        <a:rPr lang="en-GB" sz="1600">
                          <a:effectLst/>
                        </a:rPr>
                        <a:t>Other competitors nearby.</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729464383"/>
                  </a:ext>
                </a:extLst>
              </a:tr>
              <a:tr h="1612013">
                <a:tc>
                  <a:txBody>
                    <a:bodyPr/>
                    <a:lstStyle/>
                    <a:p>
                      <a:pPr>
                        <a:lnSpc>
                          <a:spcPct val="107000"/>
                        </a:lnSpc>
                        <a:spcAft>
                          <a:spcPts val="0"/>
                        </a:spcAft>
                      </a:pPr>
                      <a:r>
                        <a:rPr lang="en-GB" sz="1600">
                          <a:effectLst/>
                        </a:rPr>
                        <a:t>Opportunity  </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600">
                          <a:effectLst/>
                        </a:rPr>
                        <a:t>Building up loyal shareholders by employing people over the summer.</a:t>
                      </a:r>
                    </a:p>
                    <a:p>
                      <a:pPr>
                        <a:lnSpc>
                          <a:spcPct val="107000"/>
                        </a:lnSpc>
                        <a:spcAft>
                          <a:spcPts val="0"/>
                        </a:spcAft>
                      </a:pPr>
                      <a:r>
                        <a:rPr lang="en-GB" sz="1600">
                          <a:effectLst/>
                        </a:rPr>
                        <a:t>By educating people about the business environment.</a:t>
                      </a:r>
                    </a:p>
                    <a:p>
                      <a:pPr>
                        <a:lnSpc>
                          <a:spcPct val="107000"/>
                        </a:lnSpc>
                        <a:spcAft>
                          <a:spcPts val="0"/>
                        </a:spcAft>
                      </a:pPr>
                      <a:r>
                        <a:rPr lang="en-GB" sz="1600">
                          <a:effectLst/>
                        </a:rPr>
                        <a:t>To increase different languages</a:t>
                      </a:r>
                    </a:p>
                    <a:p>
                      <a:pPr>
                        <a:lnSpc>
                          <a:spcPct val="107000"/>
                        </a:lnSpc>
                        <a:spcAft>
                          <a:spcPts val="0"/>
                        </a:spcAft>
                      </a:pPr>
                      <a:r>
                        <a:rPr lang="en-GB" sz="1600">
                          <a:effectLst/>
                        </a:rPr>
                        <a:t>To have high standard safety measures.</a:t>
                      </a:r>
                    </a:p>
                    <a:p>
                      <a:pPr>
                        <a:lnSpc>
                          <a:spcPct val="107000"/>
                        </a:lnSpc>
                        <a:spcAft>
                          <a:spcPts val="0"/>
                        </a:spcAft>
                      </a:pPr>
                      <a:r>
                        <a:rPr lang="en-GB" sz="1600">
                          <a:effectLst/>
                        </a:rPr>
                        <a:t> </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908863323"/>
                  </a:ext>
                </a:extLst>
              </a:tr>
              <a:tr h="799105">
                <a:tc>
                  <a:txBody>
                    <a:bodyPr/>
                    <a:lstStyle/>
                    <a:p>
                      <a:pPr>
                        <a:lnSpc>
                          <a:spcPct val="107000"/>
                        </a:lnSpc>
                        <a:spcAft>
                          <a:spcPts val="0"/>
                        </a:spcAft>
                      </a:pPr>
                      <a:r>
                        <a:rPr lang="en-GB" sz="1600">
                          <a:effectLst/>
                        </a:rPr>
                        <a:t>Threat </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600" dirty="0">
                          <a:effectLst/>
                        </a:rPr>
                        <a:t>The crash in 2015.</a:t>
                      </a:r>
                    </a:p>
                    <a:p>
                      <a:pPr>
                        <a:lnSpc>
                          <a:spcPct val="107000"/>
                        </a:lnSpc>
                        <a:spcAft>
                          <a:spcPts val="0"/>
                        </a:spcAft>
                      </a:pPr>
                      <a:r>
                        <a:rPr lang="en-GB" sz="1600" dirty="0">
                          <a:effectLst/>
                        </a:rPr>
                        <a:t>Being over crowded – terrorist attacks.</a:t>
                      </a:r>
                    </a:p>
                    <a:p>
                      <a:pPr>
                        <a:lnSpc>
                          <a:spcPct val="107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853154405"/>
                  </a:ext>
                </a:extLst>
              </a:tr>
            </a:tbl>
          </a:graphicData>
        </a:graphic>
      </p:graphicFrame>
    </p:spTree>
    <p:extLst>
      <p:ext uri="{BB962C8B-B14F-4D97-AF65-F5344CB8AC3E}">
        <p14:creationId xmlns:p14="http://schemas.microsoft.com/office/powerpoint/2010/main" val="8568893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48DF38-15B3-4D87-BE45-E91FA233CA9E}"/>
              </a:ext>
            </a:extLst>
          </p:cNvPr>
          <p:cNvSpPr>
            <a:spLocks noGrp="1"/>
          </p:cNvSpPr>
          <p:nvPr>
            <p:ph type="title"/>
          </p:nvPr>
        </p:nvSpPr>
        <p:spPr/>
        <p:txBody>
          <a:bodyPr/>
          <a:lstStyle/>
          <a:p>
            <a:r>
              <a:rPr lang="en-GB" dirty="0"/>
              <a:t>RECRUITMENT AND SELECTION PROCESS</a:t>
            </a:r>
          </a:p>
        </p:txBody>
      </p:sp>
      <p:sp>
        <p:nvSpPr>
          <p:cNvPr id="3" name="Content Placeholder 2">
            <a:extLst>
              <a:ext uri="{FF2B5EF4-FFF2-40B4-BE49-F238E27FC236}">
                <a16:creationId xmlns:a16="http://schemas.microsoft.com/office/drawing/2014/main" id="{B26700A3-8D20-4ADD-BC85-FDE6DB9A59A8}"/>
              </a:ext>
            </a:extLst>
          </p:cNvPr>
          <p:cNvSpPr>
            <a:spLocks noGrp="1"/>
          </p:cNvSpPr>
          <p:nvPr>
            <p:ph idx="1"/>
          </p:nvPr>
        </p:nvSpPr>
        <p:spPr/>
        <p:txBody>
          <a:bodyPr>
            <a:normAutofit/>
          </a:bodyPr>
          <a:lstStyle/>
          <a:p>
            <a:pPr marL="0" indent="0">
              <a:buNone/>
            </a:pPr>
            <a:r>
              <a:rPr lang="en-US" dirty="0"/>
              <a:t>Alton towers have their job adverts online for people to send in their CV and applications. </a:t>
            </a:r>
          </a:p>
          <a:p>
            <a:pPr marL="0" indent="0">
              <a:buNone/>
            </a:pPr>
            <a:r>
              <a:rPr lang="en-US" dirty="0"/>
              <a:t>To select suitable applicants for interviews</a:t>
            </a:r>
          </a:p>
          <a:p>
            <a:pPr marL="0" indent="0">
              <a:buNone/>
            </a:pPr>
            <a:r>
              <a:rPr lang="en-US" dirty="0"/>
              <a:t>Its important to ask the same questions </a:t>
            </a:r>
          </a:p>
          <a:p>
            <a:pPr marL="0" indent="0">
              <a:buNone/>
            </a:pPr>
            <a:r>
              <a:rPr lang="en-US" dirty="0"/>
              <a:t>And select the best candidate for the right job.</a:t>
            </a:r>
          </a:p>
        </p:txBody>
      </p:sp>
    </p:spTree>
    <p:extLst>
      <p:ext uri="{BB962C8B-B14F-4D97-AF65-F5344CB8AC3E}">
        <p14:creationId xmlns:p14="http://schemas.microsoft.com/office/powerpoint/2010/main" val="42353035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5E7AD5-CA28-414D-B7DF-DA4C35F00C58}"/>
              </a:ext>
            </a:extLst>
          </p:cNvPr>
          <p:cNvSpPr>
            <a:spLocks noGrp="1"/>
          </p:cNvSpPr>
          <p:nvPr>
            <p:ph type="title"/>
          </p:nvPr>
        </p:nvSpPr>
        <p:spPr/>
        <p:txBody>
          <a:bodyPr/>
          <a:lstStyle/>
          <a:p>
            <a:r>
              <a:rPr lang="en-GB" dirty="0"/>
              <a:t>MANAGEMENT PERFORMANCE</a:t>
            </a:r>
          </a:p>
        </p:txBody>
      </p:sp>
      <p:sp>
        <p:nvSpPr>
          <p:cNvPr id="3" name="Content Placeholder 2">
            <a:extLst>
              <a:ext uri="{FF2B5EF4-FFF2-40B4-BE49-F238E27FC236}">
                <a16:creationId xmlns:a16="http://schemas.microsoft.com/office/drawing/2014/main" id="{4B280D5E-3887-41F6-9A35-E9B1E30EC3F0}"/>
              </a:ext>
            </a:extLst>
          </p:cNvPr>
          <p:cNvSpPr>
            <a:spLocks noGrp="1"/>
          </p:cNvSpPr>
          <p:nvPr>
            <p:ph idx="1"/>
          </p:nvPr>
        </p:nvSpPr>
        <p:spPr/>
        <p:txBody>
          <a:bodyPr/>
          <a:lstStyle/>
          <a:p>
            <a:r>
              <a:rPr lang="en-US" dirty="0"/>
              <a:t>Some may look at the best practices and some may look at the best fit. The organization must look at which one will work in every situation (Kew &amp; </a:t>
            </a:r>
            <a:r>
              <a:rPr lang="en-US" dirty="0" err="1"/>
              <a:t>Stredwick</a:t>
            </a:r>
            <a:r>
              <a:rPr lang="en-US" dirty="0"/>
              <a:t>, 2010).</a:t>
            </a:r>
          </a:p>
          <a:p>
            <a:r>
              <a:rPr lang="en-US" dirty="0"/>
              <a:t>Alton towers give rewards every month plus discounts but it has been said by previous staff member that they did not benefit from them. </a:t>
            </a:r>
          </a:p>
          <a:p>
            <a:r>
              <a:rPr lang="en-US" dirty="0"/>
              <a:t>Compared to Disney, Alton Towers have a lot less to offer</a:t>
            </a:r>
          </a:p>
          <a:p>
            <a:endParaRPr lang="en-GB" dirty="0"/>
          </a:p>
        </p:txBody>
      </p:sp>
    </p:spTree>
    <p:extLst>
      <p:ext uri="{BB962C8B-B14F-4D97-AF65-F5344CB8AC3E}">
        <p14:creationId xmlns:p14="http://schemas.microsoft.com/office/powerpoint/2010/main" val="1062053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3973A6-0E7D-44A3-8F2D-BCF69FA6646C}"/>
              </a:ext>
            </a:extLst>
          </p:cNvPr>
          <p:cNvSpPr>
            <a:spLocks noGrp="1"/>
          </p:cNvSpPr>
          <p:nvPr>
            <p:ph type="title"/>
          </p:nvPr>
        </p:nvSpPr>
        <p:spPr/>
        <p:txBody>
          <a:bodyPr/>
          <a:lstStyle/>
          <a:p>
            <a:r>
              <a:rPr lang="en-GB" dirty="0"/>
              <a:t>EQUALITY AND </a:t>
            </a:r>
            <a:r>
              <a:rPr lang="en-GB" dirty="0" err="1"/>
              <a:t>OPPoRTUNITY</a:t>
            </a:r>
            <a:endParaRPr lang="en-GB" dirty="0"/>
          </a:p>
        </p:txBody>
      </p:sp>
      <p:sp>
        <p:nvSpPr>
          <p:cNvPr id="3" name="Content Placeholder 2">
            <a:extLst>
              <a:ext uri="{FF2B5EF4-FFF2-40B4-BE49-F238E27FC236}">
                <a16:creationId xmlns:a16="http://schemas.microsoft.com/office/drawing/2014/main" id="{27823B69-3C81-4011-AE62-0842432CB436}"/>
              </a:ext>
            </a:extLst>
          </p:cNvPr>
          <p:cNvSpPr>
            <a:spLocks noGrp="1"/>
          </p:cNvSpPr>
          <p:nvPr>
            <p:ph idx="1"/>
          </p:nvPr>
        </p:nvSpPr>
        <p:spPr/>
        <p:txBody>
          <a:bodyPr/>
          <a:lstStyle/>
          <a:p>
            <a:endParaRPr lang="en-US" dirty="0"/>
          </a:p>
          <a:p>
            <a:r>
              <a:rPr lang="en-US" dirty="0"/>
              <a:t>Its important to look at all attributes in a person and not discriminate on race gender age and religion. They must look at their qualifications and skills of potential opportunities to improve the company’s growth.</a:t>
            </a:r>
          </a:p>
          <a:p>
            <a:endParaRPr lang="en-GB" dirty="0"/>
          </a:p>
        </p:txBody>
      </p:sp>
    </p:spTree>
    <p:extLst>
      <p:ext uri="{BB962C8B-B14F-4D97-AF65-F5344CB8AC3E}">
        <p14:creationId xmlns:p14="http://schemas.microsoft.com/office/powerpoint/2010/main" val="333412308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F14091-D8C6-440C-98AE-85ABAEAB3781}"/>
              </a:ext>
            </a:extLst>
          </p:cNvPr>
          <p:cNvSpPr>
            <a:spLocks noGrp="1"/>
          </p:cNvSpPr>
          <p:nvPr>
            <p:ph type="title"/>
          </p:nvPr>
        </p:nvSpPr>
        <p:spPr/>
        <p:txBody>
          <a:bodyPr/>
          <a:lstStyle/>
          <a:p>
            <a:r>
              <a:rPr lang="en-GB" dirty="0"/>
              <a:t>FINANCIAL AUDIT</a:t>
            </a:r>
          </a:p>
        </p:txBody>
      </p:sp>
      <p:sp>
        <p:nvSpPr>
          <p:cNvPr id="3" name="Content Placeholder 2">
            <a:extLst>
              <a:ext uri="{FF2B5EF4-FFF2-40B4-BE49-F238E27FC236}">
                <a16:creationId xmlns:a16="http://schemas.microsoft.com/office/drawing/2014/main" id="{7B5D4C74-934D-44FA-9541-D956C11CAE05}"/>
              </a:ext>
            </a:extLst>
          </p:cNvPr>
          <p:cNvSpPr>
            <a:spLocks noGrp="1"/>
          </p:cNvSpPr>
          <p:nvPr>
            <p:ph idx="1"/>
          </p:nvPr>
        </p:nvSpPr>
        <p:spPr/>
        <p:txBody>
          <a:bodyPr/>
          <a:lstStyle/>
          <a:p>
            <a:r>
              <a:rPr lang="en-GB" dirty="0"/>
              <a:t>Looking at the financial audit, the ratios of Merlin Entertainments in the year of 2015 and 2016 shows that they are financial sustainable despite risks and problems. The company has problems with debtor days in that they do not always receive payments on time but that they are managing their own creditor days with their own debt.</a:t>
            </a:r>
          </a:p>
          <a:p>
            <a:endParaRPr lang="en-GB" dirty="0"/>
          </a:p>
        </p:txBody>
      </p:sp>
    </p:spTree>
    <p:extLst>
      <p:ext uri="{BB962C8B-B14F-4D97-AF65-F5344CB8AC3E}">
        <p14:creationId xmlns:p14="http://schemas.microsoft.com/office/powerpoint/2010/main" val="262279130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CBB148-839C-426D-BAA7-B29B13DEB5B7}"/>
              </a:ext>
            </a:extLst>
          </p:cNvPr>
          <p:cNvSpPr>
            <a:spLocks noGrp="1"/>
          </p:cNvSpPr>
          <p:nvPr>
            <p:ph type="title"/>
          </p:nvPr>
        </p:nvSpPr>
        <p:spPr/>
        <p:txBody>
          <a:bodyPr/>
          <a:lstStyle/>
          <a:p>
            <a:r>
              <a:rPr lang="en-GB" dirty="0"/>
              <a:t>RECCOMENDATIONS FOR ALTON TOWERS</a:t>
            </a:r>
          </a:p>
        </p:txBody>
      </p:sp>
      <p:sp>
        <p:nvSpPr>
          <p:cNvPr id="3" name="Content Placeholder 2">
            <a:extLst>
              <a:ext uri="{FF2B5EF4-FFF2-40B4-BE49-F238E27FC236}">
                <a16:creationId xmlns:a16="http://schemas.microsoft.com/office/drawing/2014/main" id="{82E74025-C163-49F4-8717-6C5F01247E15}"/>
              </a:ext>
            </a:extLst>
          </p:cNvPr>
          <p:cNvSpPr>
            <a:spLocks noGrp="1"/>
          </p:cNvSpPr>
          <p:nvPr>
            <p:ph idx="1"/>
          </p:nvPr>
        </p:nvSpPr>
        <p:spPr/>
        <p:txBody>
          <a:bodyPr/>
          <a:lstStyle/>
          <a:p>
            <a:r>
              <a:rPr lang="en-US" dirty="0"/>
              <a:t>Recommend that they explain in detail that they don’t discriminate and how fairly they are with their selection process.</a:t>
            </a:r>
          </a:p>
          <a:p>
            <a:r>
              <a:rPr lang="en-US" dirty="0"/>
              <a:t>Also recommend that they make better offers and discounts to staff and employees similar to Disneyland.</a:t>
            </a:r>
            <a:endParaRPr lang="en-GB" dirty="0"/>
          </a:p>
        </p:txBody>
      </p:sp>
    </p:spTree>
    <p:extLst>
      <p:ext uri="{BB962C8B-B14F-4D97-AF65-F5344CB8AC3E}">
        <p14:creationId xmlns:p14="http://schemas.microsoft.com/office/powerpoint/2010/main" val="308061167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0C340B-B663-4033-917C-130EF159ABB0}"/>
              </a:ext>
            </a:extLst>
          </p:cNvPr>
          <p:cNvSpPr>
            <a:spLocks noGrp="1"/>
          </p:cNvSpPr>
          <p:nvPr>
            <p:ph type="title"/>
          </p:nvPr>
        </p:nvSpPr>
        <p:spPr/>
        <p:txBody>
          <a:bodyPr/>
          <a:lstStyle/>
          <a:p>
            <a:r>
              <a:rPr lang="en-GB" dirty="0"/>
              <a:t>THANK YOU FOR LISTENING ANY QUESTIONS</a:t>
            </a:r>
          </a:p>
        </p:txBody>
      </p:sp>
      <p:sp>
        <p:nvSpPr>
          <p:cNvPr id="3" name="Content Placeholder 2">
            <a:extLst>
              <a:ext uri="{FF2B5EF4-FFF2-40B4-BE49-F238E27FC236}">
                <a16:creationId xmlns:a16="http://schemas.microsoft.com/office/drawing/2014/main" id="{973636FE-80E3-4F54-B7CD-6F7ED95E0D9D}"/>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5388637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1F0E50-E27F-4C48-9E18-AFDE88CFDEEC}"/>
              </a:ext>
            </a:extLst>
          </p:cNvPr>
          <p:cNvSpPr>
            <a:spLocks noGrp="1"/>
          </p:cNvSpPr>
          <p:nvPr>
            <p:ph type="title"/>
          </p:nvPr>
        </p:nvSpPr>
        <p:spPr/>
        <p:txBody>
          <a:bodyPr/>
          <a:lstStyle/>
          <a:p>
            <a:r>
              <a:rPr lang="en-GB" dirty="0"/>
              <a:t>Reference </a:t>
            </a:r>
          </a:p>
        </p:txBody>
      </p:sp>
      <p:sp>
        <p:nvSpPr>
          <p:cNvPr id="3" name="Content Placeholder 2">
            <a:extLst>
              <a:ext uri="{FF2B5EF4-FFF2-40B4-BE49-F238E27FC236}">
                <a16:creationId xmlns:a16="http://schemas.microsoft.com/office/drawing/2014/main" id="{3ADE60AF-019C-47EC-BFE9-5F141A398E1B}"/>
              </a:ext>
            </a:extLst>
          </p:cNvPr>
          <p:cNvSpPr>
            <a:spLocks noGrp="1"/>
          </p:cNvSpPr>
          <p:nvPr>
            <p:ph idx="1"/>
          </p:nvPr>
        </p:nvSpPr>
        <p:spPr/>
        <p:txBody>
          <a:bodyPr/>
          <a:lstStyle/>
          <a:p>
            <a:r>
              <a:rPr lang="en-US" dirty="0"/>
              <a:t>Davey, J., 2016. Merlin Entertainments says Brexit won't damage its business. Reuters, 25th February. </a:t>
            </a:r>
          </a:p>
          <a:p>
            <a:r>
              <a:rPr lang="en-GB" dirty="0"/>
              <a:t>Kew, J. &amp; </a:t>
            </a:r>
            <a:r>
              <a:rPr lang="en-GB" dirty="0" err="1"/>
              <a:t>Stredwick</a:t>
            </a:r>
            <a:r>
              <a:rPr lang="en-GB" dirty="0"/>
              <a:t>, J., 2010. </a:t>
            </a:r>
            <a:r>
              <a:rPr lang="en-GB" i="1" dirty="0"/>
              <a:t>Human Resource Management - in a business context. </a:t>
            </a:r>
            <a:r>
              <a:rPr lang="en-GB" dirty="0"/>
              <a:t>London: Chartered Institute of Personnel Development.</a:t>
            </a:r>
          </a:p>
          <a:p>
            <a:endParaRPr lang="en-GB" dirty="0"/>
          </a:p>
        </p:txBody>
      </p:sp>
    </p:spTree>
    <p:extLst>
      <p:ext uri="{BB962C8B-B14F-4D97-AF65-F5344CB8AC3E}">
        <p14:creationId xmlns:p14="http://schemas.microsoft.com/office/powerpoint/2010/main" val="1573581184"/>
      </p:ext>
    </p:extLst>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docProps/app.xml><?xml version="1.0" encoding="utf-8"?>
<Properties xmlns="http://schemas.openxmlformats.org/officeDocument/2006/extended-properties" xmlns:vt="http://schemas.openxmlformats.org/officeDocument/2006/docPropsVTypes">
  <Template>Slice</Template>
  <TotalTime>74</TotalTime>
  <Words>712</Words>
  <Application>Microsoft Office PowerPoint</Application>
  <PresentationFormat>Widescreen</PresentationFormat>
  <Paragraphs>96</Paragraphs>
  <Slides>14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Calibri</vt:lpstr>
      <vt:lpstr>Century Gothic</vt:lpstr>
      <vt:lpstr>Times New Roman</vt:lpstr>
      <vt:lpstr>Wingdings 3</vt:lpstr>
      <vt:lpstr>Slice</vt:lpstr>
      <vt:lpstr>Alton towers – merlin entertainments</vt:lpstr>
      <vt:lpstr>Contents page</vt:lpstr>
      <vt:lpstr>Key company facts - summary</vt:lpstr>
      <vt:lpstr>Environmental analysis</vt:lpstr>
      <vt:lpstr>Pestle analysis</vt:lpstr>
      <vt:lpstr>brexit</vt:lpstr>
      <vt:lpstr>SWOT ANALYSIS</vt:lpstr>
      <vt:lpstr>RECRUITMENT AND SELECTION PROCESS</vt:lpstr>
      <vt:lpstr>MANAGEMENT PERFORMANCE</vt:lpstr>
      <vt:lpstr>EQUALITY AND OPPoRTUNITY</vt:lpstr>
      <vt:lpstr>FINANCIAL AUDIT</vt:lpstr>
      <vt:lpstr>RECCOMENDATIONS FOR ALTON TOWERS</vt:lpstr>
      <vt:lpstr>THANK YOU FOR LISTENING ANY QUESTIONS</vt:lpstr>
      <vt:lpstr>Reference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Alton towers – merlin entertainments</dc:title>
  <dc:creator>Chloe Carys</dc:creator>
  <cp:lastModifiedBy>Chloe Carys</cp:lastModifiedBy>
  <cp:revision>1</cp:revision>
  <dcterms:created xsi:type="dcterms:W3CDTF">2019-04-23T21:36:16Z</dcterms:created>
  <dcterms:modified xsi:type="dcterms:W3CDTF">2019-04-30T14:05:17Z</dcterms:modified>
</cp:coreProperties>
</file>