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Default Extension="doc" ContentType="application/msword"/>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8"/>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4707" autoAdjust="0"/>
  </p:normalViewPr>
  <p:slideViewPr>
    <p:cSldViewPr>
      <p:cViewPr varScale="1">
        <p:scale>
          <a:sx n="88" d="100"/>
          <a:sy n="88" d="100"/>
        </p:scale>
        <p:origin x="-1062" y="-96"/>
      </p:cViewPr>
      <p:guideLst>
        <p:guide orient="horz" pos="2160"/>
        <p:guide pos="2880"/>
      </p:guideLst>
    </p:cSldViewPr>
  </p:slideViewPr>
  <p:outlineViewPr>
    <p:cViewPr>
      <p:scale>
        <a:sx n="33" d="100"/>
        <a:sy n="33" d="100"/>
      </p:scale>
      <p:origin x="0" y="11442"/>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C162BB9-A087-414F-AD18-2B33D9641FA1}" type="datetimeFigureOut">
              <a:rPr lang="en-GB" smtClean="0"/>
              <a:t>10/12/2012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BC15118-823D-4A70-924F-08F926250BEB}"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9347D6-4AA2-4BDF-A086-1F1D5A6AE9E8}" type="slidenum">
              <a:rPr lang="en-GB"/>
              <a:pPr/>
              <a:t>1</a:t>
            </a:fld>
            <a:endParaRPr lang="en-GB"/>
          </a:p>
        </p:txBody>
      </p:sp>
      <p:sp>
        <p:nvSpPr>
          <p:cNvPr id="76802" name="Rectangle 2"/>
          <p:cNvSpPr>
            <a:spLocks noRot="1" noChangeArrowheads="1" noTextEdit="1"/>
          </p:cNvSpPr>
          <p:nvPr>
            <p:ph type="sldImg"/>
          </p:nvPr>
        </p:nvSpPr>
        <p:spPr>
          <a:xfrm>
            <a:off x="1143000" y="685800"/>
            <a:ext cx="4573588" cy="3429000"/>
          </a:xfrm>
          <a:ln/>
        </p:spPr>
      </p:sp>
      <p:sp>
        <p:nvSpPr>
          <p:cNvPr id="76803" name="Rectangle 3"/>
          <p:cNvSpPr>
            <a:spLocks noGrp="1" noChangeArrowheads="1"/>
          </p:cNvSpPr>
          <p:nvPr>
            <p:ph type="body" idx="1"/>
          </p:nvPr>
        </p:nvSpPr>
        <p:spPr>
          <a:xfrm>
            <a:off x="915138" y="4343110"/>
            <a:ext cx="5027724" cy="4115670"/>
          </a:xfrm>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5496987-26C2-47E3-B348-AAEE01F2ED0C}" type="slidenum">
              <a:rPr lang="en-GB"/>
              <a:pPr/>
              <a:t>3</a:t>
            </a:fld>
            <a:endParaRPr lang="en-GB"/>
          </a:p>
        </p:txBody>
      </p:sp>
      <p:sp>
        <p:nvSpPr>
          <p:cNvPr id="80898" name="Rectangle 2"/>
          <p:cNvSpPr>
            <a:spLocks noRot="1" noChangeArrowheads="1" noTextEdit="1"/>
          </p:cNvSpPr>
          <p:nvPr>
            <p:ph type="sldImg"/>
          </p:nvPr>
        </p:nvSpPr>
        <p:spPr>
          <a:xfrm>
            <a:off x="1143000" y="685800"/>
            <a:ext cx="4573588" cy="3429000"/>
          </a:xfrm>
          <a:ln/>
        </p:spPr>
      </p:sp>
      <p:sp>
        <p:nvSpPr>
          <p:cNvPr id="80899" name="Rectangle 3"/>
          <p:cNvSpPr>
            <a:spLocks noGrp="1" noChangeArrowheads="1"/>
          </p:cNvSpPr>
          <p:nvPr>
            <p:ph type="body" idx="1"/>
          </p:nvPr>
        </p:nvSpPr>
        <p:spPr>
          <a:xfrm>
            <a:off x="915138" y="4343110"/>
            <a:ext cx="5027724" cy="4115670"/>
          </a:xfrm>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3859E2-62D0-4B9D-A912-7D35347AA27A}" type="slidenum">
              <a:rPr lang="en-GB"/>
              <a:pPr/>
              <a:t>4</a:t>
            </a:fld>
            <a:endParaRPr lang="en-GB"/>
          </a:p>
        </p:txBody>
      </p:sp>
      <p:sp>
        <p:nvSpPr>
          <p:cNvPr id="82946" name="Rectangle 2"/>
          <p:cNvSpPr>
            <a:spLocks noRot="1" noChangeArrowheads="1" noTextEdit="1"/>
          </p:cNvSpPr>
          <p:nvPr>
            <p:ph type="sldImg"/>
          </p:nvPr>
        </p:nvSpPr>
        <p:spPr>
          <a:xfrm>
            <a:off x="1143000" y="685800"/>
            <a:ext cx="4573588" cy="3429000"/>
          </a:xfrm>
          <a:ln/>
        </p:spPr>
      </p:sp>
      <p:sp>
        <p:nvSpPr>
          <p:cNvPr id="82947" name="Rectangle 3"/>
          <p:cNvSpPr>
            <a:spLocks noGrp="1" noChangeArrowheads="1"/>
          </p:cNvSpPr>
          <p:nvPr>
            <p:ph type="body" idx="1"/>
          </p:nvPr>
        </p:nvSpPr>
        <p:spPr>
          <a:xfrm>
            <a:off x="915138" y="4343110"/>
            <a:ext cx="5027724" cy="4115670"/>
          </a:xfrm>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29C409-95BA-47F8-B778-C2CCD51673B3}" type="slidenum">
              <a:rPr lang="en-GB"/>
              <a:pPr/>
              <a:t>6</a:t>
            </a:fld>
            <a:endParaRPr lang="en-GB"/>
          </a:p>
        </p:txBody>
      </p:sp>
      <p:sp>
        <p:nvSpPr>
          <p:cNvPr id="86018" name="Rectangle 2"/>
          <p:cNvSpPr>
            <a:spLocks noRot="1" noChangeArrowheads="1" noTextEdit="1"/>
          </p:cNvSpPr>
          <p:nvPr>
            <p:ph type="sldImg"/>
          </p:nvPr>
        </p:nvSpPr>
        <p:spPr>
          <a:xfrm>
            <a:off x="1143000" y="685800"/>
            <a:ext cx="4573588" cy="3429000"/>
          </a:xfrm>
          <a:ln/>
        </p:spPr>
      </p:sp>
      <p:sp>
        <p:nvSpPr>
          <p:cNvPr id="86019" name="Rectangle 3"/>
          <p:cNvSpPr>
            <a:spLocks noGrp="1" noChangeArrowheads="1"/>
          </p:cNvSpPr>
          <p:nvPr>
            <p:ph type="body" idx="1"/>
          </p:nvPr>
        </p:nvSpPr>
        <p:spPr>
          <a:xfrm>
            <a:off x="915138" y="4343110"/>
            <a:ext cx="5027724" cy="4115670"/>
          </a:xfrm>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2E0D1E-3BF2-4D9B-B0CD-542F38080177}" type="slidenum">
              <a:rPr lang="en-GB"/>
              <a:pPr/>
              <a:t>7</a:t>
            </a:fld>
            <a:endParaRPr lang="en-GB"/>
          </a:p>
        </p:txBody>
      </p:sp>
      <p:sp>
        <p:nvSpPr>
          <p:cNvPr id="88066" name="Rectangle 2"/>
          <p:cNvSpPr>
            <a:spLocks noRot="1" noChangeArrowheads="1" noTextEdit="1"/>
          </p:cNvSpPr>
          <p:nvPr>
            <p:ph type="sldImg"/>
          </p:nvPr>
        </p:nvSpPr>
        <p:spPr>
          <a:xfrm>
            <a:off x="1143000" y="685800"/>
            <a:ext cx="4573588" cy="3429000"/>
          </a:xfrm>
          <a:ln/>
        </p:spPr>
      </p:sp>
      <p:sp>
        <p:nvSpPr>
          <p:cNvPr id="88067" name="Rectangle 3"/>
          <p:cNvSpPr>
            <a:spLocks noGrp="1" noChangeArrowheads="1"/>
          </p:cNvSpPr>
          <p:nvPr>
            <p:ph type="body" idx="1"/>
          </p:nvPr>
        </p:nvSpPr>
        <p:spPr>
          <a:xfrm>
            <a:off x="915138" y="4343110"/>
            <a:ext cx="5027724" cy="4115670"/>
          </a:xfrm>
        </p:spPr>
        <p:txBody>
          <a:bodyPr/>
          <a:lstStyle/>
          <a:p>
            <a:r>
              <a:rPr lang="en-GB"/>
              <a:t>* The mind in such arguments is often linked with the ‘soul’. And there is often confusion, then, when we use words like, ‘mind’; ‘self’; ‘soul’.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4C5964-F79A-4F5A-98A6-1016333777CF}" type="slidenum">
              <a:rPr lang="en-GB"/>
              <a:pPr/>
              <a:t>8</a:t>
            </a:fld>
            <a:endParaRPr lang="en-GB"/>
          </a:p>
        </p:txBody>
      </p:sp>
      <p:sp>
        <p:nvSpPr>
          <p:cNvPr id="90114" name="Rectangle 2"/>
          <p:cNvSpPr>
            <a:spLocks noRot="1" noChangeArrowheads="1" noTextEdit="1"/>
          </p:cNvSpPr>
          <p:nvPr>
            <p:ph type="sldImg"/>
          </p:nvPr>
        </p:nvSpPr>
        <p:spPr>
          <a:xfrm>
            <a:off x="1143000" y="685800"/>
            <a:ext cx="4573588" cy="3429000"/>
          </a:xfrm>
          <a:ln/>
        </p:spPr>
      </p:sp>
      <p:sp>
        <p:nvSpPr>
          <p:cNvPr id="90115" name="Rectangle 3"/>
          <p:cNvSpPr>
            <a:spLocks noGrp="1" noChangeArrowheads="1"/>
          </p:cNvSpPr>
          <p:nvPr>
            <p:ph type="body" idx="1"/>
          </p:nvPr>
        </p:nvSpPr>
        <p:spPr>
          <a:xfrm>
            <a:off x="915138" y="4343110"/>
            <a:ext cx="5027724" cy="4115670"/>
          </a:xfrm>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1CCAEA-75F2-48CB-943F-45AF43B224AB}" type="slidenum">
              <a:rPr lang="en-GB"/>
              <a:pPr/>
              <a:t>10</a:t>
            </a:fld>
            <a:endParaRPr lang="en-GB"/>
          </a:p>
        </p:txBody>
      </p:sp>
      <p:sp>
        <p:nvSpPr>
          <p:cNvPr id="94210" name="Rectangle 2"/>
          <p:cNvSpPr>
            <a:spLocks noRot="1" noChangeArrowheads="1" noTextEdit="1"/>
          </p:cNvSpPr>
          <p:nvPr>
            <p:ph type="sldImg"/>
          </p:nvPr>
        </p:nvSpPr>
        <p:spPr>
          <a:xfrm>
            <a:off x="1143000" y="685800"/>
            <a:ext cx="4573588" cy="3429000"/>
          </a:xfrm>
          <a:ln/>
        </p:spPr>
      </p:sp>
      <p:sp>
        <p:nvSpPr>
          <p:cNvPr id="94211" name="Rectangle 3"/>
          <p:cNvSpPr>
            <a:spLocks noGrp="1" noChangeArrowheads="1"/>
          </p:cNvSpPr>
          <p:nvPr>
            <p:ph type="body" idx="1"/>
          </p:nvPr>
        </p:nvSpPr>
        <p:spPr>
          <a:xfrm>
            <a:off x="915138" y="4343110"/>
            <a:ext cx="5027724" cy="4115670"/>
          </a:xfrm>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BA8DC58-6BF8-418D-9452-A1E7E2E3EB19}" type="slidenum">
              <a:rPr lang="en-GB"/>
              <a:pPr/>
              <a:t>11</a:t>
            </a:fld>
            <a:endParaRPr lang="en-GB"/>
          </a:p>
        </p:txBody>
      </p:sp>
      <p:sp>
        <p:nvSpPr>
          <p:cNvPr id="96258" name="Rectangle 2"/>
          <p:cNvSpPr>
            <a:spLocks noRot="1" noChangeArrowheads="1" noTextEdit="1"/>
          </p:cNvSpPr>
          <p:nvPr>
            <p:ph type="sldImg"/>
          </p:nvPr>
        </p:nvSpPr>
        <p:spPr>
          <a:xfrm>
            <a:off x="1143000" y="685800"/>
            <a:ext cx="4573588" cy="3429000"/>
          </a:xfrm>
          <a:ln/>
        </p:spPr>
      </p:sp>
      <p:sp>
        <p:nvSpPr>
          <p:cNvPr id="96259" name="Rectangle 3"/>
          <p:cNvSpPr>
            <a:spLocks noGrp="1" noChangeArrowheads="1"/>
          </p:cNvSpPr>
          <p:nvPr>
            <p:ph type="body" idx="1"/>
          </p:nvPr>
        </p:nvSpPr>
        <p:spPr>
          <a:xfrm>
            <a:off x="915138" y="4343110"/>
            <a:ext cx="5027724" cy="4115670"/>
          </a:xfrm>
        </p:spPr>
        <p:txBody>
          <a:bodyPr/>
          <a:lstStyle/>
          <a:p>
            <a:r>
              <a:rPr lang="en-GB"/>
              <a:t>Give a brief explanation of the continental analytic divide here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8BC4C3-39F9-47CF-9A00-F8DD86104E25}" type="slidenum">
              <a:rPr lang="en-GB"/>
              <a:pPr/>
              <a:t>12</a:t>
            </a:fld>
            <a:endParaRPr lang="en-GB"/>
          </a:p>
        </p:txBody>
      </p:sp>
      <p:sp>
        <p:nvSpPr>
          <p:cNvPr id="98306" name="Rectangle 2"/>
          <p:cNvSpPr>
            <a:spLocks noRot="1" noChangeArrowheads="1" noTextEdit="1"/>
          </p:cNvSpPr>
          <p:nvPr>
            <p:ph type="sldImg"/>
          </p:nvPr>
        </p:nvSpPr>
        <p:spPr>
          <a:xfrm>
            <a:off x="1143000" y="685800"/>
            <a:ext cx="4573588" cy="3429000"/>
          </a:xfrm>
          <a:ln/>
        </p:spPr>
      </p:sp>
      <p:sp>
        <p:nvSpPr>
          <p:cNvPr id="98307" name="Rectangle 3"/>
          <p:cNvSpPr>
            <a:spLocks noGrp="1" noChangeArrowheads="1"/>
          </p:cNvSpPr>
          <p:nvPr>
            <p:ph type="body" idx="1"/>
          </p:nvPr>
        </p:nvSpPr>
        <p:spPr>
          <a:xfrm>
            <a:off x="915138" y="4343110"/>
            <a:ext cx="5027724" cy="4115670"/>
          </a:xfrm>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EEE85D-C87C-4E17-897B-55C7A210A323}" type="slidenum">
              <a:rPr lang="en-GB"/>
              <a:pPr/>
              <a:t>14</a:t>
            </a:fld>
            <a:endParaRPr lang="en-GB"/>
          </a:p>
        </p:txBody>
      </p:sp>
      <p:sp>
        <p:nvSpPr>
          <p:cNvPr id="100354" name="Rectangle 2"/>
          <p:cNvSpPr>
            <a:spLocks noRot="1" noChangeArrowheads="1" noTextEdit="1"/>
          </p:cNvSpPr>
          <p:nvPr>
            <p:ph type="sldImg"/>
          </p:nvPr>
        </p:nvSpPr>
        <p:spPr>
          <a:xfrm>
            <a:off x="1143000" y="685800"/>
            <a:ext cx="4573588" cy="3429000"/>
          </a:xfrm>
          <a:ln/>
        </p:spPr>
      </p:sp>
      <p:sp>
        <p:nvSpPr>
          <p:cNvPr id="100355" name="Rectangle 3"/>
          <p:cNvSpPr>
            <a:spLocks noGrp="1" noChangeArrowheads="1"/>
          </p:cNvSpPr>
          <p:nvPr>
            <p:ph type="body" idx="1"/>
          </p:nvPr>
        </p:nvSpPr>
        <p:spPr>
          <a:xfrm>
            <a:off x="915138" y="4343110"/>
            <a:ext cx="5027724" cy="4115670"/>
          </a:xfrm>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0D851D-85E5-491F-A42A-FC8D74655FD7}" type="slidenum">
              <a:rPr lang="en-GB"/>
              <a:pPr/>
              <a:t>15</a:t>
            </a:fld>
            <a:endParaRPr lang="en-GB"/>
          </a:p>
        </p:txBody>
      </p:sp>
      <p:sp>
        <p:nvSpPr>
          <p:cNvPr id="102402" name="Rectangle 2"/>
          <p:cNvSpPr>
            <a:spLocks noRot="1" noChangeArrowheads="1" noTextEdit="1"/>
          </p:cNvSpPr>
          <p:nvPr>
            <p:ph type="sldImg"/>
          </p:nvPr>
        </p:nvSpPr>
        <p:spPr>
          <a:xfrm>
            <a:off x="1143000" y="685800"/>
            <a:ext cx="4573588" cy="3429000"/>
          </a:xfrm>
          <a:ln/>
        </p:spPr>
      </p:sp>
      <p:sp>
        <p:nvSpPr>
          <p:cNvPr id="102403" name="Rectangle 3"/>
          <p:cNvSpPr>
            <a:spLocks noGrp="1" noChangeArrowheads="1"/>
          </p:cNvSpPr>
          <p:nvPr>
            <p:ph type="body" idx="1"/>
          </p:nvPr>
        </p:nvSpPr>
        <p:spPr>
          <a:xfrm>
            <a:off x="915138" y="4343110"/>
            <a:ext cx="5027724" cy="4115670"/>
          </a:xfrm>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1320BD-744A-4B92-8808-353EF8C3FBDC}" type="slidenum">
              <a:rPr lang="en-GB"/>
              <a:pPr/>
              <a:t>16</a:t>
            </a:fld>
            <a:endParaRPr lang="en-GB"/>
          </a:p>
        </p:txBody>
      </p:sp>
      <p:sp>
        <p:nvSpPr>
          <p:cNvPr id="104450" name="Rectangle 2"/>
          <p:cNvSpPr>
            <a:spLocks noRot="1" noChangeArrowheads="1" noTextEdit="1"/>
          </p:cNvSpPr>
          <p:nvPr>
            <p:ph type="sldImg"/>
          </p:nvPr>
        </p:nvSpPr>
        <p:spPr>
          <a:xfrm>
            <a:off x="1143000" y="685800"/>
            <a:ext cx="4573588" cy="3429000"/>
          </a:xfrm>
          <a:ln/>
        </p:spPr>
      </p:sp>
      <p:sp>
        <p:nvSpPr>
          <p:cNvPr id="104451" name="Rectangle 3"/>
          <p:cNvSpPr>
            <a:spLocks noGrp="1" noChangeArrowheads="1"/>
          </p:cNvSpPr>
          <p:nvPr>
            <p:ph type="body" idx="1"/>
          </p:nvPr>
        </p:nvSpPr>
        <p:spPr>
          <a:xfrm>
            <a:off x="915138" y="4343110"/>
            <a:ext cx="5027724" cy="4115670"/>
          </a:xfrm>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7586" name="Rectangle 2"/>
          <p:cNvSpPr>
            <a:spLocks noGrp="1" noChangeArrowheads="1"/>
          </p:cNvSpPr>
          <p:nvPr>
            <p:ph type="ctrTitle"/>
          </p:nvPr>
        </p:nvSpPr>
        <p:spPr>
          <a:xfrm>
            <a:off x="381000" y="1524000"/>
            <a:ext cx="7239000" cy="1143000"/>
          </a:xfrm>
        </p:spPr>
        <p:txBody>
          <a:bodyPr/>
          <a:lstStyle>
            <a:lvl1pPr>
              <a:defRPr/>
            </a:lvl1pPr>
          </a:lstStyle>
          <a:p>
            <a:pPr lvl="0"/>
            <a:r>
              <a:rPr lang="en-US" noProof="0" smtClean="0"/>
              <a:t>Click to edit Master title style</a:t>
            </a:r>
            <a:endParaRPr lang="en-US" noProof="0" smtClean="0"/>
          </a:p>
        </p:txBody>
      </p:sp>
      <p:sp>
        <p:nvSpPr>
          <p:cNvPr id="67587" name="Rectangle 3"/>
          <p:cNvSpPr>
            <a:spLocks noGrp="1" noChangeArrowheads="1"/>
          </p:cNvSpPr>
          <p:nvPr>
            <p:ph type="subTitle" idx="1"/>
          </p:nvPr>
        </p:nvSpPr>
        <p:spPr>
          <a:xfrm>
            <a:off x="914400" y="3581400"/>
            <a:ext cx="6400800" cy="1752600"/>
          </a:xfrm>
        </p:spPr>
        <p:txBody>
          <a:bodyPr/>
          <a:lstStyle>
            <a:lvl1pPr marL="0" indent="0" algn="ctr">
              <a:buFont typeface="Wingdings" charset="0"/>
              <a:buNone/>
              <a:defRPr/>
            </a:lvl1pPr>
          </a:lstStyle>
          <a:p>
            <a:pPr lvl="0"/>
            <a:r>
              <a:rPr lang="en-US" noProof="0" smtClean="0"/>
              <a:t>Click to edit Master subtitle style</a:t>
            </a:r>
            <a:endParaRPr lang="en-US" noProof="0" smtClean="0"/>
          </a:p>
        </p:txBody>
      </p:sp>
      <p:sp>
        <p:nvSpPr>
          <p:cNvPr id="4"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8" name="Rectangle 5"/>
          <p:cNvSpPr>
            <a:spLocks noGrp="1" noChangeArrowheads="1"/>
          </p:cNvSpPr>
          <p:nvPr>
            <p:ph type="ftr" sz="quarter" idx="11"/>
          </p:nvPr>
        </p:nvSpPr>
        <p:spPr>
          <a:ln/>
        </p:spPr>
        <p:txBody>
          <a:bodyPr/>
          <a:lstStyle>
            <a:lvl1pPr>
              <a:defRPr/>
            </a:lvl1pPr>
          </a:lstStyle>
          <a:p>
            <a:endParaRPr lang="en-GB"/>
          </a:p>
        </p:txBody>
      </p:sp>
      <p:sp>
        <p:nvSpPr>
          <p:cNvPr id="9"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4" name="Rectangle 5"/>
          <p:cNvSpPr>
            <a:spLocks noGrp="1" noChangeArrowheads="1"/>
          </p:cNvSpPr>
          <p:nvPr>
            <p:ph type="ftr" sz="quarter" idx="11"/>
          </p:nvPr>
        </p:nvSpPr>
        <p:spPr>
          <a:ln/>
        </p:spPr>
        <p:txBody>
          <a:bodyPr/>
          <a:lstStyle>
            <a:lvl1pPr>
              <a:defRPr/>
            </a:lvl1pPr>
          </a:lstStyle>
          <a:p>
            <a:endParaRPr lang="en-GB"/>
          </a:p>
        </p:txBody>
      </p:sp>
      <p:sp>
        <p:nvSpPr>
          <p:cNvPr id="5"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3" name="Rectangle 5"/>
          <p:cNvSpPr>
            <a:spLocks noGrp="1" noChangeArrowheads="1"/>
          </p:cNvSpPr>
          <p:nvPr>
            <p:ph type="ftr" sz="quarter" idx="11"/>
          </p:nvPr>
        </p:nvSpPr>
        <p:spPr>
          <a:ln/>
        </p:spPr>
        <p:txBody>
          <a:bodyPr/>
          <a:lstStyle>
            <a:lvl1pPr>
              <a:defRPr/>
            </a:lvl1pPr>
          </a:lstStyle>
          <a:p>
            <a:endParaRPr lang="en-GB"/>
          </a:p>
        </p:txBody>
      </p:sp>
      <p:sp>
        <p:nvSpPr>
          <p:cNvPr id="4"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fld id="{7C8D171F-2856-44FB-9B35-EA282906ED30}" type="datetimeFigureOut">
              <a:rPr lang="en-GB" smtClean="0"/>
              <a:t>10/12/2012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5883D332-3EAF-400E-89A0-267448977E52}"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894085" y="142875"/>
            <a:ext cx="7358063" cy="1785938"/>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894085" y="2071688"/>
            <a:ext cx="3625453" cy="4037335"/>
          </a:xfrm>
        </p:spPr>
        <p:txBody>
          <a:bodyPr/>
          <a:lstStyle/>
          <a:p>
            <a:endParaRPr lang="en-GB"/>
          </a:p>
        </p:txBody>
      </p:sp>
      <p:sp>
        <p:nvSpPr>
          <p:cNvPr id="4" name="Text Placeholder 3"/>
          <p:cNvSpPr>
            <a:spLocks noGrp="1"/>
          </p:cNvSpPr>
          <p:nvPr>
            <p:ph type="body" sz="half" idx="2"/>
          </p:nvPr>
        </p:nvSpPr>
        <p:spPr>
          <a:xfrm>
            <a:off x="4626695" y="2071688"/>
            <a:ext cx="3625453" cy="403733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smtClean="0"/>
          </a:p>
        </p:txBody>
      </p:sp>
      <p:sp>
        <p:nvSpPr>
          <p:cNvPr id="2051"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smtClean="0"/>
          </a:p>
        </p:txBody>
      </p:sp>
      <p:sp>
        <p:nvSpPr>
          <p:cNvPr id="66564"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ext uri="{91240B29-F687-4f45-9708-019B960494DF}"/>
            <a:ext uri="{AF507438-7753-43e0-B8FC-AC1667EBCBE1}"/>
            <a:ext uri="{FAA26D3D-D897-4be2-8F04-BA451C77F1D7}"/>
          </a:extLst>
        </p:spPr>
        <p:txBody>
          <a:bodyPr vert="horz" wrap="square" lIns="91440" tIns="45720" rIns="91440" bIns="45720" numCol="1" anchor="t" anchorCtr="0" compatLnSpc="1">
            <a:prstTxWarp prst="textNoShape">
              <a:avLst/>
            </a:prstTxWarp>
          </a:bodyPr>
          <a:lstStyle>
            <a:lvl1pPr eaLnBrk="1" hangingPunct="1">
              <a:defRPr sz="1400">
                <a:latin typeface="+mn-lt"/>
                <a:ea typeface="ＭＳ Ｐゴシック" charset="0"/>
                <a:cs typeface="ＭＳ Ｐゴシック" charset="0"/>
              </a:defRPr>
            </a:lvl1pPr>
          </a:lstStyle>
          <a:p>
            <a:fld id="{7C8D171F-2856-44FB-9B35-EA282906ED30}" type="datetimeFigureOut">
              <a:rPr lang="en-GB" smtClean="0"/>
              <a:t>10/12/2012</a:t>
            </a:fld>
            <a:endParaRPr lang="en-GB"/>
          </a:p>
        </p:txBody>
      </p:sp>
      <p:sp>
        <p:nvSpPr>
          <p:cNvPr id="66565"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ext uri="{91240B29-F687-4f45-9708-019B960494DF}"/>
            <a:ext uri="{AF507438-7753-43e0-B8FC-AC1667EBCBE1}"/>
            <a:ext uri="{FAA26D3D-D897-4be2-8F04-BA451C77F1D7}"/>
          </a:extLst>
        </p:spPr>
        <p:txBody>
          <a:bodyPr vert="horz" wrap="square" lIns="91440" tIns="45720" rIns="91440" bIns="45720" numCol="1" anchor="t" anchorCtr="0" compatLnSpc="1">
            <a:prstTxWarp prst="textNoShape">
              <a:avLst/>
            </a:prstTxWarp>
          </a:bodyPr>
          <a:lstStyle>
            <a:lvl1pPr algn="ctr" eaLnBrk="1" hangingPunct="1">
              <a:defRPr sz="1400">
                <a:latin typeface="+mn-lt"/>
                <a:ea typeface="ＭＳ Ｐゴシック" charset="0"/>
                <a:cs typeface="ＭＳ Ｐゴシック" charset="0"/>
              </a:defRPr>
            </a:lvl1pPr>
          </a:lstStyle>
          <a:p>
            <a:endParaRPr lang="en-GB"/>
          </a:p>
        </p:txBody>
      </p:sp>
      <p:sp>
        <p:nvSpPr>
          <p:cNvPr id="66566"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ext uri="{91240B29-F687-4f45-9708-019B960494DF}"/>
            <a:ext uri="{AF507438-7753-43e0-B8FC-AC1667EBCBE1}"/>
            <a:ext uri="{FAA26D3D-D897-4be2-8F04-BA451C77F1D7}"/>
          </a:extLst>
        </p:spPr>
        <p:txBody>
          <a:bodyPr vert="horz" wrap="square" lIns="91440" tIns="45720" rIns="91440" bIns="45720" numCol="1" anchor="t" anchorCtr="0" compatLnSpc="1">
            <a:prstTxWarp prst="textNoShape">
              <a:avLst/>
            </a:prstTxWarp>
          </a:bodyPr>
          <a:lstStyle>
            <a:lvl1pPr algn="r" eaLnBrk="1" hangingPunct="1">
              <a:defRPr sz="1400">
                <a:latin typeface="Times New Roman" pitchFamily="18" charset="0"/>
                <a:ea typeface="ＭＳ Ｐゴシック" pitchFamily="34" charset="-128"/>
              </a:defRPr>
            </a:lvl1pPr>
          </a:lstStyle>
          <a:p>
            <a:fld id="{5883D332-3EAF-400E-89A0-267448977E5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ctr" rtl="0" eaLnBrk="1" fontAlgn="base" hangingPunct="1">
        <a:spcBef>
          <a:spcPct val="0"/>
        </a:spcBef>
        <a:spcAft>
          <a:spcPct val="0"/>
        </a:spcAft>
        <a:defRPr sz="4400" i="1">
          <a:solidFill>
            <a:schemeClr val="tx2"/>
          </a:solidFill>
          <a:latin typeface="+mj-lt"/>
          <a:ea typeface="MS PGothic" pitchFamily="34" charset="-128"/>
          <a:cs typeface="ＭＳ Ｐゴシック" charset="0"/>
        </a:defRPr>
      </a:lvl1pPr>
      <a:lvl2pPr algn="ctr" rtl="0" eaLnBrk="1" fontAlgn="base" hangingPunct="1">
        <a:spcBef>
          <a:spcPct val="0"/>
        </a:spcBef>
        <a:spcAft>
          <a:spcPct val="0"/>
        </a:spcAft>
        <a:defRPr sz="4400" i="1">
          <a:solidFill>
            <a:schemeClr val="tx2"/>
          </a:solidFill>
          <a:latin typeface="Times New Roman" charset="0"/>
          <a:ea typeface="MS PGothic" pitchFamily="34" charset="-128"/>
          <a:cs typeface="ＭＳ Ｐゴシック" charset="0"/>
        </a:defRPr>
      </a:lvl2pPr>
      <a:lvl3pPr algn="ctr" rtl="0" eaLnBrk="1" fontAlgn="base" hangingPunct="1">
        <a:spcBef>
          <a:spcPct val="0"/>
        </a:spcBef>
        <a:spcAft>
          <a:spcPct val="0"/>
        </a:spcAft>
        <a:defRPr sz="4400" i="1">
          <a:solidFill>
            <a:schemeClr val="tx2"/>
          </a:solidFill>
          <a:latin typeface="Times New Roman" charset="0"/>
          <a:ea typeface="MS PGothic" pitchFamily="34" charset="-128"/>
          <a:cs typeface="ＭＳ Ｐゴシック" charset="0"/>
        </a:defRPr>
      </a:lvl3pPr>
      <a:lvl4pPr algn="ctr" rtl="0" eaLnBrk="1" fontAlgn="base" hangingPunct="1">
        <a:spcBef>
          <a:spcPct val="0"/>
        </a:spcBef>
        <a:spcAft>
          <a:spcPct val="0"/>
        </a:spcAft>
        <a:defRPr sz="4400" i="1">
          <a:solidFill>
            <a:schemeClr val="tx2"/>
          </a:solidFill>
          <a:latin typeface="Times New Roman" charset="0"/>
          <a:ea typeface="MS PGothic" pitchFamily="34" charset="-128"/>
          <a:cs typeface="ＭＳ Ｐゴシック" charset="0"/>
        </a:defRPr>
      </a:lvl4pPr>
      <a:lvl5pPr algn="ctr" rtl="0" eaLnBrk="1" fontAlgn="base" hangingPunct="1">
        <a:spcBef>
          <a:spcPct val="0"/>
        </a:spcBef>
        <a:spcAft>
          <a:spcPct val="0"/>
        </a:spcAft>
        <a:defRPr sz="4400" i="1">
          <a:solidFill>
            <a:schemeClr val="tx2"/>
          </a:solidFill>
          <a:latin typeface="Times New Roman" charset="0"/>
          <a:ea typeface="MS PGothic" pitchFamily="34" charset="-128"/>
          <a:cs typeface="ＭＳ Ｐゴシック" charset="0"/>
        </a:defRPr>
      </a:lvl5pPr>
      <a:lvl6pPr marL="457200" algn="ctr" rtl="0" eaLnBrk="1" fontAlgn="base" hangingPunct="1">
        <a:spcBef>
          <a:spcPct val="0"/>
        </a:spcBef>
        <a:spcAft>
          <a:spcPct val="0"/>
        </a:spcAft>
        <a:defRPr sz="4400" i="1">
          <a:solidFill>
            <a:schemeClr val="tx2"/>
          </a:solidFill>
          <a:latin typeface="Times New Roman" charset="0"/>
          <a:ea typeface="ＭＳ Ｐゴシック" charset="0"/>
        </a:defRPr>
      </a:lvl6pPr>
      <a:lvl7pPr marL="914400" algn="ctr" rtl="0" eaLnBrk="1" fontAlgn="base" hangingPunct="1">
        <a:spcBef>
          <a:spcPct val="0"/>
        </a:spcBef>
        <a:spcAft>
          <a:spcPct val="0"/>
        </a:spcAft>
        <a:defRPr sz="4400" i="1">
          <a:solidFill>
            <a:schemeClr val="tx2"/>
          </a:solidFill>
          <a:latin typeface="Times New Roman" charset="0"/>
          <a:ea typeface="ＭＳ Ｐゴシック" charset="0"/>
        </a:defRPr>
      </a:lvl7pPr>
      <a:lvl8pPr marL="1371600" algn="ctr" rtl="0" eaLnBrk="1" fontAlgn="base" hangingPunct="1">
        <a:spcBef>
          <a:spcPct val="0"/>
        </a:spcBef>
        <a:spcAft>
          <a:spcPct val="0"/>
        </a:spcAft>
        <a:defRPr sz="4400" i="1">
          <a:solidFill>
            <a:schemeClr val="tx2"/>
          </a:solidFill>
          <a:latin typeface="Times New Roman" charset="0"/>
          <a:ea typeface="ＭＳ Ｐゴシック" charset="0"/>
        </a:defRPr>
      </a:lvl8pPr>
      <a:lvl9pPr marL="1828800" algn="ctr" rtl="0" eaLnBrk="1" fontAlgn="base" hangingPunct="1">
        <a:spcBef>
          <a:spcPct val="0"/>
        </a:spcBef>
        <a:spcAft>
          <a:spcPct val="0"/>
        </a:spcAft>
        <a:defRPr sz="4400" i="1">
          <a:solidFill>
            <a:schemeClr val="tx2"/>
          </a:solidFill>
          <a:latin typeface="Times New Roman" charset="0"/>
          <a:ea typeface="ＭＳ Ｐゴシック" charset="0"/>
        </a:defRPr>
      </a:lvl9pPr>
    </p:titleStyle>
    <p:bodyStyle>
      <a:lvl1pPr marL="342900" indent="-342900" algn="l" rtl="0" eaLnBrk="1" fontAlgn="base" hangingPunct="1">
        <a:spcBef>
          <a:spcPct val="20000"/>
        </a:spcBef>
        <a:spcAft>
          <a:spcPct val="0"/>
        </a:spcAft>
        <a:buClr>
          <a:schemeClr val="tx2"/>
        </a:buClr>
        <a:buSzPct val="65000"/>
        <a:buFont typeface="Wingdings" pitchFamily="2" charset="2"/>
        <a:buChar char="v"/>
        <a:defRPr sz="3200">
          <a:solidFill>
            <a:schemeClr val="tx1"/>
          </a:solidFill>
          <a:latin typeface="+mn-lt"/>
          <a:ea typeface="MS PGothic" pitchFamily="34" charset="-128"/>
          <a:cs typeface="ＭＳ Ｐゴシック" charset="0"/>
        </a:defRPr>
      </a:lvl1pPr>
      <a:lvl2pPr marL="742950" indent="-285750" algn="l" rtl="0" eaLnBrk="1" fontAlgn="base" hangingPunct="1">
        <a:spcBef>
          <a:spcPct val="20000"/>
        </a:spcBef>
        <a:spcAft>
          <a:spcPct val="0"/>
        </a:spcAft>
        <a:buChar char="–"/>
        <a:defRPr sz="2800">
          <a:solidFill>
            <a:schemeClr val="tx1"/>
          </a:solidFill>
          <a:latin typeface="+mn-lt"/>
          <a:ea typeface="MS PGothic" pitchFamily="34" charset="-128"/>
        </a:defRPr>
      </a:lvl2pPr>
      <a:lvl3pPr marL="1143000" indent="-228600" algn="l" rtl="0" eaLnBrk="1" fontAlgn="base" hangingPunct="1">
        <a:spcBef>
          <a:spcPct val="20000"/>
        </a:spcBef>
        <a:spcAft>
          <a:spcPct val="0"/>
        </a:spcAft>
        <a:buChar char="•"/>
        <a:defRPr sz="2400">
          <a:solidFill>
            <a:schemeClr val="tx1"/>
          </a:solidFill>
          <a:latin typeface="+mn-lt"/>
          <a:ea typeface="MS PGothic" pitchFamily="34" charset="-128"/>
        </a:defRPr>
      </a:lvl3pPr>
      <a:lvl4pPr marL="1600200" indent="-228600" algn="l" rtl="0" eaLnBrk="1" fontAlgn="base" hangingPunct="1">
        <a:spcBef>
          <a:spcPct val="20000"/>
        </a:spcBef>
        <a:spcAft>
          <a:spcPct val="0"/>
        </a:spcAft>
        <a:buChar char="–"/>
        <a:defRPr sz="2000">
          <a:solidFill>
            <a:schemeClr val="tx1"/>
          </a:solidFill>
          <a:latin typeface="+mn-lt"/>
          <a:ea typeface="MS PGothic" pitchFamily="34" charset="-128"/>
        </a:defRPr>
      </a:lvl4pPr>
      <a:lvl5pPr marL="2057400" indent="-228600" algn="l" rtl="0" eaLnBrk="1" fontAlgn="base" hangingPunct="1">
        <a:spcBef>
          <a:spcPct val="20000"/>
        </a:spcBef>
        <a:spcAft>
          <a:spcPct val="0"/>
        </a:spcAft>
        <a:buSzPct val="65000"/>
        <a:buChar char="•"/>
        <a:defRPr sz="2000">
          <a:solidFill>
            <a:schemeClr val="tx1"/>
          </a:solidFill>
          <a:latin typeface="+mn-lt"/>
          <a:ea typeface="MS PGothic" pitchFamily="34" charset="-128"/>
        </a:defRPr>
      </a:lvl5pPr>
      <a:lvl6pPr marL="2514600" indent="-228600" algn="l" rtl="0" eaLnBrk="1" fontAlgn="base" hangingPunct="1">
        <a:spcBef>
          <a:spcPct val="20000"/>
        </a:spcBef>
        <a:spcAft>
          <a:spcPct val="0"/>
        </a:spcAft>
        <a:buSzPct val="65000"/>
        <a:buChar char="•"/>
        <a:defRPr sz="2000">
          <a:solidFill>
            <a:schemeClr val="tx1"/>
          </a:solidFill>
          <a:latin typeface="+mn-lt"/>
          <a:ea typeface="+mn-ea"/>
        </a:defRPr>
      </a:lvl6pPr>
      <a:lvl7pPr marL="2971800" indent="-228600" algn="l" rtl="0" eaLnBrk="1" fontAlgn="base" hangingPunct="1">
        <a:spcBef>
          <a:spcPct val="20000"/>
        </a:spcBef>
        <a:spcAft>
          <a:spcPct val="0"/>
        </a:spcAft>
        <a:buSzPct val="65000"/>
        <a:buChar char="•"/>
        <a:defRPr sz="2000">
          <a:solidFill>
            <a:schemeClr val="tx1"/>
          </a:solidFill>
          <a:latin typeface="+mn-lt"/>
          <a:ea typeface="+mn-ea"/>
        </a:defRPr>
      </a:lvl7pPr>
      <a:lvl8pPr marL="3429000" indent="-228600" algn="l" rtl="0" eaLnBrk="1" fontAlgn="base" hangingPunct="1">
        <a:spcBef>
          <a:spcPct val="20000"/>
        </a:spcBef>
        <a:spcAft>
          <a:spcPct val="0"/>
        </a:spcAft>
        <a:buSzPct val="65000"/>
        <a:buChar char="•"/>
        <a:defRPr sz="2000">
          <a:solidFill>
            <a:schemeClr val="tx1"/>
          </a:solidFill>
          <a:latin typeface="+mn-lt"/>
          <a:ea typeface="+mn-ea"/>
        </a:defRPr>
      </a:lvl8pPr>
      <a:lvl9pPr marL="3886200" indent="-228600" algn="l" rtl="0" eaLnBrk="1" fontAlgn="base" hangingPunct="1">
        <a:spcBef>
          <a:spcPct val="20000"/>
        </a:spcBef>
        <a:spcAft>
          <a:spcPct val="0"/>
        </a:spcAft>
        <a:buSzPct val="6500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oleObject" Target="../embeddings/Microsoft_Office_Word_97_-_2003_Document2.doc"/></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ctrTitle"/>
          </p:nvPr>
        </p:nvSpPr>
        <p:spPr/>
        <p:txBody>
          <a:bodyPr>
            <a:normAutofit fontScale="90000"/>
          </a:bodyPr>
          <a:lstStyle/>
          <a:p>
            <a:r>
              <a:rPr lang="en-US" b="1" u="sng" dirty="0">
                <a:latin typeface="Book Antiqua" pitchFamily="18" charset="0"/>
              </a:rPr>
              <a:t>The </a:t>
            </a:r>
            <a:r>
              <a:rPr lang="en-US" b="1" u="sng" dirty="0" smtClean="0">
                <a:latin typeface="Book Antiqua" pitchFamily="18" charset="0"/>
              </a:rPr>
              <a:t>Self: </a:t>
            </a:r>
            <a:r>
              <a:rPr lang="en-US" b="1" u="sng" dirty="0">
                <a:latin typeface="Book Antiqua" pitchFamily="18" charset="0"/>
              </a:rPr>
              <a:t>Eastern and Western Perspectives</a:t>
            </a:r>
            <a:r>
              <a:rPr lang="en-GB" b="1" u="sng" dirty="0">
                <a:latin typeface="Book Antiqua" pitchFamily="18" charset="0"/>
              </a:rPr>
              <a:t/>
            </a:r>
            <a:br>
              <a:rPr lang="en-GB" b="1" u="sng" dirty="0">
                <a:latin typeface="Book Antiqua" pitchFamily="18" charset="0"/>
              </a:rPr>
            </a:br>
            <a:endParaRPr lang="en-US" b="1" u="sng" dirty="0">
              <a:latin typeface="Book Antiqua" pitchFamily="18" charset="0"/>
            </a:endParaRPr>
          </a:p>
        </p:txBody>
      </p:sp>
      <p:sp>
        <p:nvSpPr>
          <p:cNvPr id="74755" name="Rectangle 3"/>
          <p:cNvSpPr>
            <a:spLocks noGrp="1" noChangeArrowheads="1"/>
          </p:cNvSpPr>
          <p:nvPr>
            <p:ph type="subTitle" idx="1"/>
          </p:nvPr>
        </p:nvSpPr>
        <p:spPr/>
        <p:txBody>
          <a:bodyPr>
            <a:normAutofit fontScale="85000" lnSpcReduction="20000"/>
          </a:bodyPr>
          <a:lstStyle/>
          <a:p>
            <a:pPr marL="591571" indent="-305831" algn="l">
              <a:buFontTx/>
              <a:buChar char="•"/>
            </a:pPr>
            <a:r>
              <a:rPr lang="en-GB" b="1" dirty="0">
                <a:latin typeface="Book Antiqua" pitchFamily="18" charset="0"/>
              </a:rPr>
              <a:t>The similarities and differences between four concepts of ‘self’  how each concept describes the relationship between ‘self’ and ‘body’</a:t>
            </a:r>
            <a:endParaRPr lang="en-GB" b="1" u="sng" dirty="0">
              <a:latin typeface="Book Antiqua" pitchFamily="18" charset="0"/>
            </a:endParaRPr>
          </a:p>
          <a:p>
            <a:pPr marL="591571" indent="-305831" algn="l">
              <a:buFontTx/>
              <a:buChar char="•"/>
            </a:pPr>
            <a:endParaRPr lang="en-US" b="1" dirty="0">
              <a:latin typeface="Book Antiqua" pitchFamily="18"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ChangeArrowheads="1"/>
          </p:cNvSpPr>
          <p:nvPr>
            <p:ph type="title" idx="4294967295"/>
          </p:nvPr>
        </p:nvSpPr>
        <p:spPr>
          <a:xfrm>
            <a:off x="0" y="274638"/>
            <a:ext cx="8229600" cy="1143000"/>
          </a:xfrm>
        </p:spPr>
        <p:txBody>
          <a:bodyPr/>
          <a:lstStyle/>
          <a:p>
            <a:r>
              <a:rPr lang="en-GB" sz="3200" b="1" dirty="0">
                <a:latin typeface="Book Antiqua" pitchFamily="18" charset="0"/>
              </a:rPr>
              <a:t>Four concepts </a:t>
            </a:r>
            <a:r>
              <a:rPr lang="en-GB" sz="3200" b="1" dirty="0" err="1">
                <a:latin typeface="Book Antiqua" pitchFamily="18" charset="0"/>
              </a:rPr>
              <a:t>of‘self</a:t>
            </a:r>
            <a:r>
              <a:rPr lang="en-GB" sz="3200" b="1" dirty="0">
                <a:latin typeface="Book Antiqua" pitchFamily="18" charset="0"/>
              </a:rPr>
              <a:t>’ East &amp; West</a:t>
            </a:r>
            <a:endParaRPr lang="en-US" b="1" dirty="0">
              <a:latin typeface="Book Antiqua" pitchFamily="18" charset="0"/>
            </a:endParaRPr>
          </a:p>
        </p:txBody>
      </p:sp>
      <p:sp>
        <p:nvSpPr>
          <p:cNvPr id="77827" name="Rectangle 3"/>
          <p:cNvSpPr>
            <a:spLocks noChangeArrowheads="1"/>
          </p:cNvSpPr>
          <p:nvPr/>
        </p:nvSpPr>
        <p:spPr bwMode="auto">
          <a:xfrm>
            <a:off x="2959075" y="2515939"/>
            <a:ext cx="184720" cy="461661"/>
          </a:xfrm>
          <a:prstGeom prst="rect">
            <a:avLst/>
          </a:prstGeom>
          <a:noFill/>
          <a:ln w="9525">
            <a:noFill/>
            <a:miter lim="800000"/>
            <a:headEnd/>
            <a:tailEnd/>
          </a:ln>
        </p:spPr>
        <p:txBody>
          <a:bodyPr wrap="none" lIns="91435" tIns="45718" rIns="91435" bIns="45718">
            <a:spAutoFit/>
          </a:bodyPr>
          <a:lstStyle/>
          <a:p>
            <a:pPr defTabSz="914145" eaLnBrk="0" hangingPunct="0"/>
            <a:endParaRPr lang="en-GB" sz="2400" dirty="0">
              <a:latin typeface="Arial" charset="0"/>
              <a:ea typeface="MS PGothic" pitchFamily="34" charset="-128"/>
            </a:endParaRPr>
          </a:p>
        </p:txBody>
      </p:sp>
      <p:graphicFrame>
        <p:nvGraphicFramePr>
          <p:cNvPr id="77828" name="Object 4"/>
          <p:cNvGraphicFramePr>
            <a:graphicFrameLocks noChangeAspect="1"/>
          </p:cNvGraphicFramePr>
          <p:nvPr/>
        </p:nvGraphicFramePr>
        <p:xfrm>
          <a:off x="1789287" y="1932162"/>
          <a:ext cx="5564311" cy="2993678"/>
        </p:xfrm>
        <a:graphic>
          <a:graphicData uri="http://schemas.openxmlformats.org/presentationml/2006/ole">
            <p:oleObj spid="_x0000_s1026" name="Document" r:id="rId3" imgW="5562600" imgH="2993136" progId="Word.Document.8">
              <p:embed/>
            </p:oleObj>
          </a:graphicData>
        </a:graphic>
      </p:graphicFrame>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685354" y="609451"/>
            <a:ext cx="7773293" cy="3733726"/>
          </a:xfrm>
        </p:spPr>
        <p:txBody>
          <a:bodyPr/>
          <a:lstStyle/>
          <a:p>
            <a:r>
              <a:rPr lang="en-US" b="1" dirty="0">
                <a:latin typeface="Book Antiqua" pitchFamily="18" charset="0"/>
              </a:rPr>
              <a:t>THE SELF</a:t>
            </a:r>
            <a:br>
              <a:rPr lang="en-US" b="1" dirty="0">
                <a:latin typeface="Book Antiqua" pitchFamily="18" charset="0"/>
              </a:rPr>
            </a:br>
            <a:r>
              <a:rPr lang="en-US" b="1" dirty="0">
                <a:latin typeface="Book Antiqua" pitchFamily="18" charset="0"/>
              </a:rPr>
              <a:t>IN</a:t>
            </a:r>
            <a:br>
              <a:rPr lang="en-US" b="1" dirty="0">
                <a:latin typeface="Book Antiqua" pitchFamily="18" charset="0"/>
              </a:rPr>
            </a:br>
            <a:r>
              <a:rPr lang="en-US" b="1" dirty="0">
                <a:latin typeface="Book Antiqua" pitchFamily="18" charset="0"/>
              </a:rPr>
              <a:t>WESTERN</a:t>
            </a:r>
            <a:br>
              <a:rPr lang="en-US" b="1" dirty="0">
                <a:latin typeface="Book Antiqua" pitchFamily="18" charset="0"/>
              </a:rPr>
            </a:br>
            <a:r>
              <a:rPr lang="en-US" b="1" dirty="0">
                <a:latin typeface="Book Antiqua" pitchFamily="18" charset="0"/>
              </a:rPr>
              <a:t>PHILOSOPHY</a:t>
            </a:r>
            <a:br>
              <a:rPr lang="en-US" b="1" dirty="0">
                <a:latin typeface="Book Antiqua" pitchFamily="18" charset="0"/>
              </a:rPr>
            </a:br>
            <a:r>
              <a:rPr lang="en-US" b="1" dirty="0">
                <a:latin typeface="Book Antiqua" pitchFamily="18" charset="0"/>
              </a:rPr>
              <a:t>Part One</a:t>
            </a: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685354" y="228824"/>
            <a:ext cx="7773293" cy="380628"/>
          </a:xfrm>
        </p:spPr>
        <p:txBody>
          <a:bodyPr>
            <a:normAutofit fontScale="90000"/>
          </a:bodyPr>
          <a:lstStyle/>
          <a:p>
            <a:r>
              <a:rPr lang="en-GB" sz="4300" b="1" dirty="0">
                <a:latin typeface="Book Antiqua" pitchFamily="18" charset="0"/>
              </a:rPr>
              <a:t>The body</a:t>
            </a:r>
            <a:endParaRPr lang="en-US" b="1" dirty="0">
              <a:latin typeface="Book Antiqua" pitchFamily="18" charset="0"/>
            </a:endParaRPr>
          </a:p>
        </p:txBody>
      </p:sp>
      <p:sp>
        <p:nvSpPr>
          <p:cNvPr id="81923" name="Rectangle 3"/>
          <p:cNvSpPr>
            <a:spLocks noGrp="1" noChangeArrowheads="1"/>
          </p:cNvSpPr>
          <p:nvPr>
            <p:ph idx="1"/>
          </p:nvPr>
        </p:nvSpPr>
        <p:spPr>
          <a:xfrm>
            <a:off x="228824" y="685354"/>
            <a:ext cx="8915176" cy="4618881"/>
          </a:xfrm>
        </p:spPr>
        <p:txBody>
          <a:bodyPr/>
          <a:lstStyle/>
          <a:p>
            <a:pPr algn="just"/>
            <a:r>
              <a:rPr lang="en-GB" b="1">
                <a:latin typeface="Book Antiqua" pitchFamily="18" charset="0"/>
              </a:rPr>
              <a:t>The body is a physical thing, like chairs and trees, occupying space, having mass, etc., like every other physical thing..</a:t>
            </a:r>
          </a:p>
          <a:p>
            <a:r>
              <a:rPr lang="en-GB" b="1">
                <a:latin typeface="Book Antiqua" pitchFamily="18" charset="0"/>
              </a:rPr>
              <a:t>"What is it that distinguishes the body I call mine, from all other bodies in the world?"  </a:t>
            </a:r>
          </a:p>
          <a:p>
            <a:r>
              <a:rPr lang="en-GB" b="1">
                <a:latin typeface="Book Antiqua" pitchFamily="18" charset="0"/>
              </a:rPr>
              <a:t>The following features at least?</a:t>
            </a:r>
          </a:p>
          <a:p>
            <a:pPr algn="just"/>
            <a:endParaRPr lang="en-GB" b="1">
              <a:latin typeface="Book Antiqua" pitchFamily="18" charset="0"/>
            </a:endParaRPr>
          </a:p>
          <a:p>
            <a:endParaRPr lang="en-US" b="1">
              <a:latin typeface="Book Antiqua" pitchFamily="18" charset="0"/>
            </a:endParaRP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894085" y="142876"/>
            <a:ext cx="7358063" cy="805904"/>
          </a:xfrm>
        </p:spPr>
        <p:txBody>
          <a:bodyPr>
            <a:normAutofit fontScale="90000"/>
          </a:bodyPr>
          <a:lstStyle/>
          <a:p>
            <a:r>
              <a:rPr lang="en-GB" sz="4700" b="1" dirty="0">
                <a:latin typeface="Book Antiqua" pitchFamily="18" charset="0"/>
              </a:rPr>
              <a:t>My Body</a:t>
            </a:r>
          </a:p>
        </p:txBody>
      </p:sp>
      <p:sp>
        <p:nvSpPr>
          <p:cNvPr id="83971" name="Rectangle 3"/>
          <p:cNvSpPr>
            <a:spLocks noGrp="1" noChangeArrowheads="1"/>
          </p:cNvSpPr>
          <p:nvPr>
            <p:ph idx="1"/>
          </p:nvPr>
        </p:nvSpPr>
        <p:spPr>
          <a:xfrm>
            <a:off x="323701" y="1341686"/>
            <a:ext cx="8496598" cy="4753943"/>
          </a:xfrm>
        </p:spPr>
        <p:txBody>
          <a:bodyPr/>
          <a:lstStyle/>
          <a:p>
            <a:pPr>
              <a:lnSpc>
                <a:spcPct val="80000"/>
              </a:lnSpc>
            </a:pPr>
            <a:r>
              <a:rPr lang="en-GB" sz="2200" b="1" dirty="0">
                <a:latin typeface="Book Antiqua" pitchFamily="18" charset="0"/>
              </a:rPr>
              <a:t>It is the only body I cannot get away from - it is always there whenever I am conscious, and I never see it walking away in the distance.</a:t>
            </a:r>
          </a:p>
          <a:p>
            <a:pPr>
              <a:lnSpc>
                <a:spcPct val="80000"/>
              </a:lnSpc>
            </a:pPr>
            <a:r>
              <a:rPr lang="en-GB" sz="2200" b="1" dirty="0">
                <a:latin typeface="Book Antiqua" pitchFamily="18" charset="0"/>
              </a:rPr>
              <a:t>I can see it, unlike other bodies, only from certain perspectives, e.g. I cannot see its face except in a mirror, etc.</a:t>
            </a:r>
          </a:p>
          <a:p>
            <a:pPr>
              <a:lnSpc>
                <a:spcPct val="80000"/>
              </a:lnSpc>
            </a:pPr>
            <a:r>
              <a:rPr lang="en-GB" sz="2200" b="1" dirty="0">
                <a:latin typeface="Book Antiqua" pitchFamily="18" charset="0"/>
              </a:rPr>
              <a:t>It is the only body of which I have kinaesthetic and other somatic sense experiences: of other bodies I can have visual and tactile experiences, but not kinaesthetic,</a:t>
            </a:r>
          </a:p>
          <a:p>
            <a:pPr>
              <a:lnSpc>
                <a:spcPct val="80000"/>
              </a:lnSpc>
            </a:pPr>
            <a:r>
              <a:rPr lang="en-GB" sz="2200" b="1" dirty="0">
                <a:latin typeface="Book Antiqua" pitchFamily="18" charset="0"/>
              </a:rPr>
              <a:t>Most important, it is the only body I can directly control. I can decide to raise its arm (the arm of the body I call mine), and the arm rises; the act follows upon the decision. I cannot control any other body in this way, but only indirectly via command or physical force. </a:t>
            </a: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685354" y="304727"/>
            <a:ext cx="7773293" cy="457646"/>
          </a:xfrm>
        </p:spPr>
        <p:txBody>
          <a:bodyPr>
            <a:normAutofit fontScale="90000"/>
          </a:bodyPr>
          <a:lstStyle/>
          <a:p>
            <a:r>
              <a:rPr lang="en-GB" sz="4300" b="1" dirty="0">
                <a:latin typeface="Book Antiqua" pitchFamily="18" charset="0"/>
              </a:rPr>
              <a:t>My mind</a:t>
            </a:r>
            <a:endParaRPr lang="en-US" b="1" dirty="0">
              <a:latin typeface="Book Antiqua" pitchFamily="18" charset="0"/>
            </a:endParaRPr>
          </a:p>
        </p:txBody>
      </p:sp>
      <p:sp>
        <p:nvSpPr>
          <p:cNvPr id="84995" name="Rectangle 3"/>
          <p:cNvSpPr>
            <a:spLocks noGrp="1" noChangeArrowheads="1"/>
          </p:cNvSpPr>
          <p:nvPr>
            <p:ph idx="1"/>
          </p:nvPr>
        </p:nvSpPr>
        <p:spPr>
          <a:xfrm>
            <a:off x="622846" y="897434"/>
            <a:ext cx="7833568" cy="5344418"/>
          </a:xfrm>
        </p:spPr>
        <p:txBody>
          <a:bodyPr/>
          <a:lstStyle/>
          <a:p>
            <a:pPr>
              <a:lnSpc>
                <a:spcPct val="90000"/>
              </a:lnSpc>
            </a:pPr>
            <a:endParaRPr lang="en-GB" sz="2000" b="1" dirty="0">
              <a:latin typeface="Book Antiqua" pitchFamily="18" charset="0"/>
            </a:endParaRPr>
          </a:p>
          <a:p>
            <a:pPr>
              <a:lnSpc>
                <a:spcPct val="90000"/>
              </a:lnSpc>
            </a:pPr>
            <a:r>
              <a:rPr lang="en-GB" sz="2000" b="1" dirty="0">
                <a:latin typeface="Book Antiqua" pitchFamily="18" charset="0"/>
              </a:rPr>
              <a:t>Now what are mental events? </a:t>
            </a:r>
          </a:p>
          <a:p>
            <a:pPr>
              <a:lnSpc>
                <a:spcPct val="90000"/>
              </a:lnSpc>
            </a:pPr>
            <a:r>
              <a:rPr lang="en-GB" sz="2000" b="1" dirty="0">
                <a:latin typeface="Book Antiqua" pitchFamily="18" charset="0"/>
              </a:rPr>
              <a:t>We could offer, for example, sense experiences, feelings, thoughts, dreams? These all fulfil the requirements of being mental</a:t>
            </a:r>
          </a:p>
          <a:p>
            <a:pPr>
              <a:lnSpc>
                <a:spcPct val="90000"/>
              </a:lnSpc>
            </a:pPr>
            <a:r>
              <a:rPr lang="en-GB" sz="2000" b="1" dirty="0">
                <a:latin typeface="Book Antiqua" pitchFamily="18" charset="0"/>
              </a:rPr>
              <a:t>To what do they belong?</a:t>
            </a:r>
          </a:p>
          <a:p>
            <a:pPr>
              <a:lnSpc>
                <a:spcPct val="90000"/>
              </a:lnSpc>
            </a:pPr>
            <a:r>
              <a:rPr lang="en-GB" sz="2000" b="1" dirty="0">
                <a:latin typeface="Book Antiqua" pitchFamily="18" charset="0"/>
              </a:rPr>
              <a:t>Just as physical events occur in the history of physical objects (including human bodies), so mental events occur in the history of minds. </a:t>
            </a:r>
          </a:p>
          <a:p>
            <a:pPr algn="just">
              <a:lnSpc>
                <a:spcPct val="90000"/>
              </a:lnSpc>
            </a:pPr>
            <a:r>
              <a:rPr lang="en-GB" sz="2000" b="1" dirty="0">
                <a:latin typeface="Book Antiqua" pitchFamily="18" charset="0"/>
              </a:rPr>
              <a:t>The mind is that in which mental events occur, just as the body is that in which physical events occur. </a:t>
            </a:r>
          </a:p>
          <a:p>
            <a:pPr algn="just">
              <a:lnSpc>
                <a:spcPct val="90000"/>
              </a:lnSpc>
            </a:pPr>
            <a:r>
              <a:rPr lang="en-GB" sz="2000" b="1" dirty="0">
                <a:latin typeface="Book Antiqua" pitchFamily="18" charset="0"/>
              </a:rPr>
              <a:t>Physical events are part of the history of physical bodies, and mental events are parts of the history of minds</a:t>
            </a:r>
          </a:p>
          <a:p>
            <a:pPr>
              <a:lnSpc>
                <a:spcPct val="90000"/>
              </a:lnSpc>
            </a:pPr>
            <a:endParaRPr lang="en-US" sz="2200" b="1" dirty="0">
              <a:latin typeface="Book Antiqua" pitchFamily="18" charset="0"/>
            </a:endParaRP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609452" y="152922"/>
            <a:ext cx="7772177" cy="532432"/>
          </a:xfrm>
        </p:spPr>
        <p:txBody>
          <a:bodyPr>
            <a:normAutofit fontScale="90000"/>
          </a:bodyPr>
          <a:lstStyle/>
          <a:p>
            <a:r>
              <a:rPr lang="en-GB" sz="3100" b="1" dirty="0">
                <a:latin typeface="Book Antiqua" pitchFamily="18" charset="0"/>
              </a:rPr>
              <a:t>The self.</a:t>
            </a:r>
            <a:r>
              <a:rPr lang="en-GB" b="1" dirty="0">
                <a:latin typeface="Book Antiqua" pitchFamily="18" charset="0"/>
              </a:rPr>
              <a:t> </a:t>
            </a:r>
            <a:endParaRPr lang="en-US" b="1" dirty="0">
              <a:latin typeface="Book Antiqua" pitchFamily="18" charset="0"/>
            </a:endParaRPr>
          </a:p>
        </p:txBody>
      </p:sp>
      <p:sp>
        <p:nvSpPr>
          <p:cNvPr id="87043" name="Rectangle 3"/>
          <p:cNvSpPr>
            <a:spLocks noGrp="1" noChangeArrowheads="1"/>
          </p:cNvSpPr>
          <p:nvPr>
            <p:ph idx="1"/>
          </p:nvPr>
        </p:nvSpPr>
        <p:spPr>
          <a:xfrm>
            <a:off x="609452" y="838275"/>
            <a:ext cx="7772177" cy="5715000"/>
          </a:xfrm>
        </p:spPr>
        <p:txBody>
          <a:bodyPr>
            <a:normAutofit fontScale="92500" lnSpcReduction="20000"/>
          </a:bodyPr>
          <a:lstStyle/>
          <a:p>
            <a:pPr>
              <a:lnSpc>
                <a:spcPct val="90000"/>
              </a:lnSpc>
            </a:pPr>
            <a:r>
              <a:rPr lang="en-GB" b="1">
                <a:latin typeface="Book Antiqua" pitchFamily="18" charset="0"/>
              </a:rPr>
              <a:t>From such analysis we can understand – can we not? - the argument that the mind and body are two different kinds of substances? </a:t>
            </a:r>
          </a:p>
          <a:p>
            <a:pPr algn="just">
              <a:lnSpc>
                <a:spcPct val="90000"/>
              </a:lnSpc>
            </a:pPr>
            <a:r>
              <a:rPr lang="en-GB" b="1">
                <a:latin typeface="Book Antiqua" pitchFamily="18" charset="0"/>
              </a:rPr>
              <a:t>It is true that we sometimes say "I have  a mind"; It may, however, it’s  not quite the same, perhaps, to say "I am a body."</a:t>
            </a:r>
          </a:p>
          <a:p>
            <a:pPr>
              <a:lnSpc>
                <a:spcPct val="90000"/>
              </a:lnSpc>
            </a:pPr>
            <a:r>
              <a:rPr lang="en-GB" b="1">
                <a:latin typeface="Book Antiqua" pitchFamily="18" charset="0"/>
              </a:rPr>
              <a:t>The body is seen, at the most, the invariable accompaniment of the mind, and, at the least, ( in the view of Plato(c428-c348BC), which was also taken up by later philosophers like St. Augustine 354-430), the prison in which the mind* is 'housed' and to which it is 'chained' in this earthly life. </a:t>
            </a:r>
            <a:endParaRPr lang="en-US" b="1">
              <a:latin typeface="Book Antiqua" pitchFamily="18" charset="0"/>
            </a:endParaRP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685354" y="228824"/>
            <a:ext cx="7773293" cy="456530"/>
          </a:xfrm>
        </p:spPr>
        <p:txBody>
          <a:bodyPr>
            <a:normAutofit fontScale="90000"/>
          </a:bodyPr>
          <a:lstStyle/>
          <a:p>
            <a:r>
              <a:rPr lang="en-US" sz="4300" b="1" dirty="0">
                <a:latin typeface="Book Antiqua" pitchFamily="18" charset="0"/>
              </a:rPr>
              <a:t>A </a:t>
            </a:r>
            <a:r>
              <a:rPr lang="en-US" sz="4300" b="1" dirty="0" err="1">
                <a:latin typeface="Book Antiqua" pitchFamily="18" charset="0"/>
              </a:rPr>
              <a:t>Logocentric</a:t>
            </a:r>
            <a:r>
              <a:rPr lang="en-US" sz="4300" b="1" dirty="0">
                <a:latin typeface="Book Antiqua" pitchFamily="18" charset="0"/>
              </a:rPr>
              <a:t> view</a:t>
            </a:r>
            <a:endParaRPr lang="en-US" b="1" dirty="0">
              <a:latin typeface="Book Antiqua" pitchFamily="18" charset="0"/>
            </a:endParaRPr>
          </a:p>
        </p:txBody>
      </p:sp>
      <p:graphicFrame>
        <p:nvGraphicFramePr>
          <p:cNvPr id="89091" name="Object 3"/>
          <p:cNvGraphicFramePr>
            <a:graphicFrameLocks noChangeAspect="1"/>
          </p:cNvGraphicFramePr>
          <p:nvPr>
            <p:ph idx="1"/>
          </p:nvPr>
        </p:nvGraphicFramePr>
        <p:xfrm>
          <a:off x="2255838" y="2470150"/>
          <a:ext cx="4632325" cy="3135313"/>
        </p:xfrm>
        <a:graphic>
          <a:graphicData uri="http://schemas.openxmlformats.org/presentationml/2006/ole">
            <p:oleObj spid="_x0000_s2050" name="Document" r:id="rId4" imgW="4632079" imgH="3136049" progId="Word.Document.8">
              <p:embed/>
            </p:oleObj>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9091"/>
                                        </p:tgtEl>
                                        <p:attrNameLst>
                                          <p:attrName>style.visibility</p:attrName>
                                        </p:attrNameLst>
                                      </p:cBhvr>
                                      <p:to>
                                        <p:strVal val="visible"/>
                                      </p:to>
                                    </p:set>
                                    <p:animEffect transition="in" filter="fade">
                                      <p:cBhvr>
                                        <p:cTn id="7" dur="500"/>
                                        <p:tgtEl>
                                          <p:spTgt spid="890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a:xfrm>
            <a:off x="894085" y="142875"/>
            <a:ext cx="7358063" cy="804788"/>
          </a:xfrm>
        </p:spPr>
        <p:txBody>
          <a:bodyPr>
            <a:normAutofit fontScale="90000"/>
          </a:bodyPr>
          <a:lstStyle/>
          <a:p>
            <a:r>
              <a:rPr lang="en-US" sz="4700" b="1" i="1" dirty="0">
                <a:latin typeface="Book Antiqua" pitchFamily="18" charset="0"/>
              </a:rPr>
              <a:t>Descartes </a:t>
            </a:r>
            <a:r>
              <a:rPr lang="en-US" sz="4700" b="1" dirty="0">
                <a:latin typeface="Book Antiqua" pitchFamily="18" charset="0"/>
              </a:rPr>
              <a:t>Cogito</a:t>
            </a:r>
            <a:endParaRPr lang="en-GB" sz="4700" b="1" dirty="0">
              <a:latin typeface="Book Antiqua" pitchFamily="18" charset="0"/>
            </a:endParaRPr>
          </a:p>
        </p:txBody>
      </p:sp>
      <p:sp>
        <p:nvSpPr>
          <p:cNvPr id="183299" name="Rectangle 3"/>
          <p:cNvSpPr>
            <a:spLocks noGrp="1" noChangeArrowheads="1"/>
          </p:cNvSpPr>
          <p:nvPr>
            <p:ph idx="1"/>
          </p:nvPr>
        </p:nvSpPr>
        <p:spPr>
          <a:xfrm>
            <a:off x="521271" y="1201043"/>
            <a:ext cx="8101459" cy="4759523"/>
          </a:xfrm>
        </p:spPr>
        <p:txBody>
          <a:bodyPr/>
          <a:lstStyle/>
          <a:p>
            <a:pPr>
              <a:lnSpc>
                <a:spcPct val="80000"/>
              </a:lnSpc>
            </a:pPr>
            <a:r>
              <a:rPr lang="en-GB" sz="2000" b="1" dirty="0">
                <a:latin typeface="Book Antiqua" pitchFamily="18" charset="0"/>
              </a:rPr>
              <a:t>To the question “Is there any use of reason that is safe? Descartes replied that there is one: the detection of his own existence. </a:t>
            </a:r>
          </a:p>
          <a:p>
            <a:pPr>
              <a:lnSpc>
                <a:spcPct val="80000"/>
              </a:lnSpc>
            </a:pPr>
            <a:r>
              <a:rPr lang="en-GB" sz="2000" b="1" dirty="0">
                <a:latin typeface="Book Antiqua" pitchFamily="18" charset="0"/>
              </a:rPr>
              <a:t>His reply  is that as long as he is thinking about his own existence, he cannot doubt that he exists. </a:t>
            </a:r>
          </a:p>
          <a:p>
            <a:pPr>
              <a:lnSpc>
                <a:spcPct val="80000"/>
              </a:lnSpc>
            </a:pPr>
            <a:r>
              <a:rPr lang="en-GB" sz="2000" b="1" dirty="0">
                <a:latin typeface="Book Antiqua" pitchFamily="18" charset="0"/>
              </a:rPr>
              <a:t>Cogito ergo sum “I think Therefore I am”</a:t>
            </a:r>
          </a:p>
          <a:p>
            <a:pPr>
              <a:lnSpc>
                <a:spcPct val="80000"/>
              </a:lnSpc>
            </a:pPr>
            <a:r>
              <a:rPr lang="en-GB" sz="2000" b="1" dirty="0">
                <a:latin typeface="Book Antiqua" pitchFamily="18" charset="0"/>
              </a:rPr>
              <a:t>Even a malignant genius cannot subvert this use of reason, since the very process of subversion requires the existence of the mind and the faculty which would be subverted. </a:t>
            </a:r>
          </a:p>
          <a:p>
            <a:pPr>
              <a:lnSpc>
                <a:spcPct val="80000"/>
              </a:lnSpc>
            </a:pPr>
            <a:r>
              <a:rPr lang="en-GB" sz="2000" b="1" dirty="0">
                <a:latin typeface="Book Antiqua" pitchFamily="18" charset="0"/>
              </a:rPr>
              <a:t>Descartes then set about to find out what he is, in what his essence consists. </a:t>
            </a:r>
          </a:p>
          <a:p>
            <a:pPr>
              <a:lnSpc>
                <a:spcPct val="80000"/>
              </a:lnSpc>
            </a:pPr>
            <a:r>
              <a:rPr lang="en-GB" sz="2000" b="1" dirty="0">
                <a:latin typeface="Book Antiqua" pitchFamily="18" charset="0"/>
              </a:rPr>
              <a:t>He had proved that he exists on the provisional assumption that no physical object, including his body, exists. So he is independent of his body. </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685354" y="228824"/>
            <a:ext cx="7773293" cy="533549"/>
          </a:xfrm>
        </p:spPr>
        <p:txBody>
          <a:bodyPr>
            <a:normAutofit fontScale="90000"/>
          </a:bodyPr>
          <a:lstStyle/>
          <a:p>
            <a:r>
              <a:rPr lang="en-US" sz="3100" b="1" dirty="0">
                <a:latin typeface="Book Antiqua" pitchFamily="18" charset="0"/>
              </a:rPr>
              <a:t>Self and the World</a:t>
            </a:r>
          </a:p>
        </p:txBody>
      </p:sp>
      <p:sp>
        <p:nvSpPr>
          <p:cNvPr id="93187" name="Rectangle 3"/>
          <p:cNvSpPr>
            <a:spLocks noGrp="1" noChangeArrowheads="1"/>
          </p:cNvSpPr>
          <p:nvPr>
            <p:ph idx="1"/>
          </p:nvPr>
        </p:nvSpPr>
        <p:spPr>
          <a:xfrm>
            <a:off x="533549" y="838275"/>
            <a:ext cx="7772177" cy="5334372"/>
          </a:xfrm>
        </p:spPr>
        <p:txBody>
          <a:bodyPr/>
          <a:lstStyle/>
          <a:p>
            <a:pPr algn="just">
              <a:lnSpc>
                <a:spcPct val="90000"/>
              </a:lnSpc>
            </a:pPr>
            <a:r>
              <a:rPr lang="en-GB" sz="2000" b="1" dirty="0">
                <a:latin typeface="Book Antiqua" pitchFamily="18" charset="0"/>
              </a:rPr>
              <a:t>In Descartes philosophy culminating in the cogito, everything save identity self, all else was subjected to the sceptical doubt. </a:t>
            </a:r>
          </a:p>
          <a:p>
            <a:pPr>
              <a:lnSpc>
                <a:spcPct val="90000"/>
              </a:lnSpc>
            </a:pPr>
            <a:r>
              <a:rPr lang="en-GB" sz="2000" b="1" dirty="0">
                <a:latin typeface="Book Antiqua" pitchFamily="18" charset="0"/>
              </a:rPr>
              <a:t>From the conception of subject as essence there issued a unique set of problems. the world was now sundered from the individual subject, with a resulting chasm between them whose bridging would prove problematic. </a:t>
            </a:r>
          </a:p>
          <a:p>
            <a:pPr>
              <a:lnSpc>
                <a:spcPct val="90000"/>
              </a:lnSpc>
            </a:pPr>
            <a:r>
              <a:rPr lang="en-GB" sz="2000" b="1" dirty="0">
                <a:latin typeface="Book Antiqua" pitchFamily="18" charset="0"/>
              </a:rPr>
              <a:t>Indeed, except on the prescription of divine intervention - as said by Descartes, Locke and Berkeley amongst others - only in Idealism was the subject reunited with the world. </a:t>
            </a:r>
          </a:p>
          <a:p>
            <a:pPr>
              <a:lnSpc>
                <a:spcPct val="90000"/>
              </a:lnSpc>
            </a:pPr>
            <a:r>
              <a:rPr lang="en-GB" sz="2000" b="1" dirty="0">
                <a:latin typeface="Book Antiqua" pitchFamily="18" charset="0"/>
              </a:rPr>
              <a:t>This was done by treating the world as a product of the self. This form of subject was conceived as contrary to an empirical entity.</a:t>
            </a:r>
          </a:p>
          <a:p>
            <a:pPr>
              <a:lnSpc>
                <a:spcPct val="90000"/>
              </a:lnSpc>
            </a:pPr>
            <a:r>
              <a:rPr lang="en-GB" sz="2000" b="1" dirty="0">
                <a:latin typeface="Book Antiqua" pitchFamily="18" charset="0"/>
              </a:rPr>
              <a:t>It was not an individual human consciousness but consciousness as an essential general part of reality, a transcendental subject of which reality was its creation and which generated.</a:t>
            </a:r>
            <a:endParaRPr lang="en-US" sz="2000" b="1" dirty="0">
              <a:latin typeface="Book Antiqua" pitchFamily="18" charset="0"/>
            </a:endParaRP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685354" y="152922"/>
            <a:ext cx="7773293" cy="532432"/>
          </a:xfrm>
        </p:spPr>
        <p:txBody>
          <a:bodyPr>
            <a:normAutofit fontScale="90000"/>
          </a:bodyPr>
          <a:lstStyle/>
          <a:p>
            <a:r>
              <a:rPr lang="en-US" sz="3100" b="1" dirty="0">
                <a:latin typeface="Book Antiqua" pitchFamily="18" charset="0"/>
              </a:rPr>
              <a:t>Postmodernist Thought*</a:t>
            </a:r>
          </a:p>
        </p:txBody>
      </p:sp>
      <p:sp>
        <p:nvSpPr>
          <p:cNvPr id="95235" name="Rectangle 3"/>
          <p:cNvSpPr>
            <a:spLocks noGrp="1" noChangeArrowheads="1"/>
          </p:cNvSpPr>
          <p:nvPr>
            <p:ph idx="1"/>
          </p:nvPr>
        </p:nvSpPr>
        <p:spPr>
          <a:xfrm>
            <a:off x="685354" y="914178"/>
            <a:ext cx="7773293" cy="5181451"/>
          </a:xfrm>
        </p:spPr>
        <p:txBody>
          <a:bodyPr/>
          <a:lstStyle/>
          <a:p>
            <a:pPr>
              <a:lnSpc>
                <a:spcPct val="90000"/>
              </a:lnSpc>
            </a:pPr>
            <a:r>
              <a:rPr lang="en-GB" sz="2200" b="1" dirty="0">
                <a:latin typeface="Book Antiqua" pitchFamily="18" charset="0"/>
              </a:rPr>
              <a:t>With influences from Nietzsche's, </a:t>
            </a:r>
            <a:r>
              <a:rPr lang="en-GB" sz="2200" b="1" dirty="0" err="1">
                <a:latin typeface="Book Antiqua" pitchFamily="18" charset="0"/>
              </a:rPr>
              <a:t>Saussurean</a:t>
            </a:r>
            <a:r>
              <a:rPr lang="en-GB" sz="2200" b="1" dirty="0">
                <a:latin typeface="Book Antiqua" pitchFamily="18" charset="0"/>
              </a:rPr>
              <a:t> Linguistics and the psychoanalytic techniques of Freud the </a:t>
            </a:r>
            <a:r>
              <a:rPr lang="en-GB" sz="2200" b="1" dirty="0" err="1">
                <a:latin typeface="Book Antiqua" pitchFamily="18" charset="0"/>
              </a:rPr>
              <a:t>structuralists</a:t>
            </a:r>
            <a:r>
              <a:rPr lang="en-GB" sz="2200" b="1" dirty="0">
                <a:latin typeface="Book Antiqua" pitchFamily="18" charset="0"/>
              </a:rPr>
              <a:t> and poststructuralist</a:t>
            </a:r>
          </a:p>
          <a:p>
            <a:pPr>
              <a:lnSpc>
                <a:spcPct val="90000"/>
              </a:lnSpc>
            </a:pPr>
            <a:r>
              <a:rPr lang="en-GB" sz="2200" b="1" dirty="0">
                <a:latin typeface="Book Antiqua" pitchFamily="18" charset="0"/>
              </a:rPr>
              <a:t> Philosophers such as Foucault, Derrida, </a:t>
            </a:r>
            <a:r>
              <a:rPr lang="en-GB" sz="2200" b="1" dirty="0" err="1">
                <a:latin typeface="Book Antiqua" pitchFamily="18" charset="0"/>
              </a:rPr>
              <a:t>Lacan</a:t>
            </a:r>
            <a:r>
              <a:rPr lang="en-GB" sz="2200" b="1" dirty="0">
                <a:latin typeface="Book Antiqua" pitchFamily="18" charset="0"/>
              </a:rPr>
              <a:t>, </a:t>
            </a:r>
            <a:r>
              <a:rPr lang="en-GB" sz="2200" b="1" dirty="0" err="1">
                <a:latin typeface="Book Antiqua" pitchFamily="18" charset="0"/>
              </a:rPr>
              <a:t>Deleuze</a:t>
            </a:r>
            <a:r>
              <a:rPr lang="en-GB" sz="2200" b="1" dirty="0">
                <a:latin typeface="Book Antiqua" pitchFamily="18" charset="0"/>
              </a:rPr>
              <a:t>, </a:t>
            </a:r>
            <a:r>
              <a:rPr lang="en-GB" sz="2200" b="1" dirty="0" err="1">
                <a:latin typeface="Book Antiqua" pitchFamily="18" charset="0"/>
              </a:rPr>
              <a:t>Guattari</a:t>
            </a:r>
            <a:r>
              <a:rPr lang="en-GB" sz="2200" b="1" dirty="0">
                <a:latin typeface="Book Antiqua" pitchFamily="18" charset="0"/>
              </a:rPr>
              <a:t> posited the demise of the unified subject: 'self' as an essence. </a:t>
            </a:r>
          </a:p>
          <a:p>
            <a:pPr>
              <a:lnSpc>
                <a:spcPct val="90000"/>
              </a:lnSpc>
            </a:pPr>
            <a:r>
              <a:rPr lang="en-GB" sz="2200" b="1" dirty="0">
                <a:latin typeface="Book Antiqua" pitchFamily="18" charset="0"/>
              </a:rPr>
              <a:t>They saw it as a construct of language, a mere historical, philosophical and literary fancy.</a:t>
            </a:r>
          </a:p>
          <a:p>
            <a:pPr>
              <a:lnSpc>
                <a:spcPct val="90000"/>
              </a:lnSpc>
            </a:pPr>
            <a:r>
              <a:rPr lang="en-GB" sz="2200" b="1" dirty="0">
                <a:latin typeface="Book Antiqua" pitchFamily="18" charset="0"/>
              </a:rPr>
              <a:t> Conscious mental life is but a multi-layered, </a:t>
            </a:r>
            <a:r>
              <a:rPr lang="en-GB" sz="2200" b="1" dirty="0" err="1">
                <a:latin typeface="Book Antiqua" pitchFamily="18" charset="0"/>
              </a:rPr>
              <a:t>superfacial</a:t>
            </a:r>
            <a:r>
              <a:rPr lang="en-GB" sz="2200" b="1" dirty="0">
                <a:latin typeface="Book Antiqua" pitchFamily="18" charset="0"/>
              </a:rPr>
              <a:t> chaos of repressed thoughts that reflect the titanic battle of our insatiable instinctive drives and desires.</a:t>
            </a:r>
            <a:endParaRPr lang="en-US" sz="2200" b="1" dirty="0">
              <a:latin typeface="Book Antiqua" pitchFamily="18" charset="0"/>
            </a:endParaRP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685354" y="228823"/>
            <a:ext cx="7773293" cy="365001"/>
          </a:xfrm>
        </p:spPr>
        <p:txBody>
          <a:bodyPr>
            <a:normAutofit fontScale="90000"/>
          </a:bodyPr>
          <a:lstStyle/>
          <a:p>
            <a:r>
              <a:rPr lang="en-US" sz="2500" b="1" dirty="0" err="1">
                <a:latin typeface="Book Antiqua" pitchFamily="18" charset="0"/>
              </a:rPr>
              <a:t>Decontruction</a:t>
            </a:r>
            <a:r>
              <a:rPr lang="en-US" sz="2500" b="1" dirty="0">
                <a:latin typeface="Book Antiqua" pitchFamily="18" charset="0"/>
              </a:rPr>
              <a:t> &amp; </a:t>
            </a:r>
            <a:r>
              <a:rPr lang="en-US" sz="2500" b="1" dirty="0" err="1">
                <a:latin typeface="Book Antiqua" pitchFamily="18" charset="0"/>
              </a:rPr>
              <a:t>Decentering</a:t>
            </a:r>
            <a:endParaRPr lang="en-US" sz="2500" b="1" dirty="0">
              <a:latin typeface="Book Antiqua" pitchFamily="18" charset="0"/>
            </a:endParaRPr>
          </a:p>
        </p:txBody>
      </p:sp>
      <p:sp>
        <p:nvSpPr>
          <p:cNvPr id="97283" name="Rectangle 3"/>
          <p:cNvSpPr>
            <a:spLocks noGrp="1" noChangeArrowheads="1"/>
          </p:cNvSpPr>
          <p:nvPr>
            <p:ph idx="1"/>
          </p:nvPr>
        </p:nvSpPr>
        <p:spPr>
          <a:xfrm>
            <a:off x="217661" y="838275"/>
            <a:ext cx="8758907" cy="5729510"/>
          </a:xfrm>
        </p:spPr>
        <p:txBody>
          <a:bodyPr/>
          <a:lstStyle/>
          <a:p>
            <a:pPr>
              <a:lnSpc>
                <a:spcPct val="90000"/>
              </a:lnSpc>
            </a:pPr>
            <a:r>
              <a:rPr lang="en-GB" sz="2000" b="1" dirty="0">
                <a:latin typeface="Book Antiqua" pitchFamily="18" charset="0"/>
              </a:rPr>
              <a:t>To seek its origins we need to look no further than the writings of Nietzsche, where the notion of the ‘sovereign subject’ is, he indicates in </a:t>
            </a:r>
            <a:r>
              <a:rPr lang="en-GB" sz="2000" b="1" i="1" dirty="0">
                <a:latin typeface="Book Antiqua" pitchFamily="18" charset="0"/>
              </a:rPr>
              <a:t>The Genealogy of Morals</a:t>
            </a:r>
            <a:r>
              <a:rPr lang="en-GB" sz="2000" b="1" dirty="0">
                <a:latin typeface="Book Antiqua" pitchFamily="18" charset="0"/>
              </a:rPr>
              <a:t>, no more than a necessary fiction.</a:t>
            </a:r>
          </a:p>
          <a:p>
            <a:pPr>
              <a:lnSpc>
                <a:spcPct val="90000"/>
              </a:lnSpc>
            </a:pPr>
            <a:r>
              <a:rPr lang="en-GB" sz="2000" b="1" dirty="0">
                <a:latin typeface="Book Antiqua" pitchFamily="18" charset="0"/>
              </a:rPr>
              <a:t>The ‘sovereign individual’ is necessary at certain  periods of history, for developing and legitimising a particular world view, in other words,  expedient in the unifying and quantifying behaviour to aid social control to aid a particular kind of cultural arrangement  </a:t>
            </a:r>
          </a:p>
          <a:p>
            <a:pPr>
              <a:lnSpc>
                <a:spcPct val="90000"/>
              </a:lnSpc>
            </a:pPr>
            <a:r>
              <a:rPr lang="en-GB" sz="2000" b="1" dirty="0" err="1">
                <a:latin typeface="Book Antiqua" pitchFamily="18" charset="0"/>
              </a:rPr>
              <a:t>Postmoderists</a:t>
            </a:r>
            <a:r>
              <a:rPr lang="en-GB" sz="2000" b="1" dirty="0">
                <a:latin typeface="Book Antiqua" pitchFamily="18" charset="0"/>
              </a:rPr>
              <a:t> also carried the legacy  of </a:t>
            </a:r>
            <a:r>
              <a:rPr lang="en-GB" sz="2000" b="1" dirty="0" err="1">
                <a:latin typeface="Book Antiqua" pitchFamily="18" charset="0"/>
              </a:rPr>
              <a:t>Saussurian</a:t>
            </a:r>
            <a:r>
              <a:rPr lang="en-GB" sz="2000" b="1" dirty="0">
                <a:latin typeface="Book Antiqua" pitchFamily="18" charset="0"/>
              </a:rPr>
              <a:t> linguistics, with  the central theme ‘the death of the subject’. </a:t>
            </a:r>
          </a:p>
          <a:p>
            <a:pPr>
              <a:lnSpc>
                <a:spcPct val="90000"/>
              </a:lnSpc>
            </a:pPr>
            <a:r>
              <a:rPr lang="en-GB" sz="2000" b="1" dirty="0">
                <a:latin typeface="Book Antiqua" pitchFamily="18" charset="0"/>
              </a:rPr>
              <a:t>This view holds a subject without an essence, not only its conception but its nature is merely the construct of language; a historical and philosophical myth. </a:t>
            </a:r>
          </a:p>
          <a:p>
            <a:pPr>
              <a:lnSpc>
                <a:spcPct val="90000"/>
              </a:lnSpc>
            </a:pPr>
            <a:r>
              <a:rPr lang="en-GB" sz="2000" b="1" dirty="0">
                <a:latin typeface="Book Antiqua" pitchFamily="18" charset="0"/>
              </a:rPr>
              <a:t>The denoting term ‘subject’ or any of its pseudonyms, even ‘I’, refers not to a fixed entity but is a kind of collective noun for a moving and shifting complex of repressed thought, instinctive drives and desires, that while multi-layered is also superficial.</a:t>
            </a:r>
            <a:endParaRPr lang="en-US" b="1" dirty="0">
              <a:latin typeface="Book Antiqua" pitchFamily="18" charset="0"/>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a:xfrm>
            <a:off x="894085" y="142875"/>
            <a:ext cx="7358063" cy="1353964"/>
          </a:xfrm>
        </p:spPr>
        <p:txBody>
          <a:bodyPr/>
          <a:lstStyle/>
          <a:p>
            <a:r>
              <a:rPr lang="en-GB" sz="3400" dirty="0">
                <a:latin typeface="Book Antiqua" pitchFamily="18" charset="0"/>
              </a:rPr>
              <a:t>“In the beginning was the deed”?</a:t>
            </a:r>
            <a:endParaRPr lang="en-US" sz="3400" dirty="0">
              <a:latin typeface="Book Antiqua" pitchFamily="18" charset="0"/>
            </a:endParaRPr>
          </a:p>
        </p:txBody>
      </p:sp>
      <p:pic>
        <p:nvPicPr>
          <p:cNvPr id="191492" name="Picture 4" descr="nietzsche"/>
          <p:cNvPicPr>
            <a:picLocks noGrp="1" noChangeAspect="1" noChangeArrowheads="1"/>
          </p:cNvPicPr>
          <p:nvPr>
            <p:ph type="clipArt" sz="half" idx="1"/>
          </p:nvPr>
        </p:nvPicPr>
        <p:blipFill>
          <a:blip r:embed="rId2" cstate="print"/>
          <a:srcRect/>
          <a:stretch>
            <a:fillRect/>
          </a:stretch>
        </p:blipFill>
        <p:spPr>
          <a:xfrm>
            <a:off x="1031379" y="2071688"/>
            <a:ext cx="2518172" cy="3048372"/>
          </a:xfrm>
        </p:spPr>
      </p:pic>
      <p:sp>
        <p:nvSpPr>
          <p:cNvPr id="191491" name="Rectangle 3"/>
          <p:cNvSpPr>
            <a:spLocks noGrp="1" noChangeArrowheads="1"/>
          </p:cNvSpPr>
          <p:nvPr>
            <p:ph type="body" sz="half" idx="2"/>
          </p:nvPr>
        </p:nvSpPr>
        <p:spPr>
          <a:xfrm>
            <a:off x="3924598" y="1341685"/>
            <a:ext cx="5219402" cy="5256238"/>
          </a:xfrm>
        </p:spPr>
        <p:txBody>
          <a:bodyPr/>
          <a:lstStyle/>
          <a:p>
            <a:pPr>
              <a:lnSpc>
                <a:spcPct val="80000"/>
              </a:lnSpc>
            </a:pPr>
            <a:r>
              <a:rPr lang="en-GB" sz="2300" dirty="0">
                <a:latin typeface="Book Antiqua" pitchFamily="18" charset="0"/>
              </a:rPr>
              <a:t>“…just as the popular mind separates the lightning from its flash and takes the latter for an </a:t>
            </a:r>
            <a:r>
              <a:rPr lang="en-GB" sz="2300" i="1" dirty="0">
                <a:latin typeface="Book Antiqua" pitchFamily="18" charset="0"/>
              </a:rPr>
              <a:t>action</a:t>
            </a:r>
            <a:r>
              <a:rPr lang="en-GB" sz="2300" dirty="0">
                <a:latin typeface="Book Antiqua" pitchFamily="18" charset="0"/>
              </a:rPr>
              <a:t>, for the operation of a subject called lightning, so popular morality also separates strength from expressions of strength, as if it was a neutral substratum behind the strong man, which was free to express strength or not to do so. But there is no such substratum; there is no “being” behind doing, effecting, becoming; “the doer” is merely a fiction added to the deed — the deed is everything”</a:t>
            </a:r>
          </a:p>
          <a:p>
            <a:pPr>
              <a:lnSpc>
                <a:spcPct val="80000"/>
              </a:lnSpc>
              <a:buFontTx/>
              <a:buNone/>
            </a:pPr>
            <a:endParaRPr lang="en-GB" sz="2300" dirty="0">
              <a:latin typeface="Book Antiqua" pitchFamily="18" charset="0"/>
            </a:endParaRPr>
          </a:p>
          <a:p>
            <a:pPr>
              <a:lnSpc>
                <a:spcPct val="80000"/>
              </a:lnSpc>
            </a:pPr>
            <a:r>
              <a:rPr lang="en-GB" sz="1500" dirty="0">
                <a:latin typeface="Book Antiqua" pitchFamily="18" charset="0"/>
              </a:rPr>
              <a:t>Nietzsche, F. (1969), </a:t>
            </a:r>
            <a:r>
              <a:rPr lang="en-GB" sz="1500" i="1" dirty="0">
                <a:latin typeface="Book Antiqua" pitchFamily="18" charset="0"/>
              </a:rPr>
              <a:t>On the Genealogy of Moral</a:t>
            </a:r>
            <a:r>
              <a:rPr lang="en-GB" sz="1500" dirty="0">
                <a:latin typeface="Book Antiqua" pitchFamily="18" charset="0"/>
              </a:rPr>
              <a:t>, translated by Kaufmann, W and </a:t>
            </a:r>
            <a:r>
              <a:rPr lang="en-GB" sz="1500" dirty="0" err="1">
                <a:latin typeface="Book Antiqua" pitchFamily="18" charset="0"/>
              </a:rPr>
              <a:t>Hollingdale</a:t>
            </a:r>
            <a:r>
              <a:rPr lang="en-GB" sz="1500" dirty="0">
                <a:latin typeface="Book Antiqua" pitchFamily="18" charset="0"/>
              </a:rPr>
              <a:t>, R.J., p. 45, </a:t>
            </a:r>
            <a:endParaRPr lang="en-US" sz="1500" dirty="0">
              <a:latin typeface="Book Antiqua" pitchFamily="18" charset="0"/>
            </a:endParaRPr>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685354" y="228824"/>
            <a:ext cx="7773293" cy="456530"/>
          </a:xfrm>
        </p:spPr>
        <p:txBody>
          <a:bodyPr>
            <a:normAutofit fontScale="90000"/>
          </a:bodyPr>
          <a:lstStyle/>
          <a:p>
            <a:r>
              <a:rPr lang="en-US" sz="3100" b="1" dirty="0">
                <a:latin typeface="Book Antiqua" pitchFamily="18" charset="0"/>
              </a:rPr>
              <a:t>Denial of the ‘I’</a:t>
            </a:r>
          </a:p>
        </p:txBody>
      </p:sp>
      <p:sp>
        <p:nvSpPr>
          <p:cNvPr id="99331" name="Rectangle 3"/>
          <p:cNvSpPr>
            <a:spLocks noGrp="1" noChangeArrowheads="1"/>
          </p:cNvSpPr>
          <p:nvPr>
            <p:ph idx="1"/>
          </p:nvPr>
        </p:nvSpPr>
        <p:spPr>
          <a:xfrm>
            <a:off x="762373" y="914178"/>
            <a:ext cx="7772176" cy="5029646"/>
          </a:xfrm>
        </p:spPr>
        <p:txBody>
          <a:bodyPr/>
          <a:lstStyle/>
          <a:p>
            <a:pPr>
              <a:lnSpc>
                <a:spcPct val="90000"/>
              </a:lnSpc>
            </a:pPr>
            <a:r>
              <a:rPr lang="en-GB" sz="2000" b="1" dirty="0">
                <a:latin typeface="Book Antiqua" pitchFamily="18" charset="0"/>
              </a:rPr>
              <a:t>The epitome of this falsehood of the subject is the Cartesian cogito, “I think therefore I am”</a:t>
            </a:r>
          </a:p>
          <a:p>
            <a:pPr>
              <a:lnSpc>
                <a:spcPct val="90000"/>
              </a:lnSpc>
            </a:pPr>
            <a:r>
              <a:rPr lang="en-GB" sz="2000" b="1" dirty="0">
                <a:latin typeface="Book Antiqua" pitchFamily="18" charset="0"/>
              </a:rPr>
              <a:t> This is demonstrated by </a:t>
            </a:r>
            <a:r>
              <a:rPr lang="en-GB" sz="2000" b="1" dirty="0" err="1">
                <a:latin typeface="Book Antiqua" pitchFamily="18" charset="0"/>
              </a:rPr>
              <a:t>Lacan</a:t>
            </a:r>
            <a:r>
              <a:rPr lang="en-GB" sz="2000" b="1" dirty="0">
                <a:latin typeface="Book Antiqua" pitchFamily="18" charset="0"/>
              </a:rPr>
              <a:t> inversion of its sense in his maxim, “I think where I am not, therefore I am where I think not. I think of what I am every time I do not think I am thinking”. </a:t>
            </a:r>
          </a:p>
          <a:p>
            <a:pPr>
              <a:lnSpc>
                <a:spcPct val="90000"/>
              </a:lnSpc>
            </a:pPr>
            <a:r>
              <a:rPr lang="en-GB" sz="2000" b="1" dirty="0">
                <a:latin typeface="Book Antiqua" pitchFamily="18" charset="0"/>
              </a:rPr>
              <a:t>For it is never possible for such a subject to offer a description of just ‘how things are’ in the world or in mental life. </a:t>
            </a:r>
          </a:p>
          <a:p>
            <a:pPr>
              <a:lnSpc>
                <a:spcPct val="90000"/>
              </a:lnSpc>
            </a:pPr>
            <a:r>
              <a:rPr lang="en-GB" sz="2000" b="1" dirty="0">
                <a:latin typeface="Book Antiqua" pitchFamily="18" charset="0"/>
              </a:rPr>
              <a:t>Each attempt will find meaning eluded, dispersed and divided, without hope of a reconciliation.  </a:t>
            </a:r>
          </a:p>
          <a:p>
            <a:pPr>
              <a:lnSpc>
                <a:spcPct val="90000"/>
              </a:lnSpc>
            </a:pPr>
            <a:r>
              <a:rPr lang="en-GB" sz="2000" b="1" dirty="0">
                <a:latin typeface="Book Antiqua" pitchFamily="18" charset="0"/>
              </a:rPr>
              <a:t>An act of futile divining, in this way,  is not merely where the subject is the receptacle that is failing to encompass and contain its object, which  is elusive, but where the idea of a receptacle is  a fiction.</a:t>
            </a:r>
            <a:r>
              <a:rPr lang="en-GB" sz="1700" b="1" dirty="0">
                <a:latin typeface="Book Antiqua" pitchFamily="18" charset="0"/>
              </a:rPr>
              <a:t> </a:t>
            </a:r>
            <a:endParaRPr lang="en-US" sz="1700" b="1" dirty="0">
              <a:latin typeface="Book Antiqua" pitchFamily="18" charset="0"/>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685354" y="228824"/>
            <a:ext cx="7773293" cy="533549"/>
          </a:xfrm>
        </p:spPr>
        <p:txBody>
          <a:bodyPr>
            <a:normAutofit fontScale="90000"/>
          </a:bodyPr>
          <a:lstStyle/>
          <a:p>
            <a:r>
              <a:rPr lang="en-GB" sz="3100" b="1" dirty="0">
                <a:latin typeface="Book Antiqua" pitchFamily="18" charset="0"/>
              </a:rPr>
              <a:t>From where does the ‘I’ arise?</a:t>
            </a:r>
            <a:endParaRPr lang="en-US" sz="3100" b="1" dirty="0">
              <a:latin typeface="Book Antiqua" pitchFamily="18" charset="0"/>
            </a:endParaRPr>
          </a:p>
        </p:txBody>
      </p:sp>
      <p:sp>
        <p:nvSpPr>
          <p:cNvPr id="101379" name="Rectangle 3"/>
          <p:cNvSpPr>
            <a:spLocks noGrp="1" noChangeArrowheads="1"/>
          </p:cNvSpPr>
          <p:nvPr>
            <p:ph idx="1"/>
          </p:nvPr>
        </p:nvSpPr>
        <p:spPr>
          <a:xfrm>
            <a:off x="685354" y="838275"/>
            <a:ext cx="7773293" cy="5257354"/>
          </a:xfrm>
        </p:spPr>
        <p:txBody>
          <a:bodyPr/>
          <a:lstStyle/>
          <a:p>
            <a:pPr>
              <a:lnSpc>
                <a:spcPct val="80000"/>
              </a:lnSpc>
            </a:pPr>
            <a:r>
              <a:rPr lang="en-US" sz="2200" b="1" dirty="0">
                <a:latin typeface="Book Antiqua" pitchFamily="18" charset="0"/>
              </a:rPr>
              <a:t>The self is produced by the various discourses we encounter and use. *</a:t>
            </a:r>
          </a:p>
          <a:p>
            <a:pPr>
              <a:lnSpc>
                <a:spcPct val="80000"/>
              </a:lnSpc>
            </a:pPr>
            <a:r>
              <a:rPr lang="en-US" sz="2200" b="1" dirty="0">
                <a:latin typeface="Book Antiqua" pitchFamily="18" charset="0"/>
              </a:rPr>
              <a:t>The ‘sovereign subject  does not exist. </a:t>
            </a:r>
          </a:p>
          <a:p>
            <a:pPr>
              <a:lnSpc>
                <a:spcPct val="80000"/>
              </a:lnSpc>
            </a:pPr>
            <a:r>
              <a:rPr lang="en-US" sz="2200" b="1" dirty="0">
                <a:latin typeface="Book Antiqua" pitchFamily="18" charset="0"/>
              </a:rPr>
              <a:t>Self- identity is constructed by  the discourses in which they are involved.</a:t>
            </a:r>
          </a:p>
          <a:p>
            <a:r>
              <a:rPr lang="en-US" sz="2200" b="1" dirty="0">
                <a:latin typeface="Book Antiqua" pitchFamily="18" charset="0"/>
              </a:rPr>
              <a:t>People are implicated in a configuration of different and competing, discourses. </a:t>
            </a:r>
          </a:p>
          <a:p>
            <a:r>
              <a:rPr lang="en-US" sz="2200" b="1" dirty="0">
                <a:latin typeface="Book Antiqua" pitchFamily="18" charset="0"/>
              </a:rPr>
              <a:t>The underlying reasons for the existence of these discourses are to construct the subject according to  particular kind of knowledge and a particular kind of power</a:t>
            </a: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685354" y="228824"/>
            <a:ext cx="7773293" cy="609451"/>
          </a:xfrm>
        </p:spPr>
        <p:txBody>
          <a:bodyPr/>
          <a:lstStyle/>
          <a:p>
            <a:r>
              <a:rPr lang="en-US" sz="3100" b="1" dirty="0">
                <a:latin typeface="Book Antiqua" pitchFamily="18" charset="0"/>
              </a:rPr>
              <a:t>To be or not to be</a:t>
            </a:r>
            <a:endParaRPr lang="en-US" sz="3100" b="1" i="1" dirty="0">
              <a:latin typeface="Book Antiqua" pitchFamily="18" charset="0"/>
            </a:endParaRPr>
          </a:p>
        </p:txBody>
      </p:sp>
      <p:sp>
        <p:nvSpPr>
          <p:cNvPr id="103427" name="Rectangle 3"/>
          <p:cNvSpPr>
            <a:spLocks noGrp="1" noChangeArrowheads="1"/>
          </p:cNvSpPr>
          <p:nvPr>
            <p:ph idx="1"/>
          </p:nvPr>
        </p:nvSpPr>
        <p:spPr>
          <a:xfrm>
            <a:off x="685354" y="914177"/>
            <a:ext cx="7773293" cy="5715000"/>
          </a:xfrm>
        </p:spPr>
        <p:txBody>
          <a:bodyPr/>
          <a:lstStyle/>
          <a:p>
            <a:pPr>
              <a:lnSpc>
                <a:spcPct val="90000"/>
              </a:lnSpc>
            </a:pPr>
            <a:r>
              <a:rPr lang="en-GB" sz="2200" b="1" dirty="0">
                <a:latin typeface="Book Antiqua" pitchFamily="18" charset="0"/>
              </a:rPr>
              <a:t>There is no ‘self’ that has exclusive accessibility to an underlying and absolute essence</a:t>
            </a:r>
          </a:p>
          <a:p>
            <a:pPr>
              <a:lnSpc>
                <a:spcPct val="90000"/>
              </a:lnSpc>
            </a:pPr>
            <a:r>
              <a:rPr lang="en-GB" sz="2200" b="1" dirty="0">
                <a:latin typeface="Book Antiqua" pitchFamily="18" charset="0"/>
              </a:rPr>
              <a:t>Postmodernism, can then be seen to act as a critique of such theories that imply a unified subject. </a:t>
            </a:r>
          </a:p>
          <a:p>
            <a:pPr>
              <a:lnSpc>
                <a:spcPct val="90000"/>
              </a:lnSpc>
            </a:pPr>
            <a:r>
              <a:rPr lang="en-GB" sz="2200" b="1" dirty="0">
                <a:latin typeface="Book Antiqua" pitchFamily="18" charset="0"/>
              </a:rPr>
              <a:t>But  what, if anything, has the discourse to offer other than this function? </a:t>
            </a:r>
          </a:p>
          <a:p>
            <a:pPr>
              <a:lnSpc>
                <a:spcPct val="90000"/>
              </a:lnSpc>
            </a:pPr>
            <a:r>
              <a:rPr lang="en-GB" sz="2200" b="1" dirty="0">
                <a:latin typeface="Book Antiqua" pitchFamily="18" charset="0"/>
              </a:rPr>
              <a:t>We could ask, for example,  what would be the outcome of adopting this position. </a:t>
            </a:r>
          </a:p>
          <a:p>
            <a:pPr>
              <a:lnSpc>
                <a:spcPct val="90000"/>
              </a:lnSpc>
            </a:pPr>
            <a:r>
              <a:rPr lang="en-GB" sz="2200" b="1" dirty="0">
                <a:latin typeface="Book Antiqua" pitchFamily="18" charset="0"/>
              </a:rPr>
              <a:t>Does deconstruction provide any positive contribution to the notion of the subject, is deconstruction constructive. </a:t>
            </a:r>
          </a:p>
          <a:p>
            <a:pPr>
              <a:lnSpc>
                <a:spcPct val="90000"/>
              </a:lnSpc>
            </a:pPr>
            <a:r>
              <a:rPr lang="en-GB" sz="2200" b="1" dirty="0">
                <a:latin typeface="Book Antiqua" pitchFamily="18" charset="0"/>
              </a:rPr>
              <a:t>A concern here is whether any theory of ‘no-self’ can offer self-reflective knowledge as a means of emancipation </a:t>
            </a:r>
            <a:endParaRPr lang="en-US" sz="2200" b="1" dirty="0">
              <a:latin typeface="Book Antiqua" pitchFamily="18" charset="0"/>
            </a:endParaRP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Sakura">
  <a:themeElements>
    <a:clrScheme name="Sakura 1">
      <a:dk1>
        <a:srgbClr val="463634"/>
      </a:dk1>
      <a:lt1>
        <a:srgbClr val="AA947E"/>
      </a:lt1>
      <a:dk2>
        <a:srgbClr val="795241"/>
      </a:dk2>
      <a:lt2>
        <a:srgbClr val="000000"/>
      </a:lt2>
      <a:accent1>
        <a:srgbClr val="F9DBD3"/>
      </a:accent1>
      <a:accent2>
        <a:srgbClr val="DACA9C"/>
      </a:accent2>
      <a:accent3>
        <a:srgbClr val="D2C8C0"/>
      </a:accent3>
      <a:accent4>
        <a:srgbClr val="3A2D2B"/>
      </a:accent4>
      <a:accent5>
        <a:srgbClr val="FBEAE6"/>
      </a:accent5>
      <a:accent6>
        <a:srgbClr val="C5B78D"/>
      </a:accent6>
      <a:hlink>
        <a:srgbClr val="393A18"/>
      </a:hlink>
      <a:folHlink>
        <a:srgbClr val="560000"/>
      </a:folHlink>
    </a:clrScheme>
    <a:fontScheme name="Sakura">
      <a:majorFont>
        <a:latin typeface="Times New Roman"/>
        <a:ea typeface="ＭＳ Ｐゴシック"/>
        <a:cs typeface=""/>
      </a:majorFont>
      <a:minorFont>
        <a:latin typeface="Times New Roman"/>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cs typeface="ＭＳ Ｐゴシック" charset="0"/>
          </a:defRPr>
        </a:defPPr>
      </a:lstStyle>
    </a:lnDef>
  </a:objectDefaults>
  <a:extraClrSchemeLst>
    <a:extraClrScheme>
      <a:clrScheme name="Sakura 1">
        <a:dk1>
          <a:srgbClr val="463634"/>
        </a:dk1>
        <a:lt1>
          <a:srgbClr val="AA947E"/>
        </a:lt1>
        <a:dk2>
          <a:srgbClr val="795241"/>
        </a:dk2>
        <a:lt2>
          <a:srgbClr val="000000"/>
        </a:lt2>
        <a:accent1>
          <a:srgbClr val="F9DBD3"/>
        </a:accent1>
        <a:accent2>
          <a:srgbClr val="DACA9C"/>
        </a:accent2>
        <a:accent3>
          <a:srgbClr val="D2C8C0"/>
        </a:accent3>
        <a:accent4>
          <a:srgbClr val="3A2D2B"/>
        </a:accent4>
        <a:accent5>
          <a:srgbClr val="FBEAE6"/>
        </a:accent5>
        <a:accent6>
          <a:srgbClr val="C5B78D"/>
        </a:accent6>
        <a:hlink>
          <a:srgbClr val="393A18"/>
        </a:hlink>
        <a:folHlink>
          <a:srgbClr val="560000"/>
        </a:folHlink>
      </a:clrScheme>
      <a:clrMap bg1="lt1" tx1="dk1" bg2="lt2" tx2="dk2" accent1="accent1" accent2="accent2" accent3="accent3" accent4="accent4" accent5="accent5" accent6="accent6" hlink="hlink" folHlink="folHlink"/>
    </a:extraClrScheme>
    <a:extraClrScheme>
      <a:clrScheme name="Sakura 2">
        <a:dk1>
          <a:srgbClr val="463634"/>
        </a:dk1>
        <a:lt1>
          <a:srgbClr val="FFFFCC"/>
        </a:lt1>
        <a:dk2>
          <a:srgbClr val="795241"/>
        </a:dk2>
        <a:lt2>
          <a:srgbClr val="000000"/>
        </a:lt2>
        <a:accent1>
          <a:srgbClr val="F9DBD3"/>
        </a:accent1>
        <a:accent2>
          <a:srgbClr val="DACA9C"/>
        </a:accent2>
        <a:accent3>
          <a:srgbClr val="FFFFE2"/>
        </a:accent3>
        <a:accent4>
          <a:srgbClr val="3A2D2B"/>
        </a:accent4>
        <a:accent5>
          <a:srgbClr val="FBEAE6"/>
        </a:accent5>
        <a:accent6>
          <a:srgbClr val="C5B78D"/>
        </a:accent6>
        <a:hlink>
          <a:srgbClr val="393A18"/>
        </a:hlink>
        <a:folHlink>
          <a:srgbClr val="560000"/>
        </a:folHlink>
      </a:clrScheme>
      <a:clrMap bg1="lt1" tx1="dk1" bg2="lt2" tx2="dk2" accent1="accent1" accent2="accent2" accent3="accent3" accent4="accent4" accent5="accent5" accent6="accent6" hlink="hlink" folHlink="folHlink"/>
    </a:extraClrScheme>
    <a:extraClrScheme>
      <a:clrScheme name="Sakura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96969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 self 2012 part II</Template>
  <TotalTime>3</TotalTime>
  <Words>1611</Words>
  <Application>Microsoft Office PowerPoint</Application>
  <PresentationFormat>On-screen Show (4:3)</PresentationFormat>
  <Paragraphs>87</Paragraphs>
  <Slides>16</Slides>
  <Notes>12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18" baseType="lpstr">
      <vt:lpstr>Sakura</vt:lpstr>
      <vt:lpstr>Microsoft Word Document</vt:lpstr>
      <vt:lpstr>The Self: Eastern and Western Perspectives </vt:lpstr>
      <vt:lpstr>Four concepts of‘self’ East &amp; West</vt:lpstr>
      <vt:lpstr>THE SELF IN WESTERN PHILOSOPHY Part One</vt:lpstr>
      <vt:lpstr>The body</vt:lpstr>
      <vt:lpstr>My Body</vt:lpstr>
      <vt:lpstr>My mind</vt:lpstr>
      <vt:lpstr>The self. </vt:lpstr>
      <vt:lpstr>A Logocentric view</vt:lpstr>
      <vt:lpstr>Descartes Cogito</vt:lpstr>
      <vt:lpstr>Self and the World</vt:lpstr>
      <vt:lpstr>Postmodernist Thought*</vt:lpstr>
      <vt:lpstr>Decontruction &amp; Decentering</vt:lpstr>
      <vt:lpstr>“In the beginning was the deed”?</vt:lpstr>
      <vt:lpstr>Denial of the ‘I’</vt:lpstr>
      <vt:lpstr>From where does the ‘I’ arise?</vt:lpstr>
      <vt:lpstr>To be or not to be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Self: Eastern and Western Perspectives </dc:title>
  <dc:creator>Dr D Morgans</dc:creator>
  <cp:lastModifiedBy>Dr D Morgans</cp:lastModifiedBy>
  <cp:revision>1</cp:revision>
  <dcterms:created xsi:type="dcterms:W3CDTF">2012-12-10T11:23:37Z</dcterms:created>
  <dcterms:modified xsi:type="dcterms:W3CDTF">2012-12-10T11:27:07Z</dcterms:modified>
</cp:coreProperties>
</file>