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>
      <p:cViewPr varScale="1">
        <p:scale>
          <a:sx n="91" d="100"/>
          <a:sy n="91" d="100"/>
        </p:scale>
        <p:origin x="73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1057DD-993B-423A-BDAA-338F3B8ADE56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24FF18-F732-497A-8D5A-0B3ED1325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59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5037F3-17A5-429D-A7E4-87EB52649D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87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3522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3522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352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352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4005065"/>
            <a:ext cx="8640960" cy="789124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SJSS6003</a:t>
            </a:r>
            <a:r>
              <a:rPr lang="en-US" sz="3600" b="1" dirty="0"/>
              <a:t>: Sustainability and Equality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-36512" y="4794188"/>
            <a:ext cx="9144000" cy="69488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Theme 1: Module Overview </a:t>
            </a:r>
            <a:r>
              <a:rPr lang="en-GB" b="1" dirty="0" smtClean="0">
                <a:solidFill>
                  <a:schemeClr val="tx1"/>
                </a:solidFill>
              </a:rPr>
              <a:t>&amp; Assessment Workshop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06584" y="5445224"/>
            <a:ext cx="1836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Session 1</a:t>
            </a:r>
            <a:endParaRPr lang="en-GB" sz="3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Ken Dicks </a:t>
            </a:r>
            <a:r>
              <a:rPr lang="en-GB" dirty="0" smtClean="0">
                <a:hlinkClick r:id="rId6"/>
              </a:rPr>
              <a:t>ken.dicks@uwtsd.ac.uk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9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88640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Welcome to Module SJSS6003</a:t>
            </a:r>
          </a:p>
          <a:p>
            <a:pPr algn="ctr"/>
            <a:r>
              <a:rPr lang="en-GB" sz="3600" b="1" dirty="0" smtClean="0"/>
              <a:t>Sustainability and Equality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340768"/>
            <a:ext cx="8640960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Please remember that this is a new way of learning for all of us so we will be learning together.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When you are attending online please mute your microphones and turn off your videos</a:t>
            </a:r>
            <a:r>
              <a:rPr lang="en-GB" sz="2400" dirty="0"/>
              <a:t> </a:t>
            </a:r>
            <a:r>
              <a:rPr lang="en-GB" sz="2400" dirty="0" smtClean="0"/>
              <a:t>unless instructed otherwise.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In ‘face to face’ and ‘online’ lectures, if you need to ask a question please raise your hand (Do we all know how to do this in </a:t>
            </a:r>
            <a:r>
              <a:rPr lang="en-GB" sz="2400" smtClean="0"/>
              <a:t>Teams?).</a:t>
            </a:r>
            <a:endParaRPr lang="en-GB" sz="24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Please do not use the Chat facility during lectures unless asked to do so by your Lecturer.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There will still be opportunities for discussion but these may take some time to perfect.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076056" y="609329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 smtClean="0"/>
              <a:t>Any questions?</a:t>
            </a:r>
            <a:endParaRPr lang="en-GB" sz="36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6156033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50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024744" cy="864096"/>
          </a:xfrm>
        </p:spPr>
        <p:txBody>
          <a:bodyPr/>
          <a:lstStyle/>
          <a:p>
            <a:r>
              <a:rPr lang="en-US" b="1" dirty="0" smtClean="0"/>
              <a:t>Module Outline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640960" cy="1224136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smtClean="0"/>
              <a:t>The Module Outline document is available in the Module on Moodle and includes;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1547664" y="2492896"/>
            <a:ext cx="619268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Module Aim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Learning Outcomes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Reading List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472514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We will now take time to look at each of these in turn.</a:t>
            </a:r>
            <a:endParaRPr lang="en-GB" sz="3200" dirty="0"/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923" y="5784807"/>
            <a:ext cx="854825" cy="8548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20072" y="60212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Link to Moodle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7839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1143000"/>
          </a:xfrm>
        </p:spPr>
        <p:txBody>
          <a:bodyPr/>
          <a:lstStyle/>
          <a:p>
            <a:r>
              <a:rPr lang="en-US" b="1" dirty="0" smtClean="0"/>
              <a:t>Learning Outcomes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449574"/>
            <a:ext cx="8217476" cy="22848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/>
              <a:t>1) appreciate the contested nature of sustainable development and to differentiate, and critically evaluate, different interpretations of the discourse and theories of society-environment relationships;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34415"/>
            <a:ext cx="854825" cy="8548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536" y="126876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As we have seen the first learning outcome for this Module is as follows;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632141" y="4758243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 your own words, what do you understand this learning outcome to mean?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987824" y="580526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Take some time to think about the Learning Outcome and then Raise your hand to give a response.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82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During this Module, we will….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352928" cy="3508977"/>
          </a:xfrm>
        </p:spPr>
        <p:txBody>
          <a:bodyPr>
            <a:noAutofit/>
          </a:bodyPr>
          <a:lstStyle/>
          <a:p>
            <a:r>
              <a:rPr lang="en-GB" dirty="0"/>
              <a:t>Explore what is meant by Sustainability </a:t>
            </a:r>
          </a:p>
          <a:p>
            <a:r>
              <a:rPr lang="en-GB" dirty="0"/>
              <a:t>Explore how/if we can achieve Social Inclusion by understanding the idea of building sustainable communities</a:t>
            </a:r>
          </a:p>
          <a:p>
            <a:r>
              <a:rPr lang="en-GB" dirty="0"/>
              <a:t>Look at different theories of sustainability</a:t>
            </a:r>
          </a:p>
          <a:p>
            <a:r>
              <a:rPr lang="en-GB" dirty="0"/>
              <a:t>Enhance our ideas about what Social </a:t>
            </a:r>
            <a:r>
              <a:rPr lang="en-GB" dirty="0" smtClean="0"/>
              <a:t>Equality </a:t>
            </a:r>
            <a:r>
              <a:rPr lang="en-GB" dirty="0"/>
              <a:t>is</a:t>
            </a:r>
            <a:r>
              <a:rPr lang="en-GB" dirty="0" smtClean="0"/>
              <a:t>.</a:t>
            </a:r>
          </a:p>
          <a:p>
            <a:r>
              <a:rPr lang="en-GB" dirty="0" smtClean="0"/>
              <a:t>Assess our own contribution to sustainability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71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864096"/>
          </a:xfrm>
        </p:spPr>
        <p:txBody>
          <a:bodyPr/>
          <a:lstStyle/>
          <a:p>
            <a:r>
              <a:rPr lang="en-GB" b="1" dirty="0" smtClean="0"/>
              <a:t>Assignments 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63492" y="1412776"/>
            <a:ext cx="864096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With the change to Block teaching you will have assignment deadlines set for the end of this Module.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This has the benefit of spreading your assessments out over the year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But it also means that you will have deadlines much sooner than you are used to.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In light of this you may want to use the Assessment Planner which is available in Theme 1 on Moodle.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28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11882"/>
            <a:ext cx="1317411" cy="7616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933" y="311882"/>
            <a:ext cx="1317411" cy="761628"/>
          </a:xfrm>
          <a:prstGeom prst="rect">
            <a:avLst/>
          </a:prstGeom>
        </p:spPr>
      </p:pic>
      <p:pic>
        <p:nvPicPr>
          <p:cNvPr id="9" name="Picture 8">
            <a:hlinkClick r:id="rId3"/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923" y="5784807"/>
            <a:ext cx="854825" cy="85482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220072" y="60212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Link to Moodle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4073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864096"/>
          </a:xfrm>
        </p:spPr>
        <p:txBody>
          <a:bodyPr/>
          <a:lstStyle/>
          <a:p>
            <a:r>
              <a:rPr lang="en-GB" b="1" dirty="0" smtClean="0"/>
              <a:t>Assignments 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2204864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Assignment sheets are also available in the Module on Moodle, along with the submission links.</a:t>
            </a:r>
          </a:p>
          <a:p>
            <a:endParaRPr lang="en-GB" sz="3200" dirty="0"/>
          </a:p>
          <a:p>
            <a:r>
              <a:rPr lang="en-GB" sz="3200" dirty="0" smtClean="0"/>
              <a:t>We will now take some time to look at each assessment in turn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923" y="5784807"/>
            <a:ext cx="854825" cy="8548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20072" y="60212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Link to Moodle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11882"/>
            <a:ext cx="1317411" cy="7616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933" y="311882"/>
            <a:ext cx="1317411" cy="76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43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/>
              <a:t>Guided Study Activity</a:t>
            </a:r>
            <a:endParaRPr lang="en-GB" sz="4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Using the Guided Study Sheet in the Theme 1 Section on Moodle find a definition of the following terminology that will be used in this topic;</a:t>
            </a:r>
            <a:endParaRPr lang="en-GB" sz="28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2051720" y="2708920"/>
            <a:ext cx="6048672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Cognitive </a:t>
            </a:r>
            <a:r>
              <a:rPr lang="en-GB" sz="2800" dirty="0" smtClean="0"/>
              <a:t>dissonance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Built-in </a:t>
            </a:r>
            <a:r>
              <a:rPr lang="en-GB" sz="2800" dirty="0" smtClean="0"/>
              <a:t>obsolescence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Ethical </a:t>
            </a:r>
            <a:r>
              <a:rPr lang="en-GB" sz="2800" dirty="0" smtClean="0"/>
              <a:t>consumerism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Instant gratification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923" y="5886543"/>
            <a:ext cx="854825" cy="8548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20072" y="61230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Link to Moodle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508518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Please note that we will be discussing this in our next session.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31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6" grpId="0"/>
      <p:bldP spid="7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4</TotalTime>
  <Words>466</Words>
  <Application>Microsoft Office PowerPoint</Application>
  <PresentationFormat>On-screen Show (4:3)</PresentationFormat>
  <Paragraphs>50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UWTSD blue background</vt:lpstr>
      <vt:lpstr>SJSS6003: Sustainability and Equality</vt:lpstr>
      <vt:lpstr>PowerPoint Presentation</vt:lpstr>
      <vt:lpstr>Module Outline</vt:lpstr>
      <vt:lpstr>Learning Outcomes</vt:lpstr>
      <vt:lpstr>During this Module, we will….</vt:lpstr>
      <vt:lpstr>Assignments </vt:lpstr>
      <vt:lpstr>Assignments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5</cp:revision>
  <dcterms:created xsi:type="dcterms:W3CDTF">2020-09-17T12:10:53Z</dcterms:created>
  <dcterms:modified xsi:type="dcterms:W3CDTF">2020-09-17T12:15:35Z</dcterms:modified>
</cp:coreProperties>
</file>