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26"/>
  </p:notesMasterIdLst>
  <p:sldIdLst>
    <p:sldId id="257" r:id="rId8"/>
    <p:sldId id="256" r:id="rId9"/>
    <p:sldId id="271" r:id="rId10"/>
    <p:sldId id="272" r:id="rId11"/>
    <p:sldId id="273" r:id="rId12"/>
    <p:sldId id="258" r:id="rId13"/>
    <p:sldId id="259" r:id="rId14"/>
    <p:sldId id="260" r:id="rId15"/>
    <p:sldId id="261" r:id="rId16"/>
    <p:sldId id="274" r:id="rId17"/>
    <p:sldId id="275" r:id="rId18"/>
    <p:sldId id="276" r:id="rId19"/>
    <p:sldId id="277" r:id="rId20"/>
    <p:sldId id="278" r:id="rId21"/>
    <p:sldId id="279" r:id="rId22"/>
    <p:sldId id="281" r:id="rId23"/>
    <p:sldId id="280"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02/04/2025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02/04/2025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4/2/2025</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2427222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AB3C-0001-A874-04F9-BC51A40661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4C860D-4EE7-A4B0-8993-417D17D6B7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16E06-DF08-1606-6FC9-A9C9D6C6CBF2}"/>
              </a:ext>
            </a:extLst>
          </p:cNvPr>
          <p:cNvSpPr>
            <a:spLocks noGrp="1"/>
          </p:cNvSpPr>
          <p:nvPr>
            <p:ph type="dt" sz="half" idx="10"/>
          </p:nvPr>
        </p:nvSpPr>
        <p:spPr/>
        <p:txBody>
          <a:bodyPr/>
          <a:lstStyle/>
          <a:p>
            <a:fld id="{ED84739D-9AAB-4EC9-A3A3-790D1BB61258}" type="datetimeFigureOut">
              <a:rPr lang="en-GB" smtClean="0"/>
              <a:t>02/04/2025</a:t>
            </a:fld>
            <a:endParaRPr lang="en-GB"/>
          </a:p>
        </p:txBody>
      </p:sp>
      <p:sp>
        <p:nvSpPr>
          <p:cNvPr id="5" name="Footer Placeholder 4">
            <a:extLst>
              <a:ext uri="{FF2B5EF4-FFF2-40B4-BE49-F238E27FC236}">
                <a16:creationId xmlns:a16="http://schemas.microsoft.com/office/drawing/2014/main" id="{ED37F101-94B9-6F6D-F934-A6B4C75BB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3790B1-DC1F-526A-8448-4793C44B4806}"/>
              </a:ext>
            </a:extLst>
          </p:cNvPr>
          <p:cNvSpPr>
            <a:spLocks noGrp="1"/>
          </p:cNvSpPr>
          <p:nvPr>
            <p:ph type="sldNum" sz="quarter" idx="12"/>
          </p:nvPr>
        </p:nvSpPr>
        <p:spPr/>
        <p:txBody>
          <a:bodyPr/>
          <a:lstStyle/>
          <a:p>
            <a:fld id="{8C1BB8E2-4BF9-456D-A101-E9F429AE62FD}" type="slidenum">
              <a:rPr lang="en-GB" smtClean="0"/>
              <a:t>‹#›</a:t>
            </a:fld>
            <a:endParaRPr lang="en-GB"/>
          </a:p>
        </p:txBody>
      </p:sp>
    </p:spTree>
    <p:extLst>
      <p:ext uri="{BB962C8B-B14F-4D97-AF65-F5344CB8AC3E}">
        <p14:creationId xmlns:p14="http://schemas.microsoft.com/office/powerpoint/2010/main" val="2316361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FD546-8CF9-66A1-2058-60DA52B972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047DF9-F00D-6A8F-87B9-A521939F3A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A05404-1562-AB3B-FA3F-9AC140947C46}"/>
              </a:ext>
            </a:extLst>
          </p:cNvPr>
          <p:cNvSpPr>
            <a:spLocks noGrp="1"/>
          </p:cNvSpPr>
          <p:nvPr>
            <p:ph type="dt" sz="half" idx="10"/>
          </p:nvPr>
        </p:nvSpPr>
        <p:spPr/>
        <p:txBody>
          <a:bodyPr/>
          <a:lstStyle/>
          <a:p>
            <a:fld id="{1BB3B053-8BC1-450F-88F5-F5607F4E4D41}" type="datetimeFigureOut">
              <a:rPr lang="en-GB" smtClean="0"/>
              <a:t>02/04/2025</a:t>
            </a:fld>
            <a:endParaRPr lang="en-GB"/>
          </a:p>
        </p:txBody>
      </p:sp>
      <p:sp>
        <p:nvSpPr>
          <p:cNvPr id="5" name="Footer Placeholder 4">
            <a:extLst>
              <a:ext uri="{FF2B5EF4-FFF2-40B4-BE49-F238E27FC236}">
                <a16:creationId xmlns:a16="http://schemas.microsoft.com/office/drawing/2014/main" id="{EDC8868A-1C39-51A5-290D-639DC9C66C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230F95-361E-D567-156F-7EB1219CBFA4}"/>
              </a:ext>
            </a:extLst>
          </p:cNvPr>
          <p:cNvSpPr>
            <a:spLocks noGrp="1"/>
          </p:cNvSpPr>
          <p:nvPr>
            <p:ph type="sldNum" sz="quarter" idx="12"/>
          </p:nvPr>
        </p:nvSpPr>
        <p:spPr/>
        <p:txBody>
          <a:bodyPr/>
          <a:lstStyle/>
          <a:p>
            <a:fld id="{C22A448F-A2CA-41F1-AAC0-3A836AE6F2D4}" type="slidenum">
              <a:rPr lang="en-GB" smtClean="0"/>
              <a:t>‹#›</a:t>
            </a:fld>
            <a:endParaRPr lang="en-GB"/>
          </a:p>
        </p:txBody>
      </p:sp>
    </p:spTree>
    <p:extLst>
      <p:ext uri="{BB962C8B-B14F-4D97-AF65-F5344CB8AC3E}">
        <p14:creationId xmlns:p14="http://schemas.microsoft.com/office/powerpoint/2010/main" val="40956741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7.png"/><Relationship Id="rId4" Type="http://schemas.openxmlformats.org/officeDocument/2006/relationships/slideLayout" Target="../slideLayouts/slideLayout11.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02/04/2025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70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1" r:id="rId3"/>
    <p:sldLayoutId id="214748370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normAutofit fontScale="90000"/>
          </a:bodyPr>
          <a:lstStyle/>
          <a:p>
            <a:r>
              <a:rPr lang="en-GB" sz="6500" dirty="0"/>
              <a:t>Social and Educational Research for Professional Practice</a:t>
            </a:r>
            <a:br>
              <a:rPr lang="en-GB" dirty="0"/>
            </a:b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p:txBody>
          <a:bodyPr>
            <a:normAutofit/>
          </a:bodyPr>
          <a:lstStyle/>
          <a:p>
            <a:r>
              <a:rPr lang="en-GB" dirty="0"/>
              <a:t>ECYW5001</a:t>
            </a:r>
          </a:p>
          <a:p>
            <a:endParaRPr lang="en-GB" dirty="0"/>
          </a:p>
        </p:txBody>
      </p:sp>
    </p:spTree>
    <p:extLst>
      <p:ext uri="{BB962C8B-B14F-4D97-AF65-F5344CB8AC3E}">
        <p14:creationId xmlns:p14="http://schemas.microsoft.com/office/powerpoint/2010/main" val="1896244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AB603-76F1-F9F5-10E6-4D582E9BF1AE}"/>
              </a:ext>
            </a:extLst>
          </p:cNvPr>
          <p:cNvSpPr>
            <a:spLocks noGrp="1"/>
          </p:cNvSpPr>
          <p:nvPr>
            <p:ph type="ctrTitle"/>
          </p:nvPr>
        </p:nvSpPr>
        <p:spPr/>
        <p:txBody>
          <a:bodyPr/>
          <a:lstStyle/>
          <a:p>
            <a:r>
              <a:rPr lang="en-GB" dirty="0"/>
              <a:t>Assignment Guidance</a:t>
            </a:r>
          </a:p>
        </p:txBody>
      </p:sp>
      <p:sp>
        <p:nvSpPr>
          <p:cNvPr id="3" name="Subtitle 2">
            <a:extLst>
              <a:ext uri="{FF2B5EF4-FFF2-40B4-BE49-F238E27FC236}">
                <a16:creationId xmlns:a16="http://schemas.microsoft.com/office/drawing/2014/main" id="{A60A9957-8EC6-10C7-7139-CA8A5A85E648}"/>
              </a:ext>
            </a:extLst>
          </p:cNvPr>
          <p:cNvSpPr>
            <a:spLocks noGrp="1"/>
          </p:cNvSpPr>
          <p:nvPr>
            <p:ph type="subTitle" idx="1"/>
          </p:nvPr>
        </p:nvSpPr>
        <p:spPr/>
        <p:txBody>
          <a:bodyPr/>
          <a:lstStyle/>
          <a:p>
            <a:r>
              <a:rPr lang="en-GB" dirty="0"/>
              <a:t>ECWY5001;ECSO 5020</a:t>
            </a:r>
          </a:p>
          <a:p>
            <a:r>
              <a:rPr lang="en-GB" dirty="0"/>
              <a:t>Part 2</a:t>
            </a:r>
          </a:p>
        </p:txBody>
      </p:sp>
    </p:spTree>
    <p:extLst>
      <p:ext uri="{BB962C8B-B14F-4D97-AF65-F5344CB8AC3E}">
        <p14:creationId xmlns:p14="http://schemas.microsoft.com/office/powerpoint/2010/main" val="2818026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A2FB4-5A42-0477-EAAF-4018772DF706}"/>
              </a:ext>
            </a:extLst>
          </p:cNvPr>
          <p:cNvSpPr>
            <a:spLocks noGrp="1"/>
          </p:cNvSpPr>
          <p:nvPr>
            <p:ph type="title"/>
          </p:nvPr>
        </p:nvSpPr>
        <p:spPr/>
        <p:txBody>
          <a:bodyPr/>
          <a:lstStyle/>
          <a:p>
            <a:r>
              <a:rPr lang="en-GB" dirty="0"/>
              <a:t>Part 2</a:t>
            </a:r>
          </a:p>
        </p:txBody>
      </p:sp>
      <p:sp>
        <p:nvSpPr>
          <p:cNvPr id="3" name="Content Placeholder 2">
            <a:extLst>
              <a:ext uri="{FF2B5EF4-FFF2-40B4-BE49-F238E27FC236}">
                <a16:creationId xmlns:a16="http://schemas.microsoft.com/office/drawing/2014/main" id="{F1C78DB3-933B-CB5D-5E26-8ACC05F2A4F3}"/>
              </a:ext>
            </a:extLst>
          </p:cNvPr>
          <p:cNvSpPr>
            <a:spLocks noGrp="1"/>
          </p:cNvSpPr>
          <p:nvPr>
            <p:ph idx="1"/>
          </p:nvPr>
        </p:nvSpPr>
        <p:spPr/>
        <p:txBody>
          <a:bodyPr>
            <a:normAutofit lnSpcReduction="10000"/>
          </a:bodyPr>
          <a:lstStyle/>
          <a:p>
            <a:r>
              <a:rPr lang="en-GB" dirty="0">
                <a:solidFill>
                  <a:srgbClr val="000000"/>
                </a:solidFill>
                <a:effectLst/>
                <a:latin typeface="Arial" panose="020B0604020202020204" pitchFamily="34" charset="0"/>
                <a:ea typeface="Calibri" panose="020F0502020204030204" pitchFamily="34" charset="0"/>
                <a:cs typeface="Arial" panose="020B0604020202020204" pitchFamily="34" charset="0"/>
              </a:rPr>
              <a:t>(ECYW) Consider critically the steps necessary in undertaking a successful small scale research project with young people, on a subject that is relevant to them. Consider your role in the process including ethical considerations and how your results can be shared</a:t>
            </a:r>
            <a:r>
              <a:rPr lang="en-GB" sz="18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endParaRPr lang="en-GB" sz="1800" dirty="0">
              <a:solidFill>
                <a:srgbClr val="000000"/>
              </a:solidFill>
              <a:effectLst/>
              <a:latin typeface="Calibri" panose="020F0502020204030204" pitchFamily="34" charset="0"/>
              <a:ea typeface="Calibri" panose="020F0502020204030204" pitchFamily="34" charset="0"/>
            </a:endParaRPr>
          </a:p>
          <a:p>
            <a:r>
              <a:rPr lang="en-GB"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Consider critically the steps necessary in undertaking a successful small scale research project with a </a:t>
            </a:r>
            <a:r>
              <a:rPr lang="en-GB" b="1"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group of your choice</a:t>
            </a:r>
            <a:r>
              <a:rPr lang="en-GB"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on a subject that is relevant to them. Consider your role in the process including ethical considerations and how your results can be shared. (ECSO)</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98507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E0794-5A66-D761-5433-0BFDABC45CF2}"/>
              </a:ext>
            </a:extLst>
          </p:cNvPr>
          <p:cNvSpPr>
            <a:spLocks noGrp="1"/>
          </p:cNvSpPr>
          <p:nvPr>
            <p:ph type="title"/>
          </p:nvPr>
        </p:nvSpPr>
        <p:spPr/>
        <p:txBody>
          <a:bodyPr/>
          <a:lstStyle/>
          <a:p>
            <a:r>
              <a:rPr lang="en-GB" sz="3200" b="1" dirty="0">
                <a:effectLst/>
                <a:latin typeface="Arial" panose="020B0604020202020204" pitchFamily="34" charset="0"/>
                <a:ea typeface="Times New Roman" panose="02020603050405020304" pitchFamily="18" charset="0"/>
              </a:rPr>
              <a:t>Suggested Structure </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E3194D0-DA66-F4B7-5703-219C184DEC94}"/>
              </a:ext>
            </a:extLst>
          </p:cNvPr>
          <p:cNvSpPr>
            <a:spLocks noGrp="1"/>
          </p:cNvSpPr>
          <p:nvPr>
            <p:ph idx="1"/>
          </p:nvPr>
        </p:nvSpPr>
        <p:spPr/>
        <p:txBody>
          <a:bodyPr/>
          <a:lstStyle/>
          <a:p>
            <a:pPr algn="l" fontAlgn="auto" hangingPunct="1">
              <a:tabLst>
                <a:tab pos="457200" algn="l"/>
              </a:tabLst>
            </a:pPr>
            <a:r>
              <a:rPr lang="en-GB" sz="2400" dirty="0">
                <a:effectLst/>
                <a:latin typeface="Arial" panose="020B0604020202020204" pitchFamily="34" charset="0"/>
                <a:ea typeface="Times New Roman" panose="02020603050405020304" pitchFamily="18" charset="0"/>
              </a:rPr>
              <a:t>1. Title/ Question issue to explore: </a:t>
            </a:r>
            <a:endParaRPr lang="en-GB" sz="2400" dirty="0">
              <a:effectLst/>
              <a:latin typeface="Times New Roman" panose="02020603050405020304" pitchFamily="18" charset="0"/>
              <a:ea typeface="Times New Roman" panose="02020603050405020304" pitchFamily="18" charset="0"/>
            </a:endParaRPr>
          </a:p>
          <a:p>
            <a:pPr marL="342900" lvl="0" indent="-342900" algn="l"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keep it simple and manageable</a:t>
            </a:r>
            <a:endParaRPr lang="en-GB" sz="2400" dirty="0">
              <a:effectLst/>
              <a:latin typeface="Times New Roman" panose="02020603050405020304" pitchFamily="18" charset="0"/>
              <a:ea typeface="Times New Roman" panose="02020603050405020304" pitchFamily="18" charset="0"/>
            </a:endParaRPr>
          </a:p>
          <a:p>
            <a:pPr marL="342900" lvl="0" indent="-342900" algn="l"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relates to your current practice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141010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ADCAB-0B53-B172-BDA8-F732CAB8035C}"/>
              </a:ext>
            </a:extLst>
          </p:cNvPr>
          <p:cNvSpPr>
            <a:spLocks noGrp="1"/>
          </p:cNvSpPr>
          <p:nvPr>
            <p:ph type="title"/>
          </p:nvPr>
        </p:nvSpPr>
        <p:spPr/>
        <p:txBody>
          <a:bodyPr/>
          <a:lstStyle/>
          <a:p>
            <a:r>
              <a:rPr lang="en-GB" sz="4400" dirty="0">
                <a:effectLst/>
                <a:latin typeface="Arial" panose="020B0604020202020204" pitchFamily="34" charset="0"/>
                <a:ea typeface="Times New Roman" panose="02020603050405020304" pitchFamily="18" charset="0"/>
              </a:rPr>
              <a:t>2. Introduction / Background Information</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849F697-DD25-479C-AFEA-1D5459F99B2E}"/>
              </a:ext>
            </a:extLst>
          </p:cNvPr>
          <p:cNvSpPr>
            <a:spLocks noGrp="1"/>
          </p:cNvSpPr>
          <p:nvPr>
            <p:ph idx="1"/>
          </p:nvPr>
        </p:nvSpPr>
        <p:spPr/>
        <p:txBody>
          <a:bodyPr>
            <a:normAutofit/>
          </a:bodyPr>
          <a:lstStyle/>
          <a:p>
            <a:pPr marL="342900" lvl="0" indent="-342900" algn="l"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contextual information, why, where, who </a:t>
            </a:r>
            <a:endParaRPr lang="en-GB" sz="2400" dirty="0">
              <a:effectLst/>
              <a:latin typeface="Times New Roman" panose="02020603050405020304" pitchFamily="18"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include all background information</a:t>
            </a:r>
          </a:p>
          <a:p>
            <a:pPr marL="342900" lvl="0" indent="-342900" algn="l" rtl="0"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How a participatory approach links with your youth work practice (some theory on this ) </a:t>
            </a:r>
            <a:endParaRPr lang="en-GB" sz="2400" dirty="0">
              <a:effectLst/>
              <a:latin typeface="Times New Roman" panose="02020603050405020304" pitchFamily="18" charset="0"/>
              <a:ea typeface="Times New Roman" panose="02020603050405020304" pitchFamily="18" charset="0"/>
            </a:endParaRPr>
          </a:p>
          <a:p>
            <a:pPr marL="742950" lvl="1" indent="-285750" algn="l" fontAlgn="auto" hangingPunct="1">
              <a:buFont typeface="Courier New" panose="02070309020205020404" pitchFamily="49" charset="0"/>
              <a:buChar char="o"/>
              <a:tabLst>
                <a:tab pos="457200" algn="l"/>
                <a:tab pos="914400" algn="l"/>
              </a:tabLst>
            </a:pPr>
            <a:r>
              <a:rPr lang="en-GB" dirty="0">
                <a:effectLst/>
                <a:latin typeface="Arial" panose="020B0604020202020204" pitchFamily="34" charset="0"/>
                <a:ea typeface="Times New Roman" panose="02020603050405020304" pitchFamily="18" charset="0"/>
              </a:rPr>
              <a:t>You could draw on the theory of youth work: principles and values , relate to NOS , and also reference the resources provided on participatory research how do they link see West’s chapter in Ethical Issues in Youth Work as noted above. </a:t>
            </a:r>
            <a:endParaRPr lang="en-GB" dirty="0">
              <a:effectLst/>
              <a:latin typeface="Times New Roman" panose="02020603050405020304" pitchFamily="18" charset="0"/>
              <a:ea typeface="Times New Roman" panose="02020603050405020304" pitchFamily="18" charset="0"/>
            </a:endParaRPr>
          </a:p>
          <a:p>
            <a:endParaRPr lang="en-GB" sz="2400" dirty="0"/>
          </a:p>
        </p:txBody>
      </p:sp>
    </p:spTree>
    <p:extLst>
      <p:ext uri="{BB962C8B-B14F-4D97-AF65-F5344CB8AC3E}">
        <p14:creationId xmlns:p14="http://schemas.microsoft.com/office/powerpoint/2010/main" val="1413091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66889-D086-E142-E486-022B114603B5}"/>
              </a:ext>
            </a:extLst>
          </p:cNvPr>
          <p:cNvSpPr>
            <a:spLocks noGrp="1"/>
          </p:cNvSpPr>
          <p:nvPr>
            <p:ph type="title"/>
          </p:nvPr>
        </p:nvSpPr>
        <p:spPr/>
        <p:txBody>
          <a:bodyPr/>
          <a:lstStyle/>
          <a:p>
            <a:r>
              <a:rPr lang="en-GB" sz="4400" dirty="0">
                <a:effectLst/>
                <a:latin typeface="Arial" panose="020B0604020202020204" pitchFamily="34" charset="0"/>
                <a:ea typeface="Times New Roman" panose="02020603050405020304" pitchFamily="18" charset="0"/>
              </a:rPr>
              <a:t>2. Introduction / Background Information</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78E8F92-EF20-749F-5CB0-AB8D8049B58F}"/>
              </a:ext>
            </a:extLst>
          </p:cNvPr>
          <p:cNvSpPr>
            <a:spLocks noGrp="1"/>
          </p:cNvSpPr>
          <p:nvPr>
            <p:ph idx="1"/>
          </p:nvPr>
        </p:nvSpPr>
        <p:spPr/>
        <p:txBody>
          <a:bodyPr>
            <a:noAutofit/>
          </a:bodyPr>
          <a:lstStyle/>
          <a:p>
            <a:r>
              <a:rPr lang="en-GB" sz="2400" dirty="0">
                <a:effectLst/>
                <a:latin typeface="Arial" panose="020B0604020202020204" pitchFamily="34" charset="0"/>
                <a:ea typeface="Times New Roman" panose="02020603050405020304" pitchFamily="18" charset="0"/>
              </a:rPr>
              <a:t>You could also link this with your current workplace / practice organisations objectives. If you feel the work you are carrying out with young people is not necessarily  in line with the principles and values  you can explore this here and discuss some of the barriers of engaging in this type of research, demonstrating critical discussion. </a:t>
            </a:r>
            <a:endParaRPr lang="en-GB" sz="2400" dirty="0"/>
          </a:p>
        </p:txBody>
      </p:sp>
    </p:spTree>
    <p:extLst>
      <p:ext uri="{BB962C8B-B14F-4D97-AF65-F5344CB8AC3E}">
        <p14:creationId xmlns:p14="http://schemas.microsoft.com/office/powerpoint/2010/main" val="2027275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4C12A-B0CA-1C65-3CD3-4E9CBAABFF07}"/>
              </a:ext>
            </a:extLst>
          </p:cNvPr>
          <p:cNvSpPr>
            <a:spLocks noGrp="1"/>
          </p:cNvSpPr>
          <p:nvPr>
            <p:ph type="title"/>
          </p:nvPr>
        </p:nvSpPr>
        <p:spPr/>
        <p:txBody>
          <a:bodyPr>
            <a:normAutofit/>
          </a:bodyPr>
          <a:lstStyle/>
          <a:p>
            <a:r>
              <a:rPr lang="en-GB" sz="3200" dirty="0">
                <a:effectLst/>
                <a:latin typeface="Arial" panose="020B0604020202020204" pitchFamily="34" charset="0"/>
                <a:ea typeface="Times New Roman" panose="02020603050405020304" pitchFamily="18" charset="0"/>
              </a:rPr>
              <a:t>3. Aims and Objectives </a:t>
            </a:r>
            <a:br>
              <a:rPr lang="en-GB" sz="3200" dirty="0">
                <a:effectLst/>
                <a:latin typeface="Times New Roman" panose="02020603050405020304" pitchFamily="18" charset="0"/>
                <a:ea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92C79B37-A3D4-1D44-9FE7-77898316236E}"/>
              </a:ext>
            </a:extLst>
          </p:cNvPr>
          <p:cNvSpPr>
            <a:spLocks noGrp="1"/>
          </p:cNvSpPr>
          <p:nvPr>
            <p:ph idx="1"/>
          </p:nvPr>
        </p:nvSpPr>
        <p:spPr/>
        <p:txBody>
          <a:bodyPr/>
          <a:lstStyle/>
          <a:p>
            <a:pPr marL="342900" lvl="0" indent="-342900" algn="l" rtl="0"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overall aim : what is your main focus? </a:t>
            </a:r>
          </a:p>
          <a:p>
            <a:pPr marL="0" lvl="0" indent="0" algn="l" rtl="0" fontAlgn="auto" hangingPunct="1">
              <a:buNone/>
              <a:tabLst>
                <a:tab pos="457200" algn="l"/>
              </a:tabLst>
            </a:pPr>
            <a:endParaRPr lang="en-GB" sz="2400" dirty="0">
              <a:effectLst/>
              <a:latin typeface="Times New Roman" panose="02020603050405020304" pitchFamily="18" charset="0"/>
              <a:ea typeface="Times New Roman" panose="02020603050405020304" pitchFamily="18" charset="0"/>
            </a:endParaRPr>
          </a:p>
          <a:p>
            <a:pPr marL="342900" lvl="0" indent="-342900" algn="l"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Objectives: Have you some questions to explore (2-3 should be sufficient).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064362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6C313-919D-6A8D-1A2A-6DE22DFDD745}"/>
              </a:ext>
            </a:extLst>
          </p:cNvPr>
          <p:cNvSpPr>
            <a:spLocks noGrp="1"/>
          </p:cNvSpPr>
          <p:nvPr>
            <p:ph type="title"/>
          </p:nvPr>
        </p:nvSpPr>
        <p:spPr/>
        <p:txBody>
          <a:bodyPr/>
          <a:lstStyle/>
          <a:p>
            <a:r>
              <a:rPr lang="en-GB" sz="2800" dirty="0">
                <a:effectLst/>
                <a:latin typeface="Arial" panose="020B0604020202020204" pitchFamily="34" charset="0"/>
                <a:ea typeface="Times New Roman" panose="02020603050405020304" pitchFamily="18" charset="0"/>
              </a:rPr>
              <a:t>3. Methods Used </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F43C6A3-F8B9-A1EC-7B59-0AEBBBFF3FDE}"/>
              </a:ext>
            </a:extLst>
          </p:cNvPr>
          <p:cNvSpPr>
            <a:spLocks noGrp="1"/>
          </p:cNvSpPr>
          <p:nvPr>
            <p:ph idx="1"/>
          </p:nvPr>
        </p:nvSpPr>
        <p:spPr/>
        <p:txBody>
          <a:bodyPr/>
          <a:lstStyle/>
          <a:p>
            <a:pPr marL="0" indent="0" algn="l" fontAlgn="auto" hangingPunct="1">
              <a:buNone/>
              <a:tabLst>
                <a:tab pos="457200" algn="l"/>
              </a:tabLst>
            </a:pPr>
            <a:endParaRPr lang="en-GB" sz="1800" dirty="0">
              <a:effectLst/>
              <a:latin typeface="Times New Roman" panose="02020603050405020304" pitchFamily="18" charset="0"/>
              <a:ea typeface="Times New Roman" panose="02020603050405020304" pitchFamily="18" charset="0"/>
            </a:endParaRPr>
          </a:p>
          <a:p>
            <a:pPr marL="342900" lvl="0" indent="-342900" algn="l"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What methods of data collection have you/ YP  used ( interviews / focus groups? more creative activities?).</a:t>
            </a:r>
          </a:p>
          <a:p>
            <a:pPr marL="342900" lvl="0" indent="-342900" algn="l"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 Outline them, provide evidence in your appendices (</a:t>
            </a:r>
            <a:r>
              <a:rPr lang="en-GB" sz="2400" dirty="0" err="1">
                <a:effectLst/>
                <a:latin typeface="Arial" panose="020B0604020202020204" pitchFamily="34" charset="0"/>
                <a:ea typeface="Times New Roman" panose="02020603050405020304" pitchFamily="18" charset="0"/>
              </a:rPr>
              <a:t>e.g</a:t>
            </a:r>
            <a:r>
              <a:rPr lang="en-GB" sz="2400" dirty="0">
                <a:effectLst/>
                <a:latin typeface="Arial" panose="020B0604020202020204" pitchFamily="34" charset="0"/>
                <a:ea typeface="Times New Roman" panose="02020603050405020304" pitchFamily="18" charset="0"/>
              </a:rPr>
              <a:t> Photos of activities, a questionnaire schedule).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574668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BE6A0-202B-8AC1-DCB8-FA70F1C0005F}"/>
              </a:ext>
            </a:extLst>
          </p:cNvPr>
          <p:cNvSpPr>
            <a:spLocks noGrp="1"/>
          </p:cNvSpPr>
          <p:nvPr>
            <p:ph type="title"/>
          </p:nvPr>
        </p:nvSpPr>
        <p:spPr/>
        <p:txBody>
          <a:bodyPr/>
          <a:lstStyle/>
          <a:p>
            <a:r>
              <a:rPr lang="en-GB" sz="3200" dirty="0">
                <a:effectLst/>
                <a:latin typeface="Arial" panose="020B0604020202020204" pitchFamily="34" charset="0"/>
                <a:ea typeface="Times New Roman" panose="02020603050405020304" pitchFamily="18" charset="0"/>
              </a:rPr>
              <a:t>4. Ethical Issues </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56A7493-3449-BD71-3BBF-C03503A37DA0}"/>
              </a:ext>
            </a:extLst>
          </p:cNvPr>
          <p:cNvSpPr>
            <a:spLocks noGrp="1"/>
          </p:cNvSpPr>
          <p:nvPr>
            <p:ph idx="1"/>
          </p:nvPr>
        </p:nvSpPr>
        <p:spPr/>
        <p:txBody>
          <a:bodyPr/>
          <a:lstStyle/>
          <a:p>
            <a:pPr marL="342900" lvl="0" indent="-342900" algn="l" rtl="0"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Outline any ethical issues you / YP have had to consider, make reference to ethical guidelines, organisations, youth work, Community Participatory Ethical Guidelines, BERA. </a:t>
            </a:r>
          </a:p>
          <a:p>
            <a:pPr marL="0" lvl="0" indent="0" algn="l" rtl="0" fontAlgn="auto" hangingPunct="1">
              <a:buNone/>
              <a:tabLst>
                <a:tab pos="457200" algn="l"/>
              </a:tabLst>
            </a:pPr>
            <a:endParaRPr lang="en-GB" sz="2400" dirty="0">
              <a:effectLst/>
              <a:latin typeface="Times New Roman" panose="02020603050405020304" pitchFamily="18" charset="0"/>
              <a:ea typeface="Times New Roman" panose="02020603050405020304" pitchFamily="18" charset="0"/>
            </a:endParaRPr>
          </a:p>
          <a:p>
            <a:pPr marL="342900" lvl="0" indent="-342900" algn="l" fontAlgn="auto" hangingPunct="1">
              <a:buFont typeface="Symbol" panose="05050102010706020507" pitchFamily="18" charset="2"/>
              <a:buBlip>
                <a:blip r:embed="rId2"/>
              </a:buBlip>
              <a:tabLst>
                <a:tab pos="457200" algn="l"/>
              </a:tabLst>
            </a:pPr>
            <a:r>
              <a:rPr lang="en-GB" sz="2400" b="1" dirty="0">
                <a:effectLst/>
                <a:latin typeface="Arial" panose="020B0604020202020204" pitchFamily="34" charset="0"/>
                <a:ea typeface="Times New Roman" panose="02020603050405020304" pitchFamily="18" charset="0"/>
              </a:rPr>
              <a:t>YOU SHOULD ACKNOWLEDGE IN YOUR ASSIGNMENT THAT YOU ARE AWARE OF THE UNVERSITY  ETHICAL APPROVAL FORM  AND PROCESS</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54945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0DB0F-BE0A-C91B-BA92-6947DA358B81}"/>
              </a:ext>
            </a:extLst>
          </p:cNvPr>
          <p:cNvSpPr>
            <a:spLocks noGrp="1"/>
          </p:cNvSpPr>
          <p:nvPr>
            <p:ph type="title"/>
          </p:nvPr>
        </p:nvSpPr>
        <p:spPr/>
        <p:txBody>
          <a:bodyPr/>
          <a:lstStyle/>
          <a:p>
            <a:r>
              <a:rPr lang="en-GB" sz="3200" dirty="0">
                <a:effectLst/>
                <a:latin typeface="Arial" panose="020B0604020202020204" pitchFamily="34" charset="0"/>
                <a:ea typeface="Times New Roman" panose="02020603050405020304" pitchFamily="18" charset="0"/>
              </a:rPr>
              <a:t>5. Strengths and Weaknesses of the approach </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0227CDC-E102-B6A4-4BC9-14F856367400}"/>
              </a:ext>
            </a:extLst>
          </p:cNvPr>
          <p:cNvSpPr>
            <a:spLocks noGrp="1"/>
          </p:cNvSpPr>
          <p:nvPr>
            <p:ph idx="1"/>
          </p:nvPr>
        </p:nvSpPr>
        <p:spPr/>
        <p:txBody>
          <a:bodyPr/>
          <a:lstStyle/>
          <a:p>
            <a:r>
              <a:rPr lang="en-GB" dirty="0">
                <a:latin typeface="Arial" panose="020B0604020202020204" pitchFamily="34" charset="0"/>
                <a:ea typeface="Times New Roman" panose="02020603050405020304" pitchFamily="18" charset="0"/>
              </a:rPr>
              <a:t>W</a:t>
            </a:r>
            <a:r>
              <a:rPr lang="en-GB" dirty="0">
                <a:effectLst/>
                <a:latin typeface="Arial" panose="020B0604020202020204" pitchFamily="34" charset="0"/>
                <a:ea typeface="Times New Roman" panose="02020603050405020304" pitchFamily="18" charset="0"/>
              </a:rPr>
              <a:t>hat if any are the limitations of  your project, is it truly participatory in nature?</a:t>
            </a:r>
          </a:p>
          <a:p>
            <a:endParaRPr lang="en-GB" dirty="0">
              <a:effectLst/>
              <a:latin typeface="Arial" panose="020B0604020202020204" pitchFamily="34" charset="0"/>
              <a:ea typeface="Times New Roman" panose="02020603050405020304" pitchFamily="18" charset="0"/>
            </a:endParaRPr>
          </a:p>
          <a:p>
            <a:r>
              <a:rPr lang="en-GB" dirty="0">
                <a:effectLst/>
                <a:latin typeface="Arial" panose="020B0604020202020204" pitchFamily="34" charset="0"/>
                <a:ea typeface="Times New Roman" panose="02020603050405020304" pitchFamily="18" charset="0"/>
              </a:rPr>
              <a:t> </a:t>
            </a:r>
            <a:r>
              <a:rPr lang="en-GB" dirty="0">
                <a:latin typeface="Arial" panose="020B0604020202020204" pitchFamily="34" charset="0"/>
                <a:ea typeface="Times New Roman" panose="02020603050405020304" pitchFamily="18" charset="0"/>
              </a:rPr>
              <a:t>I</a:t>
            </a:r>
            <a:r>
              <a:rPr lang="en-GB" dirty="0">
                <a:effectLst/>
                <a:latin typeface="Arial" panose="020B0604020202020204" pitchFamily="34" charset="0"/>
                <a:ea typeface="Times New Roman" panose="02020603050405020304" pitchFamily="18" charset="0"/>
              </a:rPr>
              <a:t>f not what are the barriers to achieving this? </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28112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50CE9-E5D4-CA06-C9E2-FF803CE7B273}"/>
              </a:ext>
            </a:extLst>
          </p:cNvPr>
          <p:cNvSpPr>
            <a:spLocks noGrp="1"/>
          </p:cNvSpPr>
          <p:nvPr>
            <p:ph type="title"/>
          </p:nvPr>
        </p:nvSpPr>
        <p:spPr/>
        <p:txBody>
          <a:bodyPr>
            <a:normAutofit/>
          </a:bodyPr>
          <a:lstStyle/>
          <a:p>
            <a:r>
              <a:rPr lang="en-GB" sz="3200" dirty="0">
                <a:effectLst/>
                <a:latin typeface="Arial" panose="020B0604020202020204" pitchFamily="34" charset="0"/>
                <a:ea typeface="Times New Roman" panose="02020603050405020304" pitchFamily="18" charset="0"/>
              </a:rPr>
              <a:t>6. Methods of analysis </a:t>
            </a:r>
            <a:endParaRPr lang="en-GB" sz="3200" dirty="0"/>
          </a:p>
        </p:txBody>
      </p:sp>
      <p:sp>
        <p:nvSpPr>
          <p:cNvPr id="3" name="Content Placeholder 2">
            <a:extLst>
              <a:ext uri="{FF2B5EF4-FFF2-40B4-BE49-F238E27FC236}">
                <a16:creationId xmlns:a16="http://schemas.microsoft.com/office/drawing/2014/main" id="{1F6E7CF9-3F86-3F77-0123-ABB078F2B47C}"/>
              </a:ext>
            </a:extLst>
          </p:cNvPr>
          <p:cNvSpPr>
            <a:spLocks noGrp="1"/>
          </p:cNvSpPr>
          <p:nvPr>
            <p:ph idx="1"/>
          </p:nvPr>
        </p:nvSpPr>
        <p:spPr/>
        <p:txBody>
          <a:bodyPr>
            <a:normAutofit/>
          </a:bodyPr>
          <a:lstStyle/>
          <a:p>
            <a:r>
              <a:rPr lang="en-GB" dirty="0">
                <a:latin typeface="Arial" panose="020B0604020202020204" pitchFamily="34" charset="0"/>
                <a:ea typeface="Times New Roman" panose="02020603050405020304" pitchFamily="18" charset="0"/>
              </a:rPr>
              <a:t>H</a:t>
            </a:r>
            <a:r>
              <a:rPr lang="en-GB" dirty="0">
                <a:effectLst/>
                <a:latin typeface="Arial" panose="020B0604020202020204" pitchFamily="34" charset="0"/>
                <a:ea typeface="Times New Roman" panose="02020603050405020304" pitchFamily="18" charset="0"/>
              </a:rPr>
              <a:t>ow will you / YP analyse the data ?</a:t>
            </a:r>
          </a:p>
          <a:p>
            <a:pPr marL="0" indent="0">
              <a:buNone/>
            </a:pPr>
            <a:endParaRPr lang="en-GB" dirty="0">
              <a:effectLst/>
              <a:latin typeface="Arial" panose="020B0604020202020204" pitchFamily="34" charset="0"/>
              <a:ea typeface="Times New Roman" panose="02020603050405020304" pitchFamily="18" charset="0"/>
            </a:endParaRPr>
          </a:p>
          <a:p>
            <a:r>
              <a:rPr lang="en-GB" dirty="0">
                <a:latin typeface="Arial" panose="020B0604020202020204" pitchFamily="34" charset="0"/>
              </a:rPr>
              <a:t>Outline any specific methods of analysis you intend to employ and why?</a:t>
            </a:r>
            <a:endParaRPr lang="en-GB" dirty="0"/>
          </a:p>
        </p:txBody>
      </p:sp>
    </p:spTree>
    <p:extLst>
      <p:ext uri="{BB962C8B-B14F-4D97-AF65-F5344CB8AC3E}">
        <p14:creationId xmlns:p14="http://schemas.microsoft.com/office/powerpoint/2010/main" val="1723661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5F833-BB6A-5F1D-9A88-769DB31D2164}"/>
              </a:ext>
            </a:extLst>
          </p:cNvPr>
          <p:cNvSpPr>
            <a:spLocks noGrp="1"/>
          </p:cNvSpPr>
          <p:nvPr>
            <p:ph type="title"/>
          </p:nvPr>
        </p:nvSpPr>
        <p:spPr/>
        <p:txBody>
          <a:bodyPr>
            <a:normAutofit/>
          </a:bodyPr>
          <a:lstStyle/>
          <a:p>
            <a:r>
              <a:rPr lang="en-GB" sz="3200" dirty="0">
                <a:effectLst/>
                <a:latin typeface="Arial" panose="020B0604020202020204" pitchFamily="34" charset="0"/>
                <a:ea typeface="Times New Roman" panose="02020603050405020304" pitchFamily="18" charset="0"/>
              </a:rPr>
              <a:t>7. Reporting, Feedback and Dissemination</a:t>
            </a:r>
            <a:endParaRPr lang="en-GB" sz="3200" dirty="0"/>
          </a:p>
        </p:txBody>
      </p:sp>
      <p:sp>
        <p:nvSpPr>
          <p:cNvPr id="3" name="Content Placeholder 2">
            <a:extLst>
              <a:ext uri="{FF2B5EF4-FFF2-40B4-BE49-F238E27FC236}">
                <a16:creationId xmlns:a16="http://schemas.microsoft.com/office/drawing/2014/main" id="{F01ADD74-F8B3-18E4-B6D7-B6453AE37B7E}"/>
              </a:ext>
            </a:extLst>
          </p:cNvPr>
          <p:cNvSpPr>
            <a:spLocks noGrp="1"/>
          </p:cNvSpPr>
          <p:nvPr>
            <p:ph idx="1"/>
          </p:nvPr>
        </p:nvSpPr>
        <p:spPr/>
        <p:txBody>
          <a:bodyPr/>
          <a:lstStyle/>
          <a:p>
            <a:pPr marL="342900" lvl="0" indent="-342900" algn="l" rtl="0"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How will the information reported? if at all? </a:t>
            </a:r>
            <a:endParaRPr lang="en-GB" sz="2400" dirty="0">
              <a:effectLst/>
              <a:latin typeface="Times New Roman" panose="02020603050405020304" pitchFamily="18" charset="0"/>
              <a:ea typeface="Times New Roman" panose="02020603050405020304" pitchFamily="18" charset="0"/>
            </a:endParaRPr>
          </a:p>
          <a:p>
            <a:pPr marL="342900" lvl="0" indent="-342900" algn="l" fontAlgn="auto" hangingPunct="1">
              <a:buFont typeface="Symbol" panose="05050102010706020507" pitchFamily="18" charset="2"/>
              <a:buBlip>
                <a:blip r:embed="rId2"/>
              </a:buBlip>
              <a:tabLst>
                <a:tab pos="457200" algn="l"/>
              </a:tabLst>
            </a:pPr>
            <a:r>
              <a:rPr lang="en-GB" sz="2400" dirty="0">
                <a:latin typeface="Arial" panose="020B0604020202020204" pitchFamily="34" charset="0"/>
                <a:ea typeface="Times New Roman" panose="02020603050405020304" pitchFamily="18" charset="0"/>
              </a:rPr>
              <a:t>How will you feedback the findings?</a:t>
            </a:r>
          </a:p>
          <a:p>
            <a:pPr marL="342900" lvl="0" indent="-342900" algn="l"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To whom?</a:t>
            </a:r>
            <a:endParaRPr lang="en-GB" sz="2400" dirty="0">
              <a:effectLst/>
              <a:latin typeface="Times New Roman" panose="02020603050405020304" pitchFamily="18" charset="0"/>
              <a:ea typeface="Times New Roman" panose="02020603050405020304" pitchFamily="18" charset="0"/>
            </a:endParaRPr>
          </a:p>
          <a:p>
            <a:pPr marL="342900" lvl="0" indent="-342900" algn="l"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What impact might they have on young people? </a:t>
            </a:r>
            <a:endParaRPr lang="en-GB" sz="2400" dirty="0">
              <a:effectLst/>
              <a:latin typeface="Times New Roman" panose="02020603050405020304" pitchFamily="18" charset="0"/>
              <a:ea typeface="Times New Roman" panose="02020603050405020304" pitchFamily="18" charset="0"/>
            </a:endParaRPr>
          </a:p>
          <a:p>
            <a:pPr marL="342900" lvl="0" indent="-342900" algn="l" fontAlgn="auto" hangingPunct="1">
              <a:buFont typeface="Symbol" panose="05050102010706020507" pitchFamily="18" charset="2"/>
              <a:buBlip>
                <a:blip r:embed="rId2"/>
              </a:buBlip>
              <a:tabLst>
                <a:tab pos="457200" algn="l"/>
              </a:tabLst>
            </a:pPr>
            <a:r>
              <a:rPr lang="en-GB" sz="2400" dirty="0">
                <a:effectLst/>
                <a:latin typeface="Arial" panose="020B0604020202020204" pitchFamily="34" charset="0"/>
                <a:ea typeface="Times New Roman" panose="02020603050405020304" pitchFamily="18" charset="0"/>
              </a:rPr>
              <a:t>Who else will see the research?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402730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15EDC-CDDE-AB9D-62F0-E4658FEDA5E6}"/>
              </a:ext>
            </a:extLst>
          </p:cNvPr>
          <p:cNvSpPr>
            <a:spLocks noGrp="1"/>
          </p:cNvSpPr>
          <p:nvPr>
            <p:ph type="title"/>
          </p:nvPr>
        </p:nvSpPr>
        <p:spPr/>
        <p:txBody>
          <a:bodyPr/>
          <a:lstStyle/>
          <a:p>
            <a:r>
              <a:rPr lang="en-GB" dirty="0"/>
              <a:t>Handy Tips</a:t>
            </a:r>
          </a:p>
        </p:txBody>
      </p:sp>
      <p:sp>
        <p:nvSpPr>
          <p:cNvPr id="3" name="Content Placeholder 2">
            <a:extLst>
              <a:ext uri="{FF2B5EF4-FFF2-40B4-BE49-F238E27FC236}">
                <a16:creationId xmlns:a16="http://schemas.microsoft.com/office/drawing/2014/main" id="{09E1424C-36B3-21FB-9A9B-3F4CA8D60F7D}"/>
              </a:ext>
            </a:extLst>
          </p:cNvPr>
          <p:cNvSpPr>
            <a:spLocks noGrp="1"/>
          </p:cNvSpPr>
          <p:nvPr>
            <p:ph idx="1"/>
          </p:nvPr>
        </p:nvSpPr>
        <p:spPr/>
        <p:txBody>
          <a:bodyPr>
            <a:normAutofit fontScale="92500" lnSpcReduction="20000"/>
          </a:bodyPr>
          <a:lstStyle/>
          <a:p>
            <a:pPr marL="0" lvl="0" indent="0" algn="l" fontAlgn="auto" hangingPunct="1">
              <a:buNone/>
            </a:pPr>
            <a:r>
              <a:rPr lang="en-GB" sz="2400" dirty="0">
                <a:effectLst/>
                <a:latin typeface="Arial" panose="020B0604020202020204" pitchFamily="34" charset="0"/>
                <a:ea typeface="Times New Roman" panose="02020603050405020304" pitchFamily="18" charset="0"/>
              </a:rPr>
              <a:t>Keep it simple (keep the hypothetical question focused)</a:t>
            </a:r>
            <a:endParaRPr lang="en-GB" sz="2400" dirty="0">
              <a:effectLst/>
              <a:latin typeface="Times New Roman" panose="02020603050405020304" pitchFamily="18" charset="0"/>
              <a:ea typeface="Times New Roman" panose="02020603050405020304" pitchFamily="18" charset="0"/>
            </a:endParaRPr>
          </a:p>
          <a:p>
            <a:pPr indent="0" algn="l" fontAlgn="auto" hangingPunct="1">
              <a:buNone/>
            </a:pPr>
            <a:endParaRPr lang="en-GB" sz="2400" dirty="0">
              <a:effectLst/>
              <a:latin typeface="Times New Roman" panose="02020603050405020304" pitchFamily="18" charset="0"/>
              <a:ea typeface="Times New Roman" panose="02020603050405020304" pitchFamily="18" charset="0"/>
            </a:endParaRPr>
          </a:p>
          <a:p>
            <a:pPr marL="0" lvl="0" indent="0" algn="l" fontAlgn="auto" hangingPunct="1">
              <a:buNone/>
            </a:pPr>
            <a:r>
              <a:rPr lang="en-GB" sz="2400" dirty="0">
                <a:effectLst/>
                <a:latin typeface="Arial" panose="020B0604020202020204" pitchFamily="34" charset="0"/>
                <a:ea typeface="Times New Roman" panose="02020603050405020304" pitchFamily="18" charset="0"/>
              </a:rPr>
              <a:t>Relate it to your practice </a:t>
            </a:r>
          </a:p>
          <a:p>
            <a:pPr marL="0" lvl="0" indent="0" algn="l" fontAlgn="auto" hangingPunct="1">
              <a:buNone/>
            </a:pPr>
            <a:r>
              <a:rPr lang="en-GB" dirty="0">
                <a:effectLst/>
                <a:latin typeface="Arial" panose="020B0604020202020204" pitchFamily="34" charset="0"/>
                <a:ea typeface="Times New Roman" panose="02020603050405020304" pitchFamily="18" charset="0"/>
              </a:rPr>
              <a:t>Think about what you are doing in your placement, from your observations or discussions with Young people / a young person what issues could you look at? </a:t>
            </a:r>
            <a:endParaRPr lang="en-GB" dirty="0">
              <a:effectLst/>
              <a:latin typeface="Times New Roman" panose="02020603050405020304" pitchFamily="18" charset="0"/>
              <a:ea typeface="Times New Roman" panose="02020603050405020304" pitchFamily="18" charset="0"/>
            </a:endParaRPr>
          </a:p>
          <a:p>
            <a:pPr marL="914400" lvl="2" indent="0" algn="l" fontAlgn="auto" hangingPunct="1">
              <a:buNone/>
            </a:pPr>
            <a:r>
              <a:rPr lang="en-GB" sz="2400" dirty="0">
                <a:effectLst/>
                <a:latin typeface="Arial" panose="020B0604020202020204" pitchFamily="34" charset="0"/>
                <a:ea typeface="Times New Roman" panose="02020603050405020304" pitchFamily="18" charset="0"/>
              </a:rPr>
              <a:t>E.g. it could be as simple as finding out why young people don’t go to their local youth club? </a:t>
            </a:r>
            <a:endParaRPr lang="en-GB" sz="2400" dirty="0">
              <a:effectLst/>
              <a:latin typeface="Times New Roman" panose="02020603050405020304" pitchFamily="18" charset="0"/>
              <a:ea typeface="Times New Roman" panose="02020603050405020304" pitchFamily="18" charset="0"/>
            </a:endParaRPr>
          </a:p>
          <a:p>
            <a:pPr marL="914400" lvl="2" indent="0" algn="l" fontAlgn="auto" hangingPunct="1">
              <a:buNone/>
            </a:pPr>
            <a:r>
              <a:rPr lang="en-GB" sz="2400" dirty="0">
                <a:effectLst/>
                <a:latin typeface="Arial" panose="020B0604020202020204" pitchFamily="34" charset="0"/>
                <a:ea typeface="Times New Roman" panose="02020603050405020304" pitchFamily="18" charset="0"/>
              </a:rPr>
              <a:t>Or : Why do not more Young People want to participate in organised sport classes?</a:t>
            </a:r>
          </a:p>
          <a:p>
            <a:pPr marL="914400" lvl="2" indent="0" algn="l" fontAlgn="auto" hangingPunct="1">
              <a:buNone/>
            </a:pPr>
            <a:endParaRPr lang="en-GB" sz="2400" dirty="0">
              <a:effectLst/>
              <a:latin typeface="Arial" panose="020B0604020202020204" pitchFamily="34" charset="0"/>
              <a:ea typeface="Times New Roman" panose="02020603050405020304" pitchFamily="18" charset="0"/>
            </a:endParaRPr>
          </a:p>
          <a:p>
            <a:pPr algn="l" fontAlgn="auto" hangingPunct="1"/>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084347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BF6B5-D8A7-C4AB-85AB-65B3D2F30DE7}"/>
              </a:ext>
            </a:extLst>
          </p:cNvPr>
          <p:cNvSpPr>
            <a:spLocks noGrp="1"/>
          </p:cNvSpPr>
          <p:nvPr>
            <p:ph type="title"/>
          </p:nvPr>
        </p:nvSpPr>
        <p:spPr/>
        <p:txBody>
          <a:bodyPr/>
          <a:lstStyle/>
          <a:p>
            <a:r>
              <a:rPr lang="en-GB" dirty="0"/>
              <a:t>Handy Tips</a:t>
            </a:r>
          </a:p>
        </p:txBody>
      </p:sp>
      <p:sp>
        <p:nvSpPr>
          <p:cNvPr id="3" name="Content Placeholder 2">
            <a:extLst>
              <a:ext uri="{FF2B5EF4-FFF2-40B4-BE49-F238E27FC236}">
                <a16:creationId xmlns:a16="http://schemas.microsoft.com/office/drawing/2014/main" id="{4C4A0F3B-860F-F75E-19D8-637829EF2707}"/>
              </a:ext>
            </a:extLst>
          </p:cNvPr>
          <p:cNvSpPr>
            <a:spLocks noGrp="1"/>
          </p:cNvSpPr>
          <p:nvPr>
            <p:ph idx="1"/>
          </p:nvPr>
        </p:nvSpPr>
        <p:spPr/>
        <p:txBody>
          <a:bodyPr/>
          <a:lstStyle/>
          <a:p>
            <a:pPr marL="914400" lvl="2" indent="0" algn="l" fontAlgn="auto" hangingPunct="1">
              <a:buNone/>
            </a:pPr>
            <a:r>
              <a:rPr lang="en-GB" sz="2800" dirty="0">
                <a:effectLst/>
                <a:latin typeface="Arial" panose="020B0604020202020204" pitchFamily="34" charset="0"/>
                <a:ea typeface="Times New Roman" panose="02020603050405020304" pitchFamily="18" charset="0"/>
              </a:rPr>
              <a:t>Discuss with your line managers is there anything that you could explore that they have discussed with young people to help you. </a:t>
            </a:r>
            <a:endParaRPr lang="en-GB" sz="2800" dirty="0">
              <a:effectLst/>
              <a:latin typeface="Times New Roman" panose="02020603050405020304" pitchFamily="18" charset="0"/>
              <a:ea typeface="Times New Roman" panose="02020603050405020304" pitchFamily="18" charset="0"/>
            </a:endParaRPr>
          </a:p>
          <a:p>
            <a:pPr marL="914400" lvl="2" indent="0" algn="l" fontAlgn="auto" hangingPunct="1">
              <a:buNone/>
            </a:pPr>
            <a:endParaRPr lang="en-GB" sz="2800" dirty="0">
              <a:effectLst/>
              <a:latin typeface="Arial" panose="020B0604020202020204" pitchFamily="34" charset="0"/>
              <a:ea typeface="Times New Roman" panose="02020603050405020304" pitchFamily="18" charset="0"/>
            </a:endParaRPr>
          </a:p>
          <a:p>
            <a:pPr marL="914400" lvl="2" indent="0" algn="l" fontAlgn="auto" hangingPunct="1">
              <a:buNone/>
            </a:pPr>
            <a:r>
              <a:rPr lang="en-GB" sz="2800" dirty="0">
                <a:effectLst/>
                <a:latin typeface="Arial" panose="020B0604020202020204" pitchFamily="34" charset="0"/>
                <a:ea typeface="Times New Roman" panose="02020603050405020304" pitchFamily="18" charset="0"/>
              </a:rPr>
              <a:t>A good place to start would be to talk to young people what is of importance to them? and see if interested in helping you? </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80277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7FB02-A54A-4188-D47C-81079EE5328C}"/>
              </a:ext>
            </a:extLst>
          </p:cNvPr>
          <p:cNvSpPr>
            <a:spLocks noGrp="1"/>
          </p:cNvSpPr>
          <p:nvPr>
            <p:ph type="title"/>
          </p:nvPr>
        </p:nvSpPr>
        <p:spPr/>
        <p:txBody>
          <a:bodyPr/>
          <a:lstStyle/>
          <a:p>
            <a:r>
              <a:rPr lang="en-GB" dirty="0"/>
              <a:t>Handy Tips</a:t>
            </a:r>
          </a:p>
        </p:txBody>
      </p:sp>
      <p:sp>
        <p:nvSpPr>
          <p:cNvPr id="3" name="Content Placeholder 2">
            <a:extLst>
              <a:ext uri="{FF2B5EF4-FFF2-40B4-BE49-F238E27FC236}">
                <a16:creationId xmlns:a16="http://schemas.microsoft.com/office/drawing/2014/main" id="{7274A725-E6FD-FC13-0194-3730B72AD65D}"/>
              </a:ext>
            </a:extLst>
          </p:cNvPr>
          <p:cNvSpPr>
            <a:spLocks noGrp="1"/>
          </p:cNvSpPr>
          <p:nvPr>
            <p:ph idx="1"/>
          </p:nvPr>
        </p:nvSpPr>
        <p:spPr/>
        <p:txBody>
          <a:bodyPr>
            <a:normAutofit fontScale="92500"/>
          </a:bodyPr>
          <a:lstStyle/>
          <a:p>
            <a:pPr marL="0" lvl="0" indent="0" algn="l" fontAlgn="auto" hangingPunct="1">
              <a:buNone/>
            </a:pPr>
            <a:r>
              <a:rPr lang="en-GB" sz="2800" dirty="0">
                <a:effectLst/>
                <a:latin typeface="Arial" panose="020B0604020202020204" pitchFamily="34" charset="0"/>
                <a:ea typeface="Times New Roman" panose="02020603050405020304" pitchFamily="18" charset="0"/>
              </a:rPr>
              <a:t>I am more interested in the process of engagement with participatory research rather than the necessary outcome. You may not end up with a perfect piece of research, that’s ok, but you should be able to outline why this is the case giving a good argument (see section on strengths and weaknesses below).  </a:t>
            </a:r>
            <a:endParaRPr lang="en-GB" sz="2800" dirty="0">
              <a:effectLst/>
              <a:latin typeface="Times New Roman" panose="02020603050405020304" pitchFamily="18" charset="0"/>
              <a:ea typeface="Times New Roman" panose="02020603050405020304" pitchFamily="18" charset="0"/>
            </a:endParaRPr>
          </a:p>
          <a:p>
            <a:pPr marL="0" lvl="0" indent="0" algn="l" fontAlgn="auto" hangingPunct="1">
              <a:buNone/>
            </a:pPr>
            <a:endParaRPr lang="en-GB" sz="2800" dirty="0">
              <a:effectLst/>
              <a:latin typeface="Arial" panose="020B0604020202020204" pitchFamily="34" charset="0"/>
              <a:ea typeface="Times New Roman" panose="02020603050405020304" pitchFamily="18" charset="0"/>
            </a:endParaRPr>
          </a:p>
          <a:p>
            <a:pPr marL="0" lvl="0" indent="0" algn="l" fontAlgn="auto" hangingPunct="1">
              <a:buNone/>
            </a:pPr>
            <a:r>
              <a:rPr lang="en-GB" sz="2800" dirty="0">
                <a:effectLst/>
                <a:latin typeface="Arial" panose="020B0604020202020204" pitchFamily="34" charset="0"/>
                <a:ea typeface="Times New Roman" panose="02020603050405020304" pitchFamily="18" charset="0"/>
              </a:rPr>
              <a:t>Your project may not necessarily be an “ideal participatory project that involves young people from start to finish” however you need to identify  how you would engage or attempt to engage young people along the way. :</a:t>
            </a:r>
          </a:p>
          <a:p>
            <a:endParaRPr lang="en-GB" dirty="0"/>
          </a:p>
        </p:txBody>
      </p:sp>
    </p:spTree>
    <p:extLst>
      <p:ext uri="{BB962C8B-B14F-4D97-AF65-F5344CB8AC3E}">
        <p14:creationId xmlns:p14="http://schemas.microsoft.com/office/powerpoint/2010/main" val="891347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75B3F-FD21-B66F-1313-B75EECB89905}"/>
              </a:ext>
            </a:extLst>
          </p:cNvPr>
          <p:cNvSpPr>
            <a:spLocks noGrp="1"/>
          </p:cNvSpPr>
          <p:nvPr>
            <p:ph type="title"/>
          </p:nvPr>
        </p:nvSpPr>
        <p:spPr/>
        <p:txBody>
          <a:bodyPr/>
          <a:lstStyle/>
          <a:p>
            <a:r>
              <a:rPr lang="en-GB" dirty="0"/>
              <a:t>Handy Tips</a:t>
            </a:r>
          </a:p>
        </p:txBody>
      </p:sp>
      <p:sp>
        <p:nvSpPr>
          <p:cNvPr id="3" name="Content Placeholder 2">
            <a:extLst>
              <a:ext uri="{FF2B5EF4-FFF2-40B4-BE49-F238E27FC236}">
                <a16:creationId xmlns:a16="http://schemas.microsoft.com/office/drawing/2014/main" id="{C67440FC-532C-868E-F6AE-1522F6CB38B1}"/>
              </a:ext>
            </a:extLst>
          </p:cNvPr>
          <p:cNvSpPr>
            <a:spLocks noGrp="1"/>
          </p:cNvSpPr>
          <p:nvPr>
            <p:ph idx="1"/>
          </p:nvPr>
        </p:nvSpPr>
        <p:spPr/>
        <p:txBody>
          <a:bodyPr>
            <a:normAutofit/>
          </a:bodyPr>
          <a:lstStyle/>
          <a:p>
            <a:pPr marL="0" lvl="0" indent="0" algn="l" fontAlgn="auto" hangingPunct="1">
              <a:buNone/>
            </a:pPr>
            <a:r>
              <a:rPr lang="en-GB" sz="2800" dirty="0">
                <a:effectLst/>
                <a:latin typeface="Arial" panose="020B0604020202020204" pitchFamily="34" charset="0"/>
                <a:ea typeface="Times New Roman" panose="02020603050405020304" pitchFamily="18" charset="0"/>
              </a:rPr>
              <a:t>A quote from West 1999, In Banks. S. Ethical issues in Youth Work ch11 “young People as Researchers: Ethical issues in Participatory Research”  is helpful to put the above in to context:</a:t>
            </a:r>
            <a:endParaRPr lang="en-GB" sz="2800" dirty="0">
              <a:effectLst/>
              <a:latin typeface="Times New Roman" panose="02020603050405020304" pitchFamily="18" charset="0"/>
              <a:ea typeface="Times New Roman" panose="02020603050405020304" pitchFamily="18" charset="0"/>
            </a:endParaRPr>
          </a:p>
          <a:p>
            <a:pPr indent="0" algn="just" hangingPunct="0">
              <a:buNone/>
            </a:pPr>
            <a:endParaRPr lang="en-GB" sz="2800" dirty="0">
              <a:effectLst/>
              <a:latin typeface="Times New Roman" panose="02020603050405020304" pitchFamily="18" charset="0"/>
              <a:ea typeface="Times New Roman" panose="02020603050405020304" pitchFamily="18" charset="0"/>
            </a:endParaRPr>
          </a:p>
          <a:p>
            <a:pPr marL="685800" algn="l" fontAlgn="auto" hangingPunct="1"/>
            <a:r>
              <a:rPr lang="en-GB" sz="2800" dirty="0">
                <a:effectLst/>
                <a:latin typeface="Arial" panose="020B0604020202020204" pitchFamily="34" charset="0"/>
                <a:ea typeface="Times New Roman" panose="02020603050405020304" pitchFamily="18" charset="0"/>
              </a:rPr>
              <a:t>“Key elements linking youthwork and participatory research are the process itself, an aspect of informal education and learning: the notion of ‘starting where young people are’ (beginning from their perspective), and the value of empowerment.”…(p.185) </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1964682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841</Words>
  <Application>Microsoft Office PowerPoint</Application>
  <PresentationFormat>Widescreen</PresentationFormat>
  <Paragraphs>66</Paragraphs>
  <Slides>18</Slides>
  <Notes>0</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18</vt:i4>
      </vt:variant>
    </vt:vector>
  </HeadingPairs>
  <TitlesOfParts>
    <vt:vector size="32" baseType="lpstr">
      <vt:lpstr>Aptos</vt:lpstr>
      <vt:lpstr>Arial</vt:lpstr>
      <vt:lpstr>Calibri</vt:lpstr>
      <vt:lpstr>Calibri Light</vt:lpstr>
      <vt:lpstr>Courier New</vt:lpstr>
      <vt:lpstr>Symbol</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Social and Educational Research for Professional Practice </vt:lpstr>
      <vt:lpstr>Assignment Guidance</vt:lpstr>
      <vt:lpstr>Part 2</vt:lpstr>
      <vt:lpstr>Suggested Structure  </vt:lpstr>
      <vt:lpstr>2. Introduction / Background Information </vt:lpstr>
      <vt:lpstr>2. Introduction / Background Information </vt:lpstr>
      <vt:lpstr>3. Aims and Objectives  </vt:lpstr>
      <vt:lpstr>3. Methods Used  </vt:lpstr>
      <vt:lpstr>4. Ethical Issues  </vt:lpstr>
      <vt:lpstr>5. Strengths and Weaknesses of the approach  </vt:lpstr>
      <vt:lpstr>6. Methods of analysis </vt:lpstr>
      <vt:lpstr>7. Reporting, Feedback and Dissemination</vt:lpstr>
      <vt:lpstr>Handy Tips</vt:lpstr>
      <vt:lpstr>Handy Tips</vt:lpstr>
      <vt:lpstr>Handy Tips</vt:lpstr>
      <vt:lpstr>Handy Tips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12</cp:revision>
  <dcterms:created xsi:type="dcterms:W3CDTF">2024-09-09T10:46:02Z</dcterms:created>
  <dcterms:modified xsi:type="dcterms:W3CDTF">2025-04-02T14:03:20Z</dcterms:modified>
</cp:coreProperties>
</file>