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3" r:id="rId1"/>
  </p:sldMasterIdLst>
  <p:notesMasterIdLst>
    <p:notesMasterId r:id="rId18"/>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0B20ACD-9CF3-41FD-A067-0D8A099F84D1}">
          <p14:sldIdLst>
            <p14:sldId id="256"/>
            <p14:sldId id="257"/>
            <p14:sldId id="259"/>
            <p14:sldId id="258"/>
            <p14:sldId id="260"/>
            <p14:sldId id="261"/>
            <p14:sldId id="262"/>
            <p14:sldId id="263"/>
            <p14:sldId id="264"/>
            <p14:sldId id="265"/>
          </p14:sldIdLst>
        </p14:section>
        <p14:section name="Evaluation &amp; Reflection" id="{3E168FB2-5468-419D-8667-F9DBCA89C2B7}">
          <p14:sldIdLst>
            <p14:sldId id="266"/>
            <p14:sldId id="267"/>
          </p14:sldIdLst>
        </p14:section>
        <p14:section name="References" id="{86694950-A778-413F-8F7B-B110203BBCFA}">
          <p14:sldIdLst>
            <p14:sldId id="268"/>
            <p14:sldId id="269"/>
            <p14:sldId id="270"/>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82746" autoAdjust="0"/>
  </p:normalViewPr>
  <p:slideViewPr>
    <p:cSldViewPr snapToGrid="0">
      <p:cViewPr varScale="1">
        <p:scale>
          <a:sx n="60" d="100"/>
          <a:sy n="60" d="100"/>
        </p:scale>
        <p:origin x="90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C4CE00-A49A-4352-9ABF-C64DEAA79372}"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F6BB6059-11BC-4A54-80A6-D296C27A2E14}">
      <dgm:prSet custT="1"/>
      <dgm:spPr/>
      <dgm:t>
        <a:bodyPr/>
        <a:lstStyle/>
        <a:p>
          <a:r>
            <a:rPr lang="en-US" sz="2800" dirty="0">
              <a:latin typeface="Calibri" panose="020F0502020204030204" pitchFamily="34" charset="0"/>
              <a:cs typeface="Calibri" panose="020F0502020204030204" pitchFamily="34" charset="0"/>
            </a:rPr>
            <a:t>What is the required number of beds needed to enhance effective critical care delivery  in Wales and will this number of beds  survive a surge in demand? </a:t>
          </a:r>
        </a:p>
      </dgm:t>
    </dgm:pt>
    <dgm:pt modelId="{AACE3554-42C2-40A6-A0C3-C3DA967642AF}" type="parTrans" cxnId="{CED9749B-7009-4AFF-B556-AA123614BDEC}">
      <dgm:prSet/>
      <dgm:spPr/>
      <dgm:t>
        <a:bodyPr/>
        <a:lstStyle/>
        <a:p>
          <a:endParaRPr lang="en-US"/>
        </a:p>
      </dgm:t>
    </dgm:pt>
    <dgm:pt modelId="{3DF6AE0F-F680-4FC1-B181-18F147A940E8}" type="sibTrans" cxnId="{CED9749B-7009-4AFF-B556-AA123614BDEC}">
      <dgm:prSet/>
      <dgm:spPr/>
      <dgm:t>
        <a:bodyPr/>
        <a:lstStyle/>
        <a:p>
          <a:endParaRPr lang="en-US" dirty="0"/>
        </a:p>
      </dgm:t>
    </dgm:pt>
    <dgm:pt modelId="{FCC82B26-A5E7-4EC4-9D76-4B4EE95F17A6}">
      <dgm:prSet custT="1"/>
      <dgm:spPr/>
      <dgm:t>
        <a:bodyPr/>
        <a:lstStyle/>
        <a:p>
          <a:r>
            <a:rPr lang="en-GB" sz="2400" b="1" i="0" dirty="0">
              <a:solidFill>
                <a:schemeClr val="tx1"/>
              </a:solidFill>
              <a:latin typeface="Calibri" panose="020F0502020204030204" pitchFamily="34" charset="0"/>
              <a:cs typeface="Calibri" panose="020F0502020204030204" pitchFamily="34" charset="0"/>
            </a:rPr>
            <a:t>It was hypothesized that: </a:t>
          </a:r>
          <a:endParaRPr lang="en-US" sz="2400" b="1" dirty="0">
            <a:solidFill>
              <a:schemeClr val="tx1"/>
            </a:solidFill>
            <a:latin typeface="Calibri" panose="020F0502020204030204" pitchFamily="34" charset="0"/>
            <a:cs typeface="Calibri" panose="020F0502020204030204" pitchFamily="34" charset="0"/>
          </a:endParaRPr>
        </a:p>
      </dgm:t>
    </dgm:pt>
    <dgm:pt modelId="{9757F475-51D1-4CD8-928D-088186FC56D6}" type="parTrans" cxnId="{73A9ABD1-9F5E-444D-9E2F-FF9402FE2977}">
      <dgm:prSet/>
      <dgm:spPr/>
      <dgm:t>
        <a:bodyPr/>
        <a:lstStyle/>
        <a:p>
          <a:endParaRPr lang="en-US"/>
        </a:p>
      </dgm:t>
    </dgm:pt>
    <dgm:pt modelId="{C7104977-1C85-4C20-A2FC-2BB6E9C00525}" type="sibTrans" cxnId="{73A9ABD1-9F5E-444D-9E2F-FF9402FE2977}">
      <dgm:prSet/>
      <dgm:spPr/>
      <dgm:t>
        <a:bodyPr/>
        <a:lstStyle/>
        <a:p>
          <a:endParaRPr lang="en-US"/>
        </a:p>
      </dgm:t>
    </dgm:pt>
    <dgm:pt modelId="{A42F63E6-5E05-4105-AA91-A0ABBEB6BAA2}">
      <dgm:prSet custT="1"/>
      <dgm:spPr/>
      <dgm:t>
        <a:bodyPr/>
        <a:lstStyle/>
        <a:p>
          <a:r>
            <a:rPr lang="en-GB" sz="2400" b="1" dirty="0">
              <a:latin typeface="Calibri" panose="020F0502020204030204" pitchFamily="34" charset="0"/>
              <a:cs typeface="Calibri" panose="020F0502020204030204" pitchFamily="34" charset="0"/>
            </a:rPr>
            <a:t>A specific number of critical care beds in each unit can enhance bed accessibility and availability to sufficiently meet critical care demand</a:t>
          </a:r>
          <a:endParaRPr lang="en-US" sz="2400" dirty="0">
            <a:latin typeface="Calibri" panose="020F0502020204030204" pitchFamily="34" charset="0"/>
            <a:cs typeface="Calibri" panose="020F0502020204030204" pitchFamily="34" charset="0"/>
          </a:endParaRPr>
        </a:p>
      </dgm:t>
    </dgm:pt>
    <dgm:pt modelId="{381DD091-70A8-4773-978A-6435CE541136}" type="parTrans" cxnId="{4F9C57A8-F9AB-421A-8C41-5AB1F6CFAA46}">
      <dgm:prSet/>
      <dgm:spPr/>
      <dgm:t>
        <a:bodyPr/>
        <a:lstStyle/>
        <a:p>
          <a:endParaRPr lang="en-US"/>
        </a:p>
      </dgm:t>
    </dgm:pt>
    <dgm:pt modelId="{8E30AF9B-BC8D-4082-8A97-EF26C7281E18}" type="sibTrans" cxnId="{4F9C57A8-F9AB-421A-8C41-5AB1F6CFAA46}">
      <dgm:prSet/>
      <dgm:spPr/>
      <dgm:t>
        <a:bodyPr/>
        <a:lstStyle/>
        <a:p>
          <a:endParaRPr lang="en-US"/>
        </a:p>
      </dgm:t>
    </dgm:pt>
    <dgm:pt modelId="{69E8B830-80CC-42F1-805C-A3A9A9E1089A}" type="pres">
      <dgm:prSet presAssocID="{F3C4CE00-A49A-4352-9ABF-C64DEAA79372}" presName="outerComposite" presStyleCnt="0">
        <dgm:presLayoutVars>
          <dgm:chMax val="5"/>
          <dgm:dir/>
          <dgm:resizeHandles val="exact"/>
        </dgm:presLayoutVars>
      </dgm:prSet>
      <dgm:spPr/>
    </dgm:pt>
    <dgm:pt modelId="{33F27B34-4B3D-4F71-BAF8-07751EBF9831}" type="pres">
      <dgm:prSet presAssocID="{F3C4CE00-A49A-4352-9ABF-C64DEAA79372}" presName="dummyMaxCanvas" presStyleCnt="0">
        <dgm:presLayoutVars/>
      </dgm:prSet>
      <dgm:spPr/>
    </dgm:pt>
    <dgm:pt modelId="{5122D173-8787-44E5-B540-9BE0EE9CBBC9}" type="pres">
      <dgm:prSet presAssocID="{F3C4CE00-A49A-4352-9ABF-C64DEAA79372}" presName="TwoNodes_1" presStyleLbl="node1" presStyleIdx="0" presStyleCnt="2" custScaleY="117921">
        <dgm:presLayoutVars>
          <dgm:bulletEnabled val="1"/>
        </dgm:presLayoutVars>
      </dgm:prSet>
      <dgm:spPr/>
    </dgm:pt>
    <dgm:pt modelId="{720E2E80-C16E-42AA-AEFA-CBC32D3409D8}" type="pres">
      <dgm:prSet presAssocID="{F3C4CE00-A49A-4352-9ABF-C64DEAA79372}" presName="TwoNodes_2" presStyleLbl="node1" presStyleIdx="1" presStyleCnt="2" custScaleY="114120">
        <dgm:presLayoutVars>
          <dgm:bulletEnabled val="1"/>
        </dgm:presLayoutVars>
      </dgm:prSet>
      <dgm:spPr/>
    </dgm:pt>
    <dgm:pt modelId="{033C83D9-84A8-4F15-9E5D-98203D13B73A}" type="pres">
      <dgm:prSet presAssocID="{F3C4CE00-A49A-4352-9ABF-C64DEAA79372}" presName="TwoConn_1-2" presStyleLbl="fgAccFollowNode1" presStyleIdx="0" presStyleCnt="1" custScaleY="80851">
        <dgm:presLayoutVars>
          <dgm:bulletEnabled val="1"/>
        </dgm:presLayoutVars>
      </dgm:prSet>
      <dgm:spPr/>
    </dgm:pt>
    <dgm:pt modelId="{38A82392-0B1C-4B3C-8808-851382CE8D12}" type="pres">
      <dgm:prSet presAssocID="{F3C4CE00-A49A-4352-9ABF-C64DEAA79372}" presName="TwoNodes_1_text" presStyleLbl="node1" presStyleIdx="1" presStyleCnt="2">
        <dgm:presLayoutVars>
          <dgm:bulletEnabled val="1"/>
        </dgm:presLayoutVars>
      </dgm:prSet>
      <dgm:spPr/>
    </dgm:pt>
    <dgm:pt modelId="{033A7AF4-745C-45B3-BCCF-68574F3AAFE3}" type="pres">
      <dgm:prSet presAssocID="{F3C4CE00-A49A-4352-9ABF-C64DEAA79372}" presName="TwoNodes_2_text" presStyleLbl="node1" presStyleIdx="1" presStyleCnt="2">
        <dgm:presLayoutVars>
          <dgm:bulletEnabled val="1"/>
        </dgm:presLayoutVars>
      </dgm:prSet>
      <dgm:spPr/>
    </dgm:pt>
  </dgm:ptLst>
  <dgm:cxnLst>
    <dgm:cxn modelId="{B28B9E3C-91FB-4BEC-802A-282DB6487E66}" type="presOf" srcId="{FCC82B26-A5E7-4EC4-9D76-4B4EE95F17A6}" destId="{720E2E80-C16E-42AA-AEFA-CBC32D3409D8}" srcOrd="0" destOrd="0" presId="urn:microsoft.com/office/officeart/2005/8/layout/vProcess5"/>
    <dgm:cxn modelId="{0616296E-93B0-4048-AF18-DF50DF5D4C63}" type="presOf" srcId="{3DF6AE0F-F680-4FC1-B181-18F147A940E8}" destId="{033C83D9-84A8-4F15-9E5D-98203D13B73A}" srcOrd="0" destOrd="0" presId="urn:microsoft.com/office/officeart/2005/8/layout/vProcess5"/>
    <dgm:cxn modelId="{C7C9327D-3184-49C1-BC2C-0E0B79830412}" type="presOf" srcId="{F3C4CE00-A49A-4352-9ABF-C64DEAA79372}" destId="{69E8B830-80CC-42F1-805C-A3A9A9E1089A}" srcOrd="0" destOrd="0" presId="urn:microsoft.com/office/officeart/2005/8/layout/vProcess5"/>
    <dgm:cxn modelId="{40C70A91-413F-49F0-B85C-609233118EAB}" type="presOf" srcId="{FCC82B26-A5E7-4EC4-9D76-4B4EE95F17A6}" destId="{033A7AF4-745C-45B3-BCCF-68574F3AAFE3}" srcOrd="1" destOrd="0" presId="urn:microsoft.com/office/officeart/2005/8/layout/vProcess5"/>
    <dgm:cxn modelId="{CED9749B-7009-4AFF-B556-AA123614BDEC}" srcId="{F3C4CE00-A49A-4352-9ABF-C64DEAA79372}" destId="{F6BB6059-11BC-4A54-80A6-D296C27A2E14}" srcOrd="0" destOrd="0" parTransId="{AACE3554-42C2-40A6-A0C3-C3DA967642AF}" sibTransId="{3DF6AE0F-F680-4FC1-B181-18F147A940E8}"/>
    <dgm:cxn modelId="{4F9C57A8-F9AB-421A-8C41-5AB1F6CFAA46}" srcId="{FCC82B26-A5E7-4EC4-9D76-4B4EE95F17A6}" destId="{A42F63E6-5E05-4105-AA91-A0ABBEB6BAA2}" srcOrd="0" destOrd="0" parTransId="{381DD091-70A8-4773-978A-6435CE541136}" sibTransId="{8E30AF9B-BC8D-4082-8A97-EF26C7281E18}"/>
    <dgm:cxn modelId="{9C0704C6-4575-43A4-B708-6BBB8CEBC657}" type="presOf" srcId="{A42F63E6-5E05-4105-AA91-A0ABBEB6BAA2}" destId="{033A7AF4-745C-45B3-BCCF-68574F3AAFE3}" srcOrd="1" destOrd="1" presId="urn:microsoft.com/office/officeart/2005/8/layout/vProcess5"/>
    <dgm:cxn modelId="{8D3419CB-741C-45A0-A952-C1772D896C7C}" type="presOf" srcId="{A42F63E6-5E05-4105-AA91-A0ABBEB6BAA2}" destId="{720E2E80-C16E-42AA-AEFA-CBC32D3409D8}" srcOrd="0" destOrd="1" presId="urn:microsoft.com/office/officeart/2005/8/layout/vProcess5"/>
    <dgm:cxn modelId="{73A9ABD1-9F5E-444D-9E2F-FF9402FE2977}" srcId="{F3C4CE00-A49A-4352-9ABF-C64DEAA79372}" destId="{FCC82B26-A5E7-4EC4-9D76-4B4EE95F17A6}" srcOrd="1" destOrd="0" parTransId="{9757F475-51D1-4CD8-928D-088186FC56D6}" sibTransId="{C7104977-1C85-4C20-A2FC-2BB6E9C00525}"/>
    <dgm:cxn modelId="{784BF6E6-86DA-43FE-B919-5678847182ED}" type="presOf" srcId="{F6BB6059-11BC-4A54-80A6-D296C27A2E14}" destId="{38A82392-0B1C-4B3C-8808-851382CE8D12}" srcOrd="1" destOrd="0" presId="urn:microsoft.com/office/officeart/2005/8/layout/vProcess5"/>
    <dgm:cxn modelId="{05E1C8FA-10C1-450D-808E-000AA2FFAF65}" type="presOf" srcId="{F6BB6059-11BC-4A54-80A6-D296C27A2E14}" destId="{5122D173-8787-44E5-B540-9BE0EE9CBBC9}" srcOrd="0" destOrd="0" presId="urn:microsoft.com/office/officeart/2005/8/layout/vProcess5"/>
    <dgm:cxn modelId="{F94A3BD2-23C0-4CB1-A540-851081E950A4}" type="presParOf" srcId="{69E8B830-80CC-42F1-805C-A3A9A9E1089A}" destId="{33F27B34-4B3D-4F71-BAF8-07751EBF9831}" srcOrd="0" destOrd="0" presId="urn:microsoft.com/office/officeart/2005/8/layout/vProcess5"/>
    <dgm:cxn modelId="{FC31D3DE-CD56-4E83-B413-F79EDBF986A0}" type="presParOf" srcId="{69E8B830-80CC-42F1-805C-A3A9A9E1089A}" destId="{5122D173-8787-44E5-B540-9BE0EE9CBBC9}" srcOrd="1" destOrd="0" presId="urn:microsoft.com/office/officeart/2005/8/layout/vProcess5"/>
    <dgm:cxn modelId="{3601E076-69B1-4069-BEFB-D94C40A1340C}" type="presParOf" srcId="{69E8B830-80CC-42F1-805C-A3A9A9E1089A}" destId="{720E2E80-C16E-42AA-AEFA-CBC32D3409D8}" srcOrd="2" destOrd="0" presId="urn:microsoft.com/office/officeart/2005/8/layout/vProcess5"/>
    <dgm:cxn modelId="{D0E726ED-C68A-40E7-A14A-202644952284}" type="presParOf" srcId="{69E8B830-80CC-42F1-805C-A3A9A9E1089A}" destId="{033C83D9-84A8-4F15-9E5D-98203D13B73A}" srcOrd="3" destOrd="0" presId="urn:microsoft.com/office/officeart/2005/8/layout/vProcess5"/>
    <dgm:cxn modelId="{A14F0E11-C3BC-4222-992E-130C998F67D9}" type="presParOf" srcId="{69E8B830-80CC-42F1-805C-A3A9A9E1089A}" destId="{38A82392-0B1C-4B3C-8808-851382CE8D12}" srcOrd="4" destOrd="0" presId="urn:microsoft.com/office/officeart/2005/8/layout/vProcess5"/>
    <dgm:cxn modelId="{CA94B605-68FC-4F66-942D-11E845F8C8EF}" type="presParOf" srcId="{69E8B830-80CC-42F1-805C-A3A9A9E1089A}" destId="{033A7AF4-745C-45B3-BCCF-68574F3AAFE3}"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E082B1-D654-4E36-9C99-F0A1E3B9E114}"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9BB91B95-9F72-4504-A745-95122FA76F5B}">
      <dgm:prSet custT="1"/>
      <dgm:spPr/>
      <dgm:t>
        <a:bodyPr/>
        <a:lstStyle/>
        <a:p>
          <a:r>
            <a:rPr lang="en-GB" sz="1600" dirty="0">
              <a:latin typeface="Calibri" panose="020F0502020204030204" pitchFamily="34" charset="0"/>
              <a:cs typeface="Calibri" panose="020F0502020204030204" pitchFamily="34" charset="0"/>
            </a:rPr>
            <a:t>Effective critical care delivery is  characterized by timeliness and bed accessibility  that can help reduce unnecessary death and prevent the worsening of patients’ conditions.</a:t>
          </a:r>
          <a:endParaRPr lang="en-US" sz="1600" dirty="0">
            <a:latin typeface="Calibri" panose="020F0502020204030204" pitchFamily="34" charset="0"/>
            <a:cs typeface="Calibri" panose="020F0502020204030204" pitchFamily="34" charset="0"/>
          </a:endParaRPr>
        </a:p>
      </dgm:t>
    </dgm:pt>
    <dgm:pt modelId="{822E6EC1-8AE1-4AC0-AD4E-BA355DD5A383}" type="parTrans" cxnId="{691F3E05-9BD1-4BBC-8653-AC2C323AD633}">
      <dgm:prSet/>
      <dgm:spPr/>
      <dgm:t>
        <a:bodyPr/>
        <a:lstStyle/>
        <a:p>
          <a:endParaRPr lang="en-US"/>
        </a:p>
      </dgm:t>
    </dgm:pt>
    <dgm:pt modelId="{EECB1C59-D8C3-481D-861C-CCC10E5297A0}" type="sibTrans" cxnId="{691F3E05-9BD1-4BBC-8653-AC2C323AD633}">
      <dgm:prSet/>
      <dgm:spPr/>
      <dgm:t>
        <a:bodyPr/>
        <a:lstStyle/>
        <a:p>
          <a:endParaRPr lang="en-US"/>
        </a:p>
      </dgm:t>
    </dgm:pt>
    <dgm:pt modelId="{1AD9D85E-3BD2-4688-A279-D32FE501880E}">
      <dgm:prSet custT="1"/>
      <dgm:spPr/>
      <dgm:t>
        <a:bodyPr/>
        <a:lstStyle/>
        <a:p>
          <a:r>
            <a:rPr lang="en-GB" sz="1600" dirty="0">
              <a:latin typeface="Calibri" panose="020F0502020204030204" pitchFamily="34" charset="0"/>
              <a:cs typeface="Calibri" panose="020F0502020204030204" pitchFamily="34" charset="0"/>
            </a:rPr>
            <a:t>According to GIG Cymru NHS Wales (2014), Wales has a low/weak critical care capacity, with only 3.2 critical care beds per 100,000 people in the country as of 2014</a:t>
          </a:r>
          <a:endParaRPr lang="en-US" sz="1600" dirty="0">
            <a:latin typeface="Calibri" panose="020F0502020204030204" pitchFamily="34" charset="0"/>
            <a:cs typeface="Calibri" panose="020F0502020204030204" pitchFamily="34" charset="0"/>
          </a:endParaRPr>
        </a:p>
      </dgm:t>
    </dgm:pt>
    <dgm:pt modelId="{50D7947B-BB7C-4268-97BF-4007326E4693}" type="parTrans" cxnId="{F737999A-FE10-4F36-8B75-8DB23A9C1EE7}">
      <dgm:prSet/>
      <dgm:spPr/>
      <dgm:t>
        <a:bodyPr/>
        <a:lstStyle/>
        <a:p>
          <a:endParaRPr lang="en-US"/>
        </a:p>
      </dgm:t>
    </dgm:pt>
    <dgm:pt modelId="{29F88FE9-8D0B-42A3-938D-2FD96ED2B4B3}" type="sibTrans" cxnId="{F737999A-FE10-4F36-8B75-8DB23A9C1EE7}">
      <dgm:prSet/>
      <dgm:spPr/>
      <dgm:t>
        <a:bodyPr/>
        <a:lstStyle/>
        <a:p>
          <a:endParaRPr lang="en-US"/>
        </a:p>
      </dgm:t>
    </dgm:pt>
    <dgm:pt modelId="{B3C5A8F8-C9F1-4DDE-832C-86CB580296BB}">
      <dgm:prSet custT="1"/>
      <dgm:spPr/>
      <dgm:t>
        <a:bodyPr/>
        <a:lstStyle/>
        <a:p>
          <a:r>
            <a:rPr lang="en-GB" sz="1600" dirty="0">
              <a:latin typeface="Calibri" panose="020F0502020204030204" pitchFamily="34" charset="0"/>
              <a:cs typeface="Calibri" panose="020F0502020204030204" pitchFamily="34" charset="0"/>
            </a:rPr>
            <a:t>As of 2019, the number of beds rose to 198 (Llywodreath Cymru Welsh Government, 2019),</a:t>
          </a:r>
          <a:endParaRPr lang="en-US" sz="1600" dirty="0">
            <a:latin typeface="Calibri" panose="020F0502020204030204" pitchFamily="34" charset="0"/>
            <a:cs typeface="Calibri" panose="020F0502020204030204" pitchFamily="34" charset="0"/>
          </a:endParaRPr>
        </a:p>
      </dgm:t>
    </dgm:pt>
    <dgm:pt modelId="{6B66F988-EEA7-4224-9978-6671D666B3D4}" type="parTrans" cxnId="{04633EF5-C614-43DE-A8BD-15FFCE578004}">
      <dgm:prSet/>
      <dgm:spPr/>
      <dgm:t>
        <a:bodyPr/>
        <a:lstStyle/>
        <a:p>
          <a:endParaRPr lang="en-US"/>
        </a:p>
      </dgm:t>
    </dgm:pt>
    <dgm:pt modelId="{E45018B0-2A59-4A7D-ACED-6DC76EA40300}" type="sibTrans" cxnId="{04633EF5-C614-43DE-A8BD-15FFCE578004}">
      <dgm:prSet/>
      <dgm:spPr/>
      <dgm:t>
        <a:bodyPr/>
        <a:lstStyle/>
        <a:p>
          <a:endParaRPr lang="en-US"/>
        </a:p>
      </dgm:t>
    </dgm:pt>
    <dgm:pt modelId="{BC8A9B4D-BBDD-4A02-AD63-D55B3CB4E67B}">
      <dgm:prSet custT="1"/>
      <dgm:spPr/>
      <dgm:t>
        <a:bodyPr/>
        <a:lstStyle/>
        <a:p>
          <a:r>
            <a:rPr lang="en-GB" sz="1600" dirty="0">
              <a:latin typeface="Calibri" panose="020F0502020204030204" pitchFamily="34" charset="0"/>
              <a:cs typeface="Calibri" panose="020F0502020204030204" pitchFamily="34" charset="0"/>
            </a:rPr>
            <a:t>Additionally, Wales’s critical care units operate at 80% (NHS, 2016),</a:t>
          </a:r>
          <a:r>
            <a:rPr lang="en-GB" sz="1600" dirty="0">
              <a:highlight>
                <a:srgbClr val="FFFF00"/>
              </a:highlight>
              <a:latin typeface="Calibri" panose="020F0502020204030204" pitchFamily="34" charset="0"/>
              <a:cs typeface="Calibri" panose="020F0502020204030204" pitchFamily="34" charset="0"/>
            </a:rPr>
            <a:t>*</a:t>
          </a:r>
          <a:r>
            <a:rPr lang="en-GB" sz="1600" dirty="0">
              <a:latin typeface="Calibri" panose="020F0502020204030204" pitchFamily="34" charset="0"/>
              <a:cs typeface="Calibri" panose="020F0502020204030204" pitchFamily="34" charset="0"/>
            </a:rPr>
            <a:t> which can  be associated with an insufficient number of critical care beds in the country </a:t>
          </a:r>
          <a:endParaRPr lang="en-US" sz="1600" dirty="0">
            <a:latin typeface="Calibri" panose="020F0502020204030204" pitchFamily="34" charset="0"/>
            <a:cs typeface="Calibri" panose="020F0502020204030204" pitchFamily="34" charset="0"/>
          </a:endParaRPr>
        </a:p>
      </dgm:t>
    </dgm:pt>
    <dgm:pt modelId="{6A80EF80-A73E-44B9-875C-AA15D0BE9814}" type="parTrans" cxnId="{05F908D2-CD9B-4EF3-A4A3-6BCDE4218A90}">
      <dgm:prSet/>
      <dgm:spPr/>
      <dgm:t>
        <a:bodyPr/>
        <a:lstStyle/>
        <a:p>
          <a:endParaRPr lang="en-US"/>
        </a:p>
      </dgm:t>
    </dgm:pt>
    <dgm:pt modelId="{30B5547B-FA61-4484-9971-4FDBEAAD78C1}" type="sibTrans" cxnId="{05F908D2-CD9B-4EF3-A4A3-6BCDE4218A90}">
      <dgm:prSet/>
      <dgm:spPr/>
      <dgm:t>
        <a:bodyPr/>
        <a:lstStyle/>
        <a:p>
          <a:endParaRPr lang="en-US"/>
        </a:p>
      </dgm:t>
    </dgm:pt>
    <dgm:pt modelId="{A85D12C1-F0D3-4828-8015-AE45E2024A8E}">
      <dgm:prSet/>
      <dgm:spPr/>
      <dgm:t>
        <a:bodyPr/>
        <a:lstStyle/>
        <a:p>
          <a:r>
            <a:rPr lang="en-GB" b="1" dirty="0"/>
            <a:t>1</a:t>
          </a:r>
          <a:r>
            <a:rPr lang="en-GB" b="1" dirty="0">
              <a:latin typeface="Calibri" panose="020F0502020204030204" pitchFamily="34" charset="0"/>
              <a:cs typeface="Calibri" panose="020F0502020204030204" pitchFamily="34" charset="0"/>
            </a:rPr>
            <a:t>.Relocating patients to other hospitals for critical care</a:t>
          </a:r>
          <a:endParaRPr lang="en-US" dirty="0">
            <a:latin typeface="Calibri" panose="020F0502020204030204" pitchFamily="34" charset="0"/>
            <a:cs typeface="Calibri" panose="020F0502020204030204" pitchFamily="34" charset="0"/>
          </a:endParaRPr>
        </a:p>
      </dgm:t>
    </dgm:pt>
    <dgm:pt modelId="{5018A09B-7B88-46C4-98A6-DB2B106F2849}" type="parTrans" cxnId="{FF893070-8E2C-4496-9408-0EA09E7CDDAF}">
      <dgm:prSet/>
      <dgm:spPr/>
      <dgm:t>
        <a:bodyPr/>
        <a:lstStyle/>
        <a:p>
          <a:endParaRPr lang="en-US"/>
        </a:p>
      </dgm:t>
    </dgm:pt>
    <dgm:pt modelId="{5AFE0AA1-D057-49CD-804E-6A1C5D1C46B6}" type="sibTrans" cxnId="{FF893070-8E2C-4496-9408-0EA09E7CDDAF}">
      <dgm:prSet/>
      <dgm:spPr/>
      <dgm:t>
        <a:bodyPr/>
        <a:lstStyle/>
        <a:p>
          <a:endParaRPr lang="en-US"/>
        </a:p>
      </dgm:t>
    </dgm:pt>
    <dgm:pt modelId="{460C8ABA-29BC-4E0B-B2C9-6824A1EFF474}">
      <dgm:prSet/>
      <dgm:spPr/>
      <dgm:t>
        <a:bodyPr/>
        <a:lstStyle/>
        <a:p>
          <a:r>
            <a:rPr lang="en-GB" b="1" dirty="0"/>
            <a:t>2. </a:t>
          </a:r>
          <a:r>
            <a:rPr lang="en-GB" b="1" dirty="0">
              <a:latin typeface="Calibri" panose="020F0502020204030204" pitchFamily="34" charset="0"/>
              <a:cs typeface="Calibri" panose="020F0502020204030204" pitchFamily="34" charset="0"/>
            </a:rPr>
            <a:t>Cancellation of high-risk procedures</a:t>
          </a:r>
          <a:r>
            <a:rPr lang="en-GB" b="1" dirty="0"/>
            <a:t> </a:t>
          </a:r>
          <a:endParaRPr lang="en-US" dirty="0"/>
        </a:p>
      </dgm:t>
    </dgm:pt>
    <dgm:pt modelId="{008C68F0-F64B-4B59-84ED-7E7EB791F91A}" type="parTrans" cxnId="{1D982BC4-273B-4DDD-A2E3-B68ABB452BDA}">
      <dgm:prSet/>
      <dgm:spPr/>
      <dgm:t>
        <a:bodyPr/>
        <a:lstStyle/>
        <a:p>
          <a:endParaRPr lang="en-US"/>
        </a:p>
      </dgm:t>
    </dgm:pt>
    <dgm:pt modelId="{A67771E9-4CFF-4770-BA46-B259998B9DB4}" type="sibTrans" cxnId="{1D982BC4-273B-4DDD-A2E3-B68ABB452BDA}">
      <dgm:prSet/>
      <dgm:spPr/>
      <dgm:t>
        <a:bodyPr/>
        <a:lstStyle/>
        <a:p>
          <a:endParaRPr lang="en-US"/>
        </a:p>
      </dgm:t>
    </dgm:pt>
    <dgm:pt modelId="{5EFBEC58-4659-4D5E-9113-7060FF6F4361}">
      <dgm:prSet/>
      <dgm:spPr/>
      <dgm:t>
        <a:bodyPr/>
        <a:lstStyle/>
        <a:p>
          <a:r>
            <a:rPr lang="en-GB" b="1" dirty="0"/>
            <a:t>3. Deferred admissions </a:t>
          </a:r>
          <a:endParaRPr lang="en-US" dirty="0"/>
        </a:p>
      </dgm:t>
    </dgm:pt>
    <dgm:pt modelId="{6DEF2797-04F9-4539-89BD-DEFCEF541C44}" type="parTrans" cxnId="{7B5FB0CE-4A5E-42BF-A3D4-897DB9BD2C38}">
      <dgm:prSet/>
      <dgm:spPr/>
      <dgm:t>
        <a:bodyPr/>
        <a:lstStyle/>
        <a:p>
          <a:endParaRPr lang="en-US"/>
        </a:p>
      </dgm:t>
    </dgm:pt>
    <dgm:pt modelId="{ABD21F29-8B56-4AB2-967F-7A753CC8580B}" type="sibTrans" cxnId="{7B5FB0CE-4A5E-42BF-A3D4-897DB9BD2C38}">
      <dgm:prSet/>
      <dgm:spPr/>
      <dgm:t>
        <a:bodyPr/>
        <a:lstStyle/>
        <a:p>
          <a:endParaRPr lang="en-US"/>
        </a:p>
      </dgm:t>
    </dgm:pt>
    <dgm:pt modelId="{EEE1D5B6-5A6E-43C7-9198-2D1821415135}" type="pres">
      <dgm:prSet presAssocID="{76E082B1-D654-4E36-9C99-F0A1E3B9E114}" presName="diagram" presStyleCnt="0">
        <dgm:presLayoutVars>
          <dgm:dir/>
          <dgm:resizeHandles val="exact"/>
        </dgm:presLayoutVars>
      </dgm:prSet>
      <dgm:spPr/>
    </dgm:pt>
    <dgm:pt modelId="{0FF79407-55D1-4CE2-9703-3B60C9ADCEC7}" type="pres">
      <dgm:prSet presAssocID="{9BB91B95-9F72-4504-A745-95122FA76F5B}" presName="node" presStyleLbl="node1" presStyleIdx="0" presStyleCnt="7" custScaleY="133338">
        <dgm:presLayoutVars>
          <dgm:bulletEnabled val="1"/>
        </dgm:presLayoutVars>
      </dgm:prSet>
      <dgm:spPr/>
    </dgm:pt>
    <dgm:pt modelId="{1A0A3845-3934-4679-A41F-0073AD59C1BE}" type="pres">
      <dgm:prSet presAssocID="{EECB1C59-D8C3-481D-861C-CCC10E5297A0}" presName="sibTrans" presStyleCnt="0"/>
      <dgm:spPr/>
    </dgm:pt>
    <dgm:pt modelId="{544D8E41-F8FE-4F3A-B036-0844B0E51B6E}" type="pres">
      <dgm:prSet presAssocID="{1AD9D85E-3BD2-4688-A279-D32FE501880E}" presName="node" presStyleLbl="node1" presStyleIdx="1" presStyleCnt="7" custScaleY="133338">
        <dgm:presLayoutVars>
          <dgm:bulletEnabled val="1"/>
        </dgm:presLayoutVars>
      </dgm:prSet>
      <dgm:spPr/>
    </dgm:pt>
    <dgm:pt modelId="{68CFD4BC-C194-4FF5-99E3-3B149A7D78C3}" type="pres">
      <dgm:prSet presAssocID="{29F88FE9-8D0B-42A3-938D-2FD96ED2B4B3}" presName="sibTrans" presStyleCnt="0"/>
      <dgm:spPr/>
    </dgm:pt>
    <dgm:pt modelId="{2CAB116C-70E6-42FF-8237-C92FD61F8F34}" type="pres">
      <dgm:prSet presAssocID="{B3C5A8F8-C9F1-4DDE-832C-86CB580296BB}" presName="node" presStyleLbl="node1" presStyleIdx="2" presStyleCnt="7" custScaleY="133338">
        <dgm:presLayoutVars>
          <dgm:bulletEnabled val="1"/>
        </dgm:presLayoutVars>
      </dgm:prSet>
      <dgm:spPr/>
    </dgm:pt>
    <dgm:pt modelId="{1500E488-D7D9-4E6A-B2FD-60EB82741EB5}" type="pres">
      <dgm:prSet presAssocID="{E45018B0-2A59-4A7D-ACED-6DC76EA40300}" presName="sibTrans" presStyleCnt="0"/>
      <dgm:spPr/>
    </dgm:pt>
    <dgm:pt modelId="{5F25A69A-BF9B-4B47-BFB8-9F5C7DE2F8B5}" type="pres">
      <dgm:prSet presAssocID="{BC8A9B4D-BBDD-4A02-AD63-D55B3CB4E67B}" presName="node" presStyleLbl="node1" presStyleIdx="3" presStyleCnt="7" custScaleY="131899">
        <dgm:presLayoutVars>
          <dgm:bulletEnabled val="1"/>
        </dgm:presLayoutVars>
      </dgm:prSet>
      <dgm:spPr/>
    </dgm:pt>
    <dgm:pt modelId="{C7C4D09A-DA8D-414F-BF8C-CADFD75730F6}" type="pres">
      <dgm:prSet presAssocID="{30B5547B-FA61-4484-9971-4FDBEAAD78C1}" presName="sibTrans" presStyleCnt="0"/>
      <dgm:spPr/>
    </dgm:pt>
    <dgm:pt modelId="{342F418E-4ED7-49C8-B584-4239D4A7E7EB}" type="pres">
      <dgm:prSet presAssocID="{A85D12C1-F0D3-4828-8015-AE45E2024A8E}" presName="node" presStyleLbl="node1" presStyleIdx="4" presStyleCnt="7">
        <dgm:presLayoutVars>
          <dgm:bulletEnabled val="1"/>
        </dgm:presLayoutVars>
      </dgm:prSet>
      <dgm:spPr/>
    </dgm:pt>
    <dgm:pt modelId="{7DF7CC6D-C0DB-4309-9151-59D94EF6EA5B}" type="pres">
      <dgm:prSet presAssocID="{5AFE0AA1-D057-49CD-804E-6A1C5D1C46B6}" presName="sibTrans" presStyleCnt="0"/>
      <dgm:spPr/>
    </dgm:pt>
    <dgm:pt modelId="{02833F0D-A6E5-4F80-B4F6-6AB337865D13}" type="pres">
      <dgm:prSet presAssocID="{460C8ABA-29BC-4E0B-B2C9-6824A1EFF474}" presName="node" presStyleLbl="node1" presStyleIdx="5" presStyleCnt="7">
        <dgm:presLayoutVars>
          <dgm:bulletEnabled val="1"/>
        </dgm:presLayoutVars>
      </dgm:prSet>
      <dgm:spPr/>
    </dgm:pt>
    <dgm:pt modelId="{2CB11C6B-69B5-445E-80F1-16C232509963}" type="pres">
      <dgm:prSet presAssocID="{A67771E9-4CFF-4770-BA46-B259998B9DB4}" presName="sibTrans" presStyleCnt="0"/>
      <dgm:spPr/>
    </dgm:pt>
    <dgm:pt modelId="{36109329-F57B-41A8-97A2-88E6F9DD6811}" type="pres">
      <dgm:prSet presAssocID="{5EFBEC58-4659-4D5E-9113-7060FF6F4361}" presName="node" presStyleLbl="node1" presStyleIdx="6" presStyleCnt="7" custLinFactNeighborX="3292" custLinFactNeighborY="-429">
        <dgm:presLayoutVars>
          <dgm:bulletEnabled val="1"/>
        </dgm:presLayoutVars>
      </dgm:prSet>
      <dgm:spPr/>
    </dgm:pt>
  </dgm:ptLst>
  <dgm:cxnLst>
    <dgm:cxn modelId="{691F3E05-9BD1-4BBC-8653-AC2C323AD633}" srcId="{76E082B1-D654-4E36-9C99-F0A1E3B9E114}" destId="{9BB91B95-9F72-4504-A745-95122FA76F5B}" srcOrd="0" destOrd="0" parTransId="{822E6EC1-8AE1-4AC0-AD4E-BA355DD5A383}" sibTransId="{EECB1C59-D8C3-481D-861C-CCC10E5297A0}"/>
    <dgm:cxn modelId="{3B8C7016-82C3-45DE-B839-7D2067EDE4B3}" type="presOf" srcId="{9BB91B95-9F72-4504-A745-95122FA76F5B}" destId="{0FF79407-55D1-4CE2-9703-3B60C9ADCEC7}" srcOrd="0" destOrd="0" presId="urn:microsoft.com/office/officeart/2005/8/layout/default"/>
    <dgm:cxn modelId="{DAE8E51B-E799-4F22-90E9-C3F725F81088}" type="presOf" srcId="{1AD9D85E-3BD2-4688-A279-D32FE501880E}" destId="{544D8E41-F8FE-4F3A-B036-0844B0E51B6E}" srcOrd="0" destOrd="0" presId="urn:microsoft.com/office/officeart/2005/8/layout/default"/>
    <dgm:cxn modelId="{E917B521-C0CF-4386-9D4A-A87F2413C189}" type="presOf" srcId="{B3C5A8F8-C9F1-4DDE-832C-86CB580296BB}" destId="{2CAB116C-70E6-42FF-8237-C92FD61F8F34}" srcOrd="0" destOrd="0" presId="urn:microsoft.com/office/officeart/2005/8/layout/default"/>
    <dgm:cxn modelId="{63FFEE30-B868-47B6-8657-57647D04A646}" type="presOf" srcId="{BC8A9B4D-BBDD-4A02-AD63-D55B3CB4E67B}" destId="{5F25A69A-BF9B-4B47-BFB8-9F5C7DE2F8B5}" srcOrd="0" destOrd="0" presId="urn:microsoft.com/office/officeart/2005/8/layout/default"/>
    <dgm:cxn modelId="{0B320862-3B36-4B6B-A8AE-A16B45C2D6DC}" type="presOf" srcId="{A85D12C1-F0D3-4828-8015-AE45E2024A8E}" destId="{342F418E-4ED7-49C8-B584-4239D4A7E7EB}" srcOrd="0" destOrd="0" presId="urn:microsoft.com/office/officeart/2005/8/layout/default"/>
    <dgm:cxn modelId="{FF893070-8E2C-4496-9408-0EA09E7CDDAF}" srcId="{76E082B1-D654-4E36-9C99-F0A1E3B9E114}" destId="{A85D12C1-F0D3-4828-8015-AE45E2024A8E}" srcOrd="4" destOrd="0" parTransId="{5018A09B-7B88-46C4-98A6-DB2B106F2849}" sibTransId="{5AFE0AA1-D057-49CD-804E-6A1C5D1C46B6}"/>
    <dgm:cxn modelId="{3BA0DE8B-5F45-437E-9DBE-91384C63C872}" type="presOf" srcId="{76E082B1-D654-4E36-9C99-F0A1E3B9E114}" destId="{EEE1D5B6-5A6E-43C7-9198-2D1821415135}" srcOrd="0" destOrd="0" presId="urn:microsoft.com/office/officeart/2005/8/layout/default"/>
    <dgm:cxn modelId="{F737999A-FE10-4F36-8B75-8DB23A9C1EE7}" srcId="{76E082B1-D654-4E36-9C99-F0A1E3B9E114}" destId="{1AD9D85E-3BD2-4688-A279-D32FE501880E}" srcOrd="1" destOrd="0" parTransId="{50D7947B-BB7C-4268-97BF-4007326E4693}" sibTransId="{29F88FE9-8D0B-42A3-938D-2FD96ED2B4B3}"/>
    <dgm:cxn modelId="{EA0E95A7-AD18-4433-8ECC-A07040E16629}" type="presOf" srcId="{460C8ABA-29BC-4E0B-B2C9-6824A1EFF474}" destId="{02833F0D-A6E5-4F80-B4F6-6AB337865D13}" srcOrd="0" destOrd="0" presId="urn:microsoft.com/office/officeart/2005/8/layout/default"/>
    <dgm:cxn modelId="{FE6E12B0-9BC9-40E1-A871-1533089E752B}" type="presOf" srcId="{5EFBEC58-4659-4D5E-9113-7060FF6F4361}" destId="{36109329-F57B-41A8-97A2-88E6F9DD6811}" srcOrd="0" destOrd="0" presId="urn:microsoft.com/office/officeart/2005/8/layout/default"/>
    <dgm:cxn modelId="{1D982BC4-273B-4DDD-A2E3-B68ABB452BDA}" srcId="{76E082B1-D654-4E36-9C99-F0A1E3B9E114}" destId="{460C8ABA-29BC-4E0B-B2C9-6824A1EFF474}" srcOrd="5" destOrd="0" parTransId="{008C68F0-F64B-4B59-84ED-7E7EB791F91A}" sibTransId="{A67771E9-4CFF-4770-BA46-B259998B9DB4}"/>
    <dgm:cxn modelId="{7B5FB0CE-4A5E-42BF-A3D4-897DB9BD2C38}" srcId="{76E082B1-D654-4E36-9C99-F0A1E3B9E114}" destId="{5EFBEC58-4659-4D5E-9113-7060FF6F4361}" srcOrd="6" destOrd="0" parTransId="{6DEF2797-04F9-4539-89BD-DEFCEF541C44}" sibTransId="{ABD21F29-8B56-4AB2-967F-7A753CC8580B}"/>
    <dgm:cxn modelId="{05F908D2-CD9B-4EF3-A4A3-6BCDE4218A90}" srcId="{76E082B1-D654-4E36-9C99-F0A1E3B9E114}" destId="{BC8A9B4D-BBDD-4A02-AD63-D55B3CB4E67B}" srcOrd="3" destOrd="0" parTransId="{6A80EF80-A73E-44B9-875C-AA15D0BE9814}" sibTransId="{30B5547B-FA61-4484-9971-4FDBEAAD78C1}"/>
    <dgm:cxn modelId="{04633EF5-C614-43DE-A8BD-15FFCE578004}" srcId="{76E082B1-D654-4E36-9C99-F0A1E3B9E114}" destId="{B3C5A8F8-C9F1-4DDE-832C-86CB580296BB}" srcOrd="2" destOrd="0" parTransId="{6B66F988-EEA7-4224-9978-6671D666B3D4}" sibTransId="{E45018B0-2A59-4A7D-ACED-6DC76EA40300}"/>
    <dgm:cxn modelId="{2DE21B48-5523-4FB7-834A-A8BA40526CDE}" type="presParOf" srcId="{EEE1D5B6-5A6E-43C7-9198-2D1821415135}" destId="{0FF79407-55D1-4CE2-9703-3B60C9ADCEC7}" srcOrd="0" destOrd="0" presId="urn:microsoft.com/office/officeart/2005/8/layout/default"/>
    <dgm:cxn modelId="{42DA7762-B67A-44CD-A356-F00928D978CA}" type="presParOf" srcId="{EEE1D5B6-5A6E-43C7-9198-2D1821415135}" destId="{1A0A3845-3934-4679-A41F-0073AD59C1BE}" srcOrd="1" destOrd="0" presId="urn:microsoft.com/office/officeart/2005/8/layout/default"/>
    <dgm:cxn modelId="{30C5B9C9-94DF-4826-90FB-323807AC1196}" type="presParOf" srcId="{EEE1D5B6-5A6E-43C7-9198-2D1821415135}" destId="{544D8E41-F8FE-4F3A-B036-0844B0E51B6E}" srcOrd="2" destOrd="0" presId="urn:microsoft.com/office/officeart/2005/8/layout/default"/>
    <dgm:cxn modelId="{9120350B-343A-4999-B7E5-5DD097C4F136}" type="presParOf" srcId="{EEE1D5B6-5A6E-43C7-9198-2D1821415135}" destId="{68CFD4BC-C194-4FF5-99E3-3B149A7D78C3}" srcOrd="3" destOrd="0" presId="urn:microsoft.com/office/officeart/2005/8/layout/default"/>
    <dgm:cxn modelId="{4507C1DA-1425-413A-BD45-8330CF88BBCF}" type="presParOf" srcId="{EEE1D5B6-5A6E-43C7-9198-2D1821415135}" destId="{2CAB116C-70E6-42FF-8237-C92FD61F8F34}" srcOrd="4" destOrd="0" presId="urn:microsoft.com/office/officeart/2005/8/layout/default"/>
    <dgm:cxn modelId="{B6461EF5-10E3-44F1-8FD0-42C4655EB4E8}" type="presParOf" srcId="{EEE1D5B6-5A6E-43C7-9198-2D1821415135}" destId="{1500E488-D7D9-4E6A-B2FD-60EB82741EB5}" srcOrd="5" destOrd="0" presId="urn:microsoft.com/office/officeart/2005/8/layout/default"/>
    <dgm:cxn modelId="{3674DC6A-44B1-4C5F-8C11-A1FEEF2C20F1}" type="presParOf" srcId="{EEE1D5B6-5A6E-43C7-9198-2D1821415135}" destId="{5F25A69A-BF9B-4B47-BFB8-9F5C7DE2F8B5}" srcOrd="6" destOrd="0" presId="urn:microsoft.com/office/officeart/2005/8/layout/default"/>
    <dgm:cxn modelId="{8927AC94-B9D2-46BD-BEEF-5A81664AA62C}" type="presParOf" srcId="{EEE1D5B6-5A6E-43C7-9198-2D1821415135}" destId="{C7C4D09A-DA8D-414F-BF8C-CADFD75730F6}" srcOrd="7" destOrd="0" presId="urn:microsoft.com/office/officeart/2005/8/layout/default"/>
    <dgm:cxn modelId="{176C8C29-51E7-42FD-8E87-6B99489A97FC}" type="presParOf" srcId="{EEE1D5B6-5A6E-43C7-9198-2D1821415135}" destId="{342F418E-4ED7-49C8-B584-4239D4A7E7EB}" srcOrd="8" destOrd="0" presId="urn:microsoft.com/office/officeart/2005/8/layout/default"/>
    <dgm:cxn modelId="{CAD2F6FB-6559-4F4C-AB85-FB8A49DFB835}" type="presParOf" srcId="{EEE1D5B6-5A6E-43C7-9198-2D1821415135}" destId="{7DF7CC6D-C0DB-4309-9151-59D94EF6EA5B}" srcOrd="9" destOrd="0" presId="urn:microsoft.com/office/officeart/2005/8/layout/default"/>
    <dgm:cxn modelId="{F80C5158-B9CD-49F9-930A-5FA46D5F824D}" type="presParOf" srcId="{EEE1D5B6-5A6E-43C7-9198-2D1821415135}" destId="{02833F0D-A6E5-4F80-B4F6-6AB337865D13}" srcOrd="10" destOrd="0" presId="urn:microsoft.com/office/officeart/2005/8/layout/default"/>
    <dgm:cxn modelId="{4383F009-158F-444C-A412-B6A4B2E5E8DE}" type="presParOf" srcId="{EEE1D5B6-5A6E-43C7-9198-2D1821415135}" destId="{2CB11C6B-69B5-445E-80F1-16C232509963}" srcOrd="11" destOrd="0" presId="urn:microsoft.com/office/officeart/2005/8/layout/default"/>
    <dgm:cxn modelId="{26A3F639-3C2D-430F-8F1A-540630214B21}" type="presParOf" srcId="{EEE1D5B6-5A6E-43C7-9198-2D1821415135}" destId="{36109329-F57B-41A8-97A2-88E6F9DD6811}" srcOrd="1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0D2D89-753B-4D83-AE3C-3DE6AC8D46C5}"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en-US"/>
        </a:p>
      </dgm:t>
    </dgm:pt>
    <dgm:pt modelId="{E1C58E94-DA6D-4250-BDD4-DEE9E88526AA}">
      <dgm:prSet custT="1"/>
      <dgm:spPr/>
      <dgm:t>
        <a:bodyPr/>
        <a:lstStyle/>
        <a:p>
          <a:r>
            <a:rPr lang="en-GB" sz="1600" b="1" dirty="0">
              <a:latin typeface="Calibri" panose="020F0502020204030204" pitchFamily="34" charset="0"/>
              <a:cs typeface="Calibri" panose="020F0502020204030204" pitchFamily="34" charset="0"/>
            </a:rPr>
            <a:t>What</a:t>
          </a:r>
          <a:r>
            <a:rPr lang="en-GB" sz="1600" b="1" i="1" dirty="0">
              <a:latin typeface="Calibri" panose="020F0502020204030204" pitchFamily="34" charset="0"/>
              <a:cs typeface="Calibri" panose="020F0502020204030204" pitchFamily="34" charset="0"/>
            </a:rPr>
            <a:t> is the most appropriate number of critical care beds to enhance bed accessibility to serve  Wales’s critical care needs adequately to enhance effective critical care delivery in Wales?</a:t>
          </a:r>
          <a:endParaRPr lang="en-US" sz="1600" dirty="0">
            <a:latin typeface="Calibri" panose="020F0502020204030204" pitchFamily="34" charset="0"/>
            <a:cs typeface="Calibri" panose="020F0502020204030204" pitchFamily="34" charset="0"/>
          </a:endParaRPr>
        </a:p>
      </dgm:t>
    </dgm:pt>
    <dgm:pt modelId="{5CD2DAB8-3A54-42D1-A35B-268F7191611F}" type="parTrans" cxnId="{533D2EF9-FC90-4F5E-99C5-F0B2A4CB3459}">
      <dgm:prSet/>
      <dgm:spPr/>
      <dgm:t>
        <a:bodyPr/>
        <a:lstStyle/>
        <a:p>
          <a:endParaRPr lang="en-US"/>
        </a:p>
      </dgm:t>
    </dgm:pt>
    <dgm:pt modelId="{1007A098-7F7E-40F3-84AD-3005C27CC28E}" type="sibTrans" cxnId="{533D2EF9-FC90-4F5E-99C5-F0B2A4CB3459}">
      <dgm:prSet/>
      <dgm:spPr/>
      <dgm:t>
        <a:bodyPr/>
        <a:lstStyle/>
        <a:p>
          <a:endParaRPr lang="en-US" dirty="0"/>
        </a:p>
      </dgm:t>
    </dgm:pt>
    <dgm:pt modelId="{0FFDD4B9-53B7-480E-BDF0-8BA26395C97A}">
      <dgm:prSet custT="1"/>
      <dgm:spPr/>
      <dgm:t>
        <a:bodyPr/>
        <a:lstStyle/>
        <a:p>
          <a:r>
            <a:rPr lang="en-GB" sz="1200" dirty="0">
              <a:latin typeface="Calibri" panose="020F0502020204030204" pitchFamily="34" charset="0"/>
              <a:cs typeface="Calibri" panose="020F0502020204030204" pitchFamily="34" charset="0"/>
            </a:rPr>
            <a:t>The Quality Secondary Analysis  QSA was used to achieve the following objectives:</a:t>
          </a:r>
          <a:endParaRPr lang="en-US" sz="1200" dirty="0">
            <a:latin typeface="Calibri" panose="020F0502020204030204" pitchFamily="34" charset="0"/>
            <a:cs typeface="Calibri" panose="020F0502020204030204" pitchFamily="34" charset="0"/>
          </a:endParaRPr>
        </a:p>
      </dgm:t>
    </dgm:pt>
    <dgm:pt modelId="{C5BF2C2D-B041-458E-8EF8-FC2EBDBAC3C9}" type="parTrans" cxnId="{986F7150-F15E-4A0D-8919-78D33FA2995F}">
      <dgm:prSet/>
      <dgm:spPr/>
      <dgm:t>
        <a:bodyPr/>
        <a:lstStyle/>
        <a:p>
          <a:endParaRPr lang="en-US"/>
        </a:p>
      </dgm:t>
    </dgm:pt>
    <dgm:pt modelId="{B0E58C5C-AAF0-4D3B-9484-1C1DAF734330}" type="sibTrans" cxnId="{986F7150-F15E-4A0D-8919-78D33FA2995F}">
      <dgm:prSet/>
      <dgm:spPr/>
      <dgm:t>
        <a:bodyPr/>
        <a:lstStyle/>
        <a:p>
          <a:endParaRPr lang="en-US" dirty="0"/>
        </a:p>
      </dgm:t>
    </dgm:pt>
    <dgm:pt modelId="{8195C5E3-18CA-4F63-B263-E04717685349}">
      <dgm:prSet custT="1"/>
      <dgm:spPr/>
      <dgm:t>
        <a:bodyPr/>
        <a:lstStyle/>
        <a:p>
          <a:r>
            <a:rPr lang="en-GB" sz="1400" b="1" dirty="0">
              <a:latin typeface="Calibri" panose="020F0502020204030204" pitchFamily="34" charset="0"/>
              <a:cs typeface="Calibri" panose="020F0502020204030204" pitchFamily="34" charset="0"/>
            </a:rPr>
            <a:t>To enhance bed accessibility to any form of critical care at any time in Wales</a:t>
          </a:r>
          <a:endParaRPr lang="en-US" sz="1400" dirty="0">
            <a:latin typeface="Calibri" panose="020F0502020204030204" pitchFamily="34" charset="0"/>
            <a:cs typeface="Calibri" panose="020F0502020204030204" pitchFamily="34" charset="0"/>
          </a:endParaRPr>
        </a:p>
      </dgm:t>
    </dgm:pt>
    <dgm:pt modelId="{0B67FA2F-8F0E-408E-BA70-2A1E3546A87A}" type="parTrans" cxnId="{3F9A5E57-85E8-43BD-AF4B-255A146163DE}">
      <dgm:prSet/>
      <dgm:spPr/>
      <dgm:t>
        <a:bodyPr/>
        <a:lstStyle/>
        <a:p>
          <a:endParaRPr lang="en-US"/>
        </a:p>
      </dgm:t>
    </dgm:pt>
    <dgm:pt modelId="{14D0B16E-BEA4-4997-B8FD-B3869FFCCC66}" type="sibTrans" cxnId="{3F9A5E57-85E8-43BD-AF4B-255A146163DE}">
      <dgm:prSet/>
      <dgm:spPr/>
      <dgm:t>
        <a:bodyPr/>
        <a:lstStyle/>
        <a:p>
          <a:endParaRPr lang="en-US"/>
        </a:p>
      </dgm:t>
    </dgm:pt>
    <dgm:pt modelId="{9DB18858-948E-4E7C-843D-4A853A55534E}">
      <dgm:prSet custT="1"/>
      <dgm:spPr/>
      <dgm:t>
        <a:bodyPr/>
        <a:lstStyle/>
        <a:p>
          <a:r>
            <a:rPr lang="en-GB" sz="1400" b="1" dirty="0">
              <a:latin typeface="Calibri" panose="020F0502020204030204" pitchFamily="34" charset="0"/>
              <a:cs typeface="Calibri" panose="020F0502020204030204" pitchFamily="34" charset="0"/>
            </a:rPr>
            <a:t>To alleviate Welsh critical care units’ flexibility in terms of occupancy rate to enable them to cope with an unexpected surge in critical care demand</a:t>
          </a:r>
          <a:endParaRPr lang="en-US" sz="1400" dirty="0">
            <a:latin typeface="Calibri" panose="020F0502020204030204" pitchFamily="34" charset="0"/>
            <a:cs typeface="Calibri" panose="020F0502020204030204" pitchFamily="34" charset="0"/>
          </a:endParaRPr>
        </a:p>
      </dgm:t>
    </dgm:pt>
    <dgm:pt modelId="{67D21DC4-76C6-4326-B66C-13994687DB5A}" type="parTrans" cxnId="{A42716F1-EB04-4484-9AD4-5100312E6316}">
      <dgm:prSet/>
      <dgm:spPr/>
      <dgm:t>
        <a:bodyPr/>
        <a:lstStyle/>
        <a:p>
          <a:endParaRPr lang="en-US"/>
        </a:p>
      </dgm:t>
    </dgm:pt>
    <dgm:pt modelId="{AD9524A7-E6AF-4E19-9C2C-2FCCEDDFBDE1}" type="sibTrans" cxnId="{A42716F1-EB04-4484-9AD4-5100312E6316}">
      <dgm:prSet/>
      <dgm:spPr/>
      <dgm:t>
        <a:bodyPr/>
        <a:lstStyle/>
        <a:p>
          <a:endParaRPr lang="en-US"/>
        </a:p>
      </dgm:t>
    </dgm:pt>
    <dgm:pt modelId="{9DF98BD6-C5D6-4847-BDA6-398D0D15B866}">
      <dgm:prSet custT="1"/>
      <dgm:spPr/>
      <dgm:t>
        <a:bodyPr/>
        <a:lstStyle/>
        <a:p>
          <a:r>
            <a:rPr lang="en-GB" sz="1600" b="1" dirty="0">
              <a:latin typeface="Calibri" panose="020F0502020204030204" pitchFamily="34" charset="0"/>
              <a:cs typeface="Calibri" panose="020F0502020204030204" pitchFamily="34" charset="0"/>
            </a:rPr>
            <a:t>The QSA mentioned above relies on non-statistical data to gather information on a specific research topic from sources such as texts from previous research (Eyisi, 2016); (Rahman, 2020</a:t>
          </a:r>
          <a:r>
            <a:rPr lang="en-GB" sz="1400" b="1" dirty="0">
              <a:latin typeface="Calibri" panose="020F0502020204030204" pitchFamily="34" charset="0"/>
              <a:cs typeface="Calibri" panose="020F0502020204030204" pitchFamily="34" charset="0"/>
            </a:rPr>
            <a:t>).</a:t>
          </a:r>
          <a:endParaRPr lang="en-US" sz="1400" b="1" dirty="0">
            <a:latin typeface="Calibri" panose="020F0502020204030204" pitchFamily="34" charset="0"/>
            <a:cs typeface="Calibri" panose="020F0502020204030204" pitchFamily="34" charset="0"/>
          </a:endParaRPr>
        </a:p>
      </dgm:t>
    </dgm:pt>
    <dgm:pt modelId="{03DDC68B-1A69-4D7B-93FA-9A5FF9CD3240}" type="parTrans" cxnId="{320BC60C-C559-4AEF-A7D5-2A8903FF161E}">
      <dgm:prSet/>
      <dgm:spPr/>
      <dgm:t>
        <a:bodyPr/>
        <a:lstStyle/>
        <a:p>
          <a:endParaRPr lang="en-US"/>
        </a:p>
      </dgm:t>
    </dgm:pt>
    <dgm:pt modelId="{A788A810-3C30-4E08-B29A-9E221DD216AE}" type="sibTrans" cxnId="{320BC60C-C559-4AEF-A7D5-2A8903FF161E}">
      <dgm:prSet/>
      <dgm:spPr/>
      <dgm:t>
        <a:bodyPr/>
        <a:lstStyle/>
        <a:p>
          <a:endParaRPr lang="en-US" dirty="0"/>
        </a:p>
      </dgm:t>
    </dgm:pt>
    <dgm:pt modelId="{FCFE4B16-0019-46AE-A69B-277FD0F73D12}">
      <dgm:prSet custT="1"/>
      <dgm:spPr/>
      <dgm:t>
        <a:bodyPr/>
        <a:lstStyle/>
        <a:p>
          <a:r>
            <a:rPr lang="en-GB" sz="1600" b="1" dirty="0">
              <a:latin typeface="Calibri" panose="020F0502020204030204" pitchFamily="34" charset="0"/>
              <a:cs typeface="Calibri" panose="020F0502020204030204" pitchFamily="34" charset="0"/>
            </a:rPr>
            <a:t>Journal articles were expected to provide information relating to the most appropriate number of critical care beds for Wales to adequately serve its critical care demand and events that cause delays while admitting and discharging patients</a:t>
          </a:r>
          <a:endParaRPr lang="en-US" sz="1600" b="1" dirty="0">
            <a:latin typeface="Calibri" panose="020F0502020204030204" pitchFamily="34" charset="0"/>
            <a:cs typeface="Calibri" panose="020F0502020204030204" pitchFamily="34" charset="0"/>
          </a:endParaRPr>
        </a:p>
      </dgm:t>
    </dgm:pt>
    <dgm:pt modelId="{CCC923E9-A96B-4918-8607-C6A4CC556409}" type="parTrans" cxnId="{DF04F7DF-A873-4615-8116-C56351E4950C}">
      <dgm:prSet/>
      <dgm:spPr/>
      <dgm:t>
        <a:bodyPr/>
        <a:lstStyle/>
        <a:p>
          <a:endParaRPr lang="en-US"/>
        </a:p>
      </dgm:t>
    </dgm:pt>
    <dgm:pt modelId="{850763D3-EEE1-4086-91D9-22951FCE44E2}" type="sibTrans" cxnId="{DF04F7DF-A873-4615-8116-C56351E4950C}">
      <dgm:prSet/>
      <dgm:spPr/>
      <dgm:t>
        <a:bodyPr/>
        <a:lstStyle/>
        <a:p>
          <a:endParaRPr lang="en-US" dirty="0"/>
        </a:p>
      </dgm:t>
    </dgm:pt>
    <dgm:pt modelId="{81269167-A905-439C-8618-ECFD02E06C93}">
      <dgm:prSet/>
      <dgm:spPr/>
      <dgm:t>
        <a:bodyPr/>
        <a:lstStyle/>
        <a:p>
          <a:r>
            <a:rPr lang="en-GB" b="1" dirty="0">
              <a:latin typeface="Calibri" panose="020F0502020204030204" pitchFamily="34" charset="0"/>
              <a:cs typeface="Calibri" panose="020F0502020204030204" pitchFamily="34" charset="0"/>
            </a:rPr>
            <a:t>The evaluation of journal articles was anticipated to aid in predicting the most appropriate bed capacity for Wales by identifying a model,  this model was the ration method</a:t>
          </a:r>
          <a:r>
            <a:rPr lang="en-GB" dirty="0">
              <a:latin typeface="Calibri" panose="020F0502020204030204" pitchFamily="34" charset="0"/>
              <a:cs typeface="Calibri" panose="020F0502020204030204" pitchFamily="34" charset="0"/>
            </a:rPr>
            <a:t>. </a:t>
          </a:r>
          <a:endParaRPr lang="en-US" dirty="0">
            <a:latin typeface="Calibri" panose="020F0502020204030204" pitchFamily="34" charset="0"/>
            <a:cs typeface="Calibri" panose="020F0502020204030204" pitchFamily="34" charset="0"/>
          </a:endParaRPr>
        </a:p>
      </dgm:t>
    </dgm:pt>
    <dgm:pt modelId="{0ACB5238-6BC0-42C2-A061-782B2235EE6F}" type="parTrans" cxnId="{DBD8D192-FFAB-4BF7-AAB2-F7368B7A1347}">
      <dgm:prSet/>
      <dgm:spPr/>
      <dgm:t>
        <a:bodyPr/>
        <a:lstStyle/>
        <a:p>
          <a:endParaRPr lang="en-US"/>
        </a:p>
      </dgm:t>
    </dgm:pt>
    <dgm:pt modelId="{5A86D216-31F9-4C94-9ED0-13DBBAF16404}" type="sibTrans" cxnId="{DBD8D192-FFAB-4BF7-AAB2-F7368B7A1347}">
      <dgm:prSet/>
      <dgm:spPr/>
      <dgm:t>
        <a:bodyPr/>
        <a:lstStyle/>
        <a:p>
          <a:endParaRPr lang="en-US"/>
        </a:p>
      </dgm:t>
    </dgm:pt>
    <dgm:pt modelId="{5F7A396E-CE36-4581-AC2C-0D42CB11B6A9}" type="pres">
      <dgm:prSet presAssocID="{E60D2D89-753B-4D83-AE3C-3DE6AC8D46C5}" presName="Name0" presStyleCnt="0">
        <dgm:presLayoutVars>
          <dgm:dir/>
          <dgm:resizeHandles val="exact"/>
        </dgm:presLayoutVars>
      </dgm:prSet>
      <dgm:spPr/>
    </dgm:pt>
    <dgm:pt modelId="{D868803E-6356-4E1E-AC06-19175B1C8336}" type="pres">
      <dgm:prSet presAssocID="{E1C58E94-DA6D-4250-BDD4-DEE9E88526AA}" presName="node" presStyleLbl="node1" presStyleIdx="0" presStyleCnt="5" custScaleX="140987" custScaleY="102976" custLinFactNeighborX="-414" custLinFactNeighborY="78">
        <dgm:presLayoutVars>
          <dgm:bulletEnabled val="1"/>
        </dgm:presLayoutVars>
      </dgm:prSet>
      <dgm:spPr/>
    </dgm:pt>
    <dgm:pt modelId="{CDA3D92E-165B-401E-AA61-D7277D629995}" type="pres">
      <dgm:prSet presAssocID="{1007A098-7F7E-40F3-84AD-3005C27CC28E}" presName="sibTrans" presStyleLbl="sibTrans2D1" presStyleIdx="0" presStyleCnt="4"/>
      <dgm:spPr/>
    </dgm:pt>
    <dgm:pt modelId="{58542CC8-34B5-4CEC-B654-023E43164EB6}" type="pres">
      <dgm:prSet presAssocID="{1007A098-7F7E-40F3-84AD-3005C27CC28E}" presName="connectorText" presStyleLbl="sibTrans2D1" presStyleIdx="0" presStyleCnt="4"/>
      <dgm:spPr/>
    </dgm:pt>
    <dgm:pt modelId="{7DDF788A-5202-4024-8EBB-20184EFAAFD0}" type="pres">
      <dgm:prSet presAssocID="{0FFDD4B9-53B7-480E-BDF0-8BA26395C97A}" presName="node" presStyleLbl="node1" presStyleIdx="1" presStyleCnt="5" custScaleX="123627">
        <dgm:presLayoutVars>
          <dgm:bulletEnabled val="1"/>
        </dgm:presLayoutVars>
      </dgm:prSet>
      <dgm:spPr/>
    </dgm:pt>
    <dgm:pt modelId="{1F736640-865B-44F3-AE35-A146C3DDF8A0}" type="pres">
      <dgm:prSet presAssocID="{B0E58C5C-AAF0-4D3B-9484-1C1DAF734330}" presName="sibTrans" presStyleLbl="sibTrans2D1" presStyleIdx="1" presStyleCnt="4"/>
      <dgm:spPr/>
    </dgm:pt>
    <dgm:pt modelId="{BB50021D-E8DC-4202-8427-2B22D86CAC8C}" type="pres">
      <dgm:prSet presAssocID="{B0E58C5C-AAF0-4D3B-9484-1C1DAF734330}" presName="connectorText" presStyleLbl="sibTrans2D1" presStyleIdx="1" presStyleCnt="4"/>
      <dgm:spPr/>
    </dgm:pt>
    <dgm:pt modelId="{EF92E61A-3AA5-4EA6-88F3-3ECFC7C43DAF}" type="pres">
      <dgm:prSet presAssocID="{9DF98BD6-C5D6-4847-BDA6-398D0D15B866}" presName="node" presStyleLbl="node1" presStyleIdx="2" presStyleCnt="5" custScaleX="120855">
        <dgm:presLayoutVars>
          <dgm:bulletEnabled val="1"/>
        </dgm:presLayoutVars>
      </dgm:prSet>
      <dgm:spPr/>
    </dgm:pt>
    <dgm:pt modelId="{D1800B0E-5787-43A3-9578-16229B78EE87}" type="pres">
      <dgm:prSet presAssocID="{A788A810-3C30-4E08-B29A-9E221DD216AE}" presName="sibTrans" presStyleLbl="sibTrans2D1" presStyleIdx="2" presStyleCnt="4"/>
      <dgm:spPr/>
    </dgm:pt>
    <dgm:pt modelId="{2E8A2AFE-80D7-428E-85DE-6A866F9C110E}" type="pres">
      <dgm:prSet presAssocID="{A788A810-3C30-4E08-B29A-9E221DD216AE}" presName="connectorText" presStyleLbl="sibTrans2D1" presStyleIdx="2" presStyleCnt="4"/>
      <dgm:spPr/>
    </dgm:pt>
    <dgm:pt modelId="{2D3DBC60-3482-40ED-B7C2-C22DC78557DF}" type="pres">
      <dgm:prSet presAssocID="{FCFE4B16-0019-46AE-A69B-277FD0F73D12}" presName="node" presStyleLbl="node1" presStyleIdx="3" presStyleCnt="5" custScaleX="130592" custLinFactNeighborY="-725">
        <dgm:presLayoutVars>
          <dgm:bulletEnabled val="1"/>
        </dgm:presLayoutVars>
      </dgm:prSet>
      <dgm:spPr/>
    </dgm:pt>
    <dgm:pt modelId="{91004D84-B7B5-4DDA-87D1-F1A4FAFD9791}" type="pres">
      <dgm:prSet presAssocID="{850763D3-EEE1-4086-91D9-22951FCE44E2}" presName="sibTrans" presStyleLbl="sibTrans2D1" presStyleIdx="3" presStyleCnt="4"/>
      <dgm:spPr/>
    </dgm:pt>
    <dgm:pt modelId="{C4EA8AA8-64FF-4682-8938-9EDFD9E3F456}" type="pres">
      <dgm:prSet presAssocID="{850763D3-EEE1-4086-91D9-22951FCE44E2}" presName="connectorText" presStyleLbl="sibTrans2D1" presStyleIdx="3" presStyleCnt="4"/>
      <dgm:spPr/>
    </dgm:pt>
    <dgm:pt modelId="{E9074B67-443E-4BD5-9746-8B4AD470236D}" type="pres">
      <dgm:prSet presAssocID="{81269167-A905-439C-8618-ECFD02E06C93}" presName="node" presStyleLbl="node1" presStyleIdx="4" presStyleCnt="5" custScaleX="138732">
        <dgm:presLayoutVars>
          <dgm:bulletEnabled val="1"/>
        </dgm:presLayoutVars>
      </dgm:prSet>
      <dgm:spPr/>
    </dgm:pt>
  </dgm:ptLst>
  <dgm:cxnLst>
    <dgm:cxn modelId="{320BC60C-C559-4AEF-A7D5-2A8903FF161E}" srcId="{E60D2D89-753B-4D83-AE3C-3DE6AC8D46C5}" destId="{9DF98BD6-C5D6-4847-BDA6-398D0D15B866}" srcOrd="2" destOrd="0" parTransId="{03DDC68B-1A69-4D7B-93FA-9A5FF9CD3240}" sibTransId="{A788A810-3C30-4E08-B29A-9E221DD216AE}"/>
    <dgm:cxn modelId="{D208BF1F-60C8-40F7-A3C1-1D67A6A81001}" type="presOf" srcId="{850763D3-EEE1-4086-91D9-22951FCE44E2}" destId="{91004D84-B7B5-4DDA-87D1-F1A4FAFD9791}" srcOrd="0" destOrd="0" presId="urn:microsoft.com/office/officeart/2005/8/layout/process1"/>
    <dgm:cxn modelId="{57BF224C-CCCB-4E6A-B960-758DA22D7E08}" type="presOf" srcId="{A788A810-3C30-4E08-B29A-9E221DD216AE}" destId="{2E8A2AFE-80D7-428E-85DE-6A866F9C110E}" srcOrd="1" destOrd="0" presId="urn:microsoft.com/office/officeart/2005/8/layout/process1"/>
    <dgm:cxn modelId="{8069124E-C67E-4AF9-BA00-4995F50E7F5A}" type="presOf" srcId="{9DF98BD6-C5D6-4847-BDA6-398D0D15B866}" destId="{EF92E61A-3AA5-4EA6-88F3-3ECFC7C43DAF}" srcOrd="0" destOrd="0" presId="urn:microsoft.com/office/officeart/2005/8/layout/process1"/>
    <dgm:cxn modelId="{986F7150-F15E-4A0D-8919-78D33FA2995F}" srcId="{E60D2D89-753B-4D83-AE3C-3DE6AC8D46C5}" destId="{0FFDD4B9-53B7-480E-BDF0-8BA26395C97A}" srcOrd="1" destOrd="0" parTransId="{C5BF2C2D-B041-458E-8EF8-FC2EBDBAC3C9}" sibTransId="{B0E58C5C-AAF0-4D3B-9484-1C1DAF734330}"/>
    <dgm:cxn modelId="{563EE250-EE6B-4C00-B71B-158DE67073BA}" type="presOf" srcId="{9DB18858-948E-4E7C-843D-4A853A55534E}" destId="{7DDF788A-5202-4024-8EBB-20184EFAAFD0}" srcOrd="0" destOrd="2" presId="urn:microsoft.com/office/officeart/2005/8/layout/process1"/>
    <dgm:cxn modelId="{9DC92952-FFF9-4A10-98E6-CEB0A6FBEDCD}" type="presOf" srcId="{1007A098-7F7E-40F3-84AD-3005C27CC28E}" destId="{CDA3D92E-165B-401E-AA61-D7277D629995}" srcOrd="0" destOrd="0" presId="urn:microsoft.com/office/officeart/2005/8/layout/process1"/>
    <dgm:cxn modelId="{213B0875-5BCA-4F09-ACEE-1BBFDA61C19B}" type="presOf" srcId="{E1C58E94-DA6D-4250-BDD4-DEE9E88526AA}" destId="{D868803E-6356-4E1E-AC06-19175B1C8336}" srcOrd="0" destOrd="0" presId="urn:microsoft.com/office/officeart/2005/8/layout/process1"/>
    <dgm:cxn modelId="{3F9A5E57-85E8-43BD-AF4B-255A146163DE}" srcId="{0FFDD4B9-53B7-480E-BDF0-8BA26395C97A}" destId="{8195C5E3-18CA-4F63-B263-E04717685349}" srcOrd="0" destOrd="0" parTransId="{0B67FA2F-8F0E-408E-BA70-2A1E3546A87A}" sibTransId="{14D0B16E-BEA4-4997-B8FD-B3869FFCCC66}"/>
    <dgm:cxn modelId="{95F8D179-55AE-4B58-8E2F-C6BA25DA8EED}" type="presOf" srcId="{1007A098-7F7E-40F3-84AD-3005C27CC28E}" destId="{58542CC8-34B5-4CEC-B654-023E43164EB6}" srcOrd="1" destOrd="0" presId="urn:microsoft.com/office/officeart/2005/8/layout/process1"/>
    <dgm:cxn modelId="{75AAB68F-E1CB-4009-8919-B333E86F080C}" type="presOf" srcId="{FCFE4B16-0019-46AE-A69B-277FD0F73D12}" destId="{2D3DBC60-3482-40ED-B7C2-C22DC78557DF}" srcOrd="0" destOrd="0" presId="urn:microsoft.com/office/officeart/2005/8/layout/process1"/>
    <dgm:cxn modelId="{DBD8D192-FFAB-4BF7-AAB2-F7368B7A1347}" srcId="{E60D2D89-753B-4D83-AE3C-3DE6AC8D46C5}" destId="{81269167-A905-439C-8618-ECFD02E06C93}" srcOrd="4" destOrd="0" parTransId="{0ACB5238-6BC0-42C2-A061-782B2235EE6F}" sibTransId="{5A86D216-31F9-4C94-9ED0-13DBBAF16404}"/>
    <dgm:cxn modelId="{1D3632B1-D127-48D4-8EA2-2D99450D28E3}" type="presOf" srcId="{B0E58C5C-AAF0-4D3B-9484-1C1DAF734330}" destId="{1F736640-865B-44F3-AE35-A146C3DDF8A0}" srcOrd="0" destOrd="0" presId="urn:microsoft.com/office/officeart/2005/8/layout/process1"/>
    <dgm:cxn modelId="{A44A6DBA-E8B3-4C32-A53D-D86E05AF6BEF}" type="presOf" srcId="{A788A810-3C30-4E08-B29A-9E221DD216AE}" destId="{D1800B0E-5787-43A3-9578-16229B78EE87}" srcOrd="0" destOrd="0" presId="urn:microsoft.com/office/officeart/2005/8/layout/process1"/>
    <dgm:cxn modelId="{3C696DC3-A0BE-408A-97B0-0B42E4AD2ABC}" type="presOf" srcId="{0FFDD4B9-53B7-480E-BDF0-8BA26395C97A}" destId="{7DDF788A-5202-4024-8EBB-20184EFAAFD0}" srcOrd="0" destOrd="0" presId="urn:microsoft.com/office/officeart/2005/8/layout/process1"/>
    <dgm:cxn modelId="{9CD859C4-8938-4FB6-A797-8DCBB6F6F5BE}" type="presOf" srcId="{E60D2D89-753B-4D83-AE3C-3DE6AC8D46C5}" destId="{5F7A396E-CE36-4581-AC2C-0D42CB11B6A9}" srcOrd="0" destOrd="0" presId="urn:microsoft.com/office/officeart/2005/8/layout/process1"/>
    <dgm:cxn modelId="{DF04F7DF-A873-4615-8116-C56351E4950C}" srcId="{E60D2D89-753B-4D83-AE3C-3DE6AC8D46C5}" destId="{FCFE4B16-0019-46AE-A69B-277FD0F73D12}" srcOrd="3" destOrd="0" parTransId="{CCC923E9-A96B-4918-8607-C6A4CC556409}" sibTransId="{850763D3-EEE1-4086-91D9-22951FCE44E2}"/>
    <dgm:cxn modelId="{8CC6FAE0-98EA-4E9C-ABAE-E80D5FEFC43C}" type="presOf" srcId="{8195C5E3-18CA-4F63-B263-E04717685349}" destId="{7DDF788A-5202-4024-8EBB-20184EFAAFD0}" srcOrd="0" destOrd="1" presId="urn:microsoft.com/office/officeart/2005/8/layout/process1"/>
    <dgm:cxn modelId="{4C08D2E4-CEE3-4083-9881-5B0512DA3DA2}" type="presOf" srcId="{B0E58C5C-AAF0-4D3B-9484-1C1DAF734330}" destId="{BB50021D-E8DC-4202-8427-2B22D86CAC8C}" srcOrd="1" destOrd="0" presId="urn:microsoft.com/office/officeart/2005/8/layout/process1"/>
    <dgm:cxn modelId="{819210ED-E720-4E88-800A-28881A556C47}" type="presOf" srcId="{81269167-A905-439C-8618-ECFD02E06C93}" destId="{E9074B67-443E-4BD5-9746-8B4AD470236D}" srcOrd="0" destOrd="0" presId="urn:microsoft.com/office/officeart/2005/8/layout/process1"/>
    <dgm:cxn modelId="{A42716F1-EB04-4484-9AD4-5100312E6316}" srcId="{0FFDD4B9-53B7-480E-BDF0-8BA26395C97A}" destId="{9DB18858-948E-4E7C-843D-4A853A55534E}" srcOrd="1" destOrd="0" parTransId="{67D21DC4-76C6-4326-B66C-13994687DB5A}" sibTransId="{AD9524A7-E6AF-4E19-9C2C-2FCCEDDFBDE1}"/>
    <dgm:cxn modelId="{14B297F3-D61F-4262-A7B1-8724574A8BDC}" type="presOf" srcId="{850763D3-EEE1-4086-91D9-22951FCE44E2}" destId="{C4EA8AA8-64FF-4682-8938-9EDFD9E3F456}" srcOrd="1" destOrd="0" presId="urn:microsoft.com/office/officeart/2005/8/layout/process1"/>
    <dgm:cxn modelId="{533D2EF9-FC90-4F5E-99C5-F0B2A4CB3459}" srcId="{E60D2D89-753B-4D83-AE3C-3DE6AC8D46C5}" destId="{E1C58E94-DA6D-4250-BDD4-DEE9E88526AA}" srcOrd="0" destOrd="0" parTransId="{5CD2DAB8-3A54-42D1-A35B-268F7191611F}" sibTransId="{1007A098-7F7E-40F3-84AD-3005C27CC28E}"/>
    <dgm:cxn modelId="{C1519FF7-7364-4D3C-95F3-31FC6CD20B6C}" type="presParOf" srcId="{5F7A396E-CE36-4581-AC2C-0D42CB11B6A9}" destId="{D868803E-6356-4E1E-AC06-19175B1C8336}" srcOrd="0" destOrd="0" presId="urn:microsoft.com/office/officeart/2005/8/layout/process1"/>
    <dgm:cxn modelId="{585C2DF6-3A72-4FC6-8AD6-E5C35797F6F7}" type="presParOf" srcId="{5F7A396E-CE36-4581-AC2C-0D42CB11B6A9}" destId="{CDA3D92E-165B-401E-AA61-D7277D629995}" srcOrd="1" destOrd="0" presId="urn:microsoft.com/office/officeart/2005/8/layout/process1"/>
    <dgm:cxn modelId="{67CD8990-4CEA-4A10-8439-34E034943698}" type="presParOf" srcId="{CDA3D92E-165B-401E-AA61-D7277D629995}" destId="{58542CC8-34B5-4CEC-B654-023E43164EB6}" srcOrd="0" destOrd="0" presId="urn:microsoft.com/office/officeart/2005/8/layout/process1"/>
    <dgm:cxn modelId="{40B20021-E44E-427F-B975-C551C7DE11AF}" type="presParOf" srcId="{5F7A396E-CE36-4581-AC2C-0D42CB11B6A9}" destId="{7DDF788A-5202-4024-8EBB-20184EFAAFD0}" srcOrd="2" destOrd="0" presId="urn:microsoft.com/office/officeart/2005/8/layout/process1"/>
    <dgm:cxn modelId="{B9A01D17-B2DF-4445-BB1F-374326075FBA}" type="presParOf" srcId="{5F7A396E-CE36-4581-AC2C-0D42CB11B6A9}" destId="{1F736640-865B-44F3-AE35-A146C3DDF8A0}" srcOrd="3" destOrd="0" presId="urn:microsoft.com/office/officeart/2005/8/layout/process1"/>
    <dgm:cxn modelId="{498A1FB2-643A-4D04-8A7D-62DDCB32F5B1}" type="presParOf" srcId="{1F736640-865B-44F3-AE35-A146C3DDF8A0}" destId="{BB50021D-E8DC-4202-8427-2B22D86CAC8C}" srcOrd="0" destOrd="0" presId="urn:microsoft.com/office/officeart/2005/8/layout/process1"/>
    <dgm:cxn modelId="{BAFACAC3-0B5A-4DBD-8983-C4F1B2872DAA}" type="presParOf" srcId="{5F7A396E-CE36-4581-AC2C-0D42CB11B6A9}" destId="{EF92E61A-3AA5-4EA6-88F3-3ECFC7C43DAF}" srcOrd="4" destOrd="0" presId="urn:microsoft.com/office/officeart/2005/8/layout/process1"/>
    <dgm:cxn modelId="{30B56B14-B6F1-425A-92B4-BBDFDD19B496}" type="presParOf" srcId="{5F7A396E-CE36-4581-AC2C-0D42CB11B6A9}" destId="{D1800B0E-5787-43A3-9578-16229B78EE87}" srcOrd="5" destOrd="0" presId="urn:microsoft.com/office/officeart/2005/8/layout/process1"/>
    <dgm:cxn modelId="{28B691C3-C260-4C8F-9640-8DAC39F3ED7E}" type="presParOf" srcId="{D1800B0E-5787-43A3-9578-16229B78EE87}" destId="{2E8A2AFE-80D7-428E-85DE-6A866F9C110E}" srcOrd="0" destOrd="0" presId="urn:microsoft.com/office/officeart/2005/8/layout/process1"/>
    <dgm:cxn modelId="{FE1D8F59-08D7-46EE-9399-71695DDB845E}" type="presParOf" srcId="{5F7A396E-CE36-4581-AC2C-0D42CB11B6A9}" destId="{2D3DBC60-3482-40ED-B7C2-C22DC78557DF}" srcOrd="6" destOrd="0" presId="urn:microsoft.com/office/officeart/2005/8/layout/process1"/>
    <dgm:cxn modelId="{6DAA110A-E724-44F6-A0FF-FBED7BA0F18B}" type="presParOf" srcId="{5F7A396E-CE36-4581-AC2C-0D42CB11B6A9}" destId="{91004D84-B7B5-4DDA-87D1-F1A4FAFD9791}" srcOrd="7" destOrd="0" presId="urn:microsoft.com/office/officeart/2005/8/layout/process1"/>
    <dgm:cxn modelId="{7884E8C2-92FB-4757-A302-DF3A2271EADA}" type="presParOf" srcId="{91004D84-B7B5-4DDA-87D1-F1A4FAFD9791}" destId="{C4EA8AA8-64FF-4682-8938-9EDFD9E3F456}" srcOrd="0" destOrd="0" presId="urn:microsoft.com/office/officeart/2005/8/layout/process1"/>
    <dgm:cxn modelId="{4FEB33D5-6B91-4191-994E-DFEF58530A50}" type="presParOf" srcId="{5F7A396E-CE36-4581-AC2C-0D42CB11B6A9}" destId="{E9074B67-443E-4BD5-9746-8B4AD470236D}" srcOrd="8"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2D173-8787-44E5-B540-9BE0EE9CBBC9}">
      <dsp:nvSpPr>
        <dsp:cNvPr id="0" name=""/>
        <dsp:cNvSpPr/>
      </dsp:nvSpPr>
      <dsp:spPr>
        <a:xfrm>
          <a:off x="0" y="-189301"/>
          <a:ext cx="7498088" cy="2786751"/>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Calibri" panose="020F0502020204030204" pitchFamily="34" charset="0"/>
              <a:cs typeface="Calibri" panose="020F0502020204030204" pitchFamily="34" charset="0"/>
            </a:rPr>
            <a:t>What is the required number of beds needed to enhance effective critical care delivery  in Wales and will this number of beds  survive a surge in demand? </a:t>
          </a:r>
        </a:p>
      </dsp:txBody>
      <dsp:txXfrm>
        <a:off x="81621" y="-107680"/>
        <a:ext cx="5030690" cy="2623509"/>
      </dsp:txXfrm>
    </dsp:sp>
    <dsp:sp modelId="{720E2E80-C16E-42AA-AEFA-CBC32D3409D8}">
      <dsp:nvSpPr>
        <dsp:cNvPr id="0" name=""/>
        <dsp:cNvSpPr/>
      </dsp:nvSpPr>
      <dsp:spPr>
        <a:xfrm>
          <a:off x="1323191" y="2744011"/>
          <a:ext cx="7498088" cy="2696925"/>
        </a:xfrm>
        <a:prstGeom prst="roundRect">
          <a:avLst>
            <a:gd name="adj" fmla="val 10000"/>
          </a:avLst>
        </a:prstGeom>
        <a:solidFill>
          <a:schemeClr val="accent2">
            <a:hueOff val="-2712450"/>
            <a:satOff val="-1656"/>
            <a:lumOff val="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i="0" kern="1200" dirty="0">
              <a:solidFill>
                <a:schemeClr val="tx1"/>
              </a:solidFill>
              <a:latin typeface="Calibri" panose="020F0502020204030204" pitchFamily="34" charset="0"/>
              <a:cs typeface="Calibri" panose="020F0502020204030204" pitchFamily="34" charset="0"/>
            </a:rPr>
            <a:t>It was hypothesized that: </a:t>
          </a:r>
          <a:endParaRPr lang="en-US" sz="2400" b="1" kern="1200" dirty="0">
            <a:solidFill>
              <a:schemeClr val="tx1"/>
            </a:solidFill>
            <a:latin typeface="Calibri" panose="020F0502020204030204" pitchFamily="34" charset="0"/>
            <a:cs typeface="Calibri" panose="020F0502020204030204" pitchFamily="34" charset="0"/>
          </a:endParaRPr>
        </a:p>
        <a:p>
          <a:pPr marL="228600" lvl="1" indent="-228600" algn="l" defTabSz="1066800">
            <a:lnSpc>
              <a:spcPct val="90000"/>
            </a:lnSpc>
            <a:spcBef>
              <a:spcPct val="0"/>
            </a:spcBef>
            <a:spcAft>
              <a:spcPct val="15000"/>
            </a:spcAft>
            <a:buChar char="•"/>
          </a:pPr>
          <a:r>
            <a:rPr lang="en-GB" sz="2400" b="1" kern="1200" dirty="0">
              <a:latin typeface="Calibri" panose="020F0502020204030204" pitchFamily="34" charset="0"/>
              <a:cs typeface="Calibri" panose="020F0502020204030204" pitchFamily="34" charset="0"/>
            </a:rPr>
            <a:t>A specific number of critical care beds in each unit can enhance bed accessibility and availability to sufficiently meet critical care demand</a:t>
          </a:r>
          <a:endParaRPr lang="en-US" sz="2400" kern="1200" dirty="0">
            <a:latin typeface="Calibri" panose="020F0502020204030204" pitchFamily="34" charset="0"/>
            <a:cs typeface="Calibri" panose="020F0502020204030204" pitchFamily="34" charset="0"/>
          </a:endParaRPr>
        </a:p>
      </dsp:txBody>
      <dsp:txXfrm>
        <a:off x="1402181" y="2823001"/>
        <a:ext cx="4480812" cy="2538945"/>
      </dsp:txXfrm>
    </dsp:sp>
    <dsp:sp modelId="{033C83D9-84A8-4F15-9E5D-98203D13B73A}">
      <dsp:nvSpPr>
        <dsp:cNvPr id="0" name=""/>
        <dsp:cNvSpPr/>
      </dsp:nvSpPr>
      <dsp:spPr>
        <a:xfrm>
          <a:off x="5961984" y="2027297"/>
          <a:ext cx="1536103" cy="1241955"/>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6307607" y="2027297"/>
        <a:ext cx="844857" cy="9345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79407-55D1-4CE2-9703-3B60C9ADCEC7}">
      <dsp:nvSpPr>
        <dsp:cNvPr id="0" name=""/>
        <dsp:cNvSpPr/>
      </dsp:nvSpPr>
      <dsp:spPr>
        <a:xfrm>
          <a:off x="2817" y="370111"/>
          <a:ext cx="2235464" cy="1788434"/>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libri" panose="020F0502020204030204" pitchFamily="34" charset="0"/>
              <a:cs typeface="Calibri" panose="020F0502020204030204" pitchFamily="34" charset="0"/>
            </a:rPr>
            <a:t>Effective critical care delivery is  characterized by timeliness and bed accessibility  that can help reduce unnecessary death and prevent the worsening of patients’ conditions.</a:t>
          </a:r>
          <a:endParaRPr lang="en-US" sz="1600" kern="1200" dirty="0">
            <a:latin typeface="Calibri" panose="020F0502020204030204" pitchFamily="34" charset="0"/>
            <a:cs typeface="Calibri" panose="020F0502020204030204" pitchFamily="34" charset="0"/>
          </a:endParaRPr>
        </a:p>
      </dsp:txBody>
      <dsp:txXfrm>
        <a:off x="2817" y="370111"/>
        <a:ext cx="2235464" cy="1788434"/>
      </dsp:txXfrm>
    </dsp:sp>
    <dsp:sp modelId="{544D8E41-F8FE-4F3A-B036-0844B0E51B6E}">
      <dsp:nvSpPr>
        <dsp:cNvPr id="0" name=""/>
        <dsp:cNvSpPr/>
      </dsp:nvSpPr>
      <dsp:spPr>
        <a:xfrm>
          <a:off x="2461828" y="370111"/>
          <a:ext cx="2235464" cy="1788434"/>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libri" panose="020F0502020204030204" pitchFamily="34" charset="0"/>
              <a:cs typeface="Calibri" panose="020F0502020204030204" pitchFamily="34" charset="0"/>
            </a:rPr>
            <a:t>According to GIG Cymru NHS Wales (2014), Wales has a low/weak critical care capacity, with only 3.2 critical care beds per 100,000 people in the country as of 2014</a:t>
          </a:r>
          <a:endParaRPr lang="en-US" sz="1600" kern="1200" dirty="0">
            <a:latin typeface="Calibri" panose="020F0502020204030204" pitchFamily="34" charset="0"/>
            <a:cs typeface="Calibri" panose="020F0502020204030204" pitchFamily="34" charset="0"/>
          </a:endParaRPr>
        </a:p>
      </dsp:txBody>
      <dsp:txXfrm>
        <a:off x="2461828" y="370111"/>
        <a:ext cx="2235464" cy="1788434"/>
      </dsp:txXfrm>
    </dsp:sp>
    <dsp:sp modelId="{2CAB116C-70E6-42FF-8237-C92FD61F8F34}">
      <dsp:nvSpPr>
        <dsp:cNvPr id="0" name=""/>
        <dsp:cNvSpPr/>
      </dsp:nvSpPr>
      <dsp:spPr>
        <a:xfrm>
          <a:off x="4920839" y="370111"/>
          <a:ext cx="2235464" cy="1788434"/>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libri" panose="020F0502020204030204" pitchFamily="34" charset="0"/>
              <a:cs typeface="Calibri" panose="020F0502020204030204" pitchFamily="34" charset="0"/>
            </a:rPr>
            <a:t>As of 2019, the number of beds rose to 198 (Llywodreath Cymru Welsh Government, 2019),</a:t>
          </a:r>
          <a:endParaRPr lang="en-US" sz="1600" kern="1200" dirty="0">
            <a:latin typeface="Calibri" panose="020F0502020204030204" pitchFamily="34" charset="0"/>
            <a:cs typeface="Calibri" panose="020F0502020204030204" pitchFamily="34" charset="0"/>
          </a:endParaRPr>
        </a:p>
      </dsp:txBody>
      <dsp:txXfrm>
        <a:off x="4920839" y="370111"/>
        <a:ext cx="2235464" cy="1788434"/>
      </dsp:txXfrm>
    </dsp:sp>
    <dsp:sp modelId="{5F25A69A-BF9B-4B47-BFB8-9F5C7DE2F8B5}">
      <dsp:nvSpPr>
        <dsp:cNvPr id="0" name=""/>
        <dsp:cNvSpPr/>
      </dsp:nvSpPr>
      <dsp:spPr>
        <a:xfrm>
          <a:off x="7379850" y="379761"/>
          <a:ext cx="2235464" cy="1769133"/>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Calibri" panose="020F0502020204030204" pitchFamily="34" charset="0"/>
              <a:cs typeface="Calibri" panose="020F0502020204030204" pitchFamily="34" charset="0"/>
            </a:rPr>
            <a:t>Additionally, Wales’s critical care units operate at 80% (NHS, 2016),</a:t>
          </a:r>
          <a:r>
            <a:rPr lang="en-GB" sz="1600" kern="1200" dirty="0">
              <a:highlight>
                <a:srgbClr val="FFFF00"/>
              </a:highlight>
              <a:latin typeface="Calibri" panose="020F0502020204030204" pitchFamily="34" charset="0"/>
              <a:cs typeface="Calibri" panose="020F0502020204030204" pitchFamily="34" charset="0"/>
            </a:rPr>
            <a:t>*</a:t>
          </a:r>
          <a:r>
            <a:rPr lang="en-GB" sz="1600" kern="1200" dirty="0">
              <a:latin typeface="Calibri" panose="020F0502020204030204" pitchFamily="34" charset="0"/>
              <a:cs typeface="Calibri" panose="020F0502020204030204" pitchFamily="34" charset="0"/>
            </a:rPr>
            <a:t> which can  be associated with an insufficient number of critical care beds in the country </a:t>
          </a:r>
          <a:endParaRPr lang="en-US" sz="1600" kern="1200" dirty="0">
            <a:latin typeface="Calibri" panose="020F0502020204030204" pitchFamily="34" charset="0"/>
            <a:cs typeface="Calibri" panose="020F0502020204030204" pitchFamily="34" charset="0"/>
          </a:endParaRPr>
        </a:p>
      </dsp:txBody>
      <dsp:txXfrm>
        <a:off x="7379850" y="379761"/>
        <a:ext cx="2235464" cy="1769133"/>
      </dsp:txXfrm>
    </dsp:sp>
    <dsp:sp modelId="{342F418E-4ED7-49C8-B584-4239D4A7E7EB}">
      <dsp:nvSpPr>
        <dsp:cNvPr id="0" name=""/>
        <dsp:cNvSpPr/>
      </dsp:nvSpPr>
      <dsp:spPr>
        <a:xfrm>
          <a:off x="1232323" y="2382091"/>
          <a:ext cx="2235464" cy="1341278"/>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t>1</a:t>
          </a:r>
          <a:r>
            <a:rPr lang="en-GB" sz="2100" b="1" kern="1200" dirty="0">
              <a:latin typeface="Calibri" panose="020F0502020204030204" pitchFamily="34" charset="0"/>
              <a:cs typeface="Calibri" panose="020F0502020204030204" pitchFamily="34" charset="0"/>
            </a:rPr>
            <a:t>.Relocating patients to other hospitals for critical care</a:t>
          </a:r>
          <a:endParaRPr lang="en-US" sz="2100" kern="1200" dirty="0">
            <a:latin typeface="Calibri" panose="020F0502020204030204" pitchFamily="34" charset="0"/>
            <a:cs typeface="Calibri" panose="020F0502020204030204" pitchFamily="34" charset="0"/>
          </a:endParaRPr>
        </a:p>
      </dsp:txBody>
      <dsp:txXfrm>
        <a:off x="1232323" y="2382091"/>
        <a:ext cx="2235464" cy="1341278"/>
      </dsp:txXfrm>
    </dsp:sp>
    <dsp:sp modelId="{02833F0D-A6E5-4F80-B4F6-6AB337865D13}">
      <dsp:nvSpPr>
        <dsp:cNvPr id="0" name=""/>
        <dsp:cNvSpPr/>
      </dsp:nvSpPr>
      <dsp:spPr>
        <a:xfrm>
          <a:off x="3691334" y="2382091"/>
          <a:ext cx="2235464" cy="1341278"/>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t>2. </a:t>
          </a:r>
          <a:r>
            <a:rPr lang="en-GB" sz="2100" b="1" kern="1200" dirty="0">
              <a:latin typeface="Calibri" panose="020F0502020204030204" pitchFamily="34" charset="0"/>
              <a:cs typeface="Calibri" panose="020F0502020204030204" pitchFamily="34" charset="0"/>
            </a:rPr>
            <a:t>Cancellation of high-risk procedures</a:t>
          </a:r>
          <a:r>
            <a:rPr lang="en-GB" sz="2100" b="1" kern="1200" dirty="0"/>
            <a:t> </a:t>
          </a:r>
          <a:endParaRPr lang="en-US" sz="2100" kern="1200" dirty="0"/>
        </a:p>
      </dsp:txBody>
      <dsp:txXfrm>
        <a:off x="3691334" y="2382091"/>
        <a:ext cx="2235464" cy="1341278"/>
      </dsp:txXfrm>
    </dsp:sp>
    <dsp:sp modelId="{36109329-F57B-41A8-97A2-88E6F9DD6811}">
      <dsp:nvSpPr>
        <dsp:cNvPr id="0" name=""/>
        <dsp:cNvSpPr/>
      </dsp:nvSpPr>
      <dsp:spPr>
        <a:xfrm>
          <a:off x="6223936" y="2376337"/>
          <a:ext cx="2235464" cy="1341278"/>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t>3. Deferred admissions </a:t>
          </a:r>
          <a:endParaRPr lang="en-US" sz="2100" kern="1200" dirty="0"/>
        </a:p>
      </dsp:txBody>
      <dsp:txXfrm>
        <a:off x="6223936" y="2376337"/>
        <a:ext cx="2235464" cy="13412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68803E-6356-4E1E-AC06-19175B1C8336}">
      <dsp:nvSpPr>
        <dsp:cNvPr id="0" name=""/>
        <dsp:cNvSpPr/>
      </dsp:nvSpPr>
      <dsp:spPr>
        <a:xfrm>
          <a:off x="4697" y="255257"/>
          <a:ext cx="1661964" cy="4670442"/>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Calibri" panose="020F0502020204030204" pitchFamily="34" charset="0"/>
              <a:cs typeface="Calibri" panose="020F0502020204030204" pitchFamily="34" charset="0"/>
            </a:rPr>
            <a:t>What</a:t>
          </a:r>
          <a:r>
            <a:rPr lang="en-GB" sz="1600" b="1" i="1" kern="1200" dirty="0">
              <a:latin typeface="Calibri" panose="020F0502020204030204" pitchFamily="34" charset="0"/>
              <a:cs typeface="Calibri" panose="020F0502020204030204" pitchFamily="34" charset="0"/>
            </a:rPr>
            <a:t> is the most appropriate number of critical care beds to enhance bed accessibility to serve  Wales’s critical care needs adequately to enhance effective critical care delivery in Wales?</a:t>
          </a:r>
          <a:endParaRPr lang="en-US" sz="1600" kern="1200" dirty="0">
            <a:latin typeface="Calibri" panose="020F0502020204030204" pitchFamily="34" charset="0"/>
            <a:cs typeface="Calibri" panose="020F0502020204030204" pitchFamily="34" charset="0"/>
          </a:endParaRPr>
        </a:p>
      </dsp:txBody>
      <dsp:txXfrm>
        <a:off x="53374" y="303934"/>
        <a:ext cx="1564610" cy="4573088"/>
      </dsp:txXfrm>
    </dsp:sp>
    <dsp:sp modelId="{CDA3D92E-165B-401E-AA61-D7277D629995}">
      <dsp:nvSpPr>
        <dsp:cNvPr id="0" name=""/>
        <dsp:cNvSpPr/>
      </dsp:nvSpPr>
      <dsp:spPr>
        <a:xfrm rot="21594018">
          <a:off x="1785030" y="2442436"/>
          <a:ext cx="250942" cy="29234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a:off x="1785030" y="2500970"/>
        <a:ext cx="175659" cy="175406"/>
      </dsp:txXfrm>
    </dsp:sp>
    <dsp:sp modelId="{7DDF788A-5202-4024-8EBB-20184EFAAFD0}">
      <dsp:nvSpPr>
        <dsp:cNvPr id="0" name=""/>
        <dsp:cNvSpPr/>
      </dsp:nvSpPr>
      <dsp:spPr>
        <a:xfrm>
          <a:off x="2140136" y="319207"/>
          <a:ext cx="1457323" cy="4535467"/>
        </a:xfrm>
        <a:prstGeom prst="roundRect">
          <a:avLst>
            <a:gd name="adj" fmla="val 10000"/>
          </a:avLst>
        </a:prstGeom>
        <a:solidFill>
          <a:schemeClr val="accent5">
            <a:hueOff val="-653972"/>
            <a:satOff val="3891"/>
            <a:lumOff val="156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dirty="0">
              <a:latin typeface="Calibri" panose="020F0502020204030204" pitchFamily="34" charset="0"/>
              <a:cs typeface="Calibri" panose="020F0502020204030204" pitchFamily="34" charset="0"/>
            </a:rPr>
            <a:t>The Quality Secondary Analysis  QSA was used to achieve the following objectives:</a:t>
          </a:r>
          <a:endParaRPr lang="en-US" sz="1200" kern="1200" dirty="0">
            <a:latin typeface="Calibri" panose="020F0502020204030204" pitchFamily="34" charset="0"/>
            <a:cs typeface="Calibri" panose="020F0502020204030204" pitchFamily="34" charset="0"/>
          </a:endParaRPr>
        </a:p>
        <a:p>
          <a:pPr marL="114300" lvl="1" indent="-114300" algn="l" defTabSz="622300">
            <a:lnSpc>
              <a:spcPct val="90000"/>
            </a:lnSpc>
            <a:spcBef>
              <a:spcPct val="0"/>
            </a:spcBef>
            <a:spcAft>
              <a:spcPct val="15000"/>
            </a:spcAft>
            <a:buChar char="•"/>
          </a:pPr>
          <a:r>
            <a:rPr lang="en-GB" sz="1400" b="1" kern="1200" dirty="0">
              <a:latin typeface="Calibri" panose="020F0502020204030204" pitchFamily="34" charset="0"/>
              <a:cs typeface="Calibri" panose="020F0502020204030204" pitchFamily="34" charset="0"/>
            </a:rPr>
            <a:t>To enhance bed accessibility to any form of critical care at any time in Wales</a:t>
          </a:r>
          <a:endParaRPr lang="en-US" sz="1400" kern="1200" dirty="0">
            <a:latin typeface="Calibri" panose="020F0502020204030204" pitchFamily="34" charset="0"/>
            <a:cs typeface="Calibri" panose="020F0502020204030204" pitchFamily="34" charset="0"/>
          </a:endParaRPr>
        </a:p>
        <a:p>
          <a:pPr marL="114300" lvl="1" indent="-114300" algn="l" defTabSz="622300">
            <a:lnSpc>
              <a:spcPct val="90000"/>
            </a:lnSpc>
            <a:spcBef>
              <a:spcPct val="0"/>
            </a:spcBef>
            <a:spcAft>
              <a:spcPct val="15000"/>
            </a:spcAft>
            <a:buChar char="•"/>
          </a:pPr>
          <a:r>
            <a:rPr lang="en-GB" sz="1400" b="1" kern="1200" dirty="0">
              <a:latin typeface="Calibri" panose="020F0502020204030204" pitchFamily="34" charset="0"/>
              <a:cs typeface="Calibri" panose="020F0502020204030204" pitchFamily="34" charset="0"/>
            </a:rPr>
            <a:t>To alleviate Welsh critical care units’ flexibility in terms of occupancy rate to enable them to cope with an unexpected surge in critical care demand</a:t>
          </a:r>
          <a:endParaRPr lang="en-US" sz="1400" kern="1200" dirty="0">
            <a:latin typeface="Calibri" panose="020F0502020204030204" pitchFamily="34" charset="0"/>
            <a:cs typeface="Calibri" panose="020F0502020204030204" pitchFamily="34" charset="0"/>
          </a:endParaRPr>
        </a:p>
      </dsp:txBody>
      <dsp:txXfrm>
        <a:off x="2182820" y="361891"/>
        <a:ext cx="1371955" cy="4450099"/>
      </dsp:txXfrm>
    </dsp:sp>
    <dsp:sp modelId="{1F736640-865B-44F3-AE35-A146C3DDF8A0}">
      <dsp:nvSpPr>
        <dsp:cNvPr id="0" name=""/>
        <dsp:cNvSpPr/>
      </dsp:nvSpPr>
      <dsp:spPr>
        <a:xfrm>
          <a:off x="3715340" y="2440769"/>
          <a:ext cx="249907" cy="292344"/>
        </a:xfrm>
        <a:prstGeom prst="rightArrow">
          <a:avLst>
            <a:gd name="adj1" fmla="val 60000"/>
            <a:gd name="adj2" fmla="val 50000"/>
          </a:avLst>
        </a:prstGeom>
        <a:solidFill>
          <a:schemeClr val="accent5">
            <a:hueOff val="-871962"/>
            <a:satOff val="5188"/>
            <a:lumOff val="209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a:off x="3715340" y="2499238"/>
        <a:ext cx="174935" cy="175406"/>
      </dsp:txXfrm>
    </dsp:sp>
    <dsp:sp modelId="{EF92E61A-3AA5-4EA6-88F3-3ECFC7C43DAF}">
      <dsp:nvSpPr>
        <dsp:cNvPr id="0" name=""/>
        <dsp:cNvSpPr/>
      </dsp:nvSpPr>
      <dsp:spPr>
        <a:xfrm>
          <a:off x="4068982" y="319207"/>
          <a:ext cx="1424646" cy="4535467"/>
        </a:xfrm>
        <a:prstGeom prst="roundRect">
          <a:avLst>
            <a:gd name="adj" fmla="val 10000"/>
          </a:avLst>
        </a:prstGeom>
        <a:solidFill>
          <a:schemeClr val="accent5">
            <a:hueOff val="-1307943"/>
            <a:satOff val="7781"/>
            <a:lumOff val="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Calibri" panose="020F0502020204030204" pitchFamily="34" charset="0"/>
              <a:cs typeface="Calibri" panose="020F0502020204030204" pitchFamily="34" charset="0"/>
            </a:rPr>
            <a:t>The QSA mentioned above relies on non-statistical data to gather information on a specific research topic from sources such as texts from previous research (Eyisi, 2016); (Rahman, 2020</a:t>
          </a:r>
          <a:r>
            <a:rPr lang="en-GB" sz="1400" b="1" kern="1200" dirty="0">
              <a:latin typeface="Calibri" panose="020F0502020204030204" pitchFamily="34" charset="0"/>
              <a:cs typeface="Calibri" panose="020F0502020204030204" pitchFamily="34" charset="0"/>
            </a:rPr>
            <a:t>).</a:t>
          </a:r>
          <a:endParaRPr lang="en-US" sz="1400" b="1" kern="1200" dirty="0">
            <a:latin typeface="Calibri" panose="020F0502020204030204" pitchFamily="34" charset="0"/>
            <a:cs typeface="Calibri" panose="020F0502020204030204" pitchFamily="34" charset="0"/>
          </a:endParaRPr>
        </a:p>
      </dsp:txBody>
      <dsp:txXfrm>
        <a:off x="4110708" y="360933"/>
        <a:ext cx="1341194" cy="4452015"/>
      </dsp:txXfrm>
    </dsp:sp>
    <dsp:sp modelId="{D1800B0E-5787-43A3-9578-16229B78EE87}">
      <dsp:nvSpPr>
        <dsp:cNvPr id="0" name=""/>
        <dsp:cNvSpPr/>
      </dsp:nvSpPr>
      <dsp:spPr>
        <a:xfrm rot="21542142">
          <a:off x="5611491" y="2424692"/>
          <a:ext cx="249942" cy="292344"/>
        </a:xfrm>
        <a:prstGeom prst="rightArrow">
          <a:avLst>
            <a:gd name="adj1" fmla="val 60000"/>
            <a:gd name="adj2" fmla="val 50000"/>
          </a:avLst>
        </a:prstGeom>
        <a:solidFill>
          <a:schemeClr val="accent5">
            <a:hueOff val="-1743925"/>
            <a:satOff val="10375"/>
            <a:lumOff val="41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a:off x="5611496" y="2483792"/>
        <a:ext cx="174959" cy="175406"/>
      </dsp:txXfrm>
    </dsp:sp>
    <dsp:sp modelId="{2D3DBC60-3482-40ED-B7C2-C22DC78557DF}">
      <dsp:nvSpPr>
        <dsp:cNvPr id="0" name=""/>
        <dsp:cNvSpPr/>
      </dsp:nvSpPr>
      <dsp:spPr>
        <a:xfrm>
          <a:off x="5965151" y="286325"/>
          <a:ext cx="1539427" cy="4535467"/>
        </a:xfrm>
        <a:prstGeom prst="roundRect">
          <a:avLst>
            <a:gd name="adj" fmla="val 10000"/>
          </a:avLst>
        </a:prstGeom>
        <a:solidFill>
          <a:schemeClr val="accent5">
            <a:hueOff val="-1961915"/>
            <a:satOff val="11672"/>
            <a:lumOff val="470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Calibri" panose="020F0502020204030204" pitchFamily="34" charset="0"/>
              <a:cs typeface="Calibri" panose="020F0502020204030204" pitchFamily="34" charset="0"/>
            </a:rPr>
            <a:t>Journal articles were expected to provide information relating to the most appropriate number of critical care beds for Wales to adequately serve its critical care demand and events that cause delays while admitting and discharging patients</a:t>
          </a:r>
          <a:endParaRPr lang="en-US" sz="1600" b="1" kern="1200" dirty="0">
            <a:latin typeface="Calibri" panose="020F0502020204030204" pitchFamily="34" charset="0"/>
            <a:cs typeface="Calibri" panose="020F0502020204030204" pitchFamily="34" charset="0"/>
          </a:endParaRPr>
        </a:p>
      </dsp:txBody>
      <dsp:txXfrm>
        <a:off x="6010239" y="331413"/>
        <a:ext cx="1449251" cy="4445291"/>
      </dsp:txXfrm>
    </dsp:sp>
    <dsp:sp modelId="{91004D84-B7B5-4DDA-87D1-F1A4FAFD9791}">
      <dsp:nvSpPr>
        <dsp:cNvPr id="0" name=""/>
        <dsp:cNvSpPr/>
      </dsp:nvSpPr>
      <dsp:spPr>
        <a:xfrm rot="54898">
          <a:off x="7622443" y="2424058"/>
          <a:ext cx="249938" cy="292344"/>
        </a:xfrm>
        <a:prstGeom prst="rightArrow">
          <a:avLst>
            <a:gd name="adj1" fmla="val 60000"/>
            <a:gd name="adj2" fmla="val 50000"/>
          </a:avLst>
        </a:prstGeom>
        <a:solidFill>
          <a:schemeClr val="accent5">
            <a:hueOff val="-2615887"/>
            <a:satOff val="15563"/>
            <a:lumOff val="627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dirty="0"/>
        </a:p>
      </dsp:txBody>
      <dsp:txXfrm>
        <a:off x="7622448" y="2481928"/>
        <a:ext cx="174957" cy="175406"/>
      </dsp:txXfrm>
    </dsp:sp>
    <dsp:sp modelId="{E9074B67-443E-4BD5-9746-8B4AD470236D}">
      <dsp:nvSpPr>
        <dsp:cNvPr id="0" name=""/>
        <dsp:cNvSpPr/>
      </dsp:nvSpPr>
      <dsp:spPr>
        <a:xfrm>
          <a:off x="7976101" y="319207"/>
          <a:ext cx="1635382" cy="4535467"/>
        </a:xfrm>
        <a:prstGeom prst="roundRect">
          <a:avLst>
            <a:gd name="adj" fmla="val 10000"/>
          </a:avLst>
        </a:prstGeom>
        <a:solidFill>
          <a:schemeClr val="accent5">
            <a:hueOff val="-2615887"/>
            <a:satOff val="15563"/>
            <a:lumOff val="627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dirty="0">
              <a:latin typeface="Calibri" panose="020F0502020204030204" pitchFamily="34" charset="0"/>
              <a:cs typeface="Calibri" panose="020F0502020204030204" pitchFamily="34" charset="0"/>
            </a:rPr>
            <a:t>The evaluation of journal articles was anticipated to aid in predicting the most appropriate bed capacity for Wales by identifying a model,  this model was the ration method</a:t>
          </a:r>
          <a:r>
            <a:rPr lang="en-GB" sz="1700" kern="1200" dirty="0">
              <a:latin typeface="Calibri" panose="020F0502020204030204" pitchFamily="34" charset="0"/>
              <a:cs typeface="Calibri" panose="020F0502020204030204" pitchFamily="34" charset="0"/>
            </a:rPr>
            <a:t>. </a:t>
          </a:r>
          <a:endParaRPr lang="en-US" sz="1700" kern="1200" dirty="0">
            <a:latin typeface="Calibri" panose="020F0502020204030204" pitchFamily="34" charset="0"/>
            <a:cs typeface="Calibri" panose="020F0502020204030204" pitchFamily="34" charset="0"/>
          </a:endParaRPr>
        </a:p>
      </dsp:txBody>
      <dsp:txXfrm>
        <a:off x="8024000" y="367106"/>
        <a:ext cx="1539584" cy="4439669"/>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A30AFD-8F0E-4581-B264-7B8B1AFA67BD}" type="datetimeFigureOut">
              <a:rPr lang="en-US" smtClean="0"/>
              <a:t>11/27/2022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81AB7A-CA02-4A55-BED2-A20137B5FBF8}" type="slidenum">
              <a:rPr lang="en-US" smtClean="0"/>
              <a:t>‹#›</a:t>
            </a:fld>
            <a:endParaRPr lang="en-US" dirty="0"/>
          </a:p>
        </p:txBody>
      </p:sp>
    </p:spTree>
    <p:extLst>
      <p:ext uri="{BB962C8B-B14F-4D97-AF65-F5344CB8AC3E}">
        <p14:creationId xmlns:p14="http://schemas.microsoft.com/office/powerpoint/2010/main" val="2173399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latin typeface="Calibri" panose="020F0502020204030204" pitchFamily="34" charset="0"/>
                <a:ea typeface="Times New Roman" panose="02020603050405020304" pitchFamily="18" charset="0"/>
                <a:cs typeface="Calibri" panose="020F0502020204030204" pitchFamily="34" charset="0"/>
              </a:rPr>
              <a:t>Used -qualitative secondary analysis </a:t>
            </a:r>
            <a:endParaRPr lang="en-GB" sz="18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endParaRPr lang="en-GB" sz="1800" dirty="0">
              <a:solidFill>
                <a:srgbClr val="0E101A"/>
              </a:solidFill>
              <a:effectLst/>
              <a:latin typeface="Calibri" panose="020F0502020204030204" pitchFamily="34" charset="0"/>
              <a:ea typeface="Calibri" panose="020F0502020204030204" pitchFamily="34" charset="0"/>
            </a:endParaRPr>
          </a:p>
          <a:p>
            <a:r>
              <a:rPr lang="en-GB" sz="1800" dirty="0">
                <a:solidFill>
                  <a:srgbClr val="0E101A"/>
                </a:solidFill>
                <a:effectLst/>
                <a:latin typeface="Calibri" panose="020F0502020204030204" pitchFamily="34" charset="0"/>
                <a:ea typeface="Calibri" panose="020F0502020204030204" pitchFamily="34" charset="0"/>
              </a:rPr>
              <a:t>Llywodreath Cymru Welsh Government (2019) said that Wales’s critical care capacity had 168 critical care beds as of 2014, which increased only by eight beds during 2016 across its 14 hospitals that offer critical care services. </a:t>
            </a:r>
          </a:p>
          <a:p>
            <a:r>
              <a:rPr lang="en-GB" sz="1800" dirty="0">
                <a:solidFill>
                  <a:srgbClr val="0E101A"/>
                </a:solidFill>
                <a:effectLst/>
                <a:latin typeface="Calibri" panose="020F0502020204030204" pitchFamily="34" charset="0"/>
              </a:rPr>
              <a:t>The study included: </a:t>
            </a:r>
          </a:p>
          <a:p>
            <a:pPr marL="342900" marR="0" lvl="0" indent="-342900">
              <a:lnSpc>
                <a:spcPct val="150000"/>
              </a:lnSpc>
              <a:spcBef>
                <a:spcPts val="0"/>
              </a:spcBef>
              <a:spcAft>
                <a:spcPts val="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Flexible occupancy rate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Critical care delivery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Bed accessibility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10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Surging critical care demand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2</a:t>
            </a:fld>
            <a:endParaRPr lang="en-US" dirty="0"/>
          </a:p>
        </p:txBody>
      </p:sp>
    </p:spTree>
    <p:extLst>
      <p:ext uri="{BB962C8B-B14F-4D97-AF65-F5344CB8AC3E}">
        <p14:creationId xmlns:p14="http://schemas.microsoft.com/office/powerpoint/2010/main" val="2957002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rgbClr val="0E101A"/>
                </a:solidFill>
                <a:effectLst/>
                <a:latin typeface="Calibri" panose="020F0502020204030204" pitchFamily="34" charset="0"/>
                <a:ea typeface="Calibri" panose="020F0502020204030204" pitchFamily="34" charset="0"/>
                <a:cs typeface="Calibri" panose="020F0502020204030204" pitchFamily="34" charset="0"/>
              </a:rPr>
              <a:t>The hypothesis statements listed above demonstrate the idea of a hypothesis provided by </a:t>
            </a:r>
            <a:r>
              <a:rPr lang="en-GB" sz="1200" dirty="0">
                <a:effectLst/>
                <a:latin typeface="Calibri" panose="020F0502020204030204" pitchFamily="34" charset="0"/>
                <a:ea typeface="Times New Roman" panose="02020603050405020304" pitchFamily="18" charset="0"/>
              </a:rPr>
              <a:t>Anupama (2018), who defined it as “A projection that tests the expectation(s) tested by particular research.” </a:t>
            </a:r>
            <a:endParaRPr lang="en-US" sz="1200" b="0" i="0" dirty="0"/>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3</a:t>
            </a:fld>
            <a:endParaRPr lang="en-US" dirty="0"/>
          </a:p>
        </p:txBody>
      </p:sp>
    </p:spTree>
    <p:extLst>
      <p:ext uri="{BB962C8B-B14F-4D97-AF65-F5344CB8AC3E}">
        <p14:creationId xmlns:p14="http://schemas.microsoft.com/office/powerpoint/2010/main" val="284804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chemeClr val="tx1"/>
                </a:solidFill>
                <a:latin typeface="Calibri" panose="020F0502020204030204" pitchFamily="34" charset="0"/>
                <a:ea typeface="Times New Roman" panose="02020603050405020304" pitchFamily="18" charset="0"/>
              </a:rPr>
              <a:t>Approximately </a:t>
            </a:r>
            <a:r>
              <a:rPr lang="en-GB" sz="1200" dirty="0">
                <a:solidFill>
                  <a:srgbClr val="0E101A"/>
                </a:solidFill>
                <a:effectLst/>
                <a:latin typeface="Calibri" panose="020F0502020204030204" pitchFamily="34" charset="0"/>
                <a:ea typeface="Calibri" panose="020F0502020204030204" pitchFamily="34" charset="0"/>
              </a:rPr>
              <a:t>111,377 critical care bed hours were lost between 2012 and 2013 in Wales (NHS, 2016), demonstrating that time wasted is a significant issue in Wales’s critical care units.</a:t>
            </a:r>
          </a:p>
          <a:p>
            <a:endParaRPr lang="en-GB" sz="1200" dirty="0">
              <a:solidFill>
                <a:srgbClr val="0E101A"/>
              </a:solidFill>
              <a:effectLst/>
              <a:latin typeface="Calibri" panose="020F0502020204030204" pitchFamily="34" charset="0"/>
              <a:ea typeface="Calibri" panose="020F0502020204030204" pitchFamily="34" charset="0"/>
            </a:endParaRPr>
          </a:p>
          <a:p>
            <a:r>
              <a:rPr lang="en-GB" sz="1200" dirty="0">
                <a:solidFill>
                  <a:srgbClr val="0E101A"/>
                </a:solidFill>
                <a:effectLst/>
                <a:latin typeface="Calibri" panose="020F0502020204030204" pitchFamily="34" charset="0"/>
                <a:ea typeface="Calibri" panose="020F0502020204030204" pitchFamily="34" charset="0"/>
              </a:rPr>
              <a:t>WICIS project</a:t>
            </a:r>
          </a:p>
          <a:p>
            <a:endParaRPr lang="en-GB" sz="1200" dirty="0">
              <a:solidFill>
                <a:srgbClr val="0E101A"/>
              </a:solidFill>
              <a:effectLst/>
              <a:latin typeface="Calibri" panose="020F050202020403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4</a:t>
            </a:fld>
            <a:endParaRPr lang="en-US" dirty="0"/>
          </a:p>
        </p:txBody>
      </p:sp>
    </p:spTree>
    <p:extLst>
      <p:ext uri="{BB962C8B-B14F-4D97-AF65-F5344CB8AC3E}">
        <p14:creationId xmlns:p14="http://schemas.microsoft.com/office/powerpoint/2010/main" val="116626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AutoNum type="arabicPeriod"/>
            </a:pPr>
            <a:r>
              <a:rPr lang="en-GB" sz="1800" dirty="0">
                <a:latin typeface="Calibri" panose="020F0502020204030204" pitchFamily="34" charset="0"/>
                <a:cs typeface="Calibri" panose="020F0502020204030204" pitchFamily="34" charset="0"/>
              </a:rPr>
              <a:t>The literature review focused on the basic definitions related to the study, including critical care, timely care delivery, and bed accessibility.</a:t>
            </a:r>
          </a:p>
          <a:p>
            <a:pPr marL="342900" indent="-342900">
              <a:buAutoNum type="arabicPeriod"/>
            </a:pPr>
            <a:r>
              <a:rPr lang="en-GB" sz="1800" dirty="0">
                <a:solidFill>
                  <a:srgbClr val="0E101A"/>
                </a:solidFill>
                <a:latin typeface="Calibri" panose="020F0502020204030204" pitchFamily="34" charset="0"/>
                <a:ea typeface="Times New Roman" panose="02020603050405020304" pitchFamily="18" charset="0"/>
                <a:cs typeface="Calibri" panose="020F0502020204030204" pitchFamily="34" charset="0"/>
              </a:rPr>
              <a:t>The significance of this research lies in the goals of proposing an adequate number of critical care beds that can enhance bed accessibility in Wales.</a:t>
            </a:r>
          </a:p>
          <a:p>
            <a:pPr marL="0" indent="0">
              <a:buNone/>
            </a:pPr>
            <a:endParaRPr lang="en-GB" sz="1800" dirty="0">
              <a:solidFill>
                <a:srgbClr val="0E101A"/>
              </a:solidFill>
              <a:effectLst/>
              <a:latin typeface="Calibri" panose="020F0502020204030204" pitchFamily="34"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Bauer et al. (2020) ranked accessibility in terms of patients’ distance from a critical care unit when needing critical care services second in determining the timely delivery of critical care in a study to evaluate intensive care demand and capacity in the light of coronavirus. </a:t>
            </a:r>
          </a:p>
          <a:p>
            <a:endParaRPr lang="en-GB" sz="1800" dirty="0">
              <a:solidFill>
                <a:srgbClr val="0E101A"/>
              </a:solidFill>
              <a:effectLst/>
              <a:latin typeface="Calibri" panose="020F0502020204030204" pitchFamily="34"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Although critical care is meant for patients suffering from life-threatening illnesses based on this research’s assumption about critical care and Patrick Davis’s and Tan et al.’s definition of critical care, Jackson &amp; Cairns (2021) argued that intensive care is not only meant for patients under life-threatening conditions but also for those at risk of developing them.  </a:t>
            </a:r>
          </a:p>
          <a:p>
            <a:endParaRPr lang="en-GB" sz="1800" dirty="0">
              <a:solidFill>
                <a:srgbClr val="0E101A"/>
              </a:solidFill>
              <a:effectLst/>
              <a:latin typeface="Calibri" panose="020F0502020204030204" pitchFamily="34"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Jackson &amp; Cairns' argument was based on the ongoing COVID-19 pandemic because individuals who developed signs of the virus were given critical care attention to ensure that their health did not deteriorate. </a:t>
            </a:r>
          </a:p>
          <a:p>
            <a:endParaRPr lang="en-GB" sz="1800" dirty="0">
              <a:solidFill>
                <a:srgbClr val="0E101A"/>
              </a:solidFill>
              <a:effectLst/>
              <a:latin typeface="Calibri" panose="020F0502020204030204" pitchFamily="34"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Lyons and colleagues’ study is among the literature reviewed, where the researchers intended to determine the most appropriate numbers of adult critical care beds to serve 500,000 people using five hospitals in Wales. </a:t>
            </a:r>
          </a:p>
          <a:p>
            <a:r>
              <a:rPr lang="en-GB" sz="1800" dirty="0">
                <a:solidFill>
                  <a:srgbClr val="0E101A"/>
                </a:solidFill>
                <a:effectLst/>
                <a:latin typeface="Calibri" panose="020F0502020204030204" pitchFamily="34" charset="0"/>
                <a:ea typeface="Times New Roman" panose="02020603050405020304" pitchFamily="18" charset="0"/>
              </a:rPr>
              <a:t>Lyons and colleagues identified the average demand for critical care and high-dependency beds and recommended increasing the existing beds by 95% to enhance accessibility.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E101A"/>
              </a:solidFill>
              <a:effectLst/>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rPr>
              <a:t>Pugh et al. (2021) conducted a study to examine critical care admissions in Wales, especially where critical care capacity had stagnated or reduced since the last decade. Pugh and colleagues categorized the admissions based on age groups, bringing in a direct association between ageing and critical care demand. However, </a:t>
            </a: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Although a direct link between aging and vulnerability ICU admissions may exist, this might not be true when a similar study is done grounded on common critical care illnesses in Wales.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 Hence, future research could investigate the vulnerability of specific age groups to a specific type of critical care illness to avoid the generalized and biased association of aging to higher critical care demand.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E101A"/>
              </a:solidFill>
              <a:effectLst/>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rPr>
              <a:t>Griffiths et al. (2012) research aimed to propose a mathematical model to improve critical care bed management using a mathematical model that can differentiate  between planned and unplanned ICU admissions because they give insight into the length of stay in the ICU to overcome the uncertainty surrounding this categorization issue.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E101A"/>
              </a:solidFill>
              <a:effectLst/>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rPr>
              <a:t> Proper critical care bed management emerged as another strategy to enhance timeliness in the critical care units.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Doidge et al. (2021) research that sought to define the disparity in ICU admissions over time and investigate the existence of any correlation between these admissions and geographical location in the first phase of the COVID-19 outbreak affirm one of this study’s assumption that pandemics, such as COVID-19, can trigger a sudden surge in critical care demand.</a:t>
            </a:r>
          </a:p>
          <a:p>
            <a:endParaRPr lang="en-GB" sz="1800" dirty="0">
              <a:solidFill>
                <a:srgbClr val="0E101A"/>
              </a:solidFill>
              <a:effectLst/>
              <a:latin typeface="Calibri" panose="020F0502020204030204" pitchFamily="34" charset="0"/>
              <a:ea typeface="Times New Roman" panose="02020603050405020304" pitchFamily="18" charset="0"/>
            </a:endParaRPr>
          </a:p>
          <a:p>
            <a:r>
              <a:rPr lang="en-GB" sz="1800" dirty="0">
                <a:effectLst/>
                <a:latin typeface="Calibri" panose="020F0502020204030204" pitchFamily="34" charset="0"/>
                <a:ea typeface="Calibri" panose="020F0502020204030204" pitchFamily="34" charset="0"/>
              </a:rPr>
              <a:t>GIG Cymru NHS Wales (2014) research resembled this study because it found that bed availability in Wales is typically obstructed by delaying discharging patients ready to be discharged and the country’s weak critical bed capacity. The study proposed escalating the Welsh critical care capacity to reach 295 beds in ten years’ time since 2014. </a:t>
            </a:r>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5</a:t>
            </a:fld>
            <a:endParaRPr lang="en-US" dirty="0"/>
          </a:p>
        </p:txBody>
      </p:sp>
    </p:spTree>
    <p:extLst>
      <p:ext uri="{BB962C8B-B14F-4D97-AF65-F5344CB8AC3E}">
        <p14:creationId xmlns:p14="http://schemas.microsoft.com/office/powerpoint/2010/main" val="155354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E101A"/>
                </a:solidFill>
                <a:effectLst/>
                <a:latin typeface="Calibri" panose="020F0502020204030204" pitchFamily="34" charset="0"/>
                <a:ea typeface="Times New Roman" panose="02020603050405020304" pitchFamily="18" charset="0"/>
              </a:rPr>
              <a:t>Critical care refers to specialised care administered in the ICU to patients suffering from life-threatening illnesses.</a:t>
            </a:r>
          </a:p>
          <a:p>
            <a:r>
              <a:rPr lang="en-GB" b="1" dirty="0"/>
              <a:t>Key words</a:t>
            </a:r>
          </a:p>
          <a:p>
            <a:r>
              <a:rPr lang="en-GB" dirty="0"/>
              <a:t>Timeliness</a:t>
            </a:r>
          </a:p>
          <a:p>
            <a:r>
              <a:rPr lang="en-GB" dirty="0"/>
              <a:t>Bed accessibility</a:t>
            </a:r>
          </a:p>
          <a:p>
            <a:r>
              <a:rPr lang="en-GB" dirty="0"/>
              <a:t>Flexible occupancy rate </a:t>
            </a:r>
          </a:p>
        </p:txBody>
      </p:sp>
      <p:sp>
        <p:nvSpPr>
          <p:cNvPr id="4" name="Slide Number Placeholder 3"/>
          <p:cNvSpPr>
            <a:spLocks noGrp="1"/>
          </p:cNvSpPr>
          <p:nvPr>
            <p:ph type="sldNum" sz="quarter" idx="5"/>
          </p:nvPr>
        </p:nvSpPr>
        <p:spPr/>
        <p:txBody>
          <a:bodyPr/>
          <a:lstStyle/>
          <a:p>
            <a:fld id="{9681AB7A-CA02-4A55-BED2-A20137B5FBF8}" type="slidenum">
              <a:rPr lang="en-US" smtClean="0"/>
              <a:t>6</a:t>
            </a:fld>
            <a:endParaRPr lang="en-US" dirty="0"/>
          </a:p>
        </p:txBody>
      </p:sp>
    </p:spTree>
    <p:extLst>
      <p:ext uri="{BB962C8B-B14F-4D97-AF65-F5344CB8AC3E}">
        <p14:creationId xmlns:p14="http://schemas.microsoft.com/office/powerpoint/2010/main" val="78318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rPr>
              <a:t>The term ‘methodology’ mentioned above is defined by </a:t>
            </a:r>
            <a:r>
              <a:rPr lang="en-GB" sz="1800" dirty="0">
                <a:effectLst/>
                <a:latin typeface="Calibri" panose="020F0502020204030204" pitchFamily="34" charset="0"/>
                <a:ea typeface="Calibri" panose="020F0502020204030204" pitchFamily="34" charset="0"/>
              </a:rPr>
              <a:t>Navarro Sada &amp; Maldonado (2007) and Goundar (2012) as approaches, procedures, and the process leveraged to gather and evaluate data in specific research.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Tate &amp; Happ (2018) and Johnston (2017) presented a similar idea of qualitative </a:t>
            </a: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secondary analysis as “An evaluation of already collected data from previous researchers in a paper emphasizing the viability of secondary data analysis as a feasible approach for gathering research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 According to </a:t>
            </a:r>
            <a:r>
              <a:rPr lang="en-GB" sz="1800" dirty="0">
                <a:effectLst/>
                <a:latin typeface="Calibri" panose="020F0502020204030204" pitchFamily="34" charset="0"/>
                <a:ea typeface="Calibri" panose="020F0502020204030204" pitchFamily="34" charset="0"/>
              </a:rPr>
              <a:t>Aspers &amp; Corte (2019), QSA</a:t>
            </a: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 </a:t>
            </a:r>
            <a:r>
              <a:rPr lang="en-GB" sz="1800" b="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 </a:t>
            </a:r>
            <a:r>
              <a:rPr lang="en-GB" sz="1800" b="0" dirty="0">
                <a:effectLst/>
                <a:latin typeface="Calibri" panose="020F0502020204030204" pitchFamily="34" charset="0"/>
                <a:ea typeface="Calibri" panose="020F0502020204030204" pitchFamily="34" charset="0"/>
              </a:rPr>
              <a:t>data to </a:t>
            </a:r>
            <a:r>
              <a:rPr lang="en-GB" sz="1800" dirty="0">
                <a:effectLst/>
                <a:latin typeface="Calibri" panose="020F0502020204030204" pitchFamily="34" charset="0"/>
                <a:ea typeface="Calibri" panose="020F0502020204030204" pitchFamily="34" charset="0"/>
              </a:rPr>
              <a:t>respond to the ‘what’ and ‘why’ aspects of research, promoting in-depth analysis of the problem at hand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E101A"/>
              </a:solidFill>
              <a:effectLst/>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Times New Roman" panose="02020603050405020304" pitchFamily="18" charset="0"/>
              </a:rPr>
              <a:t>The qualitative secondary analysis methodology utilised journal articles from </a:t>
            </a:r>
            <a:r>
              <a:rPr lang="en-US" sz="1800" dirty="0">
                <a:solidFill>
                  <a:srgbClr val="0E101A"/>
                </a:solidFill>
                <a:effectLst/>
                <a:latin typeface="Calibri" panose="020F0502020204030204" pitchFamily="34" charset="0"/>
                <a:ea typeface="Times New Roman" panose="02020603050405020304" pitchFamily="18" charset="0"/>
              </a:rPr>
              <a:t>PubMed, Google Scholar, and Research Gate and </a:t>
            </a:r>
            <a:r>
              <a:rPr lang="en-GB" sz="1800" dirty="0">
                <a:solidFill>
                  <a:srgbClr val="0E101A"/>
                </a:solidFill>
                <a:effectLst/>
                <a:latin typeface="Calibri" panose="020F0502020204030204" pitchFamily="34" charset="0"/>
                <a:ea typeface="Times New Roman" panose="02020603050405020304" pitchFamily="18" charset="0"/>
              </a:rPr>
              <a:t>Government census statistics between 2011 and 2021. </a:t>
            </a:r>
          </a:p>
          <a:p>
            <a:endParaRPr lang="en-GB" sz="1800" dirty="0">
              <a:solidFill>
                <a:srgbClr val="0070C0"/>
              </a:solidFill>
              <a:effectLst/>
              <a:latin typeface="Calibri" panose="020F0502020204030204" pitchFamily="34" charset="0"/>
              <a:ea typeface="Calibri" panose="020F0502020204030204" pitchFamily="34" charset="0"/>
            </a:endParaRPr>
          </a:p>
          <a:p>
            <a:pPr>
              <a:lnSpc>
                <a:spcPct val="150000"/>
              </a:lnSpc>
              <a:spcBef>
                <a:spcPts val="0"/>
              </a:spcBef>
              <a:buSzPts val="1000"/>
              <a:tabLst>
                <a:tab pos="457200" algn="l"/>
              </a:tabLst>
            </a:pP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According to Ravaghi et al. (2020), the </a:t>
            </a:r>
            <a:r>
              <a:rPr lang="en-GB" sz="1800" dirty="0">
                <a:solidFill>
                  <a:srgbClr val="0E101A"/>
                </a:solidFill>
                <a:latin typeface="Calibri" panose="020F0502020204030204" pitchFamily="34" charset="0"/>
                <a:ea typeface="Times New Roman" panose="02020603050405020304" pitchFamily="18" charset="0"/>
                <a:cs typeface="Calibri" panose="020F0502020204030204" pitchFamily="34" charset="0"/>
              </a:rPr>
              <a:t>ratio method </a:t>
            </a:r>
            <a:r>
              <a:rPr lang="en-US" sz="1800" dirty="0">
                <a:solidFill>
                  <a:srgbClr val="0E101A"/>
                </a:solidFill>
                <a:effectLst/>
                <a:latin typeface="Calibri" panose="020F0502020204030204" pitchFamily="34" charset="0"/>
                <a:ea typeface="Times New Roman" panose="02020603050405020304" pitchFamily="18" charset="0"/>
              </a:rPr>
              <a:t>is grounded on “the proportion </a:t>
            </a:r>
            <a:r>
              <a:rPr lang="en-GB" sz="1800" dirty="0">
                <a:effectLst/>
                <a:latin typeface="Calibri" panose="020F0502020204030204" pitchFamily="34" charset="0"/>
                <a:ea typeface="Calibri" panose="020F0502020204030204" pitchFamily="34" charset="0"/>
              </a:rPr>
              <a:t>of the total length of stay (average length of stay × number of patients) over a specific duration</a:t>
            </a:r>
            <a:r>
              <a:rPr lang="en-US" sz="1800" dirty="0">
                <a:solidFill>
                  <a:srgbClr val="0E101A"/>
                </a:solidFill>
                <a:effectLst/>
                <a:latin typeface="Calibri" panose="020F0502020204030204" pitchFamily="34" charset="0"/>
                <a:ea typeface="Calibri" panose="020F0502020204030204" pitchFamily="34" charset="0"/>
              </a:rPr>
              <a:t>.”</a:t>
            </a:r>
          </a:p>
          <a:p>
            <a:pPr>
              <a:lnSpc>
                <a:spcPct val="150000"/>
              </a:lnSpc>
              <a:spcBef>
                <a:spcPts val="0"/>
              </a:spcBef>
              <a:buSzPts val="1000"/>
              <a:tabLst>
                <a:tab pos="457200" algn="l"/>
              </a:tabLst>
            </a:pPr>
            <a:r>
              <a:rPr lang="en-US" sz="1800" dirty="0">
                <a:solidFill>
                  <a:srgbClr val="0E101A"/>
                </a:solidFill>
                <a:latin typeface="Calibri" panose="020F0502020204030204" pitchFamily="34" charset="0"/>
                <a:ea typeface="Calibri" panose="020F0502020204030204" pitchFamily="34" charset="0"/>
              </a:rPr>
              <a:t>Ratio method’s concept of execution, explained by Ravaghi  and co-authors, was employed to</a:t>
            </a:r>
            <a:r>
              <a:rPr lang="en-US" sz="1800" dirty="0">
                <a:solidFill>
                  <a:srgbClr val="0E101A"/>
                </a:solidFill>
                <a:effectLst/>
                <a:latin typeface="Calibri" panose="020F0502020204030204" pitchFamily="34" charset="0"/>
                <a:ea typeface="Times New Roman" panose="02020603050405020304" pitchFamily="18" charset="0"/>
              </a:rPr>
              <a:t> determine the most appropriate critical care beds for Wales in this research</a:t>
            </a:r>
            <a:r>
              <a:rPr lang="en-GB" sz="1800"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1800" dirty="0">
              <a:solidFill>
                <a:srgbClr val="0070C0"/>
              </a:solidFill>
              <a:effectLst/>
              <a:latin typeface="Calibri" panose="020F0502020204030204" pitchFamily="34" charset="0"/>
              <a:ea typeface="Calibri" panose="020F0502020204030204" pitchFamily="34" charset="0"/>
            </a:endParaRPr>
          </a:p>
          <a:p>
            <a:endParaRPr lang="en-GB" sz="1800" dirty="0">
              <a:solidFill>
                <a:srgbClr val="0070C0"/>
              </a:solidFill>
              <a:effectLst/>
              <a:latin typeface="Calibri" panose="020F050202020403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7</a:t>
            </a:fld>
            <a:endParaRPr lang="en-US" dirty="0"/>
          </a:p>
        </p:txBody>
      </p:sp>
    </p:spTree>
    <p:extLst>
      <p:ext uri="{BB962C8B-B14F-4D97-AF65-F5344CB8AC3E}">
        <p14:creationId xmlns:p14="http://schemas.microsoft.com/office/powerpoint/2010/main" val="4082063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This research entirely relied on secondary data analysis and </a:t>
            </a:r>
            <a:r>
              <a:rPr lang="en-US" sz="1200" dirty="0">
                <a:solidFill>
                  <a:srgbClr val="0E101A"/>
                </a:solidFill>
                <a:latin typeface="Calibri" panose="020F0502020204030204" pitchFamily="34" charset="0"/>
              </a:rPr>
              <a:t>was</a:t>
            </a:r>
            <a:r>
              <a:rPr lang="en-US" sz="1200" dirty="0">
                <a:solidFill>
                  <a:srgbClr val="0E101A"/>
                </a:solidFill>
                <a:effectLst/>
                <a:latin typeface="Calibri" panose="020F0502020204030204" pitchFamily="34" charset="0"/>
                <a:ea typeface="Times New Roman" panose="02020603050405020304" pitchFamily="18" charset="0"/>
              </a:rPr>
              <a:t> limited from using the benefits of primary data and their collection methods, such as interviews, observation, and questionnaires.</a:t>
            </a:r>
          </a:p>
          <a:p>
            <a:r>
              <a:rPr lang="en-GB" dirty="0"/>
              <a:t> </a:t>
            </a:r>
          </a:p>
          <a:p>
            <a:r>
              <a:rPr lang="en-GB" dirty="0"/>
              <a:t>Permission – Ethics</a:t>
            </a:r>
          </a:p>
          <a:p>
            <a:r>
              <a:rPr lang="en-GB" dirty="0"/>
              <a:t>Consent </a:t>
            </a:r>
          </a:p>
          <a:p>
            <a:r>
              <a:rPr lang="en-GB" dirty="0"/>
              <a:t>Resources</a:t>
            </a:r>
          </a:p>
          <a:p>
            <a:r>
              <a:rPr lang="en-GB" dirty="0"/>
              <a:t>Winter pressures</a:t>
            </a:r>
          </a:p>
          <a:p>
            <a:r>
              <a:rPr lang="en-GB" dirty="0"/>
              <a:t>Occupancy rate – back log </a:t>
            </a:r>
          </a:p>
          <a:p>
            <a:endParaRPr lang="en-GB" dirty="0"/>
          </a:p>
          <a:p>
            <a:pPr marL="400050" marR="0" indent="-400050">
              <a:lnSpc>
                <a:spcPct val="90000"/>
              </a:lnSpc>
              <a:spcBef>
                <a:spcPts val="0"/>
              </a:spcBef>
              <a:spcAft>
                <a:spcPts val="0"/>
              </a:spcAft>
              <a:buFont typeface="+mj-lt"/>
              <a:buAutoNum type="romanLcPeriod"/>
            </a:pPr>
            <a:r>
              <a:rPr lang="en-US" sz="1200" b="1" dirty="0">
                <a:effectLst/>
                <a:latin typeface="Calibri" panose="020F0502020204030204" pitchFamily="34" charset="0"/>
                <a:ea typeface="Times New Roman" panose="02020603050405020304" pitchFamily="18" charset="0"/>
                <a:cs typeface="Calibri" panose="020F0502020204030204" pitchFamily="34" charset="0"/>
              </a:rPr>
              <a:t>The proportion of patients delayed for over 4 hours to be discharged from the critical care units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00050" indent="-400050">
              <a:lnSpc>
                <a:spcPct val="90000"/>
              </a:lnSpc>
              <a:spcBef>
                <a:spcPts val="0"/>
              </a:spcBef>
              <a:buFont typeface="+mj-lt"/>
              <a:buAutoNum type="romanLcPeriod"/>
            </a:pPr>
            <a:r>
              <a:rPr lang="en-US" sz="1200" b="1" dirty="0">
                <a:effectLst/>
                <a:latin typeface="Calibri" panose="020F0502020204030204" pitchFamily="34" charset="0"/>
                <a:ea typeface="Times New Roman" panose="02020603050405020304" pitchFamily="18" charset="0"/>
                <a:cs typeface="Calibri" panose="020F0502020204030204" pitchFamily="34" charset="0"/>
              </a:rPr>
              <a:t>Occupied and empty critical care beds over a specific period in the Welsh critical care units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00050" indent="-400050">
              <a:lnSpc>
                <a:spcPct val="90000"/>
              </a:lnSpc>
              <a:spcBef>
                <a:spcPts val="0"/>
              </a:spcBef>
              <a:buFont typeface="+mj-lt"/>
              <a:buAutoNum type="romanLcPeriod"/>
            </a:pPr>
            <a:r>
              <a:rPr lang="en-US" sz="1200" b="1" dirty="0">
                <a:effectLst/>
                <a:latin typeface="Calibri" panose="020F0502020204030204" pitchFamily="34" charset="0"/>
                <a:ea typeface="Times New Roman" panose="02020603050405020304" pitchFamily="18" charset="0"/>
                <a:cs typeface="Calibri" panose="020F0502020204030204" pitchFamily="34" charset="0"/>
              </a:rPr>
              <a:t>Number of beds in the critical care units in each hospital in Wales</a:t>
            </a:r>
          </a:p>
          <a:p>
            <a:endParaRPr lang="en-GB" dirty="0"/>
          </a:p>
        </p:txBody>
      </p:sp>
      <p:sp>
        <p:nvSpPr>
          <p:cNvPr id="4" name="Slide Number Placeholder 3"/>
          <p:cNvSpPr>
            <a:spLocks noGrp="1"/>
          </p:cNvSpPr>
          <p:nvPr>
            <p:ph type="sldNum" sz="quarter" idx="5"/>
          </p:nvPr>
        </p:nvSpPr>
        <p:spPr/>
        <p:txBody>
          <a:bodyPr/>
          <a:lstStyle/>
          <a:p>
            <a:fld id="{9681AB7A-CA02-4A55-BED2-A20137B5FBF8}" type="slidenum">
              <a:rPr lang="en-US" smtClean="0"/>
              <a:t>8</a:t>
            </a:fld>
            <a:endParaRPr lang="en-US" dirty="0"/>
          </a:p>
        </p:txBody>
      </p:sp>
    </p:spTree>
    <p:extLst>
      <p:ext uri="{BB962C8B-B14F-4D97-AF65-F5344CB8AC3E}">
        <p14:creationId xmlns:p14="http://schemas.microsoft.com/office/powerpoint/2010/main" val="8747833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E101A"/>
                </a:solidFill>
                <a:effectLst/>
                <a:latin typeface="Calibri" panose="020F0502020204030204" pitchFamily="34" charset="0"/>
                <a:ea typeface="Calibri" panose="020F0502020204030204" pitchFamily="34" charset="0"/>
              </a:rPr>
              <a:t>1. </a:t>
            </a:r>
            <a:r>
              <a:rPr lang="en-GB" sz="1800" dirty="0">
                <a:latin typeface="Calibri" panose="020F0502020204030204" pitchFamily="34" charset="0"/>
              </a:rPr>
              <a:t>Ageing is associated with increasing demand for critical care services, according to </a:t>
            </a:r>
            <a:r>
              <a:rPr lang="en-GB" sz="1800" dirty="0">
                <a:effectLst/>
                <a:latin typeface="Calibri" panose="020F0502020204030204" pitchFamily="34" charset="0"/>
                <a:ea typeface="Calibri" panose="020F0502020204030204" pitchFamily="34" charset="0"/>
              </a:rPr>
              <a:t>Ravaghi and co-authors and Llywodreath Cymru Welsh Government (2014), which was considered as one of the factors that are likely to spark an unexpected surge in critical care demand </a:t>
            </a:r>
          </a:p>
          <a:p>
            <a:endParaRPr lang="en-GB" sz="1800" dirty="0">
              <a:solidFill>
                <a:srgbClr val="0E101A"/>
              </a:solidFill>
              <a:effectLst/>
              <a:latin typeface="Calibri" panose="020F0502020204030204" pitchFamily="34" charset="0"/>
              <a:ea typeface="Calibri" panose="020F0502020204030204" pitchFamily="34" charset="0"/>
            </a:endParaRPr>
          </a:p>
          <a:p>
            <a:r>
              <a:rPr lang="en-GB" sz="1800" dirty="0">
                <a:solidFill>
                  <a:srgbClr val="0E101A"/>
                </a:solidFill>
                <a:effectLst/>
                <a:latin typeface="Calibri" panose="020F0502020204030204" pitchFamily="34" charset="0"/>
                <a:ea typeface="Calibri" panose="020F0502020204030204" pitchFamily="34" charset="0"/>
              </a:rPr>
              <a:t>2.Pandemics – covid 19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Calibri" panose="020F0502020204030204" pitchFamily="34" charset="0"/>
                <a:ea typeface="Calibri" panose="020F0502020204030204" pitchFamily="34" charset="0"/>
              </a:rPr>
              <a:t>Pandemic such as COVID-19 was also considered as factors capable of overstretching Wales’s critical care capacity</a:t>
            </a:r>
          </a:p>
          <a:p>
            <a:endParaRPr lang="en-GB" sz="1800" dirty="0">
              <a:solidFill>
                <a:srgbClr val="0E101A"/>
              </a:solidFill>
              <a:effectLst/>
              <a:latin typeface="Calibri" panose="020F0502020204030204" pitchFamily="34" charset="0"/>
              <a:ea typeface="Calibri" panose="020F0502020204030204" pitchFamily="34" charset="0"/>
            </a:endParaRPr>
          </a:p>
          <a:p>
            <a:r>
              <a:rPr lang="en-GB" sz="1800" dirty="0">
                <a:solidFill>
                  <a:srgbClr val="0E101A"/>
                </a:solidFill>
                <a:effectLst/>
                <a:latin typeface="Calibri" panose="020F0502020204030204" pitchFamily="34" charset="0"/>
                <a:ea typeface="Calibri" panose="020F0502020204030204" pitchFamily="34" charset="0"/>
              </a:rPr>
              <a:t>3. Timeliness </a:t>
            </a:r>
          </a:p>
          <a:p>
            <a:r>
              <a:rPr lang="en-GB" sz="1800" dirty="0">
                <a:solidFill>
                  <a:srgbClr val="0E101A"/>
                </a:solidFill>
                <a:effectLst/>
                <a:latin typeface="Calibri" panose="020F0502020204030204" pitchFamily="34" charset="0"/>
                <a:ea typeface="Calibri" panose="020F0502020204030204" pitchFamily="34" charset="0"/>
              </a:rPr>
              <a:t>The lack of timeliness due to insufficient beds and wasted of time while moving patients to and from the critical care units are issues facing the Welsh critical care units.  Wales is susceptible to surging critical care demands that might overwhelm its capacity. </a:t>
            </a:r>
          </a:p>
          <a:p>
            <a:endParaRPr lang="en-GB" sz="1800" dirty="0">
              <a:solidFill>
                <a:srgbClr val="0E101A"/>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rPr>
              <a:t>Population density and size are vital factors of consideration when assessing critical care capacity (Zampieri et al., 2020).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rPr>
              <a:t>Welsh 2021 census statistics  showed that its population growth rate is approximately 1.4% (Roskams, 2022)</a:t>
            </a:r>
          </a:p>
          <a:p>
            <a:r>
              <a:rPr lang="en-US" dirty="0"/>
              <a:t>Covid/pandemics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Age-</a:t>
            </a:r>
            <a:r>
              <a:rPr lang="en-GB" sz="1200" dirty="0">
                <a:latin typeface="Calibri" panose="020F0502020204030204" pitchFamily="34" charset="0"/>
                <a:ea typeface="Calibri" panose="020F0502020204030204" pitchFamily="34" charset="0"/>
              </a:rPr>
              <a:t>O</a:t>
            </a:r>
            <a:r>
              <a:rPr lang="en-GB" sz="1200" dirty="0">
                <a:effectLst/>
                <a:latin typeface="Calibri" panose="020F0502020204030204" pitchFamily="34" charset="0"/>
                <a:ea typeface="Calibri" panose="020F0502020204030204" pitchFamily="34" charset="0"/>
              </a:rPr>
              <a:t>lder people over 65 years occupy approximately 66.67% of the critical care beds available in Welsh hospitals (Llywodreath Cymru Welsh Government, 2014) </a:t>
            </a:r>
          </a:p>
          <a:p>
            <a:endParaRPr lang="en-US" dirty="0"/>
          </a:p>
          <a:p>
            <a:r>
              <a:rPr lang="en-US" dirty="0"/>
              <a:t>Did you know?</a:t>
            </a:r>
          </a:p>
          <a:p>
            <a:r>
              <a:rPr lang="en-GB" sz="1200" dirty="0">
                <a:latin typeface="Calibri" panose="020F0502020204030204" pitchFamily="34" charset="0"/>
              </a:rPr>
              <a:t>Wales </a:t>
            </a:r>
            <a:r>
              <a:rPr lang="en-GB" sz="1200" dirty="0">
                <a:effectLst/>
                <a:latin typeface="Calibri" panose="020F0502020204030204" pitchFamily="34" charset="0"/>
                <a:ea typeface="Calibri" panose="020F0502020204030204" pitchFamily="34" charset="0"/>
              </a:rPr>
              <a:t>admits over 10000 critical care patients annually (Digital Health and Care Wales (DHCW), 2020), and its critica</a:t>
            </a:r>
            <a:r>
              <a:rPr lang="en-GB" sz="1200" dirty="0">
                <a:latin typeface="Calibri" panose="020F0502020204030204" pitchFamily="34" charset="0"/>
                <a:ea typeface="Calibri" panose="020F0502020204030204" pitchFamily="34" charset="0"/>
              </a:rPr>
              <a:t>l care demand is escalating at </a:t>
            </a:r>
            <a:r>
              <a:rPr lang="en-GB" sz="1200" dirty="0">
                <a:solidFill>
                  <a:srgbClr val="0E101A"/>
                </a:solidFill>
                <a:effectLst/>
                <a:latin typeface="Calibri" panose="020F0502020204030204" pitchFamily="34" charset="0"/>
                <a:ea typeface="Calibri" panose="020F0502020204030204" pitchFamily="34" charset="0"/>
              </a:rPr>
              <a:t>a rate of approximately 4 to 5 % every year (Llywodraeth Cymru Welsh Government, 2017)</a:t>
            </a:r>
          </a:p>
          <a:p>
            <a:r>
              <a:rPr lang="en-GB" sz="1200" dirty="0">
                <a:solidFill>
                  <a:srgbClr val="0E101A"/>
                </a:solidFill>
                <a:effectLst/>
                <a:latin typeface="Calibri" panose="020F0502020204030204" pitchFamily="34" charset="0"/>
                <a:ea typeface="Calibri" panose="020F0502020204030204" pitchFamily="34" charset="0"/>
              </a:rPr>
              <a:t>Although Wales.NHS.uk (2021) </a:t>
            </a:r>
            <a:r>
              <a:rPr lang="en-GB" dirty="0">
                <a:solidFill>
                  <a:srgbClr val="0E101A"/>
                </a:solidFill>
                <a:latin typeface="Calibri" panose="020F0502020204030204" pitchFamily="34" charset="0"/>
                <a:ea typeface="Calibri" panose="020F0502020204030204" pitchFamily="34" charset="0"/>
              </a:rPr>
              <a:t>reveals</a:t>
            </a:r>
            <a:r>
              <a:rPr lang="en-GB" sz="1200" dirty="0">
                <a:solidFill>
                  <a:srgbClr val="0E101A"/>
                </a:solidFill>
                <a:effectLst/>
                <a:latin typeface="Calibri" panose="020F0502020204030204" pitchFamily="34" charset="0"/>
                <a:ea typeface="Calibri" panose="020F0502020204030204" pitchFamily="34" charset="0"/>
              </a:rPr>
              <a:t> that the length of stay </a:t>
            </a:r>
            <a:r>
              <a:rPr lang="en-GB" dirty="0">
                <a:solidFill>
                  <a:srgbClr val="0E101A"/>
                </a:solidFill>
                <a:latin typeface="Calibri" panose="020F0502020204030204" pitchFamily="34" charset="0"/>
                <a:ea typeface="Calibri" panose="020F0502020204030204" pitchFamily="34" charset="0"/>
              </a:rPr>
              <a:t>in</a:t>
            </a:r>
            <a:r>
              <a:rPr lang="en-GB" sz="1200" dirty="0">
                <a:solidFill>
                  <a:srgbClr val="0E101A"/>
                </a:solidFill>
                <a:effectLst/>
                <a:latin typeface="Calibri" panose="020F0502020204030204" pitchFamily="34" charset="0"/>
                <a:ea typeface="Calibri" panose="020F0502020204030204" pitchFamily="34" charset="0"/>
              </a:rPr>
              <a:t> the ICU may vary from patient to patient,  the and average length of stay in Welsh critical care units is seven days (Davies (2022) </a:t>
            </a:r>
            <a:endParaRPr lang="en-GB" sz="1200" dirty="0">
              <a:effectLst/>
              <a:latin typeface="Calibri" panose="020F050202020403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9</a:t>
            </a:fld>
            <a:endParaRPr lang="en-US" dirty="0"/>
          </a:p>
        </p:txBody>
      </p:sp>
    </p:spTree>
    <p:extLst>
      <p:ext uri="{BB962C8B-B14F-4D97-AF65-F5344CB8AC3E}">
        <p14:creationId xmlns:p14="http://schemas.microsoft.com/office/powerpoint/2010/main" val="1447160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The study identified the ratio method of predicting critical care beds suitable for Wales as the most applicable because it uses simple arithmetic operations and parameters, including the duration that patients are delayed, the number of critical care patients in Wales. 263 inc from 198</a:t>
            </a:r>
          </a:p>
          <a:p>
            <a:endParaRPr lang="en-GB" sz="1800" dirty="0">
              <a:solidFill>
                <a:srgbClr val="0E101A"/>
              </a:solidFill>
              <a:effectLst/>
              <a:latin typeface="Calibri" panose="020F0502020204030204" pitchFamily="34" charset="0"/>
            </a:endParaRPr>
          </a:p>
          <a:p>
            <a:r>
              <a:rPr lang="en-GB" sz="1800" dirty="0">
                <a:solidFill>
                  <a:srgbClr val="0E101A"/>
                </a:solidFill>
                <a:effectLst/>
                <a:latin typeface="Calibri" panose="020F0502020204030204" pitchFamily="34" charset="0"/>
              </a:rPr>
              <a:t>WICIS  -electronic and additional beds</a:t>
            </a:r>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10</a:t>
            </a:fld>
            <a:endParaRPr lang="en-US" dirty="0"/>
          </a:p>
        </p:txBody>
      </p:sp>
    </p:spTree>
    <p:extLst>
      <p:ext uri="{BB962C8B-B14F-4D97-AF65-F5344CB8AC3E}">
        <p14:creationId xmlns:p14="http://schemas.microsoft.com/office/powerpoint/2010/main" val="2876976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Current ICU Wales 198</a:t>
            </a:r>
          </a:p>
          <a:p>
            <a:r>
              <a:rPr lang="en-GB" dirty="0"/>
              <a:t>New WICIS project </a:t>
            </a:r>
          </a:p>
          <a:p>
            <a:r>
              <a:rPr lang="en-GB" dirty="0"/>
              <a:t>Ratio method used - required 263</a:t>
            </a:r>
          </a:p>
          <a:p>
            <a:endParaRPr lang="en-GB" dirty="0"/>
          </a:p>
          <a:p>
            <a:pPr marL="228600" indent="-228600">
              <a:buAutoNum type="arabicPeriod"/>
            </a:pPr>
            <a:r>
              <a:rPr lang="en-GB" dirty="0"/>
              <a:t>Timeliness and bed accessibility </a:t>
            </a:r>
          </a:p>
          <a:p>
            <a:pPr marL="228600" indent="-228600">
              <a:buAutoNum type="arabicPeriod"/>
            </a:pPr>
            <a:r>
              <a:rPr lang="en-GB" dirty="0"/>
              <a:t>Electronic systems – real live data </a:t>
            </a:r>
          </a:p>
          <a:p>
            <a:pPr marL="0" indent="0">
              <a:buNone/>
            </a:pPr>
            <a:r>
              <a:rPr lang="en-GB" dirty="0"/>
              <a:t>3.  Pandemics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mn-lt"/>
                <a:ea typeface="+mn-ea"/>
              </a:rPr>
              <a:t>WICIS project</a:t>
            </a:r>
            <a:endParaRPr lang="en-GB" dirty="0">
              <a:solidFill>
                <a:srgbClr val="0E101A"/>
              </a:solidFill>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E101A"/>
                </a:solidFill>
                <a:latin typeface="Calibri" panose="020F0502020204030204" pitchFamily="34" charset="0"/>
                <a:ea typeface="Times New Roman" panose="02020603050405020304" pitchFamily="18" charset="0"/>
              </a:rPr>
              <a:t>O</a:t>
            </a:r>
            <a:r>
              <a:rPr lang="en-GB" sz="1200" dirty="0">
                <a:solidFill>
                  <a:srgbClr val="0E101A"/>
                </a:solidFill>
                <a:effectLst/>
                <a:latin typeface="Calibri" panose="020F0502020204030204" pitchFamily="34" charset="0"/>
                <a:ea typeface="Times New Roman" panose="02020603050405020304" pitchFamily="18" charset="0"/>
              </a:rPr>
              <a:t>nly 3 critical care units out of over 140 units </a:t>
            </a:r>
            <a:r>
              <a:rPr lang="en-GB" dirty="0">
                <a:solidFill>
                  <a:srgbClr val="0E101A"/>
                </a:solidFill>
                <a:latin typeface="Calibri" panose="020F0502020204030204" pitchFamily="34" charset="0"/>
                <a:ea typeface="Times New Roman" panose="02020603050405020304" pitchFamily="18" charset="0"/>
              </a:rPr>
              <a:t>utilise</a:t>
            </a:r>
            <a:r>
              <a:rPr lang="en-GB" sz="1200" dirty="0">
                <a:solidFill>
                  <a:srgbClr val="0E101A"/>
                </a:solidFill>
                <a:effectLst/>
                <a:latin typeface="Calibri" panose="020F0502020204030204" pitchFamily="34" charset="0"/>
                <a:ea typeface="Times New Roman" panose="02020603050405020304" pitchFamily="18" charset="0"/>
              </a:rPr>
              <a:t> electronic systems to track patients’ data, while the rest use of paper-based systems, yet integrating electronic systems can allow critical care staff to record and use timely data regarding patients emerges to promote timely delivery of care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alibri" panose="020F0502020204030204" pitchFamily="34" charset="0"/>
                <a:ea typeface="Times New Roman" panose="02020603050405020304" pitchFamily="18" charset="0"/>
              </a:rPr>
              <a:t>The outbreak of COVID-19 prompted an increase in capacity, where it doubled to approximately to 350 </a:t>
            </a:r>
            <a:r>
              <a:rPr lang="en-GB" sz="1200" dirty="0">
                <a:solidFill>
                  <a:schemeClr val="tx1"/>
                </a:solidFill>
                <a:effectLst/>
                <a:latin typeface="Calibri" panose="020F0502020204030204" pitchFamily="34" charset="0"/>
                <a:ea typeface="Times New Roman" panose="02020603050405020304" pitchFamily="18" charset="0"/>
              </a:rPr>
              <a:t>by 5th April 2020 (Senedd Research, 2021)</a:t>
            </a:r>
          </a:p>
          <a:p>
            <a:endParaRPr lang="en-GB" dirty="0"/>
          </a:p>
        </p:txBody>
      </p:sp>
      <p:sp>
        <p:nvSpPr>
          <p:cNvPr id="4" name="Slide Number Placeholder 3"/>
          <p:cNvSpPr>
            <a:spLocks noGrp="1"/>
          </p:cNvSpPr>
          <p:nvPr>
            <p:ph type="sldNum" sz="quarter" idx="5"/>
          </p:nvPr>
        </p:nvSpPr>
        <p:spPr/>
        <p:txBody>
          <a:bodyPr/>
          <a:lstStyle/>
          <a:p>
            <a:fld id="{9681AB7A-CA02-4A55-BED2-A20137B5FBF8}" type="slidenum">
              <a:rPr lang="en-US" smtClean="0"/>
              <a:t>11</a:t>
            </a:fld>
            <a:endParaRPr lang="en-US" dirty="0"/>
          </a:p>
        </p:txBody>
      </p:sp>
    </p:spTree>
    <p:extLst>
      <p:ext uri="{BB962C8B-B14F-4D97-AF65-F5344CB8AC3E}">
        <p14:creationId xmlns:p14="http://schemas.microsoft.com/office/powerpoint/2010/main" val="59650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FFFFFF"/>
                </a:solidFill>
                <a:effectLst/>
                <a:latin typeface="Calibri" panose="020F0502020204030204" pitchFamily="34" charset="0"/>
                <a:ea typeface="Calibri" panose="020F0502020204030204" pitchFamily="34" charset="0"/>
              </a:rPr>
              <a:t>Adeani et al. (2020</a:t>
            </a:r>
          </a:p>
          <a:p>
            <a:r>
              <a:rPr lang="en-GB" sz="1800" dirty="0">
                <a:solidFill>
                  <a:srgbClr val="0E101A"/>
                </a:solidFill>
                <a:latin typeface="Calibri" panose="020F0502020204030204" pitchFamily="34" charset="0"/>
              </a:rPr>
              <a:t>The key stages of Gibbs’ cycle are description, feelings, evaluation, analysis, and action plan, which have been employed to reflect on this study.</a:t>
            </a:r>
            <a:endParaRPr lang="en-GB" sz="1800" i="1" dirty="0">
              <a:solidFill>
                <a:srgbClr val="0E101A"/>
              </a:solidFill>
              <a:effectLst/>
              <a:latin typeface="Calibri" panose="020F0502020204030204" pitchFamily="34" charset="0"/>
              <a:ea typeface="Calibri" panose="020F0502020204030204" pitchFamily="34" charset="0"/>
            </a:endParaRPr>
          </a:p>
          <a:p>
            <a:endParaRPr lang="en-GB" sz="1800" i="1" dirty="0">
              <a:solidFill>
                <a:srgbClr val="0E101A"/>
              </a:solidFill>
              <a:effectLst/>
              <a:latin typeface="Calibri" panose="020F0502020204030204" pitchFamily="34" charset="0"/>
              <a:ea typeface="Calibri" panose="020F0502020204030204" pitchFamily="34" charset="0"/>
            </a:endParaRPr>
          </a:p>
          <a:p>
            <a:r>
              <a:rPr lang="en-GB" sz="1800" i="1" dirty="0">
                <a:solidFill>
                  <a:srgbClr val="0E101A"/>
                </a:solidFill>
                <a:effectLst/>
                <a:latin typeface="Calibri" panose="020F0502020204030204" pitchFamily="34" charset="0"/>
                <a:ea typeface="Calibri" panose="020F0502020204030204" pitchFamily="34" charset="0"/>
              </a:rPr>
              <a:t>The description</a:t>
            </a:r>
            <a:r>
              <a:rPr lang="en-GB" sz="1800" i="0" dirty="0">
                <a:solidFill>
                  <a:srgbClr val="0E101A"/>
                </a:solidFill>
                <a:effectLst/>
                <a:latin typeface="Calibri" panose="020F0502020204030204" pitchFamily="34" charset="0"/>
                <a:ea typeface="Calibri" panose="020F0502020204030204" pitchFamily="34" charset="0"/>
              </a:rPr>
              <a:t> stage </a:t>
            </a:r>
            <a:r>
              <a:rPr lang="en-GB" sz="1800" dirty="0">
                <a:solidFill>
                  <a:srgbClr val="0E101A"/>
                </a:solidFill>
                <a:effectLst/>
                <a:latin typeface="Calibri" panose="020F0502020204030204" pitchFamily="34" charset="0"/>
                <a:ea typeface="Calibri" panose="020F0502020204030204" pitchFamily="34" charset="0"/>
              </a:rPr>
              <a:t>gives background information about the problem or topic. </a:t>
            </a:r>
          </a:p>
          <a:p>
            <a:r>
              <a:rPr lang="en-GB" sz="1800" i="1" dirty="0">
                <a:solidFill>
                  <a:srgbClr val="0E101A"/>
                </a:solidFill>
                <a:effectLst/>
                <a:latin typeface="Calibri" panose="020F0502020204030204" pitchFamily="34" charset="0"/>
                <a:ea typeface="Calibri" panose="020F0502020204030204" pitchFamily="34" charset="0"/>
              </a:rPr>
              <a:t>Feelings </a:t>
            </a:r>
            <a:r>
              <a:rPr lang="en-GB" sz="1800" dirty="0">
                <a:solidFill>
                  <a:srgbClr val="0E101A"/>
                </a:solidFill>
                <a:effectLst/>
                <a:latin typeface="Calibri" panose="020F0502020204030204" pitchFamily="34" charset="0"/>
                <a:ea typeface="Calibri" panose="020F0502020204030204" pitchFamily="34" charset="0"/>
              </a:rPr>
              <a:t>that represent thoughts before and after the research (Adeani et al., 2020). </a:t>
            </a:r>
          </a:p>
          <a:p>
            <a:r>
              <a:rPr lang="en-GB" sz="1800" i="0" dirty="0">
                <a:solidFill>
                  <a:srgbClr val="0E101A"/>
                </a:solidFill>
                <a:effectLst/>
                <a:latin typeface="Calibri" panose="020F0502020204030204" pitchFamily="34" charset="0"/>
                <a:ea typeface="Calibri" panose="020F0502020204030204" pitchFamily="34" charset="0"/>
              </a:rPr>
              <a:t>The</a:t>
            </a:r>
            <a:r>
              <a:rPr lang="en-GB" sz="1800" i="1" dirty="0">
                <a:solidFill>
                  <a:srgbClr val="0E101A"/>
                </a:solidFill>
                <a:effectLst/>
                <a:latin typeface="Calibri" panose="020F0502020204030204" pitchFamily="34" charset="0"/>
                <a:ea typeface="Calibri" panose="020F0502020204030204" pitchFamily="34" charset="0"/>
              </a:rPr>
              <a:t> evaluation</a:t>
            </a:r>
            <a:r>
              <a:rPr lang="en-GB" sz="1800" dirty="0">
                <a:solidFill>
                  <a:srgbClr val="0E101A"/>
                </a:solidFill>
                <a:effectLst/>
                <a:latin typeface="Calibri" panose="020F0502020204030204" pitchFamily="34" charset="0"/>
                <a:ea typeface="Calibri" panose="020F0502020204030204" pitchFamily="34" charset="0"/>
              </a:rPr>
              <a:t> stage looks into the positive and negative aspects of a study in terms of what materialized as expected and what did not, whereas the </a:t>
            </a:r>
            <a:r>
              <a:rPr lang="en-GB" sz="1800" i="1" dirty="0">
                <a:solidFill>
                  <a:srgbClr val="0E101A"/>
                </a:solidFill>
                <a:effectLst/>
                <a:latin typeface="Calibri" panose="020F0502020204030204" pitchFamily="34" charset="0"/>
                <a:ea typeface="Calibri" panose="020F0502020204030204" pitchFamily="34" charset="0"/>
              </a:rPr>
              <a:t>analysis </a:t>
            </a:r>
            <a:r>
              <a:rPr lang="en-GB" sz="1800" dirty="0">
                <a:solidFill>
                  <a:srgbClr val="0E101A"/>
                </a:solidFill>
                <a:effectLst/>
                <a:latin typeface="Calibri" panose="020F0502020204030204" pitchFamily="34" charset="0"/>
                <a:ea typeface="Calibri" panose="020F0502020204030204" pitchFamily="34" charset="0"/>
              </a:rPr>
              <a:t>phase attempts to answer the ‘why’ question of the evaluation in the previous stage (Adeani et al., 2020). </a:t>
            </a:r>
          </a:p>
          <a:p>
            <a:endParaRPr lang="en-US" dirty="0"/>
          </a:p>
        </p:txBody>
      </p:sp>
      <p:sp>
        <p:nvSpPr>
          <p:cNvPr id="4" name="Slide Number Placeholder 3"/>
          <p:cNvSpPr>
            <a:spLocks noGrp="1"/>
          </p:cNvSpPr>
          <p:nvPr>
            <p:ph type="sldNum" sz="quarter" idx="5"/>
          </p:nvPr>
        </p:nvSpPr>
        <p:spPr/>
        <p:txBody>
          <a:bodyPr/>
          <a:lstStyle/>
          <a:p>
            <a:fld id="{9681AB7A-CA02-4A55-BED2-A20137B5FBF8}" type="slidenum">
              <a:rPr lang="en-US" smtClean="0"/>
              <a:t>12</a:t>
            </a:fld>
            <a:endParaRPr lang="en-US" dirty="0"/>
          </a:p>
        </p:txBody>
      </p:sp>
    </p:spTree>
    <p:extLst>
      <p:ext uri="{BB962C8B-B14F-4D97-AF65-F5344CB8AC3E}">
        <p14:creationId xmlns:p14="http://schemas.microsoft.com/office/powerpoint/2010/main" val="955572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81AB7A-CA02-4A55-BED2-A20137B5FBF8}" type="slidenum">
              <a:rPr lang="en-US" smtClean="0"/>
              <a:t>13</a:t>
            </a:fld>
            <a:endParaRPr lang="en-US" dirty="0"/>
          </a:p>
        </p:txBody>
      </p:sp>
    </p:spTree>
    <p:extLst>
      <p:ext uri="{BB962C8B-B14F-4D97-AF65-F5344CB8AC3E}">
        <p14:creationId xmlns:p14="http://schemas.microsoft.com/office/powerpoint/2010/main" val="217045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4F495FF-4CA7-4F04-8D91-289BDFA5CE18}"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666507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D85649-B3F0-4205-A2D3-2DC50AE87253}"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1087700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E5E446-9788-4961-B04F-A6B332CA5B29}"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1912694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A914AD-DE60-4939-B41E-C9B689A8FC66}" type="datetime1">
              <a:rPr lang="en-GB" smtClean="0"/>
              <a:t>27/11/2022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234069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25D04E-A289-4D09-A462-E7E2957E9E89}" type="datetime1">
              <a:rPr lang="en-GB" smtClean="0"/>
              <a:t>27/11/2022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224881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99C389-8BC0-4028-A5BE-FA938770E0C9}" type="datetime1">
              <a:rPr lang="en-GB" smtClean="0"/>
              <a:t>27/11/2022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1122198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D547D6-21E0-4DAC-8CE0-85F0F77FE869}" type="datetime1">
              <a:rPr lang="en-GB" smtClean="0"/>
              <a:t>27/11/2022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2652702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92461A-C3C7-4E1C-AD0C-4E891DE077ED}" type="datetime1">
              <a:rPr lang="en-GB" smtClean="0"/>
              <a:t>27/11/2022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3115762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C4F0F9E-210B-482D-82B5-CE371B53D823}" type="slidenum">
              <a:rPr lang="en-GB" smtClean="0"/>
              <a:t>‹#›</a:t>
            </a:fld>
            <a:endParaRPr lang="en-GB" dirty="0"/>
          </a:p>
        </p:txBody>
      </p:sp>
      <p:sp>
        <p:nvSpPr>
          <p:cNvPr id="5" name="Date Placeholder 4"/>
          <p:cNvSpPr>
            <a:spLocks noGrp="1"/>
          </p:cNvSpPr>
          <p:nvPr>
            <p:ph type="dt" sz="half" idx="10"/>
          </p:nvPr>
        </p:nvSpPr>
        <p:spPr/>
        <p:txBody>
          <a:bodyPr/>
          <a:lstStyle/>
          <a:p>
            <a:fld id="{37A68D21-EFAF-4C71-9463-8399E1BFFA73}" type="datetime1">
              <a:rPr lang="en-GB" smtClean="0"/>
              <a:t>27/11/2022</a:t>
            </a:fld>
            <a:endParaRPr lang="en-GB" dirty="0"/>
          </a:p>
        </p:txBody>
      </p:sp>
    </p:spTree>
    <p:extLst>
      <p:ext uri="{BB962C8B-B14F-4D97-AF65-F5344CB8AC3E}">
        <p14:creationId xmlns:p14="http://schemas.microsoft.com/office/powerpoint/2010/main" val="312697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49859-5FC7-4A79-B2B7-8A90312ABC26}"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3912426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EA3D4B-520E-47A7-B128-80332B527365}"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94069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8F5920-F3E7-4157-9AED-70B72234F975}"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3614959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83DDCF-F61D-43BF-8E8F-DE0FEE5E3063}"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1840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3AEA0B-F9FA-4104-AAB9-3F4C4E8BAA9A}"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2479349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11582D-B00F-4A5D-B9CD-900CB4AA3895}"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40193340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BFD44-96F3-486C-981A-FAD108B423BA}" type="datetime1">
              <a:rPr lang="en-GB" smtClean="0"/>
              <a:t>27/11/2022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C4F0F9E-210B-482D-82B5-CE371B53D823}" type="slidenum">
              <a:rPr lang="en-GB" smtClean="0"/>
              <a:t>‹#›</a:t>
            </a:fld>
            <a:endParaRPr lang="en-GB" dirty="0"/>
          </a:p>
        </p:txBody>
      </p:sp>
    </p:spTree>
    <p:extLst>
      <p:ext uri="{BB962C8B-B14F-4D97-AF65-F5344CB8AC3E}">
        <p14:creationId xmlns:p14="http://schemas.microsoft.com/office/powerpoint/2010/main" val="3181287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BA781BF-2529-42F8-BF83-7EA2F28D7154}" type="datetime1">
              <a:rPr lang="en-GB" smtClean="0"/>
              <a:t>27/11/2022</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C4F0F9E-210B-482D-82B5-CE371B53D823}" type="slidenum">
              <a:rPr lang="en-GB" smtClean="0"/>
              <a:t>‹#›</a:t>
            </a:fld>
            <a:endParaRPr lang="en-GB" dirty="0"/>
          </a:p>
        </p:txBody>
      </p:sp>
    </p:spTree>
    <p:extLst>
      <p:ext uri="{BB962C8B-B14F-4D97-AF65-F5344CB8AC3E}">
        <p14:creationId xmlns:p14="http://schemas.microsoft.com/office/powerpoint/2010/main" val="914998686"/>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slideLayout" Target="../slideLayouts/slideLayout2.xml"/><Relationship Id="rId7" Type="http://schemas.openxmlformats.org/officeDocument/2006/relationships/diagramLayout" Target="../diagrams/layout1.xml"/><Relationship Id="rId12"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Data" Target="../diagrams/data1.xml"/><Relationship Id="rId11" Type="http://schemas.openxmlformats.org/officeDocument/2006/relationships/image" Target="../media/image5.png"/><Relationship Id="rId5" Type="http://schemas.openxmlformats.org/officeDocument/2006/relationships/image" Target="../media/image1.png"/><Relationship Id="rId10" Type="http://schemas.microsoft.com/office/2007/relationships/diagramDrawing" Target="../diagrams/drawing1.xml"/><Relationship Id="rId4" Type="http://schemas.openxmlformats.org/officeDocument/2006/relationships/notesSlide" Target="../notesSlides/notesSlide2.xml"/><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slideLayout" Target="../slideLayouts/slideLayout2.xml"/><Relationship Id="rId7" Type="http://schemas.openxmlformats.org/officeDocument/2006/relationships/diagramLayout" Target="../diagrams/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Data" Target="../diagrams/data2.xml"/><Relationship Id="rId11" Type="http://schemas.openxmlformats.org/officeDocument/2006/relationships/image" Target="../media/image3.png"/><Relationship Id="rId5" Type="http://schemas.openxmlformats.org/officeDocument/2006/relationships/image" Target="../media/image1.png"/><Relationship Id="rId10" Type="http://schemas.microsoft.com/office/2007/relationships/diagramDrawing" Target="../diagrams/drawing2.xml"/><Relationship Id="rId4" Type="http://schemas.openxmlformats.org/officeDocument/2006/relationships/notesSlide" Target="../notesSlides/notesSlide3.xml"/><Relationship Id="rId9" Type="http://schemas.openxmlformats.org/officeDocument/2006/relationships/diagramColors" Target="../diagrams/colors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3.xml"/><Relationship Id="rId11" Type="http://schemas.openxmlformats.org/officeDocument/2006/relationships/image" Target="../media/image3.png"/><Relationship Id="rId5" Type="http://schemas.openxmlformats.org/officeDocument/2006/relationships/diagramData" Target="../diagrams/data3.xml"/><Relationship Id="rId10" Type="http://schemas.openxmlformats.org/officeDocument/2006/relationships/image" Target="../media/image1.png"/><Relationship Id="rId4" Type="http://schemas.openxmlformats.org/officeDocument/2006/relationships/notesSlide" Target="../notesSlides/notesSlide6.xml"/><Relationship Id="rId9" Type="http://schemas.microsoft.com/office/2007/relationships/diagramDrawing" Target="../diagrams/drawing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7.jp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8" Type="http://schemas.openxmlformats.org/officeDocument/2006/relationships/hyperlink" Target="https://dhcw.nhs.wales/systems-and-services/secondary-care/welsh-intensive-care-information-system/" TargetMode="External"/><Relationship Id="rId3" Type="http://schemas.openxmlformats.org/officeDocument/2006/relationships/slideLayout" Target="../slideLayouts/slideLayout2.xml"/><Relationship Id="rId7" Type="http://schemas.openxmlformats.org/officeDocument/2006/relationships/hyperlink" Target="https://www.ccnapi.org/news-and-events/critical-care-nursing-guidelines-standards-and-competencies/" TargetMode="External"/><Relationship Id="rId12" Type="http://schemas.openxmlformats.org/officeDocument/2006/relationships/image" Target="../media/image3.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www.ahrq.gov/research/findings/nhqrdr/chartbooks/access/elements3.html" TargetMode="External"/><Relationship Id="rId11" Type="http://schemas.openxmlformats.org/officeDocument/2006/relationships/image" Target="../media/image1.png"/><Relationship Id="rId5" Type="http://schemas.openxmlformats.org/officeDocument/2006/relationships/image" Target="../media/image5.png"/><Relationship Id="rId10" Type="http://schemas.openxmlformats.org/officeDocument/2006/relationships/hyperlink" Target="https://sluggerotoole.com/2020/03/04/northern-ireland-scotland-and-wales-rank-amongst-the-lowest-countries-in-the-developed-world-for-the-number-of-intensive-care-beds/" TargetMode="External"/><Relationship Id="rId4" Type="http://schemas.openxmlformats.org/officeDocument/2006/relationships/notesSlide" Target="../notesSlides/notesSlide12.xml"/><Relationship Id="rId9" Type="http://schemas.openxmlformats.org/officeDocument/2006/relationships/hyperlink" Target="https://doi.org/10.1164/rccm.202008-3212oc"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gov.wales/sites/default/files/pdf-versions/2022/6/2/1656410438/population-and-household-estimates-wales-census-2021.pdf" TargetMode="External"/><Relationship Id="rId7" Type="http://schemas.openxmlformats.org/officeDocument/2006/relationships/image" Target="../media/image1.png"/><Relationship Id="rId2" Type="http://schemas.openxmlformats.org/officeDocument/2006/relationships/hyperlink" Target="https://gov.wales/sites/default/files/inline-documents/2018-11/written-statement-provision-of-critical-care-services-in-wales-annex.pdf" TargetMode="External"/><Relationship Id="rId1" Type="http://schemas.openxmlformats.org/officeDocument/2006/relationships/slideLayout" Target="../slideLayouts/slideLayout2.xml"/><Relationship Id="rId6" Type="http://schemas.openxmlformats.org/officeDocument/2006/relationships/hyperlink" Target="https://www.wales.nhs.uk/documents/Delivery-Plan-for-the-critically-ill.pdf" TargetMode="External"/><Relationship Id="rId5" Type="http://schemas.openxmlformats.org/officeDocument/2006/relationships/hyperlink" Target="https://medlineplus.gov/about/using/citation/" TargetMode="External"/><Relationship Id="rId4" Type="http://schemas.openxmlformats.org/officeDocument/2006/relationships/hyperlink" Target="https://gov.wales/sites/default/files/publications/2019-07/task-and-finish-group-on-critical-care-final-report_0.pdf"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ons.gov.uk/peoplepopulationandcommunity/populationandmigration/populationestimates/bulletins/populationandhouseholdestimateswales/census2021" TargetMode="External"/><Relationship Id="rId2" Type="http://schemas.openxmlformats.org/officeDocument/2006/relationships/hyperlink" Target="https://www.medicinenet.com/critical_care/definition.htm" TargetMode="Externa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doi.org/10.1136/bmj.b822"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my.cumbria.ac.uk/media/MyCumbria/Documents/ReflectiveCycleGibbs.pdf" TargetMode="External"/><Relationship Id="rId2" Type="http://schemas.openxmlformats.org/officeDocument/2006/relationships/hyperlink" Target="https://www.healthcatalyst.com/insights/top-7-healthcare-outcome-measures"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s://www.wales.nhs.uk/document/174246" TargetMode="External"/><Relationship Id="rId4" Type="http://schemas.openxmlformats.org/officeDocument/2006/relationships/hyperlink" Target="https://www.who.int/health-topics/quality-of-care#tab=tab_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7D8EA-1F20-433C-B53F-FCFE34C752B6}"/>
              </a:ext>
            </a:extLst>
          </p:cNvPr>
          <p:cNvSpPr>
            <a:spLocks noGrp="1"/>
          </p:cNvSpPr>
          <p:nvPr>
            <p:ph type="ctrTitle"/>
          </p:nvPr>
        </p:nvSpPr>
        <p:spPr>
          <a:xfrm>
            <a:off x="1507067" y="954912"/>
            <a:ext cx="7766936" cy="2646418"/>
          </a:xfrm>
        </p:spPr>
        <p:txBody>
          <a:bodyPr>
            <a:noAutofit/>
          </a:bodyPr>
          <a:lstStyle/>
          <a:p>
            <a:pPr algn="ctr"/>
            <a:r>
              <a:rPr lang="en-GB" b="1" dirty="0">
                <a:solidFill>
                  <a:srgbClr val="0070C0"/>
                </a:solidFill>
                <a:latin typeface="Calibri" panose="020F0502020204030204" pitchFamily="34" charset="0"/>
                <a:cs typeface="Calibri" panose="020F0502020204030204" pitchFamily="34" charset="0"/>
              </a:rPr>
              <a:t> UWTSD Independent Project </a:t>
            </a:r>
            <a:br>
              <a:rPr lang="en-GB" b="1" dirty="0">
                <a:solidFill>
                  <a:srgbClr val="0070C0"/>
                </a:solidFill>
                <a:latin typeface="Calibri" panose="020F0502020204030204" pitchFamily="34" charset="0"/>
                <a:cs typeface="Calibri" panose="020F0502020204030204" pitchFamily="34" charset="0"/>
              </a:rPr>
            </a:br>
            <a:r>
              <a:rPr lang="en-GB" b="1" dirty="0">
                <a:solidFill>
                  <a:srgbClr val="0070C0"/>
                </a:solidFill>
                <a:latin typeface="Calibri" panose="020F0502020204030204" pitchFamily="34" charset="0"/>
                <a:cs typeface="Calibri" panose="020F0502020204030204" pitchFamily="34" charset="0"/>
              </a:rPr>
              <a:t>BMSK6007</a:t>
            </a:r>
          </a:p>
        </p:txBody>
      </p:sp>
      <p:sp>
        <p:nvSpPr>
          <p:cNvPr id="3" name="Subtitle 2">
            <a:extLst>
              <a:ext uri="{FF2B5EF4-FFF2-40B4-BE49-F238E27FC236}">
                <a16:creationId xmlns:a16="http://schemas.microsoft.com/office/drawing/2014/main" id="{4676D80D-27AB-480D-9233-4AE99E78D1D0}"/>
              </a:ext>
            </a:extLst>
          </p:cNvPr>
          <p:cNvSpPr>
            <a:spLocks noGrp="1"/>
          </p:cNvSpPr>
          <p:nvPr>
            <p:ph type="subTitle" idx="1"/>
          </p:nvPr>
        </p:nvSpPr>
        <p:spPr>
          <a:xfrm>
            <a:off x="818535" y="3799787"/>
            <a:ext cx="9144000" cy="2103301"/>
          </a:xfrm>
        </p:spPr>
        <p:txBody>
          <a:bodyPr>
            <a:noAutofit/>
          </a:bodyPr>
          <a:lstStyle/>
          <a:p>
            <a:pPr algn="ctr"/>
            <a:r>
              <a:rPr lang="en-GB" sz="3600" b="1" dirty="0">
                <a:solidFill>
                  <a:schemeClr val="tx1"/>
                </a:solidFill>
                <a:latin typeface="Calibri" panose="020F0502020204030204" pitchFamily="34" charset="0"/>
                <a:cs typeface="Calibri" panose="020F0502020204030204" pitchFamily="34" charset="0"/>
              </a:rPr>
              <a:t>Eryl Daniels </a:t>
            </a:r>
          </a:p>
          <a:p>
            <a:pPr algn="ctr"/>
            <a:r>
              <a:rPr lang="en-GB" sz="3600" b="1" dirty="0">
                <a:solidFill>
                  <a:schemeClr val="tx1"/>
                </a:solidFill>
                <a:latin typeface="Calibri" panose="020F0502020204030204" pitchFamily="34" charset="0"/>
                <a:cs typeface="Calibri" panose="020F0502020204030204" pitchFamily="34" charset="0"/>
              </a:rPr>
              <a:t>1401712</a:t>
            </a:r>
          </a:p>
          <a:p>
            <a:pPr algn="ctr"/>
            <a:r>
              <a:rPr lang="en-GB" sz="3600" b="1" dirty="0">
                <a:solidFill>
                  <a:schemeClr val="tx1"/>
                </a:solidFill>
                <a:latin typeface="Calibri" panose="020F0502020204030204" pitchFamily="34" charset="0"/>
                <a:cs typeface="Calibri" panose="020F0502020204030204" pitchFamily="34" charset="0"/>
              </a:rPr>
              <a:t>November 2022</a:t>
            </a:r>
          </a:p>
        </p:txBody>
      </p:sp>
      <p:pic>
        <p:nvPicPr>
          <p:cNvPr id="11" name="Picture 10" descr="Text&#10;&#10;Description automatically generated">
            <a:extLst>
              <a:ext uri="{FF2B5EF4-FFF2-40B4-BE49-F238E27FC236}">
                <a16:creationId xmlns:a16="http://schemas.microsoft.com/office/drawing/2014/main" id="{E857B898-C487-4352-84F0-8D606F16E2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1158" y="75227"/>
            <a:ext cx="2152893" cy="826522"/>
          </a:xfrm>
          <a:prstGeom prst="rect">
            <a:avLst/>
          </a:prstGeom>
        </p:spPr>
      </p:pic>
      <p:pic>
        <p:nvPicPr>
          <p:cNvPr id="13" name="Picture 12" descr="Text&#10;&#10;Description automatically generated with low confidence">
            <a:extLst>
              <a:ext uri="{FF2B5EF4-FFF2-40B4-BE49-F238E27FC236}">
                <a16:creationId xmlns:a16="http://schemas.microsoft.com/office/drawing/2014/main" id="{BDB00C04-261E-4598-9478-89372A25DF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1100" y="5815830"/>
            <a:ext cx="2857143" cy="571429"/>
          </a:xfrm>
          <a:prstGeom prst="rect">
            <a:avLst/>
          </a:prstGeom>
        </p:spPr>
      </p:pic>
      <p:sp>
        <p:nvSpPr>
          <p:cNvPr id="14" name="Slide Number Placeholder 13">
            <a:extLst>
              <a:ext uri="{FF2B5EF4-FFF2-40B4-BE49-F238E27FC236}">
                <a16:creationId xmlns:a16="http://schemas.microsoft.com/office/drawing/2014/main" id="{2D9AB315-B0BF-40FB-B8FF-DD01140C3FBF}"/>
              </a:ext>
            </a:extLst>
          </p:cNvPr>
          <p:cNvSpPr>
            <a:spLocks noGrp="1"/>
          </p:cNvSpPr>
          <p:nvPr>
            <p:ph type="sldNum" sz="quarter" idx="12"/>
          </p:nvPr>
        </p:nvSpPr>
        <p:spPr/>
        <p:txBody>
          <a:bodyPr/>
          <a:lstStyle/>
          <a:p>
            <a:fld id="{3C4F0F9E-210B-482D-82B5-CE371B53D823}" type="slidenum">
              <a:rPr lang="en-GB" smtClean="0"/>
              <a:t>1</a:t>
            </a:fld>
            <a:endParaRPr lang="en-GB" dirty="0"/>
          </a:p>
        </p:txBody>
      </p:sp>
      <p:pic>
        <p:nvPicPr>
          <p:cNvPr id="15" name="Audio 14">
            <a:hlinkClick r:id="" action="ppaction://media"/>
            <a:extLst>
              <a:ext uri="{FF2B5EF4-FFF2-40B4-BE49-F238E27FC236}">
                <a16:creationId xmlns:a16="http://schemas.microsoft.com/office/drawing/2014/main" id="{C7180F61-2624-4ABD-A178-34182E6E64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283180700"/>
      </p:ext>
    </p:extLst>
  </p:cSld>
  <p:clrMapOvr>
    <a:masterClrMapping/>
  </p:clrMapOvr>
  <mc:AlternateContent xmlns:mc="http://schemas.openxmlformats.org/markup-compatibility/2006" xmlns:p14="http://schemas.microsoft.com/office/powerpoint/2010/main">
    <mc:Choice Requires="p14">
      <p:transition spd="slow" p14:dur="2000" advTm="11550"/>
    </mc:Choice>
    <mc:Fallback xmlns="">
      <p:transition spd="slow" advTm="11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51"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52" name="Straight Connector 51">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54"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6" name="Isosceles Triangle 55">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57"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8"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0" name="Isosceles Triangle 59">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descr="A person holding a pen&#10;&#10;Description automatically generated with low confidence">
            <a:extLst>
              <a:ext uri="{FF2B5EF4-FFF2-40B4-BE49-F238E27FC236}">
                <a16:creationId xmlns:a16="http://schemas.microsoft.com/office/drawing/2014/main" id="{8D5B8D8F-EDFA-4BD8-9924-24FFEF5061BB}"/>
              </a:ext>
            </a:extLst>
          </p:cNvPr>
          <p:cNvPicPr>
            <a:picLocks noChangeAspect="1"/>
          </p:cNvPicPr>
          <p:nvPr/>
        </p:nvPicPr>
        <p:blipFill rotWithShape="1">
          <a:blip r:embed="rId5">
            <a:extLst>
              <a:ext uri="{28A0092B-C50C-407E-A947-70E740481C1C}">
                <a14:useLocalDpi xmlns:a14="http://schemas.microsoft.com/office/drawing/2010/main" val="0"/>
              </a:ext>
            </a:extLst>
          </a:blip>
          <a:srcRect l="25451" r="8390" b="9092"/>
          <a:stretch/>
        </p:blipFill>
        <p:spPr>
          <a:xfrm>
            <a:off x="8310622" y="-1"/>
            <a:ext cx="3881377"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31D28945-45FE-49EC-9673-04EF84700F51}"/>
              </a:ext>
            </a:extLst>
          </p:cNvPr>
          <p:cNvSpPr>
            <a:spLocks noGrp="1"/>
          </p:cNvSpPr>
          <p:nvPr>
            <p:ph type="title"/>
          </p:nvPr>
        </p:nvSpPr>
        <p:spPr>
          <a:xfrm>
            <a:off x="1601788" y="272122"/>
            <a:ext cx="5354598" cy="1336759"/>
          </a:xfrm>
        </p:spPr>
        <p:txBody>
          <a:bodyPr vert="horz" lIns="91440" tIns="45720" rIns="91440" bIns="45720" rtlCol="0" anchor="b">
            <a:normAutofit fontScale="90000"/>
          </a:bodyPr>
          <a:lstStyle/>
          <a:p>
            <a:r>
              <a:rPr lang="en-US" sz="4800" b="1" dirty="0"/>
              <a:t>Introduction to Critical Care </a:t>
            </a:r>
          </a:p>
        </p:txBody>
      </p:sp>
      <p:sp>
        <p:nvSpPr>
          <p:cNvPr id="3" name="Text Placeholder 2">
            <a:extLst>
              <a:ext uri="{FF2B5EF4-FFF2-40B4-BE49-F238E27FC236}">
                <a16:creationId xmlns:a16="http://schemas.microsoft.com/office/drawing/2014/main" id="{E912B634-1AAD-489A-A367-F15564F5FCAF}"/>
              </a:ext>
            </a:extLst>
          </p:cNvPr>
          <p:cNvSpPr>
            <a:spLocks noGrp="1"/>
          </p:cNvSpPr>
          <p:nvPr>
            <p:ph type="body" idx="1"/>
          </p:nvPr>
        </p:nvSpPr>
        <p:spPr>
          <a:xfrm>
            <a:off x="312516" y="1608881"/>
            <a:ext cx="8463184" cy="4714737"/>
          </a:xfrm>
        </p:spPr>
        <p:txBody>
          <a:bodyPr vert="horz" lIns="91440" tIns="45720" rIns="91440" bIns="45720" rtlCol="0" anchor="t">
            <a:normAutofit lnSpcReduction="10000"/>
          </a:bodyPr>
          <a:lstStyle/>
          <a:p>
            <a:pPr algn="r">
              <a:lnSpc>
                <a:spcPct val="90000"/>
              </a:lnSpc>
            </a:pPr>
            <a:endParaRPr lang="en-US" sz="400" dirty="0"/>
          </a:p>
          <a:p>
            <a:pPr algn="r">
              <a:lnSpc>
                <a:spcPct val="90000"/>
              </a:lnSpc>
            </a:pPr>
            <a:endParaRPr lang="en-US" sz="13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800" b="1" dirty="0">
                <a:solidFill>
                  <a:schemeClr val="tx1"/>
                </a:solidFill>
                <a:latin typeface="Calibri" panose="020F0502020204030204" pitchFamily="34" charset="0"/>
                <a:cs typeface="Calibri" panose="020F0502020204030204" pitchFamily="34" charset="0"/>
              </a:rPr>
              <a:t>Effective critical care helps to manage patients’ conditions, Critical Care also saves  lives and prevents conditions from deteriorating. </a:t>
            </a:r>
          </a:p>
          <a:p>
            <a:pPr marL="285750" indent="-285750">
              <a:buFont typeface="Arial" panose="020B0604020202020204" pitchFamily="34" charset="0"/>
              <a:buChar char="•"/>
            </a:pPr>
            <a:r>
              <a:rPr lang="en-GB" sz="1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MedlinePlus (2020) </a:t>
            </a:r>
            <a:r>
              <a:rPr lang="en-GB" sz="1800" b="1"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defines critical care as “Medical care for people suffering from life-threatening injuries or illnesses,” and it is usually administered in the ICU. </a:t>
            </a:r>
            <a:endParaRPr lang="en-GB" sz="1800" b="1" dirty="0">
              <a:solidFill>
                <a:schemeClr val="tx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800" b="1" dirty="0">
                <a:solidFill>
                  <a:schemeClr val="tx1"/>
                </a:solidFill>
                <a:latin typeface="Calibri" panose="020F0502020204030204" pitchFamily="34" charset="0"/>
                <a:cs typeface="Calibri" panose="020F0502020204030204" pitchFamily="34" charset="0"/>
              </a:rPr>
              <a:t>Timeliness in the delivery of critical care is vital and influences critical care patients’ likelihood of surviving a life-threatening illness whilst preventing patients' health from deteriorating.</a:t>
            </a:r>
          </a:p>
          <a:p>
            <a:pPr marL="285750" indent="-285750">
              <a:buFont typeface="Arial" panose="020B0604020202020204" pitchFamily="34" charset="0"/>
              <a:buChar char="•"/>
            </a:pPr>
            <a:r>
              <a:rPr lang="en-GB" sz="1800" b="1" dirty="0">
                <a:solidFill>
                  <a:schemeClr val="tx1"/>
                </a:solidFill>
                <a:latin typeface="Calibri" panose="020F0502020204030204" pitchFamily="34" charset="0"/>
                <a:cs typeface="Calibri" panose="020F0502020204030204" pitchFamily="34" charset="0"/>
              </a:rPr>
              <a:t>Delays whilst admitting and discharging patients to critical care units and insufficient beds has an enormous impact on Wales’s critical care sector.</a:t>
            </a:r>
            <a:endParaRPr lang="en-GB" sz="1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285750" indent="-285750">
              <a:buFont typeface="Arial" panose="020B0604020202020204" pitchFamily="34" charset="0"/>
              <a:buChar char="•"/>
            </a:pPr>
            <a:r>
              <a:rPr lang="en-GB" sz="1800" b="1" dirty="0">
                <a:solidFill>
                  <a:srgbClr val="0E101A"/>
                </a:solidFill>
                <a:latin typeface="Calibri" panose="020F0502020204030204" pitchFamily="34" charset="0"/>
                <a:ea typeface="Times New Roman" panose="02020603050405020304" pitchFamily="18" charset="0"/>
                <a:cs typeface="Calibri" panose="020F0502020204030204" pitchFamily="34" charset="0"/>
              </a:rPr>
              <a:t>C</a:t>
            </a:r>
            <a:r>
              <a:rPr lang="en-GB" sz="1800" b="1" dirty="0">
                <a:solidFill>
                  <a:srgbClr val="0E101A"/>
                </a:solidFill>
                <a:effectLst/>
                <a:latin typeface="Calibri" panose="020F0502020204030204" pitchFamily="34" charset="0"/>
                <a:ea typeface="Times New Roman" panose="02020603050405020304" pitchFamily="18" charset="0"/>
                <a:cs typeface="Calibri" panose="020F0502020204030204" pitchFamily="34" charset="0"/>
              </a:rPr>
              <a:t>ritical care bed shortage and associated delays are to blame for delays in discharging patients from those beds because they impact on timely and efficient critical care delivery.</a:t>
            </a:r>
          </a:p>
          <a:p>
            <a:pPr marL="285750" indent="-285750">
              <a:buFont typeface="Arial" panose="020B0604020202020204" pitchFamily="34" charset="0"/>
              <a:buChar char="•"/>
            </a:pPr>
            <a:r>
              <a:rPr lang="en-GB" sz="18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Insufficient critical care beds in Wales result in </a:t>
            </a:r>
            <a:r>
              <a:rPr lang="en-GB" sz="18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bed inaccessibility.</a:t>
            </a:r>
          </a:p>
          <a:p>
            <a:pPr algn="r">
              <a:lnSpc>
                <a:spcPct val="90000"/>
              </a:lnSpc>
            </a:pPr>
            <a:endParaRPr lang="en-US" sz="400" dirty="0"/>
          </a:p>
          <a:p>
            <a:pPr algn="r">
              <a:lnSpc>
                <a:spcPct val="90000"/>
              </a:lnSpc>
            </a:pPr>
            <a:endParaRPr lang="en-US" sz="400" dirty="0"/>
          </a:p>
        </p:txBody>
      </p:sp>
      <p:cxnSp>
        <p:nvCxnSpPr>
          <p:cNvPr id="62" name="Straight Connector 61">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4" name="Straight Connector 63">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6"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8"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0"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 name="Slide Number Placeholder 4">
            <a:extLst>
              <a:ext uri="{FF2B5EF4-FFF2-40B4-BE49-F238E27FC236}">
                <a16:creationId xmlns:a16="http://schemas.microsoft.com/office/drawing/2014/main" id="{D701FBC6-A4C2-4680-B8A0-6834D83671AD}"/>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a:spcAft>
                <a:spcPts val="600"/>
              </a:spcAft>
            </a:pPr>
            <a:fld id="{3C4F0F9E-210B-482D-82B5-CE371B53D823}" type="slidenum">
              <a:rPr lang="en-US">
                <a:solidFill>
                  <a:schemeClr val="bg1"/>
                </a:solidFill>
              </a:rPr>
              <a:pPr>
                <a:spcAft>
                  <a:spcPts val="600"/>
                </a:spcAft>
              </a:pPr>
              <a:t>2</a:t>
            </a:fld>
            <a:endParaRPr lang="en-US" dirty="0">
              <a:solidFill>
                <a:schemeClr val="bg1"/>
              </a:solidFill>
            </a:endParaRPr>
          </a:p>
        </p:txBody>
      </p:sp>
      <p:sp>
        <p:nvSpPr>
          <p:cNvPr id="72"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74"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8" name="Picture 7" descr="Text&#10;&#10;Description automatically generated">
            <a:extLst>
              <a:ext uri="{FF2B5EF4-FFF2-40B4-BE49-F238E27FC236}">
                <a16:creationId xmlns:a16="http://schemas.microsoft.com/office/drawing/2014/main" id="{6ACCEE84-10B8-441C-B32B-14E8AEB331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22441" y="5861974"/>
            <a:ext cx="1809750" cy="723900"/>
          </a:xfrm>
          <a:prstGeom prst="rect">
            <a:avLst/>
          </a:prstGeom>
        </p:spPr>
      </p:pic>
      <p:pic>
        <p:nvPicPr>
          <p:cNvPr id="13" name="Audio 12">
            <a:hlinkClick r:id="" action="ppaction://media"/>
            <a:extLst>
              <a:ext uri="{FF2B5EF4-FFF2-40B4-BE49-F238E27FC236}">
                <a16:creationId xmlns:a16="http://schemas.microsoft.com/office/drawing/2014/main" id="{5319619B-7CB7-4E37-BEB9-C946442EF00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057196265"/>
      </p:ext>
    </p:extLst>
  </p:cSld>
  <p:clrMapOvr>
    <a:masterClrMapping/>
  </p:clrMapOvr>
  <mc:AlternateContent xmlns:mc="http://schemas.openxmlformats.org/markup-compatibility/2006" xmlns:p14="http://schemas.microsoft.com/office/powerpoint/2010/main">
    <mc:Choice Requires="p14">
      <p:transition spd="slow" p14:dur="2000" advTm="41643"/>
    </mc:Choice>
    <mc:Fallback xmlns="">
      <p:transition spd="slow" advTm="41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BCDC99C-5DBD-4781-BC61-5AF1C3660E0F}"/>
              </a:ext>
            </a:extLst>
          </p:cNvPr>
          <p:cNvSpPr>
            <a:spLocks noGrp="1"/>
          </p:cNvSpPr>
          <p:nvPr>
            <p:ph type="title"/>
          </p:nvPr>
        </p:nvSpPr>
        <p:spPr>
          <a:xfrm>
            <a:off x="1286933" y="115748"/>
            <a:ext cx="10197494" cy="1593310"/>
          </a:xfrm>
        </p:spPr>
        <p:txBody>
          <a:bodyPr>
            <a:normAutofit/>
          </a:bodyPr>
          <a:lstStyle/>
          <a:p>
            <a:r>
              <a:rPr lang="en-GB" b="1" dirty="0">
                <a:latin typeface="Calibri" panose="020F0502020204030204" pitchFamily="34" charset="0"/>
                <a:cs typeface="Calibri" panose="020F0502020204030204" pitchFamily="34" charset="0"/>
              </a:rPr>
              <a:t>What is it that I wanted to research?</a:t>
            </a:r>
          </a:p>
        </p:txBody>
      </p:sp>
      <p:sp>
        <p:nvSpPr>
          <p:cNvPr id="14" name="Isosceles Triangle 13">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D565569F-C71C-4EEE-80D7-3DA18D86D6CE}"/>
              </a:ext>
            </a:extLst>
          </p:cNvPr>
          <p:cNvSpPr>
            <a:spLocks noGrp="1"/>
          </p:cNvSpPr>
          <p:nvPr>
            <p:ph type="sldNum" sz="quarter" idx="12"/>
          </p:nvPr>
        </p:nvSpPr>
        <p:spPr>
          <a:xfrm>
            <a:off x="9894532" y="6182876"/>
            <a:ext cx="683339" cy="365125"/>
          </a:xfrm>
        </p:spPr>
        <p:txBody>
          <a:bodyPr>
            <a:normAutofit/>
          </a:bodyPr>
          <a:lstStyle/>
          <a:p>
            <a:pPr>
              <a:spcAft>
                <a:spcPts val="600"/>
              </a:spcAft>
            </a:pPr>
            <a:fld id="{3C4F0F9E-210B-482D-82B5-CE371B53D823}" type="slidenum">
              <a:rPr lang="en-GB" smtClean="0"/>
              <a:pPr>
                <a:spcAft>
                  <a:spcPts val="600"/>
                </a:spcAft>
              </a:pPr>
              <a:t>3</a:t>
            </a:fld>
            <a:endParaRPr lang="en-GB" dirty="0"/>
          </a:p>
        </p:txBody>
      </p:sp>
      <p:sp>
        <p:nvSpPr>
          <p:cNvPr id="16" name="Isosceles Triangle 15">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Text&#10;&#10;Description automatically generated">
            <a:extLst>
              <a:ext uri="{FF2B5EF4-FFF2-40B4-BE49-F238E27FC236}">
                <a16:creationId xmlns:a16="http://schemas.microsoft.com/office/drawing/2014/main" id="{9CC7D396-7C58-4AC9-B75D-02004418D5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708" y="6030410"/>
            <a:ext cx="1809750" cy="604087"/>
          </a:xfrm>
          <a:prstGeom prst="rect">
            <a:avLst/>
          </a:prstGeom>
        </p:spPr>
      </p:pic>
      <p:graphicFrame>
        <p:nvGraphicFramePr>
          <p:cNvPr id="8" name="Content Placeholder 2">
            <a:extLst>
              <a:ext uri="{FF2B5EF4-FFF2-40B4-BE49-F238E27FC236}">
                <a16:creationId xmlns:a16="http://schemas.microsoft.com/office/drawing/2014/main" id="{22F76E96-205C-30C8-8FB3-4445B02463FD}"/>
              </a:ext>
            </a:extLst>
          </p:cNvPr>
          <p:cNvGraphicFramePr>
            <a:graphicFrameLocks noGrp="1"/>
          </p:cNvGraphicFramePr>
          <p:nvPr>
            <p:ph idx="1"/>
            <p:extLst>
              <p:ext uri="{D42A27DB-BD31-4B8C-83A1-F6EECF244321}">
                <p14:modId xmlns:p14="http://schemas.microsoft.com/office/powerpoint/2010/main" val="2209411296"/>
              </p:ext>
            </p:extLst>
          </p:nvPr>
        </p:nvGraphicFramePr>
        <p:xfrm>
          <a:off x="810016" y="1296365"/>
          <a:ext cx="8821280" cy="52516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9" name="Picture 8" descr="A picture containing text, book, indoor, shelf&#10;&#10;Description automatically generated">
            <a:extLst>
              <a:ext uri="{FF2B5EF4-FFF2-40B4-BE49-F238E27FC236}">
                <a16:creationId xmlns:a16="http://schemas.microsoft.com/office/drawing/2014/main" id="{9BF8ECC2-9CE9-421B-A6FF-71F0CE53534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016678" y="1122743"/>
            <a:ext cx="2912086" cy="2580457"/>
          </a:xfrm>
          <a:prstGeom prst="rect">
            <a:avLst/>
          </a:prstGeom>
        </p:spPr>
      </p:pic>
      <p:pic>
        <p:nvPicPr>
          <p:cNvPr id="15" name="Audio 14">
            <a:hlinkClick r:id="" action="ppaction://media"/>
            <a:extLst>
              <a:ext uri="{FF2B5EF4-FFF2-40B4-BE49-F238E27FC236}">
                <a16:creationId xmlns:a16="http://schemas.microsoft.com/office/drawing/2014/main" id="{F13ACC85-D7EA-41FF-B83E-BD0B4308FCCF}"/>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25217573"/>
      </p:ext>
    </p:extLst>
  </p:cSld>
  <p:clrMapOvr>
    <a:masterClrMapping/>
  </p:clrMapOvr>
  <mc:AlternateContent xmlns:mc="http://schemas.openxmlformats.org/markup-compatibility/2006" xmlns:p14="http://schemas.microsoft.com/office/powerpoint/2010/main">
    <mc:Choice Requires="p14">
      <p:transition spd="slow" p14:dur="2000" advTm="51303"/>
    </mc:Choice>
    <mc:Fallback xmlns="">
      <p:transition spd="slow" advTm="513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0CF3ED-F49E-4666-8EFA-431AFA38F3E4}"/>
              </a:ext>
            </a:extLst>
          </p:cNvPr>
          <p:cNvSpPr>
            <a:spLocks noGrp="1"/>
          </p:cNvSpPr>
          <p:nvPr>
            <p:ph type="title"/>
          </p:nvPr>
        </p:nvSpPr>
        <p:spPr>
          <a:xfrm>
            <a:off x="1286933" y="609600"/>
            <a:ext cx="10197494" cy="1099457"/>
          </a:xfrm>
        </p:spPr>
        <p:txBody>
          <a:bodyPr>
            <a:normAutofit/>
          </a:bodyPr>
          <a:lstStyle/>
          <a:p>
            <a:r>
              <a:rPr lang="en-GB" b="1" dirty="0">
                <a:latin typeface="Calibri" panose="020F0502020204030204" pitchFamily="34" charset="0"/>
                <a:cs typeface="Calibri" panose="020F0502020204030204" pitchFamily="34" charset="0"/>
              </a:rPr>
              <a:t>Background and Why I wanted to research this…</a:t>
            </a:r>
          </a:p>
        </p:txBody>
      </p:sp>
      <p:sp>
        <p:nvSpPr>
          <p:cNvPr id="14" name="Isosceles Triangle 13">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 name="Footer Placeholder 4">
            <a:extLst>
              <a:ext uri="{FF2B5EF4-FFF2-40B4-BE49-F238E27FC236}">
                <a16:creationId xmlns:a16="http://schemas.microsoft.com/office/drawing/2014/main" id="{969F026B-7FA5-4DE2-93A6-1EF7C5931CBD}"/>
              </a:ext>
            </a:extLst>
          </p:cNvPr>
          <p:cNvSpPr>
            <a:spLocks noGrp="1"/>
          </p:cNvSpPr>
          <p:nvPr>
            <p:ph type="ftr" sz="quarter" idx="11"/>
          </p:nvPr>
        </p:nvSpPr>
        <p:spPr>
          <a:xfrm>
            <a:off x="1805651" y="6042026"/>
            <a:ext cx="6400800" cy="815974"/>
          </a:xfrm>
        </p:spPr>
        <p:txBody>
          <a:bodyPr>
            <a:normAutofit/>
          </a:bodyPr>
          <a:lstStyle/>
          <a:p>
            <a:r>
              <a:rPr lang="en-GB" sz="1200" b="1" dirty="0">
                <a:latin typeface="Calibri" panose="020F0502020204030204" pitchFamily="34" charset="0"/>
                <a:cs typeface="Calibri" panose="020F0502020204030204" pitchFamily="34" charset="0"/>
              </a:rPr>
              <a:t>NHS, 2016</a:t>
            </a:r>
          </a:p>
        </p:txBody>
      </p:sp>
      <p:sp>
        <p:nvSpPr>
          <p:cNvPr id="4" name="Slide Number Placeholder 3">
            <a:extLst>
              <a:ext uri="{FF2B5EF4-FFF2-40B4-BE49-F238E27FC236}">
                <a16:creationId xmlns:a16="http://schemas.microsoft.com/office/drawing/2014/main" id="{55D4151B-F873-4419-A9F1-EC8E5D34745D}"/>
              </a:ext>
            </a:extLst>
          </p:cNvPr>
          <p:cNvSpPr>
            <a:spLocks noGrp="1"/>
          </p:cNvSpPr>
          <p:nvPr>
            <p:ph type="sldNum" sz="quarter" idx="12"/>
          </p:nvPr>
        </p:nvSpPr>
        <p:spPr>
          <a:xfrm>
            <a:off x="9894532" y="6182876"/>
            <a:ext cx="683339" cy="365125"/>
          </a:xfrm>
        </p:spPr>
        <p:txBody>
          <a:bodyPr>
            <a:normAutofit/>
          </a:bodyPr>
          <a:lstStyle/>
          <a:p>
            <a:pPr>
              <a:spcAft>
                <a:spcPts val="600"/>
              </a:spcAft>
            </a:pPr>
            <a:fld id="{3C4F0F9E-210B-482D-82B5-CE371B53D823}" type="slidenum">
              <a:rPr lang="en-GB" smtClean="0"/>
              <a:pPr>
                <a:spcAft>
                  <a:spcPts val="600"/>
                </a:spcAft>
              </a:pPr>
              <a:t>4</a:t>
            </a:fld>
            <a:endParaRPr lang="en-GB" dirty="0"/>
          </a:p>
        </p:txBody>
      </p:sp>
      <p:sp>
        <p:nvSpPr>
          <p:cNvPr id="16" name="Isosceles Triangle 15">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Text&#10;&#10;Description automatically generated">
            <a:extLst>
              <a:ext uri="{FF2B5EF4-FFF2-40B4-BE49-F238E27FC236}">
                <a16:creationId xmlns:a16="http://schemas.microsoft.com/office/drawing/2014/main" id="{44EF19B3-7978-4A1A-A5A1-F3B0A0EAED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84844" y="5942997"/>
            <a:ext cx="1809750" cy="723900"/>
          </a:xfrm>
          <a:prstGeom prst="rect">
            <a:avLst/>
          </a:prstGeom>
        </p:spPr>
      </p:pic>
      <p:graphicFrame>
        <p:nvGraphicFramePr>
          <p:cNvPr id="8" name="Content Placeholder 2">
            <a:extLst>
              <a:ext uri="{FF2B5EF4-FFF2-40B4-BE49-F238E27FC236}">
                <a16:creationId xmlns:a16="http://schemas.microsoft.com/office/drawing/2014/main" id="{5C0C7133-B2D6-7C8A-D360-9EAAA878AAC3}"/>
              </a:ext>
            </a:extLst>
          </p:cNvPr>
          <p:cNvGraphicFramePr>
            <a:graphicFrameLocks noGrp="1"/>
          </p:cNvGraphicFramePr>
          <p:nvPr>
            <p:ph idx="1"/>
            <p:extLst>
              <p:ext uri="{D42A27DB-BD31-4B8C-83A1-F6EECF244321}">
                <p14:modId xmlns:p14="http://schemas.microsoft.com/office/powerpoint/2010/main" val="2964364292"/>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 name="Audio 16">
            <a:hlinkClick r:id="" action="ppaction://media"/>
            <a:extLst>
              <a:ext uri="{FF2B5EF4-FFF2-40B4-BE49-F238E27FC236}">
                <a16:creationId xmlns:a16="http://schemas.microsoft.com/office/drawing/2014/main" id="{0F2E7961-B9E0-44B7-B10D-99DA09BB24F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94367152"/>
      </p:ext>
    </p:extLst>
  </p:cSld>
  <p:clrMapOvr>
    <a:masterClrMapping/>
  </p:clrMapOvr>
  <mc:AlternateContent xmlns:mc="http://schemas.openxmlformats.org/markup-compatibility/2006" xmlns:p14="http://schemas.microsoft.com/office/powerpoint/2010/main">
    <mc:Choice Requires="p14">
      <p:transition spd="slow" p14:dur="2000" advTm="62806"/>
    </mc:Choice>
    <mc:Fallback xmlns="">
      <p:transition spd="slow" advTm="62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3" name="Rectangle 1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Shape 28">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B8D34A3-FDC4-4B19-A42B-B0BA4C6B1023}"/>
              </a:ext>
            </a:extLst>
          </p:cNvPr>
          <p:cNvSpPr>
            <a:spLocks noGrp="1"/>
          </p:cNvSpPr>
          <p:nvPr>
            <p:ph type="title"/>
          </p:nvPr>
        </p:nvSpPr>
        <p:spPr>
          <a:xfrm>
            <a:off x="677334" y="609599"/>
            <a:ext cx="3843375" cy="5545667"/>
          </a:xfrm>
        </p:spPr>
        <p:txBody>
          <a:bodyPr anchor="ctr">
            <a:normAutofit/>
          </a:bodyPr>
          <a:lstStyle/>
          <a:p>
            <a:r>
              <a:rPr lang="en-GB" b="1" dirty="0">
                <a:solidFill>
                  <a:schemeClr val="tx1">
                    <a:lumMod val="85000"/>
                    <a:lumOff val="15000"/>
                  </a:schemeClr>
                </a:solidFill>
                <a:latin typeface="Calibri" panose="020F0502020204030204" pitchFamily="34" charset="0"/>
                <a:cs typeface="Calibri" panose="020F0502020204030204" pitchFamily="34" charset="0"/>
              </a:rPr>
              <a:t>Literature Review </a:t>
            </a:r>
            <a:endParaRPr lang="en-GB" dirty="0">
              <a:solidFill>
                <a:schemeClr val="tx1">
                  <a:lumMod val="85000"/>
                  <a:lumOff val="15000"/>
                </a:schemeClr>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92626AE0-B4AC-409B-AF2C-5891AC4BFA3A}"/>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a:solidFill>
                  <a:srgbClr val="FFFFFF"/>
                </a:solidFill>
              </a:rPr>
              <a:pPr>
                <a:spcAft>
                  <a:spcPts val="600"/>
                </a:spcAft>
              </a:pPr>
              <a:t>5</a:t>
            </a:fld>
            <a:endParaRPr lang="en-GB" dirty="0">
              <a:solidFill>
                <a:srgbClr val="FFFFFF"/>
              </a:solidFill>
            </a:endParaRPr>
          </a:p>
        </p:txBody>
      </p:sp>
      <p:sp>
        <p:nvSpPr>
          <p:cNvPr id="3" name="Content Placeholder 2">
            <a:extLst>
              <a:ext uri="{FF2B5EF4-FFF2-40B4-BE49-F238E27FC236}">
                <a16:creationId xmlns:a16="http://schemas.microsoft.com/office/drawing/2014/main" id="{B08236BA-F069-44A7-B5B2-8D7A51A9A997}"/>
              </a:ext>
            </a:extLst>
          </p:cNvPr>
          <p:cNvSpPr>
            <a:spLocks noGrp="1"/>
          </p:cNvSpPr>
          <p:nvPr>
            <p:ph idx="1"/>
          </p:nvPr>
        </p:nvSpPr>
        <p:spPr>
          <a:xfrm>
            <a:off x="5574958" y="92738"/>
            <a:ext cx="6052422" cy="6458533"/>
          </a:xfrm>
        </p:spPr>
        <p:txBody>
          <a:bodyPr anchor="ctr">
            <a:normAutofit lnSpcReduction="10000"/>
          </a:bodyPr>
          <a:lstStyle/>
          <a:p>
            <a:pPr>
              <a:lnSpc>
                <a:spcPct val="90000"/>
              </a:lnSpc>
            </a:pPr>
            <a:endParaRPr lang="en-GB" sz="1500" dirty="0">
              <a:solidFill>
                <a:srgbClr val="FFFFFF"/>
              </a:solidFill>
              <a:latin typeface="Calibri" panose="020F0502020204030204" pitchFamily="34" charset="0"/>
              <a:cs typeface="Calibri" panose="020F0502020204030204" pitchFamily="34" charset="0"/>
            </a:endParaRPr>
          </a:p>
          <a:p>
            <a:pPr>
              <a:lnSpc>
                <a:spcPct val="90000"/>
              </a:lnSpc>
            </a:pPr>
            <a:r>
              <a:rPr lang="en-GB" sz="1500" b="1" dirty="0">
                <a:solidFill>
                  <a:srgbClr val="FFFFFF"/>
                </a:solidFill>
                <a:latin typeface="Calibri" panose="020F0502020204030204" pitchFamily="34" charset="0"/>
                <a:cs typeface="Calibri" panose="020F0502020204030204" pitchFamily="34" charset="0"/>
              </a:rPr>
              <a:t>The medical definition of critical care is “</a:t>
            </a: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Specialised care of patients whose conditions are life-threatening and who require comprehensive care and constant monitoring, usually in intensive care units” (Patrick Davis, 2021) </a:t>
            </a:r>
          </a:p>
          <a:p>
            <a:pPr>
              <a:lnSpc>
                <a:spcPct val="90000"/>
              </a:lnSpc>
            </a:pP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Patrick Davis’ medical definition of critical care aligns with this research’s assumption about critical care, which is also agreed upon by Tan et al. (2009) by saying that critical care entails intensive care for individuals requiring specialised care to contain their life-threatening illnesses</a:t>
            </a:r>
          </a:p>
          <a:p>
            <a:pPr>
              <a:lnSpc>
                <a:spcPct val="90000"/>
              </a:lnSpc>
            </a:pP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Harder &amp; Chu (2020) define timeliness in care delivery as “reducing waits and sometimes harmful delays for both those who receive and those who give care.”</a:t>
            </a:r>
          </a:p>
          <a:p>
            <a:pPr>
              <a:lnSpc>
                <a:spcPct val="90000"/>
              </a:lnSpc>
            </a:pP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Bed accessibility is the assurance that a critically ill patient or one who appears to be developing signs of critical illness can readily get effective critical care services irrespective</a:t>
            </a:r>
            <a:r>
              <a:rPr lang="en-GB" sz="1500" b="1" dirty="0">
                <a:solidFill>
                  <a:srgbClr val="FFFFFF"/>
                </a:solidFill>
                <a:latin typeface="Calibri" panose="020F0502020204030204" pitchFamily="34" charset="0"/>
                <a:ea typeface="Times New Roman" panose="02020603050405020304" pitchFamily="18" charset="0"/>
                <a:cs typeface="Calibri" panose="020F0502020204030204" pitchFamily="34" charset="0"/>
              </a:rPr>
              <a:t>, which is also supported by </a:t>
            </a: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Bauer et al.’s (2020) idea of critical care bed accessibility </a:t>
            </a:r>
          </a:p>
          <a:p>
            <a:pPr>
              <a:lnSpc>
                <a:spcPct val="90000"/>
              </a:lnSpc>
            </a:pPr>
            <a:r>
              <a:rPr lang="en-GB" sz="1500" b="1" dirty="0">
                <a:solidFill>
                  <a:srgbClr val="FFFFFF"/>
                </a:solidFill>
                <a:latin typeface="Calibri" panose="020F0502020204030204" pitchFamily="34" charset="0"/>
                <a:ea typeface="Times New Roman" panose="02020603050405020304" pitchFamily="18" charset="0"/>
                <a:cs typeface="Calibri" panose="020F0502020204030204" pitchFamily="34" charset="0"/>
              </a:rPr>
              <a:t>Bed accessibility calls for a flexible occupancy rate </a:t>
            </a: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capable of timely and reliably meeting the Welsh population’s critical care demand</a:t>
            </a:r>
          </a:p>
          <a:p>
            <a:pPr>
              <a:lnSpc>
                <a:spcPct val="90000"/>
              </a:lnSpc>
            </a:pPr>
            <a:r>
              <a:rPr lang="en-GB" sz="1500" b="1" dirty="0">
                <a:solidFill>
                  <a:srgbClr val="FFFFFF"/>
                </a:solidFill>
                <a:latin typeface="Calibri" panose="020F0502020204030204" pitchFamily="34" charset="0"/>
                <a:ea typeface="Times New Roman" panose="02020603050405020304" pitchFamily="18" charset="0"/>
                <a:cs typeface="Calibri" panose="020F0502020204030204" pitchFamily="34" charset="0"/>
              </a:rPr>
              <a:t>Noticeably, this research sought to bridge </a:t>
            </a: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the gap between previous studies that only concentrated on timeliness or critical care bed capacity without considering a flexible occupancy rate that guarantees the ability to sufficiently meet Welsh critical care even during times of surging demand </a:t>
            </a:r>
          </a:p>
          <a:p>
            <a:pPr>
              <a:lnSpc>
                <a:spcPct val="90000"/>
              </a:lnSpc>
            </a:pPr>
            <a:r>
              <a:rPr lang="en-GB" sz="1500" b="1" dirty="0">
                <a:solidFill>
                  <a:srgbClr val="FFFFFF"/>
                </a:solidFill>
                <a:latin typeface="Calibri" panose="020F0502020204030204" pitchFamily="34" charset="0"/>
                <a:ea typeface="Times New Roman" panose="02020603050405020304" pitchFamily="18" charset="0"/>
                <a:cs typeface="Calibri" panose="020F0502020204030204" pitchFamily="34" charset="0"/>
              </a:rPr>
              <a:t>Previous studies examined by this study include those by </a:t>
            </a:r>
            <a:r>
              <a:rPr lang="en-GB" sz="15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Lyons et al. (2019), Pugh et al. (2021), Griffiths et al. (2012), and Doidge et al. (2021)</a:t>
            </a:r>
          </a:p>
          <a:p>
            <a:pPr>
              <a:lnSpc>
                <a:spcPct val="90000"/>
              </a:lnSpc>
            </a:pPr>
            <a:endParaRPr lang="en-GB" sz="110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endParaRPr>
          </a:p>
          <a:p>
            <a:pPr marL="0" indent="0">
              <a:lnSpc>
                <a:spcPct val="90000"/>
              </a:lnSpc>
              <a:buNone/>
            </a:pPr>
            <a:endParaRPr lang="en-GB" sz="1100" dirty="0">
              <a:solidFill>
                <a:srgbClr val="FFFFFF"/>
              </a:solidFill>
            </a:endParaRPr>
          </a:p>
        </p:txBody>
      </p:sp>
      <p:pic>
        <p:nvPicPr>
          <p:cNvPr id="6" name="Picture 5" descr="Text&#10;&#10;Description automatically generated">
            <a:extLst>
              <a:ext uri="{FF2B5EF4-FFF2-40B4-BE49-F238E27FC236}">
                <a16:creationId xmlns:a16="http://schemas.microsoft.com/office/drawing/2014/main" id="{ACD693AE-788A-4D89-A05C-B24B1FFF07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362" y="5795037"/>
            <a:ext cx="1809750" cy="723900"/>
          </a:xfrm>
          <a:prstGeom prst="rect">
            <a:avLst/>
          </a:prstGeom>
        </p:spPr>
      </p:pic>
      <p:pic>
        <p:nvPicPr>
          <p:cNvPr id="14" name="Picture 13" descr="A picture containing text, book, indoor, shelf&#10;&#10;Description automatically generated">
            <a:extLst>
              <a:ext uri="{FF2B5EF4-FFF2-40B4-BE49-F238E27FC236}">
                <a16:creationId xmlns:a16="http://schemas.microsoft.com/office/drawing/2014/main" id="{11755E9E-3CFF-467D-BC54-5DB269B02E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4160" y="574688"/>
            <a:ext cx="3353745" cy="2427539"/>
          </a:xfrm>
          <a:prstGeom prst="rect">
            <a:avLst/>
          </a:prstGeom>
        </p:spPr>
      </p:pic>
      <p:pic>
        <p:nvPicPr>
          <p:cNvPr id="26" name="Audio 25">
            <a:hlinkClick r:id="" action="ppaction://media"/>
            <a:extLst>
              <a:ext uri="{FF2B5EF4-FFF2-40B4-BE49-F238E27FC236}">
                <a16:creationId xmlns:a16="http://schemas.microsoft.com/office/drawing/2014/main" id="{4918A659-A3D9-4C18-B3CF-5A71880179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8754984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7431"/>
    </mc:Choice>
    <mc:Fallback xmlns="">
      <p:transition spd="slow" advTm="574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78777E4-D845-43DE-BD9C-4F3A6BB36DA0}"/>
              </a:ext>
            </a:extLst>
          </p:cNvPr>
          <p:cNvSpPr>
            <a:spLocks noGrp="1"/>
          </p:cNvSpPr>
          <p:nvPr>
            <p:ph idx="1"/>
          </p:nvPr>
        </p:nvSpPr>
        <p:spPr>
          <a:xfrm>
            <a:off x="677334" y="185194"/>
            <a:ext cx="6155266" cy="6377651"/>
          </a:xfrm>
        </p:spPr>
        <p:txBody>
          <a:bodyPr anchor="ctr">
            <a:noAutofit/>
          </a:bodyPr>
          <a:lstStyle/>
          <a:p>
            <a:pPr>
              <a:lnSpc>
                <a:spcPct val="90000"/>
              </a:lnSpc>
            </a:pPr>
            <a:endParaRPr lang="en-GB" sz="1600" b="1" dirty="0">
              <a:latin typeface="Calibri" panose="020F0502020204030204" pitchFamily="34" charset="0"/>
              <a:ea typeface="Times New Roman" panose="02020603050405020304" pitchFamily="18" charset="0"/>
            </a:endParaRPr>
          </a:p>
          <a:p>
            <a:pPr>
              <a:lnSpc>
                <a:spcPct val="90000"/>
              </a:lnSpc>
            </a:pPr>
            <a:endParaRPr lang="en-GB" sz="1600" b="1" dirty="0">
              <a:latin typeface="Calibri" panose="020F0502020204030204" pitchFamily="34" charset="0"/>
              <a:ea typeface="Times New Roman" panose="02020603050405020304" pitchFamily="18" charset="0"/>
            </a:endParaRPr>
          </a:p>
          <a:p>
            <a:pPr>
              <a:lnSpc>
                <a:spcPct val="90000"/>
              </a:lnSpc>
            </a:pPr>
            <a:endParaRPr lang="en-GB" sz="1600" b="1" dirty="0">
              <a:latin typeface="Calibri" panose="020F0502020204030204" pitchFamily="34" charset="0"/>
              <a:ea typeface="Times New Roman" panose="02020603050405020304" pitchFamily="18" charset="0"/>
            </a:endParaRPr>
          </a:p>
          <a:p>
            <a:pPr>
              <a:lnSpc>
                <a:spcPct val="90000"/>
              </a:lnSpc>
            </a:pPr>
            <a:r>
              <a:rPr lang="en-GB" sz="1600" b="1" dirty="0">
                <a:latin typeface="Calibri" panose="020F0502020204030204" pitchFamily="34" charset="0"/>
                <a:ea typeface="Times New Roman" panose="02020603050405020304" pitchFamily="18" charset="0"/>
              </a:rPr>
              <a:t>Timeliness and bed accessibility are critical determinants of effective critical care delivery</a:t>
            </a:r>
          </a:p>
          <a:p>
            <a:pPr>
              <a:lnSpc>
                <a:spcPct val="90000"/>
              </a:lnSpc>
            </a:pPr>
            <a:r>
              <a:rPr lang="en-GB" sz="1600" b="1" dirty="0">
                <a:latin typeface="Calibri" panose="020F0502020204030204" pitchFamily="34" charset="0"/>
                <a:ea typeface="Times New Roman" panose="02020603050405020304" pitchFamily="18" charset="0"/>
              </a:rPr>
              <a:t>Timeliness in the delivery of critical care refers to the ability to </a:t>
            </a:r>
            <a:r>
              <a:rPr lang="en-GB" sz="1600" b="1" dirty="0">
                <a:effectLst/>
                <a:latin typeface="Calibri" panose="020F0502020204030204" pitchFamily="34" charset="0"/>
                <a:ea typeface="Times New Roman" panose="02020603050405020304" pitchFamily="18" charset="0"/>
              </a:rPr>
              <a:t>reduce waiting time  and sometimes harmful delays by both those who receive and those who give care</a:t>
            </a:r>
          </a:p>
          <a:p>
            <a:pPr>
              <a:lnSpc>
                <a:spcPct val="90000"/>
              </a:lnSpc>
            </a:pPr>
            <a:r>
              <a:rPr lang="en-GB" sz="1600" b="1" dirty="0">
                <a:latin typeface="Calibri" panose="020F0502020204030204" pitchFamily="34" charset="0"/>
                <a:ea typeface="Times New Roman" panose="02020603050405020304" pitchFamily="18" charset="0"/>
              </a:rPr>
              <a:t>L</a:t>
            </a:r>
            <a:r>
              <a:rPr lang="en-GB" sz="1600" b="1" dirty="0">
                <a:effectLst/>
                <a:latin typeface="Calibri" panose="020F0502020204030204" pitchFamily="34" charset="0"/>
                <a:ea typeface="Times New Roman" panose="02020603050405020304" pitchFamily="18" charset="0"/>
              </a:rPr>
              <a:t>ack of timeliness during the diagnosis or treatment phase leads to devastating results on the patient’s health condition in both cases.</a:t>
            </a:r>
          </a:p>
          <a:p>
            <a:pPr>
              <a:lnSpc>
                <a:spcPct val="90000"/>
              </a:lnSpc>
            </a:pPr>
            <a:r>
              <a:rPr lang="en-GB" sz="1600" b="1" dirty="0">
                <a:effectLst/>
                <a:latin typeface="Calibri" panose="020F0502020204030204" pitchFamily="34" charset="0"/>
                <a:ea typeface="Times New Roman" panose="02020603050405020304" pitchFamily="18" charset="0"/>
              </a:rPr>
              <a:t>Increased healthcare resources in terms of the number and capacity of critical care hospitals, healthcare staff, and</a:t>
            </a:r>
            <a:r>
              <a:rPr lang="en-GB" sz="1600" b="1" dirty="0">
                <a:latin typeface="Calibri" panose="020F0502020204030204" pitchFamily="34" charset="0"/>
                <a:ea typeface="Times New Roman" panose="02020603050405020304" pitchFamily="18" charset="0"/>
              </a:rPr>
              <a:t> critical care beds influences timeliness in critical care delivery </a:t>
            </a:r>
          </a:p>
          <a:p>
            <a:pPr>
              <a:lnSpc>
                <a:spcPct val="90000"/>
              </a:lnSpc>
            </a:pPr>
            <a:r>
              <a:rPr lang="en-GB" sz="1600" b="1" dirty="0">
                <a:effectLst/>
                <a:latin typeface="Calibri" panose="020F0502020204030204" pitchFamily="34" charset="0"/>
                <a:ea typeface="Times New Roman" panose="02020603050405020304" pitchFamily="18" charset="0"/>
              </a:rPr>
              <a:t>Bed accessibility is the assurance that a critically ill patient or one who appears to be developing signs of critical illness can readily receive effective critical care services </a:t>
            </a:r>
          </a:p>
          <a:p>
            <a:pPr>
              <a:lnSpc>
                <a:spcPct val="90000"/>
              </a:lnSpc>
            </a:pPr>
            <a:r>
              <a:rPr lang="en-GB" sz="1600" b="1" dirty="0">
                <a:effectLst/>
                <a:latin typeface="Calibri" panose="020F0502020204030204" pitchFamily="34" charset="0"/>
                <a:ea typeface="Times New Roman" panose="02020603050405020304" pitchFamily="18" charset="0"/>
              </a:rPr>
              <a:t>Enhancing a flexible occupancy rate in Wales can timely and reliably meet its population’s critical care demand by promoting bed accessibility </a:t>
            </a:r>
          </a:p>
          <a:p>
            <a:pPr>
              <a:lnSpc>
                <a:spcPct val="90000"/>
              </a:lnSpc>
            </a:pPr>
            <a:r>
              <a:rPr lang="en-GB" sz="1600" b="1" dirty="0">
                <a:latin typeface="Calibri" panose="020F0502020204030204" pitchFamily="34" charset="0"/>
                <a:ea typeface="Times New Roman" panose="02020603050405020304" pitchFamily="18" charset="0"/>
              </a:rPr>
              <a:t>Increasing the number of critical care beds beyond their average demand can help to achieve a flexible occupancy rate for critical care beds </a:t>
            </a:r>
          </a:p>
          <a:p>
            <a:pPr>
              <a:lnSpc>
                <a:spcPct val="90000"/>
              </a:lnSpc>
            </a:pPr>
            <a:r>
              <a:rPr lang="en-GB" sz="1600" b="1" dirty="0">
                <a:latin typeface="Calibri" panose="020F0502020204030204" pitchFamily="34" charset="0"/>
                <a:ea typeface="Times New Roman" panose="02020603050405020304" pitchFamily="18" charset="0"/>
              </a:rPr>
              <a:t>Factors such as population growth rate and ageing trends, and outbreaks of pandemics resulting in life-threatening conditions can trigger an unexpected surge in critical care demand, such as the one caused by COVID-19 in Wales and globally, rendering a flexible occupancy rate vital.</a:t>
            </a:r>
          </a:p>
          <a:p>
            <a:pPr>
              <a:lnSpc>
                <a:spcPct val="90000"/>
              </a:lnSpc>
            </a:pPr>
            <a:endParaRPr lang="en-GB" sz="1600" b="1" dirty="0">
              <a:latin typeface="Calibri" panose="020F0502020204030204" pitchFamily="34" charset="0"/>
              <a:ea typeface="Times New Roman" panose="02020603050405020304" pitchFamily="18" charset="0"/>
            </a:endParaRPr>
          </a:p>
          <a:p>
            <a:pPr>
              <a:lnSpc>
                <a:spcPct val="90000"/>
              </a:lnSpc>
            </a:pPr>
            <a:endParaRPr lang="en-GB" sz="1600" dirty="0">
              <a:latin typeface="Calibri" panose="020F0502020204030204" pitchFamily="34" charset="0"/>
              <a:ea typeface="Times New Roman" panose="02020603050405020304" pitchFamily="18" charset="0"/>
            </a:endParaRPr>
          </a:p>
          <a:p>
            <a:pPr>
              <a:lnSpc>
                <a:spcPct val="90000"/>
              </a:lnSpc>
            </a:pPr>
            <a:endParaRPr lang="en-GB" sz="1600" dirty="0">
              <a:effectLst/>
              <a:latin typeface="Calibri" panose="020F0502020204030204" pitchFamily="34" charset="0"/>
              <a:ea typeface="Times New Roman" panose="02020603050405020304" pitchFamily="18" charset="0"/>
            </a:endParaRPr>
          </a:p>
        </p:txBody>
      </p:sp>
      <p:sp>
        <p:nvSpPr>
          <p:cNvPr id="38" name="Rectangle 37">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40" name="Straight Connector 39">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Isosceles Triangle 47">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7C693B47-8CEC-4A5D-B060-044391840352}"/>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smtClean="0"/>
              <a:pPr>
                <a:spcAft>
                  <a:spcPts val="600"/>
                </a:spcAft>
              </a:pPr>
              <a:t>6</a:t>
            </a:fld>
            <a:endParaRPr lang="en-GB" dirty="0"/>
          </a:p>
        </p:txBody>
      </p:sp>
      <p:sp>
        <p:nvSpPr>
          <p:cNvPr id="60"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2"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6" name="Isosceles Triangle 55">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5792781-0999-4BE5-87EC-D5984EC8A8B8}"/>
              </a:ext>
            </a:extLst>
          </p:cNvPr>
          <p:cNvSpPr>
            <a:spLocks noGrp="1"/>
          </p:cNvSpPr>
          <p:nvPr>
            <p:ph type="title"/>
          </p:nvPr>
        </p:nvSpPr>
        <p:spPr>
          <a:xfrm>
            <a:off x="7829658" y="1253067"/>
            <a:ext cx="3371742" cy="4351866"/>
          </a:xfrm>
        </p:spPr>
        <p:txBody>
          <a:bodyPr anchor="ctr">
            <a:normAutofit/>
          </a:bodyPr>
          <a:lstStyle/>
          <a:p>
            <a:r>
              <a:rPr lang="en-GB" b="1" dirty="0">
                <a:solidFill>
                  <a:schemeClr val="bg1"/>
                </a:solidFill>
                <a:latin typeface="Calibri" panose="020F0502020204030204" pitchFamily="34" charset="0"/>
                <a:cs typeface="Calibri" panose="020F0502020204030204" pitchFamily="34" charset="0"/>
              </a:rPr>
              <a:t>Literature Review &amp; Key Findings </a:t>
            </a:r>
          </a:p>
        </p:txBody>
      </p:sp>
      <p:pic>
        <p:nvPicPr>
          <p:cNvPr id="6" name="Picture 5" descr="Text&#10;&#10;Description automatically generated">
            <a:extLst>
              <a:ext uri="{FF2B5EF4-FFF2-40B4-BE49-F238E27FC236}">
                <a16:creationId xmlns:a16="http://schemas.microsoft.com/office/drawing/2014/main" id="{48EFDCD2-240D-4821-8BA5-7DDD98A1DD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14873" y="6000542"/>
            <a:ext cx="1809750" cy="723900"/>
          </a:xfrm>
          <a:prstGeom prst="rect">
            <a:avLst/>
          </a:prstGeom>
        </p:spPr>
      </p:pic>
      <p:pic>
        <p:nvPicPr>
          <p:cNvPr id="12" name="Audio 11">
            <a:hlinkClick r:id="" action="ppaction://media"/>
            <a:extLst>
              <a:ext uri="{FF2B5EF4-FFF2-40B4-BE49-F238E27FC236}">
                <a16:creationId xmlns:a16="http://schemas.microsoft.com/office/drawing/2014/main" id="{6F4E83D3-75EE-4A80-AACE-EF138AC2F2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70826654"/>
      </p:ext>
    </p:extLst>
  </p:cSld>
  <p:clrMapOvr>
    <a:masterClrMapping/>
  </p:clrMapOvr>
  <mc:AlternateContent xmlns:mc="http://schemas.openxmlformats.org/markup-compatibility/2006" xmlns:p14="http://schemas.microsoft.com/office/powerpoint/2010/main">
    <mc:Choice Requires="p14">
      <p:transition spd="slow" p14:dur="2000" advTm="81165"/>
    </mc:Choice>
    <mc:Fallback xmlns="">
      <p:transition spd="slow" advTm="81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9D16DCF-F612-45DF-A67A-FABE464AF520}"/>
              </a:ext>
            </a:extLst>
          </p:cNvPr>
          <p:cNvSpPr>
            <a:spLocks noGrp="1"/>
          </p:cNvSpPr>
          <p:nvPr>
            <p:ph type="title"/>
          </p:nvPr>
        </p:nvSpPr>
        <p:spPr>
          <a:xfrm>
            <a:off x="1286933" y="609600"/>
            <a:ext cx="10197494" cy="1099457"/>
          </a:xfrm>
        </p:spPr>
        <p:txBody>
          <a:bodyPr>
            <a:normAutofit/>
          </a:bodyPr>
          <a:lstStyle/>
          <a:p>
            <a:r>
              <a:rPr lang="en-GB" b="1" dirty="0">
                <a:latin typeface="Calibri" panose="020F0502020204030204" pitchFamily="34" charset="0"/>
                <a:cs typeface="Calibri" panose="020F0502020204030204" pitchFamily="34" charset="0"/>
              </a:rPr>
              <a:t>Methodology </a:t>
            </a:r>
          </a:p>
        </p:txBody>
      </p:sp>
      <p:sp>
        <p:nvSpPr>
          <p:cNvPr id="11" name="Isosceles Triangle 10">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6" name="Content Placeholder 2">
            <a:extLst>
              <a:ext uri="{FF2B5EF4-FFF2-40B4-BE49-F238E27FC236}">
                <a16:creationId xmlns:a16="http://schemas.microsoft.com/office/drawing/2014/main" id="{AF66F97F-F678-6937-64C1-736375CB6373}"/>
              </a:ext>
            </a:extLst>
          </p:cNvPr>
          <p:cNvGraphicFramePr>
            <a:graphicFrameLocks noGrp="1"/>
          </p:cNvGraphicFramePr>
          <p:nvPr>
            <p:ph idx="1"/>
            <p:extLst>
              <p:ext uri="{D42A27DB-BD31-4B8C-83A1-F6EECF244321}">
                <p14:modId xmlns:p14="http://schemas.microsoft.com/office/powerpoint/2010/main" val="837138024"/>
              </p:ext>
            </p:extLst>
          </p:nvPr>
        </p:nvGraphicFramePr>
        <p:xfrm>
          <a:off x="1286933" y="1284790"/>
          <a:ext cx="9618133" cy="517388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Slide Number Placeholder 6">
            <a:extLst>
              <a:ext uri="{FF2B5EF4-FFF2-40B4-BE49-F238E27FC236}">
                <a16:creationId xmlns:a16="http://schemas.microsoft.com/office/drawing/2014/main" id="{0915F980-C126-48A9-B7A4-843837B4BDB5}"/>
              </a:ext>
            </a:extLst>
          </p:cNvPr>
          <p:cNvSpPr>
            <a:spLocks noGrp="1"/>
          </p:cNvSpPr>
          <p:nvPr>
            <p:ph type="sldNum" sz="quarter" idx="12"/>
          </p:nvPr>
        </p:nvSpPr>
        <p:spPr/>
        <p:txBody>
          <a:bodyPr/>
          <a:lstStyle/>
          <a:p>
            <a:fld id="{3C4F0F9E-210B-482D-82B5-CE371B53D823}" type="slidenum">
              <a:rPr lang="en-GB" smtClean="0"/>
              <a:t>7</a:t>
            </a:fld>
            <a:endParaRPr lang="en-GB" dirty="0"/>
          </a:p>
        </p:txBody>
      </p:sp>
      <p:pic>
        <p:nvPicPr>
          <p:cNvPr id="12" name="Picture 11" descr="Text&#10;&#10;Description automatically generated">
            <a:extLst>
              <a:ext uri="{FF2B5EF4-FFF2-40B4-BE49-F238E27FC236}">
                <a16:creationId xmlns:a16="http://schemas.microsoft.com/office/drawing/2014/main" id="{D89AFFAA-8815-4E4F-ACF4-5CD376C425D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00191" y="5971814"/>
            <a:ext cx="1809750" cy="723900"/>
          </a:xfrm>
          <a:prstGeom prst="rect">
            <a:avLst/>
          </a:prstGeom>
        </p:spPr>
      </p:pic>
      <p:pic>
        <p:nvPicPr>
          <p:cNvPr id="14" name="Audio 13">
            <a:hlinkClick r:id="" action="ppaction://media"/>
            <a:extLst>
              <a:ext uri="{FF2B5EF4-FFF2-40B4-BE49-F238E27FC236}">
                <a16:creationId xmlns:a16="http://schemas.microsoft.com/office/drawing/2014/main" id="{34B2427E-79BC-4432-8CEB-C4069B419C3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17137292"/>
      </p:ext>
    </p:extLst>
  </p:cSld>
  <p:clrMapOvr>
    <a:masterClrMapping/>
  </p:clrMapOvr>
  <mc:AlternateContent xmlns:mc="http://schemas.openxmlformats.org/markup-compatibility/2006" xmlns:p14="http://schemas.microsoft.com/office/powerpoint/2010/main">
    <mc:Choice Requires="p14">
      <p:transition spd="slow" p14:dur="2000" advTm="45400"/>
    </mc:Choice>
    <mc:Fallback xmlns="">
      <p:transition spd="slow" advTm="45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1F32D-A819-43EC-96DF-E980F0446D18}"/>
              </a:ext>
            </a:extLst>
          </p:cNvPr>
          <p:cNvSpPr>
            <a:spLocks noGrp="1"/>
          </p:cNvSpPr>
          <p:nvPr>
            <p:ph type="title"/>
          </p:nvPr>
        </p:nvSpPr>
        <p:spPr>
          <a:xfrm>
            <a:off x="1244493" y="225707"/>
            <a:ext cx="8596668" cy="792865"/>
          </a:xfrm>
        </p:spPr>
        <p:txBody>
          <a:bodyPr anchor="t">
            <a:normAutofit/>
          </a:bodyPr>
          <a:lstStyle/>
          <a:p>
            <a:pPr algn="ctr"/>
            <a:r>
              <a:rPr lang="en-GB" b="1" dirty="0">
                <a:solidFill>
                  <a:srgbClr val="0070C0"/>
                </a:solidFill>
                <a:latin typeface="Calibri" panose="020F0502020204030204" pitchFamily="34" charset="0"/>
                <a:cs typeface="Calibri" panose="020F0502020204030204" pitchFamily="34" charset="0"/>
              </a:rPr>
              <a:t>Methodology -Qualitative Data </a:t>
            </a:r>
          </a:p>
        </p:txBody>
      </p:sp>
      <p:sp>
        <p:nvSpPr>
          <p:cNvPr id="3" name="Content Placeholder 2">
            <a:extLst>
              <a:ext uri="{FF2B5EF4-FFF2-40B4-BE49-F238E27FC236}">
                <a16:creationId xmlns:a16="http://schemas.microsoft.com/office/drawing/2014/main" id="{81B5E169-EFAA-4D44-80F5-AB919EA3C5A2}"/>
              </a:ext>
            </a:extLst>
          </p:cNvPr>
          <p:cNvSpPr>
            <a:spLocks noGrp="1"/>
          </p:cNvSpPr>
          <p:nvPr>
            <p:ph idx="1"/>
          </p:nvPr>
        </p:nvSpPr>
        <p:spPr>
          <a:xfrm>
            <a:off x="4063159" y="891251"/>
            <a:ext cx="6808205" cy="6146157"/>
          </a:xfrm>
        </p:spPr>
        <p:txBody>
          <a:bodyPr>
            <a:noAutofit/>
          </a:bodyPr>
          <a:lstStyle/>
          <a:p>
            <a:pPr>
              <a:lnSpc>
                <a:spcPct val="90000"/>
              </a:lnSpc>
            </a:pPr>
            <a:endParaRPr lang="en-US" sz="1400" b="1" dirty="0">
              <a:latin typeface="Calibri" panose="020F0502020204030204" pitchFamily="34" charset="0"/>
              <a:ea typeface="Times New Roman" panose="02020603050405020304" pitchFamily="18" charset="0"/>
            </a:endParaRPr>
          </a:p>
          <a:p>
            <a:pPr>
              <a:lnSpc>
                <a:spcPct val="90000"/>
              </a:lnSpc>
            </a:pPr>
            <a:endParaRPr lang="en-US" sz="1400" b="1" dirty="0">
              <a:latin typeface="Calibri" panose="020F0502020204030204" pitchFamily="34" charset="0"/>
              <a:ea typeface="Times New Roman" panose="02020603050405020304" pitchFamily="18" charset="0"/>
            </a:endParaRPr>
          </a:p>
          <a:p>
            <a:pPr>
              <a:lnSpc>
                <a:spcPct val="90000"/>
              </a:lnSpc>
            </a:pPr>
            <a:r>
              <a:rPr lang="en-US" sz="1400" b="1" dirty="0">
                <a:latin typeface="Calibri" panose="020F0502020204030204" pitchFamily="34" charset="0"/>
                <a:ea typeface="Times New Roman" panose="02020603050405020304" pitchFamily="18" charset="0"/>
              </a:rPr>
              <a:t>According to </a:t>
            </a:r>
            <a:r>
              <a:rPr lang="en-US" sz="1400" b="1" dirty="0">
                <a:effectLst/>
                <a:latin typeface="Calibri" panose="020F0502020204030204" pitchFamily="34" charset="0"/>
                <a:ea typeface="Times New Roman" panose="02020603050405020304" pitchFamily="18" charset="0"/>
              </a:rPr>
              <a:t>Jones et al. (2013), primary methods of collecting data, such as questionnaires, escalate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r>
              <a:rPr lang="en-US" sz="1400" b="1" dirty="0">
                <a:effectLst/>
                <a:latin typeface="Calibri" panose="020F0502020204030204" pitchFamily="34" charset="0"/>
                <a:ea typeface="Times New Roman" panose="02020603050405020304" pitchFamily="18" charset="0"/>
              </a:rPr>
              <a:t>confidence in the validity of information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and allow </a:t>
            </a:r>
            <a:r>
              <a:rPr lang="en-US" sz="1400" b="1" dirty="0">
                <a:effectLst/>
                <a:latin typeface="Calibri" panose="020F0502020204030204" pitchFamily="34" charset="0"/>
                <a:ea typeface="Times New Roman" panose="02020603050405020304" pitchFamily="18" charset="0"/>
              </a:rPr>
              <a:t>the respondents to seek clarifications</a:t>
            </a:r>
          </a:p>
          <a:p>
            <a:pPr>
              <a:lnSpc>
                <a:spcPct val="90000"/>
              </a:lnSpc>
            </a:pPr>
            <a:r>
              <a:rPr lang="en-GB" sz="1400" b="1" dirty="0">
                <a:latin typeface="Calibri" panose="020F0502020204030204" pitchFamily="34" charset="0"/>
                <a:ea typeface="Calibri" panose="020F0502020204030204" pitchFamily="34" charset="0"/>
              </a:rPr>
              <a:t>L</a:t>
            </a:r>
            <a:r>
              <a:rPr lang="en-GB" sz="1400" b="1" dirty="0">
                <a:effectLst/>
                <a:latin typeface="Calibri" panose="020F0502020204030204" pitchFamily="34" charset="0"/>
                <a:ea typeface="Calibri" panose="020F0502020204030204" pitchFamily="34" charset="0"/>
              </a:rPr>
              <a:t>imited time, the rights of critically ill patients to informed consent and dignity, pre-winter pressures, and the ongoing COVID-19 constitute some of the reasons why the research could not use primary data.</a:t>
            </a:r>
            <a:endParaRPr lang="en-US" sz="1400" b="1" dirty="0">
              <a:latin typeface="Calibri" panose="020F0502020204030204" pitchFamily="34" charset="0"/>
              <a:ea typeface="Calibri" panose="020F0502020204030204" pitchFamily="34" charset="0"/>
            </a:endParaRPr>
          </a:p>
          <a:p>
            <a:pPr>
              <a:lnSpc>
                <a:spcPct val="90000"/>
              </a:lnSpc>
            </a:pPr>
            <a:r>
              <a:rPr lang="en-GB" sz="1400" b="1" dirty="0">
                <a:latin typeface="Calibri" panose="020F0502020204030204" pitchFamily="34" charset="0"/>
                <a:ea typeface="Calibri" panose="020F0502020204030204" pitchFamily="34" charset="0"/>
              </a:rPr>
              <a:t>A</a:t>
            </a:r>
            <a:r>
              <a:rPr lang="en-GB" sz="1400" b="1" dirty="0">
                <a:effectLst/>
                <a:latin typeface="Calibri" panose="020F0502020204030204" pitchFamily="34" charset="0"/>
                <a:ea typeface="Calibri" panose="020F0502020204030204" pitchFamily="34" charset="0"/>
              </a:rPr>
              <a:t>cquiring the consent of individuals expected to assist in research as respondents or people exposed is a vital ethical consideration in educational research (Navarro &amp; Maldonado, 2007), which this research could not manage due to some of the constraints outlined above </a:t>
            </a:r>
          </a:p>
          <a:p>
            <a:pPr>
              <a:lnSpc>
                <a:spcPct val="90000"/>
              </a:lnSpc>
            </a:pPr>
            <a:r>
              <a:rPr lang="en-GB" sz="1400" b="1" dirty="0">
                <a:effectLst/>
                <a:latin typeface="Calibri" panose="020F0502020204030204" pitchFamily="34" charset="0"/>
                <a:ea typeface="Calibri" panose="020F0502020204030204" pitchFamily="34" charset="0"/>
              </a:rPr>
              <a:t>Consequently</a:t>
            </a:r>
            <a:r>
              <a:rPr lang="en-GB" sz="1400" b="1" dirty="0">
                <a:latin typeface="Calibri" panose="020F0502020204030204" pitchFamily="34" charset="0"/>
                <a:ea typeface="Calibri" panose="020F0502020204030204" pitchFamily="34" charset="0"/>
              </a:rPr>
              <a:t>, this research could not access and use primary and observation data relating to: </a:t>
            </a:r>
          </a:p>
          <a:p>
            <a:pPr marL="400050" marR="0" indent="-400050">
              <a:lnSpc>
                <a:spcPct val="90000"/>
              </a:lnSpc>
              <a:spcBef>
                <a:spcPts val="0"/>
              </a:spcBef>
              <a:spcAft>
                <a:spcPts val="0"/>
              </a:spcAft>
              <a:buFont typeface="+mj-lt"/>
              <a:buAutoNum type="romanLcPeriod"/>
            </a:pPr>
            <a:r>
              <a:rPr lang="en-US" sz="1400" b="1" dirty="0">
                <a:effectLst/>
                <a:latin typeface="Calibri" panose="020F0502020204030204" pitchFamily="34" charset="0"/>
                <a:ea typeface="Times New Roman" panose="02020603050405020304" pitchFamily="18" charset="0"/>
                <a:cs typeface="Calibri" panose="020F0502020204030204" pitchFamily="34" charset="0"/>
              </a:rPr>
              <a:t>The proportion of patients delayed for over 4 hours to be discharged from the critical care units</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00050" indent="-400050">
              <a:lnSpc>
                <a:spcPct val="90000"/>
              </a:lnSpc>
              <a:spcBef>
                <a:spcPts val="0"/>
              </a:spcBef>
              <a:buFont typeface="+mj-lt"/>
              <a:buAutoNum type="romanLcPeriod"/>
            </a:pPr>
            <a:r>
              <a:rPr lang="en-US" sz="1400" b="1" dirty="0">
                <a:effectLst/>
                <a:latin typeface="Calibri" panose="020F0502020204030204" pitchFamily="34" charset="0"/>
                <a:ea typeface="Times New Roman" panose="02020603050405020304" pitchFamily="18" charset="0"/>
                <a:cs typeface="Calibri" panose="020F0502020204030204" pitchFamily="34" charset="0"/>
              </a:rPr>
              <a:t>Occupied and empty critical care beds over a specific period in the Welsh critical care units</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00050" indent="-400050">
              <a:lnSpc>
                <a:spcPct val="90000"/>
              </a:lnSpc>
              <a:spcBef>
                <a:spcPts val="0"/>
              </a:spcBef>
              <a:buFont typeface="+mj-lt"/>
              <a:buAutoNum type="romanLcPeriod"/>
            </a:pPr>
            <a:r>
              <a:rPr lang="en-US" sz="1400" b="1" dirty="0">
                <a:effectLst/>
                <a:latin typeface="Calibri" panose="020F0502020204030204" pitchFamily="34" charset="0"/>
                <a:ea typeface="Times New Roman" panose="02020603050405020304" pitchFamily="18" charset="0"/>
                <a:cs typeface="Calibri" panose="020F0502020204030204" pitchFamily="34" charset="0"/>
              </a:rPr>
              <a:t>Number of beds in the critical care units in each hospital in Wales –  198</a:t>
            </a:r>
          </a:p>
          <a:p>
            <a:pPr marL="400050" indent="-400050">
              <a:lnSpc>
                <a:spcPct val="90000"/>
              </a:lnSpc>
              <a:spcBef>
                <a:spcPts val="0"/>
              </a:spcBef>
              <a:buFont typeface="+mj-lt"/>
              <a:buAutoNum type="romanLcPeriod"/>
            </a:pPr>
            <a:endParaRPr lang="en-US" sz="1400" b="1" dirty="0">
              <a:effectLst/>
              <a:latin typeface="Calibri" panose="020F0502020204030204" pitchFamily="34" charset="0"/>
              <a:ea typeface="Times New Roman" panose="02020603050405020304" pitchFamily="18" charset="0"/>
              <a:cs typeface="Calibri" panose="020F0502020204030204" pitchFamily="34" charset="0"/>
            </a:endParaRPr>
          </a:p>
          <a:p>
            <a:pPr>
              <a:lnSpc>
                <a:spcPct val="90000"/>
              </a:lnSpc>
              <a:spcBef>
                <a:spcPts val="0"/>
              </a:spcBef>
            </a:pPr>
            <a:r>
              <a:rPr lang="en-US" sz="1400" b="1" dirty="0">
                <a:latin typeface="Calibri" panose="020F0502020204030204" pitchFamily="34" charset="0"/>
                <a:ea typeface="Times New Roman" panose="02020603050405020304" pitchFamily="18" charset="0"/>
                <a:cs typeface="Calibri" panose="020F0502020204030204" pitchFamily="34" charset="0"/>
              </a:rPr>
              <a:t>The data could have been collected through observation and recording in tabular form by a team of critical care staff across different critical care units in Wales. The research could utilize primary data collected via questionnaires from Wales’s critical care providers pictured on the right side</a:t>
            </a:r>
          </a:p>
          <a:p>
            <a:pPr>
              <a:lnSpc>
                <a:spcPct val="90000"/>
              </a:lnSpc>
              <a:spcBef>
                <a:spcPts val="0"/>
              </a:spcBef>
            </a:pP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marL="400050" indent="-400050">
              <a:lnSpc>
                <a:spcPct val="90000"/>
              </a:lnSpc>
              <a:spcBef>
                <a:spcPts val="0"/>
              </a:spcBef>
              <a:buFont typeface="+mj-lt"/>
              <a:buAutoNum type="romanLcPeriod"/>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GB" sz="1400" dirty="0">
              <a:effectLst/>
              <a:latin typeface="Calibri" panose="020F0502020204030204" pitchFamily="34" charset="0"/>
              <a:ea typeface="Calibri" panose="020F0502020204030204" pitchFamily="34" charset="0"/>
            </a:endParaRPr>
          </a:p>
          <a:p>
            <a:pPr>
              <a:lnSpc>
                <a:spcPct val="90000"/>
              </a:lnSpc>
            </a:pPr>
            <a:endParaRPr lang="en-US" sz="1400" dirty="0">
              <a:effectLst/>
              <a:latin typeface="Calibri" panose="020F0502020204030204" pitchFamily="34" charset="0"/>
              <a:ea typeface="Times New Roman" panose="02020603050405020304" pitchFamily="18" charset="0"/>
            </a:endParaRPr>
          </a:p>
          <a:p>
            <a:pPr marL="0" indent="0">
              <a:lnSpc>
                <a:spcPct val="90000"/>
              </a:lnSpc>
              <a:buNone/>
            </a:pPr>
            <a:endParaRPr lang="en-US" sz="1400" dirty="0">
              <a:effectLst/>
              <a:latin typeface="Calibri" panose="020F0502020204030204" pitchFamily="34" charset="0"/>
              <a:ea typeface="Times New Roman" panose="02020603050405020304" pitchFamily="18" charset="0"/>
            </a:endParaRPr>
          </a:p>
          <a:p>
            <a:pPr marL="0" indent="0">
              <a:lnSpc>
                <a:spcPct val="90000"/>
              </a:lnSpc>
              <a:buNone/>
            </a:pPr>
            <a:endParaRPr lang="en-GB" sz="1400" dirty="0"/>
          </a:p>
        </p:txBody>
      </p:sp>
      <p:pic>
        <p:nvPicPr>
          <p:cNvPr id="8" name="Picture 7">
            <a:extLst>
              <a:ext uri="{FF2B5EF4-FFF2-40B4-BE49-F238E27FC236}">
                <a16:creationId xmlns:a16="http://schemas.microsoft.com/office/drawing/2014/main" id="{0BFEA4BF-181E-4D98-B8A5-ED2301B18F66}"/>
              </a:ext>
            </a:extLst>
          </p:cNvPr>
          <p:cNvPicPr>
            <a:picLocks noChangeAspect="1"/>
          </p:cNvPicPr>
          <p:nvPr/>
        </p:nvPicPr>
        <p:blipFill rotWithShape="1">
          <a:blip r:embed="rId5">
            <a:extLst>
              <a:ext uri="{28A0092B-C50C-407E-A947-70E740481C1C}">
                <a14:useLocalDpi xmlns:a14="http://schemas.microsoft.com/office/drawing/2010/main" val="0"/>
              </a:ext>
            </a:extLst>
          </a:blip>
          <a:srcRect l="2011" r="3051" b="-4"/>
          <a:stretch/>
        </p:blipFill>
        <p:spPr>
          <a:xfrm>
            <a:off x="677335" y="1134318"/>
            <a:ext cx="3137526" cy="5497975"/>
          </a:xfrm>
          <a:prstGeom prst="rect">
            <a:avLst/>
          </a:prstGeom>
          <a:ln w="228600" cap="sq" cmpd="thickThin">
            <a:solidFill>
              <a:srgbClr val="000000"/>
            </a:solidFill>
            <a:prstDash val="solid"/>
            <a:miter lim="800000"/>
          </a:ln>
          <a:effectLst>
            <a:innerShdw blurRad="76200">
              <a:srgbClr val="000000"/>
            </a:innerShdw>
          </a:effectLst>
        </p:spPr>
      </p:pic>
      <p:sp>
        <p:nvSpPr>
          <p:cNvPr id="4" name="Slide Number Placeholder 3">
            <a:extLst>
              <a:ext uri="{FF2B5EF4-FFF2-40B4-BE49-F238E27FC236}">
                <a16:creationId xmlns:a16="http://schemas.microsoft.com/office/drawing/2014/main" id="{57626F37-494A-4423-B560-BE0434823A98}"/>
              </a:ext>
            </a:extLst>
          </p:cNvPr>
          <p:cNvSpPr>
            <a:spLocks noGrp="1"/>
          </p:cNvSpPr>
          <p:nvPr>
            <p:ph type="sldNum" sz="quarter" idx="12"/>
          </p:nvPr>
        </p:nvSpPr>
        <p:spPr/>
        <p:txBody>
          <a:bodyPr/>
          <a:lstStyle/>
          <a:p>
            <a:fld id="{3C4F0F9E-210B-482D-82B5-CE371B53D823}" type="slidenum">
              <a:rPr lang="en-GB" smtClean="0"/>
              <a:t>8</a:t>
            </a:fld>
            <a:endParaRPr lang="en-GB" dirty="0"/>
          </a:p>
        </p:txBody>
      </p:sp>
      <p:pic>
        <p:nvPicPr>
          <p:cNvPr id="7" name="Picture 6" descr="Text&#10;&#10;Description automatically generated">
            <a:extLst>
              <a:ext uri="{FF2B5EF4-FFF2-40B4-BE49-F238E27FC236}">
                <a16:creationId xmlns:a16="http://schemas.microsoft.com/office/drawing/2014/main" id="{8B603544-D0FD-46E9-99E4-F133BA95BF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04205" y="6044537"/>
            <a:ext cx="1809750" cy="723900"/>
          </a:xfrm>
          <a:prstGeom prst="rect">
            <a:avLst/>
          </a:prstGeom>
        </p:spPr>
      </p:pic>
      <p:pic>
        <p:nvPicPr>
          <p:cNvPr id="11" name="Audio 10">
            <a:hlinkClick r:id="" action="ppaction://media"/>
            <a:extLst>
              <a:ext uri="{FF2B5EF4-FFF2-40B4-BE49-F238E27FC236}">
                <a16:creationId xmlns:a16="http://schemas.microsoft.com/office/drawing/2014/main" id="{43F3DE18-F5E5-463C-B138-01630DE39F8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89520044"/>
      </p:ext>
    </p:extLst>
  </p:cSld>
  <p:clrMapOvr>
    <a:masterClrMapping/>
  </p:clrMapOvr>
  <mc:AlternateContent xmlns:mc="http://schemas.openxmlformats.org/markup-compatibility/2006" xmlns:p14="http://schemas.microsoft.com/office/powerpoint/2010/main">
    <mc:Choice Requires="p14">
      <p:transition spd="slow" p14:dur="2000" advTm="52159"/>
    </mc:Choice>
    <mc:Fallback xmlns="">
      <p:transition spd="slow" advTm="52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648049AD-9827-49E8-8BF5-32E175C8EA8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AA99CFD-13BA-4D43-8274-E720ACDBED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46D58D6-64B0-4752-8159-24114F47A5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16801F7-F15E-4355-8767-26487BA8B6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14FF0578-E224-4225-8396-B99D4881F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4642C0E0-9644-41F1-8CF3-33779AA8A3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5F77D9D3-628A-4607-B307-91AAA5603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0600759E-C22E-4F3D-8569-0DE8F1D49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9A4E951D-EAB0-4F6B-84AE-B5B25684F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B953BEA8-1B45-419E-BACD-49DB8888B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72B7FA08-1FF3-4AED-B4E9-587D81D6B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46E2DB5F-D05C-44AF-B25B-E9CBD4710C1A}"/>
              </a:ext>
            </a:extLst>
          </p:cNvPr>
          <p:cNvSpPr>
            <a:spLocks noGrp="1"/>
          </p:cNvSpPr>
          <p:nvPr>
            <p:ph type="title"/>
          </p:nvPr>
        </p:nvSpPr>
        <p:spPr>
          <a:xfrm>
            <a:off x="677334" y="609600"/>
            <a:ext cx="8596668" cy="871959"/>
          </a:xfrm>
        </p:spPr>
        <p:txBody>
          <a:bodyPr>
            <a:normAutofit/>
          </a:bodyPr>
          <a:lstStyle/>
          <a:p>
            <a:pPr algn="ctr"/>
            <a:r>
              <a:rPr lang="en-GB" b="1" dirty="0">
                <a:latin typeface="Calibri" panose="020F0502020204030204" pitchFamily="34" charset="0"/>
                <a:cs typeface="Calibri" panose="020F0502020204030204" pitchFamily="34" charset="0"/>
              </a:rPr>
              <a:t>Results - Findings</a:t>
            </a:r>
          </a:p>
        </p:txBody>
      </p:sp>
      <p:sp>
        <p:nvSpPr>
          <p:cNvPr id="3" name="Content Placeholder 2">
            <a:extLst>
              <a:ext uri="{FF2B5EF4-FFF2-40B4-BE49-F238E27FC236}">
                <a16:creationId xmlns:a16="http://schemas.microsoft.com/office/drawing/2014/main" id="{3D8A1424-7A43-475D-909D-20A314A74756}"/>
              </a:ext>
            </a:extLst>
          </p:cNvPr>
          <p:cNvSpPr>
            <a:spLocks noGrp="1"/>
          </p:cNvSpPr>
          <p:nvPr>
            <p:ph idx="1"/>
          </p:nvPr>
        </p:nvSpPr>
        <p:spPr>
          <a:xfrm>
            <a:off x="909764" y="1307940"/>
            <a:ext cx="8596668" cy="4940460"/>
          </a:xfrm>
        </p:spPr>
        <p:txBody>
          <a:bodyPr>
            <a:noAutofit/>
          </a:bodyPr>
          <a:lstStyle/>
          <a:p>
            <a:pPr>
              <a:lnSpc>
                <a:spcPct val="90000"/>
              </a:lnSpc>
            </a:pPr>
            <a:endParaRPr lang="en-GB" sz="1400" dirty="0">
              <a:effectLst/>
              <a:latin typeface="Calibri" panose="020F0502020204030204" pitchFamily="34" charset="0"/>
              <a:ea typeface="Calibri" panose="020F0502020204030204" pitchFamily="34" charset="0"/>
            </a:endParaRPr>
          </a:p>
          <a:p>
            <a:pPr>
              <a:lnSpc>
                <a:spcPct val="90000"/>
              </a:lnSpc>
            </a:pPr>
            <a:r>
              <a:rPr lang="en-GB" sz="1400" dirty="0">
                <a:effectLst/>
                <a:latin typeface="Calibri" panose="020F0502020204030204" pitchFamily="34" charset="0"/>
                <a:ea typeface="Calibri" panose="020F0502020204030204" pitchFamily="34" charset="0"/>
              </a:rPr>
              <a:t>As of 8th February 2022, 28% of Wales’s acute care hospital beds had been occupied by patients diagnosed with Coronavirus, representing 1,124 beds in acute hospitals spread across Wales (Llywodreath Cymru Welsh Government, 2022). </a:t>
            </a:r>
          </a:p>
          <a:p>
            <a:pPr>
              <a:lnSpc>
                <a:spcPct val="90000"/>
              </a:lnSpc>
            </a:pPr>
            <a:r>
              <a:rPr lang="en-GB" sz="1400" dirty="0">
                <a:effectLst/>
                <a:latin typeface="Calibri" panose="020F0502020204030204" pitchFamily="34" charset="0"/>
                <a:ea typeface="Calibri" panose="020F0502020204030204" pitchFamily="34" charset="0"/>
              </a:rPr>
              <a:t>The occupancy rate of critical care units in Wales is currently above 80% (NHS, 2016), resulting in: </a:t>
            </a:r>
          </a:p>
          <a:p>
            <a:pPr marL="400050" indent="-400050">
              <a:lnSpc>
                <a:spcPct val="90000"/>
              </a:lnSpc>
              <a:buFont typeface="+mj-lt"/>
              <a:buAutoNum type="romanLcPeriod"/>
            </a:pPr>
            <a:r>
              <a:rPr lang="en-GB" sz="1400" b="1" dirty="0">
                <a:latin typeface="Calibri" panose="020F0502020204030204" pitchFamily="34" charset="0"/>
                <a:ea typeface="Calibri" panose="020F0502020204030204" pitchFamily="34" charset="0"/>
              </a:rPr>
              <a:t>P</a:t>
            </a:r>
            <a:r>
              <a:rPr lang="en-GB" sz="1400" b="1" dirty="0">
                <a:effectLst/>
                <a:latin typeface="Calibri" panose="020F0502020204030204" pitchFamily="34" charset="0"/>
                <a:ea typeface="Calibri" panose="020F0502020204030204" pitchFamily="34" charset="0"/>
              </a:rPr>
              <a:t>atient transfers to other hospitals for critical care</a:t>
            </a:r>
          </a:p>
          <a:p>
            <a:pPr marL="400050" indent="-400050">
              <a:lnSpc>
                <a:spcPct val="90000"/>
              </a:lnSpc>
              <a:buFont typeface="+mj-lt"/>
              <a:buAutoNum type="romanLcPeriod"/>
            </a:pPr>
            <a:r>
              <a:rPr lang="en-GB" sz="1400" b="1" dirty="0">
                <a:effectLst/>
                <a:latin typeface="Calibri" panose="020F0502020204030204" pitchFamily="34" charset="0"/>
                <a:ea typeface="Calibri" panose="020F0502020204030204" pitchFamily="34" charset="0"/>
              </a:rPr>
              <a:t>Cancellation of high-risk procedures</a:t>
            </a:r>
          </a:p>
          <a:p>
            <a:pPr marL="400050" indent="-400050">
              <a:lnSpc>
                <a:spcPct val="90000"/>
              </a:lnSpc>
              <a:buFont typeface="+mj-lt"/>
              <a:buAutoNum type="romanLcPeriod"/>
            </a:pPr>
            <a:r>
              <a:rPr lang="en-GB" sz="1400" b="1" dirty="0">
                <a:latin typeface="Calibri" panose="020F0502020204030204" pitchFamily="34" charset="0"/>
                <a:ea typeface="Calibri" panose="020F0502020204030204" pitchFamily="34" charset="0"/>
              </a:rPr>
              <a:t>D</a:t>
            </a:r>
            <a:r>
              <a:rPr lang="en-GB" sz="1400" b="1" dirty="0">
                <a:effectLst/>
                <a:latin typeface="Calibri" panose="020F0502020204030204" pitchFamily="34" charset="0"/>
                <a:ea typeface="Calibri" panose="020F0502020204030204" pitchFamily="34" charset="0"/>
              </a:rPr>
              <a:t>eferred admissions are all consequences of the negligent administration of critical care in Wales (NHS, 2016)</a:t>
            </a:r>
          </a:p>
          <a:p>
            <a:pPr>
              <a:lnSpc>
                <a:spcPct val="90000"/>
              </a:lnSpc>
            </a:pPr>
            <a:r>
              <a:rPr lang="en-GB" sz="1400" b="1" dirty="0">
                <a:effectLst/>
                <a:latin typeface="Calibri" panose="020F0502020204030204" pitchFamily="34" charset="0"/>
                <a:ea typeface="Calibri" panose="020F0502020204030204" pitchFamily="34" charset="0"/>
              </a:rPr>
              <a:t>Improving bed accessibility based is one of the possible mitigation measures against deaths of critical care patients </a:t>
            </a:r>
          </a:p>
          <a:p>
            <a:pPr>
              <a:lnSpc>
                <a:spcPct val="90000"/>
              </a:lnSpc>
            </a:pPr>
            <a:r>
              <a:rPr lang="en-GB" sz="1400" dirty="0">
                <a:latin typeface="Calibri" panose="020F0502020204030204" pitchFamily="34" charset="0"/>
              </a:rPr>
              <a:t>Equally, timely critical care delivery also emerged as a measure against critical care deaths because </a:t>
            </a:r>
            <a:r>
              <a:rPr lang="en-GB" sz="1400" dirty="0">
                <a:effectLst/>
                <a:latin typeface="Calibri" panose="020F0502020204030204" pitchFamily="34" charset="0"/>
                <a:ea typeface="Calibri" panose="020F0502020204030204" pitchFamily="34" charset="0"/>
              </a:rPr>
              <a:t>delayed patients’ access to critical care instigates inpatient death/mortality and length of stay in the hospital (Agency for Healthcare Research and Quality (AHRQ), 2018); (Tinker, 2022) </a:t>
            </a:r>
          </a:p>
          <a:p>
            <a:pPr>
              <a:lnSpc>
                <a:spcPct val="90000"/>
              </a:lnSpc>
            </a:pPr>
            <a:r>
              <a:rPr lang="en-GB" sz="1400" dirty="0">
                <a:latin typeface="Calibri" panose="020F0502020204030204" pitchFamily="34" charset="0"/>
              </a:rPr>
              <a:t>Based on the ratio method, this research showed that </a:t>
            </a:r>
            <a:r>
              <a:rPr lang="en-GB" sz="1400" b="1" dirty="0">
                <a:latin typeface="Calibri" panose="020F0502020204030204" pitchFamily="34" charset="0"/>
              </a:rPr>
              <a:t>Wales requires 263 critical care beds </a:t>
            </a:r>
            <a:r>
              <a:rPr lang="en-GB" sz="1400" dirty="0">
                <a:latin typeface="Calibri" panose="020F0502020204030204" pitchFamily="34" charset="0"/>
              </a:rPr>
              <a:t>to sufficiently meet its critical care demand even in the face of surging critical care demand due to some of the factors identified earlier </a:t>
            </a:r>
          </a:p>
          <a:p>
            <a:pPr>
              <a:lnSpc>
                <a:spcPct val="90000"/>
              </a:lnSpc>
            </a:pPr>
            <a:r>
              <a:rPr lang="en-GB" sz="1400" dirty="0">
                <a:latin typeface="Calibri" panose="020F0502020204030204" pitchFamily="34" charset="0"/>
              </a:rPr>
              <a:t>Conversely, delays while admitting and discharging and inadequate beds, reduced staffing levels , and a reduction of ICU resources lead to time wasted in Wales.  </a:t>
            </a:r>
          </a:p>
        </p:txBody>
      </p:sp>
      <p:pic>
        <p:nvPicPr>
          <p:cNvPr id="21" name="Picture 20" descr="A yellow sign with black text&#10;&#10;Description automatically generated with medium confidence">
            <a:extLst>
              <a:ext uri="{FF2B5EF4-FFF2-40B4-BE49-F238E27FC236}">
                <a16:creationId xmlns:a16="http://schemas.microsoft.com/office/drawing/2014/main" id="{B91344AD-DC96-4DA6-8EF9-5760414E29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2428" y="254369"/>
            <a:ext cx="2025570" cy="1227190"/>
          </a:xfrm>
          <a:prstGeom prst="rect">
            <a:avLst/>
          </a:prstGeom>
        </p:spPr>
      </p:pic>
      <p:sp>
        <p:nvSpPr>
          <p:cNvPr id="4" name="Slide Number Placeholder 3">
            <a:extLst>
              <a:ext uri="{FF2B5EF4-FFF2-40B4-BE49-F238E27FC236}">
                <a16:creationId xmlns:a16="http://schemas.microsoft.com/office/drawing/2014/main" id="{E37274E7-E18A-4246-9F4A-C6DF58635C74}"/>
              </a:ext>
            </a:extLst>
          </p:cNvPr>
          <p:cNvSpPr>
            <a:spLocks noGrp="1"/>
          </p:cNvSpPr>
          <p:nvPr>
            <p:ph type="sldNum" sz="quarter" idx="12"/>
          </p:nvPr>
        </p:nvSpPr>
        <p:spPr/>
        <p:txBody>
          <a:bodyPr/>
          <a:lstStyle/>
          <a:p>
            <a:fld id="{3C4F0F9E-210B-482D-82B5-CE371B53D823}" type="slidenum">
              <a:rPr lang="en-GB" smtClean="0"/>
              <a:t>9</a:t>
            </a:fld>
            <a:endParaRPr lang="en-GB" dirty="0"/>
          </a:p>
        </p:txBody>
      </p:sp>
      <p:pic>
        <p:nvPicPr>
          <p:cNvPr id="22" name="Picture 21" descr="Text&#10;&#10;Description automatically generated">
            <a:extLst>
              <a:ext uri="{FF2B5EF4-FFF2-40B4-BE49-F238E27FC236}">
                <a16:creationId xmlns:a16="http://schemas.microsoft.com/office/drawing/2014/main" id="{6E55B87B-7EAF-42E7-9CEF-E2120A38B9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08039" y="5861974"/>
            <a:ext cx="1809750" cy="723900"/>
          </a:xfrm>
          <a:prstGeom prst="rect">
            <a:avLst/>
          </a:prstGeom>
        </p:spPr>
      </p:pic>
      <p:pic>
        <p:nvPicPr>
          <p:cNvPr id="6" name="Audio 5">
            <a:hlinkClick r:id="" action="ppaction://media"/>
            <a:extLst>
              <a:ext uri="{FF2B5EF4-FFF2-40B4-BE49-F238E27FC236}">
                <a16:creationId xmlns:a16="http://schemas.microsoft.com/office/drawing/2014/main" id="{B19F5447-1F95-41BF-8B94-00C6BB0B75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28361524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6183"/>
    </mc:Choice>
    <mc:Fallback xmlns="">
      <p:transition spd="slow" advTm="26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9F4805E-E467-4CAE-84AC-909CDEBA740A}"/>
              </a:ext>
            </a:extLst>
          </p:cNvPr>
          <p:cNvSpPr>
            <a:spLocks noGrp="1"/>
          </p:cNvSpPr>
          <p:nvPr>
            <p:ph type="title"/>
          </p:nvPr>
        </p:nvSpPr>
        <p:spPr>
          <a:xfrm>
            <a:off x="313612" y="561007"/>
            <a:ext cx="3843375" cy="5545667"/>
          </a:xfrm>
        </p:spPr>
        <p:txBody>
          <a:bodyPr anchor="ctr">
            <a:normAutofit/>
          </a:bodyPr>
          <a:lstStyle/>
          <a:p>
            <a:r>
              <a:rPr lang="en-GB" b="1" dirty="0">
                <a:solidFill>
                  <a:schemeClr val="tx1">
                    <a:lumMod val="85000"/>
                    <a:lumOff val="15000"/>
                  </a:schemeClr>
                </a:solidFill>
              </a:rPr>
              <a:t>Conclusion</a:t>
            </a:r>
          </a:p>
        </p:txBody>
      </p:sp>
      <p:sp>
        <p:nvSpPr>
          <p:cNvPr id="3" name="Content Placeholder 2">
            <a:extLst>
              <a:ext uri="{FF2B5EF4-FFF2-40B4-BE49-F238E27FC236}">
                <a16:creationId xmlns:a16="http://schemas.microsoft.com/office/drawing/2014/main" id="{695FB503-4372-4694-B326-CD242DDFC5C1}"/>
              </a:ext>
            </a:extLst>
          </p:cNvPr>
          <p:cNvSpPr>
            <a:spLocks noGrp="1"/>
          </p:cNvSpPr>
          <p:nvPr>
            <p:ph idx="1"/>
          </p:nvPr>
        </p:nvSpPr>
        <p:spPr>
          <a:xfrm>
            <a:off x="4838218" y="609600"/>
            <a:ext cx="7048982" cy="5545667"/>
          </a:xfrm>
        </p:spPr>
        <p:txBody>
          <a:bodyPr anchor="ctr">
            <a:normAutofit/>
          </a:bodyPr>
          <a:lstStyle/>
          <a:p>
            <a:pPr>
              <a:lnSpc>
                <a:spcPct val="90000"/>
              </a:lnSpc>
            </a:pPr>
            <a:endParaRPr lang="en-GB" sz="1300" dirty="0">
              <a:solidFill>
                <a:srgbClr val="FFFFFF"/>
              </a:solidFill>
              <a:latin typeface="Calibri" panose="020F0502020204030204" pitchFamily="34" charset="0"/>
              <a:ea typeface="Times New Roman" panose="02020603050405020304" pitchFamily="18" charset="0"/>
            </a:endParaRPr>
          </a:p>
          <a:p>
            <a:pPr>
              <a:lnSpc>
                <a:spcPct val="90000"/>
              </a:lnSpc>
            </a:pPr>
            <a:r>
              <a:rPr lang="en-GB" sz="1600" dirty="0">
                <a:solidFill>
                  <a:srgbClr val="FFFFFF"/>
                </a:solidFill>
                <a:latin typeface="Calibri" panose="020F0502020204030204" pitchFamily="34" charset="0"/>
                <a:ea typeface="Times New Roman" panose="02020603050405020304" pitchFamily="18" charset="0"/>
              </a:rPr>
              <a:t>E</a:t>
            </a:r>
            <a:r>
              <a:rPr lang="en-GB" sz="1600" dirty="0">
                <a:solidFill>
                  <a:srgbClr val="FFFFFF"/>
                </a:solidFill>
                <a:effectLst/>
                <a:latin typeface="Calibri" panose="020F0502020204030204" pitchFamily="34" charset="0"/>
                <a:ea typeface="Times New Roman" panose="02020603050405020304" pitchFamily="18" charset="0"/>
              </a:rPr>
              <a:t>ffective critical care delivery in Wales is obstructed by time wasted whilst admitting and discharging patients and limited bed accessibility</a:t>
            </a:r>
          </a:p>
          <a:p>
            <a:pPr>
              <a:lnSpc>
                <a:spcPct val="90000"/>
              </a:lnSpc>
            </a:pPr>
            <a:r>
              <a:rPr lang="en-GB" sz="1600" dirty="0">
                <a:solidFill>
                  <a:srgbClr val="FFFFFF"/>
                </a:solidFill>
                <a:latin typeface="Calibri" panose="020F0502020204030204" pitchFamily="34" charset="0"/>
              </a:rPr>
              <a:t>Consequently, this research sought to solve the stipulated problem above by predicting sufficient critical care bed capacity for Wales and whilst considering the delays in admitting and discharging patients.</a:t>
            </a:r>
          </a:p>
          <a:p>
            <a:pPr>
              <a:lnSpc>
                <a:spcPct val="90000"/>
              </a:lnSpc>
            </a:pPr>
            <a:r>
              <a:rPr lang="en-GB" sz="1600" dirty="0">
                <a:solidFill>
                  <a:srgbClr val="FFFFFF"/>
                </a:solidFill>
                <a:effectLst/>
                <a:latin typeface="Calibri" panose="020F0502020204030204" pitchFamily="34" charset="0"/>
                <a:ea typeface="Times New Roman" panose="02020603050405020304" pitchFamily="18" charset="0"/>
              </a:rPr>
              <a:t>The study identified the ratio method of predicting critical care beds suitable for Wales as the most applicable.</a:t>
            </a:r>
          </a:p>
          <a:p>
            <a:pPr>
              <a:lnSpc>
                <a:spcPct val="90000"/>
              </a:lnSpc>
            </a:pPr>
            <a:r>
              <a:rPr lang="en-GB" sz="1600" dirty="0">
                <a:solidFill>
                  <a:srgbClr val="FFFFFF"/>
                </a:solidFill>
                <a:latin typeface="Calibri" panose="020F0502020204030204" pitchFamily="34" charset="0"/>
                <a:ea typeface="Times New Roman" panose="02020603050405020304" pitchFamily="18" charset="0"/>
              </a:rPr>
              <a:t>F</a:t>
            </a:r>
            <a:r>
              <a:rPr lang="en-GB" sz="1600" dirty="0">
                <a:solidFill>
                  <a:srgbClr val="FFFFFF"/>
                </a:solidFill>
                <a:effectLst/>
                <a:latin typeface="Calibri" panose="020F0502020204030204" pitchFamily="34" charset="0"/>
                <a:ea typeface="Times New Roman" panose="02020603050405020304" pitchFamily="18" charset="0"/>
              </a:rPr>
              <a:t>actors such as the ageing trend and its rate of vulnerability to ICU admissions, size, and growth of the Welsh population should be considered to ensure that the proposed capacity facilitates has a flexible occupancy rate.</a:t>
            </a:r>
          </a:p>
          <a:p>
            <a:pPr>
              <a:lnSpc>
                <a:spcPct val="90000"/>
              </a:lnSpc>
            </a:pPr>
            <a:r>
              <a:rPr lang="en-GB" sz="1600" dirty="0">
                <a:solidFill>
                  <a:srgbClr val="FFFFFF"/>
                </a:solidFill>
                <a:latin typeface="Calibri" panose="020F0502020204030204" pitchFamily="34" charset="0"/>
                <a:ea typeface="Times New Roman" panose="02020603050405020304" pitchFamily="18" charset="0"/>
              </a:rPr>
              <a:t>T</a:t>
            </a:r>
            <a:r>
              <a:rPr lang="en-GB" sz="1600" dirty="0">
                <a:solidFill>
                  <a:srgbClr val="FFFFFF"/>
                </a:solidFill>
                <a:effectLst/>
                <a:latin typeface="Calibri" panose="020F0502020204030204" pitchFamily="34" charset="0"/>
                <a:ea typeface="Times New Roman" panose="02020603050405020304" pitchFamily="18" charset="0"/>
              </a:rPr>
              <a:t>he average of the percentages of these factors showed that Wales’s critical bed capacity should be increased to </a:t>
            </a:r>
            <a:r>
              <a:rPr lang="en-GB" sz="1600" b="1" dirty="0">
                <a:solidFill>
                  <a:srgbClr val="FFFFFF"/>
                </a:solidFill>
                <a:effectLst/>
                <a:latin typeface="Calibri" panose="020F0502020204030204" pitchFamily="34" charset="0"/>
                <a:ea typeface="Times New Roman" panose="02020603050405020304" pitchFamily="18" charset="0"/>
              </a:rPr>
              <a:t>263 critical care beds.</a:t>
            </a:r>
          </a:p>
          <a:p>
            <a:pPr>
              <a:lnSpc>
                <a:spcPct val="90000"/>
              </a:lnSpc>
            </a:pPr>
            <a:r>
              <a:rPr lang="en-GB" sz="1600" dirty="0">
                <a:solidFill>
                  <a:srgbClr val="FFFFFF"/>
                </a:solidFill>
                <a:latin typeface="Calibri" panose="020F0502020204030204" pitchFamily="34" charset="0"/>
                <a:ea typeface="Times New Roman" panose="02020603050405020304" pitchFamily="18" charset="0"/>
              </a:rPr>
              <a:t>I</a:t>
            </a:r>
            <a:r>
              <a:rPr lang="en-GB" sz="1600" dirty="0">
                <a:solidFill>
                  <a:srgbClr val="FFFFFF"/>
                </a:solidFill>
                <a:effectLst/>
                <a:latin typeface="Calibri" panose="020F0502020204030204" pitchFamily="34" charset="0"/>
                <a:ea typeface="Times New Roman" panose="02020603050405020304" pitchFamily="18" charset="0"/>
              </a:rPr>
              <a:t>nsufficient beds and reduced staffing  and resource in the hospital and delays in diagnostics and  investigations were identified as the chief causes of time wasted.</a:t>
            </a:r>
          </a:p>
          <a:p>
            <a:pPr>
              <a:lnSpc>
                <a:spcPct val="90000"/>
              </a:lnSpc>
            </a:pPr>
            <a:r>
              <a:rPr lang="en-GB" sz="1600" dirty="0">
                <a:solidFill>
                  <a:srgbClr val="FFFFFF"/>
                </a:solidFill>
                <a:latin typeface="Calibri" panose="020F0502020204030204" pitchFamily="34" charset="0"/>
                <a:ea typeface="Times New Roman" panose="02020603050405020304" pitchFamily="18" charset="0"/>
              </a:rPr>
              <a:t>However, </a:t>
            </a:r>
            <a:r>
              <a:rPr lang="en-GB" sz="1600" dirty="0">
                <a:solidFill>
                  <a:srgbClr val="FFFFFF"/>
                </a:solidFill>
                <a:effectLst/>
                <a:latin typeface="Calibri" panose="020F0502020204030204" pitchFamily="34" charset="0"/>
                <a:ea typeface="Times New Roman" panose="02020603050405020304" pitchFamily="18" charset="0"/>
              </a:rPr>
              <a:t>integration of electronic systems in the Welsh critical care units emerged as the most feasible solution to the timeliness issue in Wales. WICIS </a:t>
            </a:r>
          </a:p>
          <a:p>
            <a:pPr>
              <a:lnSpc>
                <a:spcPct val="90000"/>
              </a:lnSpc>
            </a:pPr>
            <a:r>
              <a:rPr lang="en-GB" sz="1600" dirty="0">
                <a:solidFill>
                  <a:srgbClr val="FFFFFF"/>
                </a:solidFill>
                <a:latin typeface="Calibri" panose="020F0502020204030204" pitchFamily="34" charset="0"/>
                <a:ea typeface="Times New Roman" panose="02020603050405020304" pitchFamily="18" charset="0"/>
              </a:rPr>
              <a:t>T</a:t>
            </a:r>
            <a:r>
              <a:rPr lang="en-GB" sz="1600" dirty="0">
                <a:solidFill>
                  <a:srgbClr val="FFFFFF"/>
                </a:solidFill>
                <a:effectLst/>
                <a:latin typeface="Calibri" panose="020F0502020204030204" pitchFamily="34" charset="0"/>
                <a:ea typeface="Times New Roman" panose="02020603050405020304" pitchFamily="18" charset="0"/>
              </a:rPr>
              <a:t>he research hypothesis supports the research question because it predicted the number of critical care beds needed in Wales. </a:t>
            </a:r>
          </a:p>
          <a:p>
            <a:pPr>
              <a:lnSpc>
                <a:spcPct val="90000"/>
              </a:lnSpc>
            </a:pPr>
            <a:endParaRPr lang="en-GB" sz="1300" dirty="0">
              <a:solidFill>
                <a:srgbClr val="FFFFFF"/>
              </a:solidFill>
              <a:latin typeface="Calibri" panose="020F0502020204030204" pitchFamily="34" charset="0"/>
            </a:endParaRPr>
          </a:p>
          <a:p>
            <a:pPr>
              <a:lnSpc>
                <a:spcPct val="90000"/>
              </a:lnSpc>
            </a:pPr>
            <a:endParaRPr lang="en-GB" sz="1300" dirty="0">
              <a:solidFill>
                <a:srgbClr val="FFFFFF"/>
              </a:solidFill>
            </a:endParaRPr>
          </a:p>
        </p:txBody>
      </p:sp>
      <p:sp>
        <p:nvSpPr>
          <p:cNvPr id="4" name="Slide Number Placeholder 3">
            <a:extLst>
              <a:ext uri="{FF2B5EF4-FFF2-40B4-BE49-F238E27FC236}">
                <a16:creationId xmlns:a16="http://schemas.microsoft.com/office/drawing/2014/main" id="{DC6C14E9-A513-4736-9B14-4E0CDA867480}"/>
              </a:ext>
            </a:extLst>
          </p:cNvPr>
          <p:cNvSpPr>
            <a:spLocks noGrp="1"/>
          </p:cNvSpPr>
          <p:nvPr>
            <p:ph type="sldNum" sz="quarter" idx="12"/>
          </p:nvPr>
        </p:nvSpPr>
        <p:spPr/>
        <p:txBody>
          <a:bodyPr/>
          <a:lstStyle/>
          <a:p>
            <a:fld id="{3C4F0F9E-210B-482D-82B5-CE371B53D823}" type="slidenum">
              <a:rPr lang="en-GB" smtClean="0"/>
              <a:t>10</a:t>
            </a:fld>
            <a:endParaRPr lang="en-GB" dirty="0"/>
          </a:p>
        </p:txBody>
      </p:sp>
      <p:pic>
        <p:nvPicPr>
          <p:cNvPr id="17" name="Picture 16" descr="Text&#10;&#10;Description automatically generated">
            <a:extLst>
              <a:ext uri="{FF2B5EF4-FFF2-40B4-BE49-F238E27FC236}">
                <a16:creationId xmlns:a16="http://schemas.microsoft.com/office/drawing/2014/main" id="{F36959D1-BA42-4138-A549-86CCD09846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21231" y="5928036"/>
            <a:ext cx="1809750" cy="723900"/>
          </a:xfrm>
          <a:prstGeom prst="rect">
            <a:avLst/>
          </a:prstGeom>
        </p:spPr>
      </p:pic>
      <p:pic>
        <p:nvPicPr>
          <p:cNvPr id="9" name="Audio 8">
            <a:hlinkClick r:id="" action="ppaction://media"/>
            <a:extLst>
              <a:ext uri="{FF2B5EF4-FFF2-40B4-BE49-F238E27FC236}">
                <a16:creationId xmlns:a16="http://schemas.microsoft.com/office/drawing/2014/main" id="{264B463D-92A4-401A-93B6-A8E50871230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7591415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26541"/>
    </mc:Choice>
    <mc:Fallback xmlns="">
      <p:transition spd="slow" advTm="126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D7954-F4D3-4533-9063-AD11EECCF17C}"/>
              </a:ext>
            </a:extLst>
          </p:cNvPr>
          <p:cNvSpPr>
            <a:spLocks noGrp="1"/>
          </p:cNvSpPr>
          <p:nvPr>
            <p:ph type="title"/>
          </p:nvPr>
        </p:nvSpPr>
        <p:spPr>
          <a:xfrm>
            <a:off x="4618299" y="162046"/>
            <a:ext cx="4710896" cy="578734"/>
          </a:xfrm>
        </p:spPr>
        <p:txBody>
          <a:bodyPr>
            <a:normAutofit fontScale="90000"/>
          </a:bodyPr>
          <a:lstStyle/>
          <a:p>
            <a:pPr algn="ctr"/>
            <a:r>
              <a:rPr lang="en-GB" b="1" dirty="0">
                <a:latin typeface="Calibri" panose="020F0502020204030204" pitchFamily="34" charset="0"/>
                <a:cs typeface="Calibri" panose="020F0502020204030204" pitchFamily="34" charset="0"/>
              </a:rPr>
              <a:t>Evaluation</a:t>
            </a:r>
          </a:p>
        </p:txBody>
      </p:sp>
      <p:sp>
        <p:nvSpPr>
          <p:cNvPr id="3" name="Content Placeholder 2">
            <a:extLst>
              <a:ext uri="{FF2B5EF4-FFF2-40B4-BE49-F238E27FC236}">
                <a16:creationId xmlns:a16="http://schemas.microsoft.com/office/drawing/2014/main" id="{5B4D59A0-C757-4848-BE85-27D7944BB89C}"/>
              </a:ext>
            </a:extLst>
          </p:cNvPr>
          <p:cNvSpPr>
            <a:spLocks noGrp="1"/>
          </p:cNvSpPr>
          <p:nvPr>
            <p:ph idx="1"/>
          </p:nvPr>
        </p:nvSpPr>
        <p:spPr>
          <a:xfrm>
            <a:off x="4128365" y="732099"/>
            <a:ext cx="7338349" cy="5833640"/>
          </a:xfrm>
        </p:spPr>
        <p:txBody>
          <a:bodyPr>
            <a:normAutofit fontScale="25000" lnSpcReduction="20000"/>
          </a:bodyPr>
          <a:lstStyle/>
          <a:p>
            <a:pPr>
              <a:lnSpc>
                <a:spcPct val="90000"/>
              </a:lnSpc>
            </a:pPr>
            <a:endParaRPr lang="en-GB" sz="600" dirty="0">
              <a:latin typeface="Calibri" panose="020F0502020204030204" pitchFamily="34" charset="0"/>
              <a:ea typeface="Times New Roman" panose="02020603050405020304" pitchFamily="18" charset="0"/>
              <a:cs typeface="Calibri" panose="020F0502020204030204" pitchFamily="34" charset="0"/>
            </a:endParaRPr>
          </a:p>
          <a:p>
            <a:pPr>
              <a:lnSpc>
                <a:spcPct val="90000"/>
              </a:lnSpc>
            </a:pPr>
            <a:endParaRPr lang="en-GB" sz="600" dirty="0">
              <a:latin typeface="Calibri" panose="020F0502020204030204" pitchFamily="34" charset="0"/>
              <a:ea typeface="Times New Roman" panose="02020603050405020304" pitchFamily="18" charset="0"/>
              <a:cs typeface="Calibri" panose="020F0502020204030204" pitchFamily="34" charset="0"/>
            </a:endParaRPr>
          </a:p>
          <a:p>
            <a:pPr>
              <a:lnSpc>
                <a:spcPct val="90000"/>
              </a:lnSpc>
            </a:pPr>
            <a:r>
              <a:rPr lang="en-GB" sz="5600" b="1" dirty="0">
                <a:latin typeface="Calibri" panose="020F0502020204030204" pitchFamily="34" charset="0"/>
                <a:ea typeface="Times New Roman" panose="02020603050405020304" pitchFamily="18" charset="0"/>
                <a:cs typeface="Calibri" panose="020F0502020204030204" pitchFamily="34" charset="0"/>
              </a:rPr>
              <a:t>T</a:t>
            </a:r>
            <a:r>
              <a:rPr lang="en-GB" sz="5600" b="1" dirty="0">
                <a:effectLst/>
                <a:latin typeface="Calibri" panose="020F0502020204030204" pitchFamily="34" charset="0"/>
                <a:ea typeface="Times New Roman" panose="02020603050405020304" pitchFamily="18" charset="0"/>
                <a:cs typeface="Calibri" panose="020F0502020204030204" pitchFamily="34" charset="0"/>
              </a:rPr>
              <a:t>imeliness and critical care bed accessibility are crucial elements in achieving effective critical care delivery in Wales because their negligence has been linked to: </a:t>
            </a:r>
          </a:p>
          <a:p>
            <a:pPr marL="400050" indent="-400050">
              <a:lnSpc>
                <a:spcPct val="90000"/>
              </a:lnSpc>
              <a:buFont typeface="+mj-lt"/>
              <a:buAutoNum type="romanLcPeriod"/>
            </a:pPr>
            <a:r>
              <a:rPr lang="en-GB" sz="5600" b="1" dirty="0">
                <a:effectLst/>
                <a:latin typeface="Calibri" panose="020F0502020204030204" pitchFamily="34" charset="0"/>
                <a:ea typeface="Times New Roman" panose="02020603050405020304" pitchFamily="18" charset="0"/>
                <a:cs typeface="Calibri" panose="020F0502020204030204" pitchFamily="34" charset="0"/>
              </a:rPr>
              <a:t> the high death/mortality rate of critical care patients</a:t>
            </a:r>
          </a:p>
          <a:p>
            <a:pPr marL="400050" indent="-400050">
              <a:lnSpc>
                <a:spcPct val="90000"/>
              </a:lnSpc>
              <a:buFont typeface="+mj-lt"/>
              <a:buAutoNum type="romanLcPeriod"/>
            </a:pPr>
            <a:r>
              <a:rPr lang="en-GB" sz="5600" b="1" dirty="0">
                <a:latin typeface="Calibri" panose="020F0502020204030204" pitchFamily="34" charset="0"/>
                <a:ea typeface="Times New Roman" panose="02020603050405020304" pitchFamily="18" charset="0"/>
                <a:cs typeface="Calibri" panose="020F0502020204030204" pitchFamily="34" charset="0"/>
              </a:rPr>
              <a:t>C</a:t>
            </a:r>
            <a:r>
              <a:rPr lang="en-GB" sz="5600" b="1" dirty="0">
                <a:effectLst/>
                <a:latin typeface="Calibri" panose="020F0502020204030204" pitchFamily="34" charset="0"/>
                <a:ea typeface="Times New Roman" panose="02020603050405020304" pitchFamily="18" charset="0"/>
                <a:cs typeface="Calibri" panose="020F0502020204030204" pitchFamily="34" charset="0"/>
              </a:rPr>
              <a:t>ancellation of admissions </a:t>
            </a:r>
            <a:endParaRPr lang="en-GB" sz="5600" b="1" dirty="0">
              <a:latin typeface="Calibri" panose="020F0502020204030204" pitchFamily="34" charset="0"/>
              <a:ea typeface="Times New Roman" panose="02020603050405020304" pitchFamily="18" charset="0"/>
              <a:cs typeface="Calibri" panose="020F0502020204030204" pitchFamily="34" charset="0"/>
            </a:endParaRPr>
          </a:p>
          <a:p>
            <a:pPr marL="400050" indent="-400050">
              <a:lnSpc>
                <a:spcPct val="90000"/>
              </a:lnSpc>
              <a:buFont typeface="+mj-lt"/>
              <a:buAutoNum type="romanLcPeriod"/>
            </a:pPr>
            <a:r>
              <a:rPr lang="en-GB" sz="5600" b="1" dirty="0">
                <a:effectLst/>
                <a:latin typeface="Calibri" panose="020F0502020204030204" pitchFamily="34" charset="0"/>
                <a:ea typeface="Times New Roman" panose="02020603050405020304" pitchFamily="18" charset="0"/>
                <a:cs typeface="Calibri" panose="020F0502020204030204" pitchFamily="34" charset="0"/>
              </a:rPr>
              <a:t>The deterioration of their conditions.</a:t>
            </a:r>
          </a:p>
          <a:p>
            <a:pPr>
              <a:lnSpc>
                <a:spcPct val="90000"/>
              </a:lnSpc>
            </a:pPr>
            <a:r>
              <a:rPr lang="en-US" sz="5600" b="1" dirty="0">
                <a:effectLst/>
                <a:latin typeface="Calibri" panose="020F0502020204030204" pitchFamily="34" charset="0"/>
                <a:ea typeface="Calibri" panose="020F0502020204030204" pitchFamily="34" charset="0"/>
                <a:cs typeface="Times New Roman" panose="02020603050405020304" pitchFamily="18" charset="0"/>
              </a:rPr>
              <a:t>Limited deployment of electronic systems to track and record real-time data about operations in the ICU has been identified as a major cause of time wastage in Wales </a:t>
            </a:r>
          </a:p>
          <a:p>
            <a:pPr>
              <a:lnSpc>
                <a:spcPct val="90000"/>
              </a:lnSpc>
            </a:pPr>
            <a:r>
              <a:rPr lang="en-GB" sz="5600" b="1" dirty="0">
                <a:effectLst/>
                <a:latin typeface="Calibri" panose="020F0502020204030204" pitchFamily="34" charset="0"/>
                <a:ea typeface="Times New Roman" panose="02020603050405020304" pitchFamily="18" charset="0"/>
              </a:rPr>
              <a:t>The research also discovered that the prediction of sufficient critical care beds must consider factors likely to overstretch the existing capacity to achieve the preferred occupancy rate of 70%. </a:t>
            </a:r>
          </a:p>
          <a:p>
            <a:pPr>
              <a:lnSpc>
                <a:spcPct val="90000"/>
              </a:lnSpc>
            </a:pPr>
            <a:r>
              <a:rPr lang="en-GB" sz="5600" b="1" dirty="0">
                <a:latin typeface="Calibri" panose="020F0502020204030204" pitchFamily="34" charset="0"/>
                <a:ea typeface="Times New Roman" panose="02020603050405020304" pitchFamily="18" charset="0"/>
              </a:rPr>
              <a:t>L</a:t>
            </a:r>
            <a:r>
              <a:rPr lang="en-GB" sz="5600" b="1" dirty="0">
                <a:effectLst/>
                <a:latin typeface="Calibri" panose="020F0502020204030204" pitchFamily="34" charset="0"/>
                <a:ea typeface="Times New Roman" panose="02020603050405020304" pitchFamily="18" charset="0"/>
              </a:rPr>
              <a:t>ife-threatening pandemics, such as COVID-19, constitute another crucial consideration while predicting the most appropriate critical care beds to sufficiently meet a country’s critical care demand</a:t>
            </a:r>
          </a:p>
          <a:p>
            <a:pPr>
              <a:lnSpc>
                <a:spcPct val="90000"/>
              </a:lnSpc>
            </a:pPr>
            <a:r>
              <a:rPr lang="en-GB" sz="5600" b="1" dirty="0">
                <a:effectLst/>
                <a:latin typeface="Calibri" panose="020F0502020204030204" pitchFamily="34" charset="0"/>
                <a:ea typeface="Times New Roman" panose="02020603050405020304" pitchFamily="18" charset="0"/>
              </a:rPr>
              <a:t>Considering these factors ensures that the predicted critical care capacity in terms of the number of critical care beds not only addresses its current and future critical care demand</a:t>
            </a:r>
          </a:p>
          <a:p>
            <a:pPr>
              <a:lnSpc>
                <a:spcPct val="90000"/>
              </a:lnSpc>
            </a:pPr>
            <a:r>
              <a:rPr lang="en-GB" sz="5600" b="1" dirty="0">
                <a:latin typeface="Calibri" panose="020F0502020204030204" pitchFamily="34" charset="0"/>
              </a:rPr>
              <a:t>The maximum pressure of critical care demand that these factors are likely to trigger has been established by this research as </a:t>
            </a:r>
            <a:r>
              <a:rPr lang="en-GB" sz="5600" b="1" dirty="0">
                <a:effectLst/>
                <a:latin typeface="Calibri" panose="020F0502020204030204" pitchFamily="34" charset="0"/>
                <a:ea typeface="Times New Roman" panose="02020603050405020304" pitchFamily="18" charset="0"/>
              </a:rPr>
              <a:t>36.92%, meaning that the number of beds predicted using whatever approach should be more by 36.92% to achieve an occupancy rate of about 70-80%</a:t>
            </a:r>
          </a:p>
          <a:p>
            <a:pPr>
              <a:lnSpc>
                <a:spcPct val="90000"/>
              </a:lnSpc>
            </a:pPr>
            <a:r>
              <a:rPr lang="en-GB" sz="5600" b="1" dirty="0">
                <a:latin typeface="Calibri" panose="020F0502020204030204" pitchFamily="34" charset="0"/>
              </a:rPr>
              <a:t>Without consideration of these factors, the ratio method used showed that Wales requires 192 critical care beds</a:t>
            </a:r>
          </a:p>
          <a:p>
            <a:pPr>
              <a:lnSpc>
                <a:spcPct val="90000"/>
              </a:lnSpc>
            </a:pPr>
            <a:r>
              <a:rPr lang="en-GB" sz="5600" b="1" dirty="0">
                <a:latin typeface="Calibri" panose="020F0502020204030204" pitchFamily="34" charset="0"/>
              </a:rPr>
              <a:t> However, on applying the average of these factors (36.92%), the research showed that Wales requires 263 critical care beds </a:t>
            </a:r>
          </a:p>
          <a:p>
            <a:pPr>
              <a:lnSpc>
                <a:spcPct val="90000"/>
              </a:lnSpc>
            </a:pPr>
            <a:r>
              <a:rPr lang="en-GB" sz="5600" b="1" dirty="0">
                <a:effectLst/>
                <a:latin typeface="Calibri" panose="020F0502020204030204" pitchFamily="34" charset="0"/>
                <a:ea typeface="Times New Roman" panose="02020603050405020304" pitchFamily="18" charset="0"/>
              </a:rPr>
              <a:t>A critical care capacity of 263 beds for Wales appears reasonable because the country’s capacity was typically 153 beds before 2019, when they increased to 198 (Senedd Research, 2021)</a:t>
            </a:r>
          </a:p>
          <a:p>
            <a:pPr>
              <a:lnSpc>
                <a:spcPct val="90000"/>
              </a:lnSpc>
            </a:pPr>
            <a:endParaRPr lang="en-GB" sz="4300" dirty="0">
              <a:effectLst/>
              <a:latin typeface="Calibri" panose="020F0502020204030204" pitchFamily="34" charset="0"/>
              <a:ea typeface="Times New Roman" panose="02020603050405020304" pitchFamily="18" charset="0"/>
            </a:endParaRPr>
          </a:p>
          <a:p>
            <a:pPr>
              <a:lnSpc>
                <a:spcPct val="90000"/>
              </a:lnSpc>
            </a:pPr>
            <a:endParaRPr lang="en-GB" sz="600" dirty="0">
              <a:latin typeface="Calibri" panose="020F0502020204030204" pitchFamily="34" charset="0"/>
            </a:endParaRPr>
          </a:p>
          <a:p>
            <a:pPr>
              <a:lnSpc>
                <a:spcPct val="90000"/>
              </a:lnSpc>
            </a:pPr>
            <a:endParaRPr lang="en-GB" sz="600" dirty="0"/>
          </a:p>
        </p:txBody>
      </p:sp>
      <p:pic>
        <p:nvPicPr>
          <p:cNvPr id="7" name="Picture 6">
            <a:extLst>
              <a:ext uri="{FF2B5EF4-FFF2-40B4-BE49-F238E27FC236}">
                <a16:creationId xmlns:a16="http://schemas.microsoft.com/office/drawing/2014/main" id="{93CC07B3-F9E8-4BD9-A261-144C063E9BEC}"/>
              </a:ext>
            </a:extLst>
          </p:cNvPr>
          <p:cNvPicPr>
            <a:picLocks noChangeAspect="1"/>
          </p:cNvPicPr>
          <p:nvPr/>
        </p:nvPicPr>
        <p:blipFill rotWithShape="1">
          <a:blip r:embed="rId5">
            <a:extLst>
              <a:ext uri="{28A0092B-C50C-407E-A947-70E740481C1C}">
                <a14:useLocalDpi xmlns:a14="http://schemas.microsoft.com/office/drawing/2010/main" val="0"/>
              </a:ext>
            </a:extLst>
          </a:blip>
          <a:srcRect l="45578" r="4862" b="-1"/>
          <a:stretch/>
        </p:blipFill>
        <p:spPr>
          <a:xfrm>
            <a:off x="-451393" y="0"/>
            <a:ext cx="4579758"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9" name="Isosceles Triangle 1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2454A5A3-8B8B-4F6A-A8A5-CFD84280AB54}"/>
              </a:ext>
            </a:extLst>
          </p:cNvPr>
          <p:cNvSpPr>
            <a:spLocks noGrp="1"/>
          </p:cNvSpPr>
          <p:nvPr>
            <p:ph type="sldNum" sz="quarter" idx="12"/>
          </p:nvPr>
        </p:nvSpPr>
        <p:spPr>
          <a:xfrm>
            <a:off x="8841996" y="6041362"/>
            <a:ext cx="432006" cy="365125"/>
          </a:xfrm>
        </p:spPr>
        <p:txBody>
          <a:bodyPr>
            <a:normAutofit/>
          </a:bodyPr>
          <a:lstStyle/>
          <a:p>
            <a:pPr>
              <a:spcAft>
                <a:spcPts val="600"/>
              </a:spcAft>
            </a:pPr>
            <a:fld id="{3C4F0F9E-210B-482D-82B5-CE371B53D823}" type="slidenum">
              <a:rPr lang="en-GB" smtClean="0"/>
              <a:pPr>
                <a:spcAft>
                  <a:spcPts val="600"/>
                </a:spcAft>
              </a:pPr>
              <a:t>11</a:t>
            </a:fld>
            <a:endParaRPr lang="en-GB" dirty="0"/>
          </a:p>
        </p:txBody>
      </p:sp>
      <p:pic>
        <p:nvPicPr>
          <p:cNvPr id="11" name="Picture 10" descr="Text&#10;&#10;Description automatically generated">
            <a:extLst>
              <a:ext uri="{FF2B5EF4-FFF2-40B4-BE49-F238E27FC236}">
                <a16:creationId xmlns:a16="http://schemas.microsoft.com/office/drawing/2014/main" id="{985B4A3B-1D02-40F2-8C13-8FE77D7885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6259" y="6041362"/>
            <a:ext cx="1809750" cy="723900"/>
          </a:xfrm>
          <a:prstGeom prst="rect">
            <a:avLst/>
          </a:prstGeom>
        </p:spPr>
      </p:pic>
      <p:pic>
        <p:nvPicPr>
          <p:cNvPr id="22" name="Audio 21">
            <a:hlinkClick r:id="" action="ppaction://media"/>
            <a:extLst>
              <a:ext uri="{FF2B5EF4-FFF2-40B4-BE49-F238E27FC236}">
                <a16:creationId xmlns:a16="http://schemas.microsoft.com/office/drawing/2014/main" id="{FCA0971C-C383-8A81-FD63-2C3E40045D4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45843841"/>
      </p:ext>
    </p:extLst>
  </p:cSld>
  <p:clrMapOvr>
    <a:masterClrMapping/>
  </p:clrMapOvr>
  <mc:AlternateContent xmlns:mc="http://schemas.openxmlformats.org/markup-compatibility/2006" xmlns:p14="http://schemas.microsoft.com/office/powerpoint/2010/main">
    <mc:Choice Requires="p14">
      <p:transition spd="slow" p14:dur="2000" advTm="138558"/>
    </mc:Choice>
    <mc:Fallback xmlns="">
      <p:transition spd="slow" advTm="138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Isosceles Triangle 3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Freeform: Shape 38">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1D846B2-4192-40C9-8A19-4DB05A51FE65}"/>
              </a:ext>
            </a:extLst>
          </p:cNvPr>
          <p:cNvSpPr>
            <a:spLocks noGrp="1"/>
          </p:cNvSpPr>
          <p:nvPr>
            <p:ph type="title"/>
          </p:nvPr>
        </p:nvSpPr>
        <p:spPr>
          <a:xfrm>
            <a:off x="6352473" y="231494"/>
            <a:ext cx="5342239" cy="972273"/>
          </a:xfrm>
        </p:spPr>
        <p:txBody>
          <a:bodyPr anchor="ctr">
            <a:normAutofit/>
          </a:bodyPr>
          <a:lstStyle/>
          <a:p>
            <a:pPr algn="ctr"/>
            <a:r>
              <a:rPr lang="en-GB" sz="4000" b="1" dirty="0">
                <a:solidFill>
                  <a:srgbClr val="FFFFFF"/>
                </a:solidFill>
                <a:latin typeface="Calibri" panose="020F0502020204030204" pitchFamily="34" charset="0"/>
                <a:cs typeface="Calibri" panose="020F0502020204030204" pitchFamily="34" charset="0"/>
              </a:rPr>
              <a:t>Reflection</a:t>
            </a:r>
            <a:r>
              <a:rPr lang="en-GB" b="1" dirty="0">
                <a:solidFill>
                  <a:srgbClr val="FFFFFF"/>
                </a:solidFill>
                <a:latin typeface="Calibri" panose="020F0502020204030204" pitchFamily="34" charset="0"/>
                <a:cs typeface="Calibri" panose="020F0502020204030204" pitchFamily="34" charset="0"/>
              </a:rPr>
              <a:t> </a:t>
            </a:r>
          </a:p>
        </p:txBody>
      </p:sp>
      <p:pic>
        <p:nvPicPr>
          <p:cNvPr id="5" name="Picture 4">
            <a:extLst>
              <a:ext uri="{FF2B5EF4-FFF2-40B4-BE49-F238E27FC236}">
                <a16:creationId xmlns:a16="http://schemas.microsoft.com/office/drawing/2014/main" id="{2F47CED1-3A9C-3F8B-721B-17291FABE6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497288" y="625033"/>
            <a:ext cx="4407246" cy="4263580"/>
          </a:xfrm>
          <a:prstGeom prst="rect">
            <a:avLst/>
          </a:prstGeom>
          <a:noFill/>
        </p:spPr>
      </p:pic>
      <p:sp>
        <p:nvSpPr>
          <p:cNvPr id="3" name="Content Placeholder 2">
            <a:extLst>
              <a:ext uri="{FF2B5EF4-FFF2-40B4-BE49-F238E27FC236}">
                <a16:creationId xmlns:a16="http://schemas.microsoft.com/office/drawing/2014/main" id="{E58B9EFA-6992-4A38-8327-6608C84BA215}"/>
              </a:ext>
            </a:extLst>
          </p:cNvPr>
          <p:cNvSpPr>
            <a:spLocks noGrp="1"/>
          </p:cNvSpPr>
          <p:nvPr>
            <p:ph idx="1"/>
          </p:nvPr>
        </p:nvSpPr>
        <p:spPr>
          <a:xfrm>
            <a:off x="5035003" y="972273"/>
            <a:ext cx="6159616" cy="5654233"/>
          </a:xfrm>
        </p:spPr>
        <p:txBody>
          <a:bodyPr anchor="t">
            <a:normAutofit fontScale="55000" lnSpcReduction="20000"/>
          </a:bodyPr>
          <a:lstStyle/>
          <a:p>
            <a:pPr>
              <a:lnSpc>
                <a:spcPct val="90000"/>
              </a:lnSpc>
            </a:pPr>
            <a:r>
              <a:rPr lang="en-GB" sz="2900" b="1" dirty="0">
                <a:solidFill>
                  <a:schemeClr val="tx1"/>
                </a:solidFill>
                <a:highlight>
                  <a:srgbClr val="FFFF00"/>
                </a:highlight>
                <a:latin typeface="Calibri" panose="020F0502020204030204" pitchFamily="34" charset="0"/>
              </a:rPr>
              <a:t>Description </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Insufficient critical care beds and time wasted whilst admitting and discharging patients reduce effective critical care delivery,.</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As a result, this result sought to predict an adequate critical care capacity for Wales through qualitative secondary analysis.</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Time wasted was attributed to </a:t>
            </a:r>
            <a:r>
              <a:rPr lang="en-GB" sz="2900" b="1" dirty="0">
                <a:solidFill>
                  <a:schemeClr val="tx1"/>
                </a:solidFill>
                <a:effectLst/>
                <a:latin typeface="Calibri" panose="020F0502020204030204" pitchFamily="34" charset="0"/>
                <a:ea typeface="Calibri" panose="020F0502020204030204" pitchFamily="34" charset="0"/>
              </a:rPr>
              <a:t>insufficient beds in the hospital, time wasted in diagnostics and d </a:t>
            </a:r>
            <a:r>
              <a:rPr lang="en-GB" sz="2900" b="1" dirty="0">
                <a:solidFill>
                  <a:schemeClr val="tx1"/>
                </a:solidFill>
                <a:latin typeface="Calibri" panose="020F0502020204030204" pitchFamily="34" charset="0"/>
                <a:ea typeface="Calibri" panose="020F0502020204030204" pitchFamily="34" charset="0"/>
              </a:rPr>
              <a:t>reduced</a:t>
            </a:r>
            <a:r>
              <a:rPr lang="en-GB" sz="2900" b="1" dirty="0">
                <a:solidFill>
                  <a:schemeClr val="tx1"/>
                </a:solidFill>
                <a:effectLst/>
                <a:latin typeface="Calibri" panose="020F0502020204030204" pitchFamily="34" charset="0"/>
                <a:ea typeface="Calibri" panose="020F0502020204030204" pitchFamily="34" charset="0"/>
              </a:rPr>
              <a:t> ICU resources. </a:t>
            </a:r>
          </a:p>
          <a:p>
            <a:pPr marL="400050" indent="-400050">
              <a:lnSpc>
                <a:spcPct val="90000"/>
              </a:lnSpc>
              <a:buFont typeface="+mj-lt"/>
              <a:buAutoNum type="romanLcPeriod"/>
            </a:pPr>
            <a:r>
              <a:rPr lang="en-GB" sz="2900" b="1" dirty="0">
                <a:solidFill>
                  <a:schemeClr val="tx1"/>
                </a:solidFill>
                <a:effectLst/>
                <a:latin typeface="Calibri" panose="020F0502020204030204" pitchFamily="34" charset="0"/>
                <a:ea typeface="Calibri" panose="020F0502020204030204" pitchFamily="34" charset="0"/>
              </a:rPr>
              <a:t>263 beds were considered sufficient for Wales </a:t>
            </a:r>
            <a:endParaRPr lang="en-GB" sz="2900" b="1" dirty="0">
              <a:solidFill>
                <a:schemeClr val="tx1"/>
              </a:solidFill>
              <a:latin typeface="Calibri" panose="020F0502020204030204" pitchFamily="34" charset="0"/>
            </a:endParaRPr>
          </a:p>
          <a:p>
            <a:pPr>
              <a:lnSpc>
                <a:spcPct val="90000"/>
              </a:lnSpc>
            </a:pPr>
            <a:r>
              <a:rPr lang="en-GB" sz="2900" b="1" dirty="0">
                <a:solidFill>
                  <a:schemeClr val="tx1"/>
                </a:solidFill>
                <a:highlight>
                  <a:srgbClr val="FFFF00"/>
                </a:highlight>
                <a:latin typeface="Calibri" panose="020F0502020204030204" pitchFamily="34" charset="0"/>
              </a:rPr>
              <a:t>Feelings </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The methodology employed helped to accomplish the research objectives by directly responding to the research question.</a:t>
            </a:r>
          </a:p>
          <a:p>
            <a:pPr>
              <a:lnSpc>
                <a:spcPct val="90000"/>
              </a:lnSpc>
            </a:pPr>
            <a:r>
              <a:rPr lang="en-GB" sz="2900" b="1" dirty="0">
                <a:solidFill>
                  <a:schemeClr val="tx1"/>
                </a:solidFill>
                <a:highlight>
                  <a:srgbClr val="FFFF00"/>
                </a:highlight>
                <a:latin typeface="Calibri" panose="020F0502020204030204" pitchFamily="34" charset="0"/>
              </a:rPr>
              <a:t>Evaluation</a:t>
            </a:r>
            <a:r>
              <a:rPr lang="en-GB" sz="2900" b="1" dirty="0">
                <a:solidFill>
                  <a:schemeClr val="tx1"/>
                </a:solidFill>
                <a:latin typeface="Calibri" panose="020F0502020204030204" pitchFamily="34" charset="0"/>
              </a:rPr>
              <a:t> </a:t>
            </a:r>
            <a:endParaRPr lang="en-GB" sz="2900" b="1" dirty="0">
              <a:solidFill>
                <a:schemeClr val="tx1"/>
              </a:solidFill>
              <a:highlight>
                <a:srgbClr val="FFFF00"/>
              </a:highlight>
              <a:latin typeface="Calibri" panose="020F0502020204030204" pitchFamily="34" charset="0"/>
            </a:endParaRPr>
          </a:p>
          <a:p>
            <a:pPr marL="400050" indent="-400050">
              <a:lnSpc>
                <a:spcPct val="90000"/>
              </a:lnSpc>
              <a:buFont typeface="+mj-lt"/>
              <a:buAutoNum type="romanLcPeriod"/>
            </a:pPr>
            <a:r>
              <a:rPr lang="en-GB" sz="2900" b="1" dirty="0">
                <a:solidFill>
                  <a:schemeClr val="tx1"/>
                </a:solidFill>
                <a:latin typeface="Calibri" panose="020F0502020204030204" pitchFamily="34" charset="0"/>
              </a:rPr>
              <a:t>The study successfully determined a suitable critical care capacity for Wales. </a:t>
            </a:r>
          </a:p>
          <a:p>
            <a:pPr marL="400050" indent="-400050">
              <a:lnSpc>
                <a:spcPct val="90000"/>
              </a:lnSpc>
              <a:buFont typeface="+mj-lt"/>
              <a:buAutoNum type="romanLcPeriod"/>
            </a:pPr>
            <a:r>
              <a:rPr lang="en-GB" sz="2900" b="1" dirty="0">
                <a:solidFill>
                  <a:schemeClr val="tx1"/>
                </a:solidFill>
                <a:highlight>
                  <a:srgbClr val="FFFF00"/>
                </a:highlight>
                <a:latin typeface="Calibri" panose="020F0502020204030204" pitchFamily="34" charset="0"/>
              </a:rPr>
              <a:t>Analysis </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Constraints, such as </a:t>
            </a:r>
            <a:r>
              <a:rPr lang="en-GB" sz="2900" b="1" dirty="0">
                <a:solidFill>
                  <a:schemeClr val="tx1"/>
                </a:solidFill>
                <a:latin typeface="Calibri" panose="020F0502020204030204" pitchFamily="34" charset="0"/>
                <a:ea typeface="Calibri" panose="020F0502020204030204" pitchFamily="34" charset="0"/>
              </a:rPr>
              <a:t>pre-winter pressures and insufficient time, hindered the research from utilising  primary data. </a:t>
            </a:r>
          </a:p>
          <a:p>
            <a:pPr marL="400050" indent="-400050">
              <a:lnSpc>
                <a:spcPct val="90000"/>
              </a:lnSpc>
              <a:buFont typeface="+mj-lt"/>
              <a:buAutoNum type="romanLcPeriod"/>
            </a:pPr>
            <a:r>
              <a:rPr lang="en-GB" sz="2900" b="1" dirty="0">
                <a:solidFill>
                  <a:schemeClr val="tx1"/>
                </a:solidFill>
                <a:latin typeface="Calibri" panose="020F0502020204030204" pitchFamily="34" charset="0"/>
              </a:rPr>
              <a:t>In fact, the study was able to recognize the vitality of a flexible occupancy rate, which it proposed can be achieved by considering factors likely to overstretch the country’s capacity .</a:t>
            </a:r>
          </a:p>
          <a:p>
            <a:pPr>
              <a:lnSpc>
                <a:spcPct val="90000"/>
              </a:lnSpc>
            </a:pPr>
            <a:r>
              <a:rPr lang="en-GB" sz="2900" b="1" dirty="0">
                <a:solidFill>
                  <a:schemeClr val="tx1"/>
                </a:solidFill>
                <a:highlight>
                  <a:srgbClr val="FFFF00"/>
                </a:highlight>
                <a:latin typeface="Calibri" panose="020F0502020204030204" pitchFamily="34" charset="0"/>
              </a:rPr>
              <a:t>Action Plan  </a:t>
            </a:r>
            <a:r>
              <a:rPr lang="en-GB" sz="2900" b="1" dirty="0">
                <a:solidFill>
                  <a:schemeClr val="tx1"/>
                </a:solidFill>
                <a:effectLst/>
                <a:latin typeface="Calibri" panose="020F0502020204030204" pitchFamily="34" charset="0"/>
                <a:ea typeface="Calibri" panose="020F0502020204030204" pitchFamily="34" charset="0"/>
              </a:rPr>
              <a:t>The research recommends recording data in critical care units in Wales electronically to enable critical care staff to use timely data to avoid delays. </a:t>
            </a:r>
            <a:endParaRPr lang="en-GB" sz="2900" b="1" dirty="0">
              <a:solidFill>
                <a:schemeClr val="tx1"/>
              </a:solidFill>
              <a:latin typeface="Calibri" panose="020F0502020204030204" pitchFamily="34" charset="0"/>
            </a:endParaRPr>
          </a:p>
          <a:p>
            <a:pPr>
              <a:lnSpc>
                <a:spcPct val="90000"/>
              </a:lnSpc>
            </a:pPr>
            <a:endParaRPr lang="en-GB" sz="500" dirty="0">
              <a:solidFill>
                <a:srgbClr val="FFFFFF"/>
              </a:solidFill>
              <a:latin typeface="Calibri" panose="020F0502020204030204" pitchFamily="34" charset="0"/>
            </a:endParaRPr>
          </a:p>
        </p:txBody>
      </p:sp>
      <p:pic>
        <p:nvPicPr>
          <p:cNvPr id="22" name="Picture 21" descr="Text&#10;&#10;Description automatically generated">
            <a:extLst>
              <a:ext uri="{FF2B5EF4-FFF2-40B4-BE49-F238E27FC236}">
                <a16:creationId xmlns:a16="http://schemas.microsoft.com/office/drawing/2014/main" id="{5FCF2E7A-1ECB-4D5B-9AF2-8F72A4D358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8291" y="5912008"/>
            <a:ext cx="1809750" cy="723900"/>
          </a:xfrm>
          <a:prstGeom prst="rect">
            <a:avLst/>
          </a:prstGeom>
        </p:spPr>
      </p:pic>
      <p:pic>
        <p:nvPicPr>
          <p:cNvPr id="16" name="Audio 15">
            <a:hlinkClick r:id="" action="ppaction://media"/>
            <a:extLst>
              <a:ext uri="{FF2B5EF4-FFF2-40B4-BE49-F238E27FC236}">
                <a16:creationId xmlns:a16="http://schemas.microsoft.com/office/drawing/2014/main" id="{37D97138-EEC3-833A-1AD6-11D3C7C20CF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7837249"/>
      </p:ext>
    </p:extLst>
  </p:cSld>
  <p:clrMapOvr>
    <a:masterClrMapping/>
  </p:clrMapOvr>
  <mc:AlternateContent xmlns:mc="http://schemas.openxmlformats.org/markup-compatibility/2006" xmlns:p14="http://schemas.microsoft.com/office/powerpoint/2010/main">
    <mc:Choice Requires="p14">
      <p:transition spd="slow" p14:dur="2000" advTm="20176"/>
    </mc:Choice>
    <mc:Fallback xmlns="">
      <p:transition spd="slow" advTm="20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4722A-6B3B-BB53-6E86-73C9D10D963A}"/>
              </a:ext>
            </a:extLst>
          </p:cNvPr>
          <p:cNvSpPr>
            <a:spLocks noGrp="1"/>
          </p:cNvSpPr>
          <p:nvPr>
            <p:ph type="title"/>
          </p:nvPr>
        </p:nvSpPr>
        <p:spPr>
          <a:xfrm>
            <a:off x="2849562" y="173620"/>
            <a:ext cx="6424440" cy="625033"/>
          </a:xfrm>
        </p:spPr>
        <p:txBody>
          <a:bodyPr>
            <a:normAutofit fontScale="90000"/>
          </a:bodyPr>
          <a:lstStyle/>
          <a:p>
            <a:pPr algn="ctr"/>
            <a:r>
              <a:rPr lang="en-US" b="1" dirty="0"/>
              <a:t>Refer</a:t>
            </a:r>
            <a:r>
              <a:rPr lang="en-US" b="1" dirty="0">
                <a:latin typeface="Calibri" panose="020F0502020204030204" pitchFamily="34" charset="0"/>
                <a:cs typeface="Calibri" panose="020F0502020204030204" pitchFamily="34" charset="0"/>
              </a:rPr>
              <a:t>e</a:t>
            </a:r>
            <a:r>
              <a:rPr lang="en-US" b="1" dirty="0"/>
              <a:t>nces </a:t>
            </a:r>
          </a:p>
        </p:txBody>
      </p:sp>
      <p:pic>
        <p:nvPicPr>
          <p:cNvPr id="4" name="Picture 3" descr="A picture containing text, book, indoor, shelf&#10;&#10;Description automatically generated">
            <a:extLst>
              <a:ext uri="{FF2B5EF4-FFF2-40B4-BE49-F238E27FC236}">
                <a16:creationId xmlns:a16="http://schemas.microsoft.com/office/drawing/2014/main" id="{BA09D02A-AD70-4F7C-A14E-EE22E2043C0A}"/>
              </a:ext>
            </a:extLst>
          </p:cNvPr>
          <p:cNvPicPr>
            <a:picLocks noChangeAspect="1"/>
          </p:cNvPicPr>
          <p:nvPr/>
        </p:nvPicPr>
        <p:blipFill rotWithShape="1">
          <a:blip r:embed="rId5">
            <a:extLst>
              <a:ext uri="{28A0092B-C50C-407E-A947-70E740481C1C}">
                <a14:useLocalDpi xmlns:a14="http://schemas.microsoft.com/office/drawing/2010/main" val="0"/>
              </a:ext>
            </a:extLst>
          </a:blip>
          <a:srcRect l="36668" r="29693" b="1"/>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12" name="Isosceles Triangle 11">
            <a:extLst>
              <a:ext uri="{FF2B5EF4-FFF2-40B4-BE49-F238E27FC236}">
                <a16:creationId xmlns:a16="http://schemas.microsoft.com/office/drawing/2014/main" id="{ECD25CC7-FC66-488C-8D61-0FE7ECF16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9289A3AD-AB3B-E9D3-F203-73470EA7453C}"/>
              </a:ext>
            </a:extLst>
          </p:cNvPr>
          <p:cNvSpPr>
            <a:spLocks noGrp="1"/>
          </p:cNvSpPr>
          <p:nvPr>
            <p:ph idx="1"/>
          </p:nvPr>
        </p:nvSpPr>
        <p:spPr>
          <a:xfrm>
            <a:off x="2523281" y="798653"/>
            <a:ext cx="8194875" cy="8148576"/>
          </a:xfrm>
        </p:spPr>
        <p:txBody>
          <a:bodyPr>
            <a:noAutofit/>
          </a:bodyPr>
          <a:lstStyle/>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Adeani, I. S., Febriani, R. B., &amp; Syafryadin, S. (2020). USING Gibbs’ ’reflective cycle in making reflections of literary analysis. </a:t>
            </a:r>
            <a:r>
              <a:rPr lang="en-GB" sz="1200" b="1" i="1" dirty="0">
                <a:effectLst/>
                <a:latin typeface="Calibri" panose="020F0502020204030204" pitchFamily="34" charset="0"/>
                <a:ea typeface="Calibri" panose="020F0502020204030204" pitchFamily="34" charset="0"/>
                <a:cs typeface="Calibri" panose="020F0502020204030204" pitchFamily="34" charset="0"/>
              </a:rPr>
              <a:t>Indonesian EFL Journal</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6</a:t>
            </a:r>
            <a:r>
              <a:rPr lang="en-GB" sz="1200" b="1" dirty="0">
                <a:effectLst/>
                <a:latin typeface="Calibri" panose="020F0502020204030204" pitchFamily="34" charset="0"/>
                <a:ea typeface="Calibri" panose="020F0502020204030204" pitchFamily="34" charset="0"/>
                <a:cs typeface="Calibri" panose="020F0502020204030204" pitchFamily="34" charset="0"/>
              </a:rPr>
              <a:t>(2), 139-148. https://journal.uniku.ac.id/index.php/IEFLJ/article/view/3382/2034</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0"/>
              </a:spcAft>
            </a:pPr>
            <a:r>
              <a:rPr lang="en-US" sz="1200" b="1" dirty="0">
                <a:effectLst/>
                <a:latin typeface="Calibri" panose="020F0502020204030204" pitchFamily="34" charset="0"/>
                <a:ea typeface="Times New Roman" panose="02020603050405020304" pitchFamily="18" charset="0"/>
                <a:cs typeface="Calibri" panose="020F0502020204030204" pitchFamily="34" charset="0"/>
              </a:rPr>
              <a:t>Agency for Healthcare Research and Quality (AHRQ). (2018). Elements of access to healthcare: timeliness. AHRQ.gov. </a:t>
            </a:r>
            <a:r>
              <a:rPr lang="en-US" sz="1200" b="1" u="sng" dirty="0">
                <a:effectLst/>
                <a:latin typeface="Calibri" panose="020F0502020204030204" pitchFamily="34" charset="0"/>
                <a:ea typeface="Times New Roman" panose="02020603050405020304" pitchFamily="18" charset="0"/>
                <a:cs typeface="Calibri" panose="020F0502020204030204" pitchFamily="34" charset="0"/>
                <a:hlinkClick r:id="rId6"/>
              </a:rPr>
              <a:t>https://www.ahrq.gov/research/findings/nhqrdr/chartbooks/access/elements3.html</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Anupama, K. (2018). Hypothesis types and research. </a:t>
            </a:r>
            <a:r>
              <a:rPr lang="en-GB" sz="1200" b="1" i="1" dirty="0">
                <a:effectLst/>
                <a:latin typeface="Calibri" panose="020F0502020204030204" pitchFamily="34" charset="0"/>
                <a:ea typeface="Calibri" panose="020F0502020204030204" pitchFamily="34" charset="0"/>
                <a:cs typeface="Calibri" panose="020F0502020204030204" pitchFamily="34" charset="0"/>
              </a:rPr>
              <a:t>International Journal of Nursing Science Practice and Research</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4</a:t>
            </a:r>
            <a:r>
              <a:rPr lang="en-GB" sz="1200" b="1" dirty="0">
                <a:effectLst/>
                <a:latin typeface="Calibri" panose="020F0502020204030204" pitchFamily="34" charset="0"/>
                <a:ea typeface="Calibri" panose="020F0502020204030204" pitchFamily="34" charset="0"/>
                <a:cs typeface="Calibri" panose="020F0502020204030204" pitchFamily="34" charset="0"/>
              </a:rPr>
              <a:t>(2), 78-80. https://www.researchgate.net/publication/343444322_Hypothesis_Types_and_Research</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0"/>
              </a:spcAft>
            </a:pPr>
            <a:r>
              <a:rPr lang="en-US" sz="1200" b="1" dirty="0">
                <a:effectLst/>
                <a:latin typeface="Calibri" panose="020F0502020204030204" pitchFamily="34" charset="0"/>
                <a:ea typeface="Times New Roman" panose="02020603050405020304" pitchFamily="18" charset="0"/>
                <a:cs typeface="Calibri" panose="020F0502020204030204" pitchFamily="34" charset="0"/>
              </a:rPr>
              <a:t>Aspers, P., &amp; Corte, U. (2019). What is qualitative in qualitative research. </a:t>
            </a:r>
            <a:r>
              <a:rPr lang="en-US" sz="1200" b="1" i="1" dirty="0">
                <a:effectLst/>
                <a:latin typeface="Calibri" panose="020F0502020204030204" pitchFamily="34" charset="0"/>
                <a:ea typeface="Times New Roman" panose="02020603050405020304" pitchFamily="18" charset="0"/>
                <a:cs typeface="Calibri" panose="020F0502020204030204" pitchFamily="34" charset="0"/>
              </a:rPr>
              <a:t>Qualitative sociology</a:t>
            </a:r>
            <a:r>
              <a:rPr lang="en-US" sz="1200" b="1" dirty="0">
                <a:effectLst/>
                <a:latin typeface="Calibri" panose="020F0502020204030204" pitchFamily="34" charset="0"/>
                <a:ea typeface="Times New Roman" panose="02020603050405020304" pitchFamily="18" charset="0"/>
                <a:cs typeface="Calibri" panose="020F0502020204030204" pitchFamily="34" charset="0"/>
              </a:rPr>
              <a:t>, </a:t>
            </a:r>
            <a:r>
              <a:rPr lang="en-US" sz="1200" b="1" i="1" dirty="0">
                <a:effectLst/>
                <a:latin typeface="Calibri" panose="020F0502020204030204" pitchFamily="34" charset="0"/>
                <a:ea typeface="Times New Roman" panose="02020603050405020304" pitchFamily="18" charset="0"/>
                <a:cs typeface="Calibri" panose="020F0502020204030204" pitchFamily="34" charset="0"/>
              </a:rPr>
              <a:t>42</a:t>
            </a:r>
            <a:r>
              <a:rPr lang="en-US" sz="1200" b="1" dirty="0">
                <a:effectLst/>
                <a:latin typeface="Calibri" panose="020F0502020204030204" pitchFamily="34" charset="0"/>
                <a:ea typeface="Times New Roman" panose="02020603050405020304" pitchFamily="18" charset="0"/>
                <a:cs typeface="Calibri" panose="020F0502020204030204" pitchFamily="34" charset="0"/>
              </a:rPr>
              <a:t>(2), 139-160. https://doi.org/10.1007/s11133-019-9413-7</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Bauer, J., Brüggmann, D., Klingelhöfer, D., Maier, W., Schwettmann, L., Weiss, D. J., &amp; Groneberg, D. A. (2020). Access to intensive care in 14 European countries: a spatial analysis of intensive care need and capacity in the light of COVID-19. </a:t>
            </a:r>
            <a:r>
              <a:rPr lang="en-GB" sz="1200" b="1" i="1" dirty="0">
                <a:effectLst/>
                <a:latin typeface="Calibri" panose="020F0502020204030204" pitchFamily="34" charset="0"/>
                <a:ea typeface="Calibri" panose="020F0502020204030204" pitchFamily="34" charset="0"/>
                <a:cs typeface="Calibri" panose="020F0502020204030204" pitchFamily="34" charset="0"/>
              </a:rPr>
              <a:t>Intensive care medicine</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46</a:t>
            </a:r>
            <a:r>
              <a:rPr lang="en-GB" sz="1200" b="1" dirty="0">
                <a:effectLst/>
                <a:latin typeface="Calibri" panose="020F0502020204030204" pitchFamily="34" charset="0"/>
                <a:ea typeface="Calibri" panose="020F0502020204030204" pitchFamily="34" charset="0"/>
                <a:cs typeface="Calibri" panose="020F0502020204030204" pitchFamily="34" charset="0"/>
              </a:rPr>
              <a:t>(11), 2026-2034. https://doi.org/10.1007/s00134-020-06229-6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Critical Care Nurses Association of the Philippines (CCNAPI). (2016). Critical care nursing guidelines, standards, and competencies. </a:t>
            </a:r>
            <a:r>
              <a:rPr lang="en-GB" sz="1200" b="1" u="sng" dirty="0">
                <a:effectLst/>
                <a:latin typeface="Calibri" panose="020F0502020204030204" pitchFamily="34" charset="0"/>
                <a:ea typeface="Calibri" panose="020F0502020204030204" pitchFamily="34" charset="0"/>
                <a:cs typeface="Calibri" panose="020F0502020204030204" pitchFamily="34" charset="0"/>
                <a:hlinkClick r:id="rId7"/>
              </a:rPr>
              <a:t>https://www.ccnapi.org/news-and-events/critical-care-nursing-guidelines-standards-and-competencies/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Dalati, S., &amp; Marx Gómez, J. (2018). Surveys and questionnaires. In </a:t>
            </a:r>
            <a:r>
              <a:rPr lang="en-GB" sz="1200" b="1" i="1" dirty="0">
                <a:effectLst/>
                <a:latin typeface="Calibri" panose="020F0502020204030204" pitchFamily="34" charset="0"/>
                <a:ea typeface="Calibri" panose="020F0502020204030204" pitchFamily="34" charset="0"/>
                <a:cs typeface="Calibri" panose="020F0502020204030204" pitchFamily="34" charset="0"/>
              </a:rPr>
              <a:t>Modernizing the Academic Teaching and Research Environment</a:t>
            </a:r>
            <a:r>
              <a:rPr lang="en-GB" sz="1200" b="1" dirty="0">
                <a:effectLst/>
                <a:latin typeface="Calibri" panose="020F0502020204030204" pitchFamily="34" charset="0"/>
                <a:ea typeface="Calibri" panose="020F0502020204030204" pitchFamily="34" charset="0"/>
                <a:cs typeface="Calibri" panose="020F0502020204030204" pitchFamily="34" charset="0"/>
              </a:rPr>
              <a:t> (pp. 175-186). Springer, Cham. https://ideas.repec.org/h/spr/prochp/978-3-319-74173-4_10.html</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Davies W. (2022, June 8). </a:t>
            </a:r>
            <a:r>
              <a:rPr lang="en-GB" sz="1200" b="1" i="1" dirty="0">
                <a:effectLst/>
                <a:latin typeface="Calibri" panose="020F0502020204030204" pitchFamily="34" charset="0"/>
                <a:ea typeface="Calibri" panose="020F0502020204030204" pitchFamily="34" charset="0"/>
                <a:cs typeface="Calibri" panose="020F0502020204030204" pitchFamily="34" charset="0"/>
              </a:rPr>
              <a:t>NHS: Wales’s hospital treatment time longest in UK - study</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BBC News</a:t>
            </a:r>
            <a:r>
              <a:rPr lang="en-GB" sz="1200" b="1" dirty="0">
                <a:effectLst/>
                <a:latin typeface="Calibri" panose="020F0502020204030204" pitchFamily="34" charset="0"/>
                <a:ea typeface="Calibri" panose="020F0502020204030204" pitchFamily="34" charset="0"/>
                <a:cs typeface="Calibri" panose="020F0502020204030204" pitchFamily="34" charset="0"/>
              </a:rPr>
              <a:t>. https://www.bbc.com/news/uk-wales-61707516</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Digital Health and Care Wales (DHCW). (2020). Welsh intensive care information system. </a:t>
            </a:r>
            <a:r>
              <a:rPr lang="en-GB" sz="1200" b="1" i="1" dirty="0">
                <a:effectLst/>
                <a:latin typeface="Calibri" panose="020F0502020204030204" pitchFamily="34" charset="0"/>
                <a:ea typeface="Calibri" panose="020F0502020204030204" pitchFamily="34" charset="0"/>
                <a:cs typeface="Calibri" panose="020F0502020204030204" pitchFamily="34" charset="0"/>
              </a:rPr>
              <a:t>DHCW.NHS.Wales</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u="sng" dirty="0">
                <a:effectLst/>
                <a:latin typeface="Calibri" panose="020F0502020204030204" pitchFamily="34" charset="0"/>
                <a:ea typeface="Calibri" panose="020F0502020204030204" pitchFamily="34" charset="0"/>
                <a:cs typeface="Calibri" panose="020F0502020204030204" pitchFamily="34" charset="0"/>
                <a:hlinkClick r:id="rId8"/>
              </a:rPr>
              <a:t>https://dhcw.nhs.wales/systems-and-services/secondary-care/welsh-intensive-care-information-system/</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Doidge, J. C., Gould, D. W., Ferrando-Vivas, P., Mouncey, P. R., Thomas, K., Shankar-Hari, M., ... &amp; Rowan, K. M. (2021). Trends in intensive care for patients with COVID-19 in England, Wales, and Northern Ireland. </a:t>
            </a:r>
            <a:r>
              <a:rPr lang="en-GB" sz="1200" b="1" i="1" dirty="0">
                <a:effectLst/>
                <a:latin typeface="Calibri" panose="020F0502020204030204" pitchFamily="34" charset="0"/>
                <a:ea typeface="Calibri" panose="020F0502020204030204" pitchFamily="34" charset="0"/>
                <a:cs typeface="Calibri" panose="020F0502020204030204" pitchFamily="34" charset="0"/>
              </a:rPr>
              <a:t>American journal of respiratory and critical care medicine</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203</a:t>
            </a:r>
            <a:r>
              <a:rPr lang="en-GB" sz="1200" b="1" dirty="0">
                <a:effectLst/>
                <a:latin typeface="Calibri" panose="020F0502020204030204" pitchFamily="34" charset="0"/>
                <a:ea typeface="Calibri" panose="020F0502020204030204" pitchFamily="34" charset="0"/>
                <a:cs typeface="Calibri" panose="020F0502020204030204" pitchFamily="34" charset="0"/>
              </a:rPr>
              <a:t>(5), 565-574. </a:t>
            </a:r>
            <a:r>
              <a:rPr lang="en-GB" sz="1200" b="1" dirty="0">
                <a:effectLst/>
                <a:latin typeface="Calibri" panose="020F0502020204030204" pitchFamily="34" charset="0"/>
                <a:ea typeface="Calibri" panose="020F0502020204030204" pitchFamily="34" charset="0"/>
                <a:cs typeface="Calibri" panose="020F0502020204030204" pitchFamily="34" charset="0"/>
                <a:hlinkClick r:id="rId9"/>
              </a:rPr>
              <a:t>https://doi.org/10.1164/rccm.202008-3212oc</a:t>
            </a:r>
            <a:endParaRPr lang="en-GB" sz="1200" b="1" dirty="0">
              <a:effectLst/>
              <a:latin typeface="Calibri" panose="020F0502020204030204" pitchFamily="34" charset="0"/>
              <a:ea typeface="Calibri" panose="020F0502020204030204" pitchFamily="34" charset="0"/>
              <a:cs typeface="Calibri" panose="020F0502020204030204" pitchFamily="34"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Donaghy P. (2020). Northern Ireland, Scotland, and Wales rank amongst the lowest countries in the developed world for the number of intensive care beds. </a:t>
            </a:r>
            <a:r>
              <a:rPr lang="en-GB" sz="1200" b="1" i="1" dirty="0">
                <a:effectLst/>
                <a:latin typeface="Calibri" panose="020F0502020204030204" pitchFamily="34" charset="0"/>
                <a:ea typeface="Calibri" panose="020F0502020204030204" pitchFamily="34" charset="0"/>
                <a:cs typeface="Calibri" panose="020F0502020204030204" pitchFamily="34" charset="0"/>
              </a:rPr>
              <a:t>Slugger O’toole. </a:t>
            </a:r>
            <a:r>
              <a:rPr lang="en-GB" sz="1200" b="1" u="sng" dirty="0">
                <a:effectLst/>
                <a:latin typeface="Calibri" panose="020F0502020204030204" pitchFamily="34" charset="0"/>
                <a:ea typeface="Calibri" panose="020F0502020204030204" pitchFamily="34" charset="0"/>
                <a:cs typeface="Calibri" panose="020F0502020204030204" pitchFamily="34" charset="0"/>
                <a:hlinkClick r:id="rId10"/>
              </a:rPr>
              <a:t>https://sluggerotoole.com/2020/03/04/northern-ireland-scotland-and-wales-rank-amongst-the-lowest-countries-in-the-developed-world-for-the-number-of-intensive-care-beds/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Eyisi, D. (2016). The usefulness of qualitative and quantitative approaches and methods in researching problem-solving ability in science education curriculum. </a:t>
            </a:r>
            <a:r>
              <a:rPr lang="en-GB" sz="1200" b="1" i="1" dirty="0">
                <a:effectLst/>
                <a:latin typeface="Calibri" panose="020F0502020204030204" pitchFamily="34" charset="0"/>
                <a:ea typeface="Calibri" panose="020F0502020204030204" pitchFamily="34" charset="0"/>
                <a:cs typeface="Calibri" panose="020F0502020204030204" pitchFamily="34" charset="0"/>
              </a:rPr>
              <a:t>Journal of education and practice</a:t>
            </a:r>
            <a:r>
              <a:rPr lang="en-GB" sz="1200" b="1" dirty="0">
                <a:effectLst/>
                <a:latin typeface="Calibri" panose="020F0502020204030204" pitchFamily="34" charset="0"/>
                <a:ea typeface="Calibri" panose="020F0502020204030204" pitchFamily="34" charset="0"/>
                <a:cs typeface="Calibri" panose="020F0502020204030204" pitchFamily="34" charset="0"/>
              </a:rPr>
              <a:t>, </a:t>
            </a:r>
            <a:r>
              <a:rPr lang="en-GB" sz="1200" b="1" i="1" dirty="0">
                <a:effectLst/>
                <a:latin typeface="Calibri" panose="020F0502020204030204" pitchFamily="34" charset="0"/>
                <a:ea typeface="Calibri" panose="020F0502020204030204" pitchFamily="34" charset="0"/>
                <a:cs typeface="Calibri" panose="020F0502020204030204" pitchFamily="34" charset="0"/>
              </a:rPr>
              <a:t>7</a:t>
            </a:r>
            <a:r>
              <a:rPr lang="en-GB" sz="1200" b="1" dirty="0">
                <a:effectLst/>
                <a:latin typeface="Calibri" panose="020F0502020204030204" pitchFamily="34" charset="0"/>
                <a:ea typeface="Calibri" panose="020F0502020204030204" pitchFamily="34" charset="0"/>
                <a:cs typeface="Calibri" panose="020F0502020204030204" pitchFamily="34" charset="0"/>
              </a:rPr>
              <a:t>(15), 91-100. https://files.eric.ed.gov/fulltext/EJ1103224.pdf</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200" b="1" dirty="0">
                <a:effectLst/>
                <a:latin typeface="Calibri" panose="020F0502020204030204" pitchFamily="34" charset="0"/>
                <a:ea typeface="Calibri" panose="020F0502020204030204" pitchFamily="34" charset="0"/>
                <a:cs typeface="Calibri" panose="020F0502020204030204" pitchFamily="34" charset="0"/>
              </a:rPr>
              <a:t>Harder, S. J., &amp; Chu, E. S. (2020). Timeliness of care. In </a:t>
            </a:r>
            <a:r>
              <a:rPr lang="en-GB" sz="1200" b="1" i="1" dirty="0">
                <a:effectLst/>
                <a:latin typeface="Calibri" panose="020F0502020204030204" pitchFamily="34" charset="0"/>
                <a:ea typeface="Calibri" panose="020F0502020204030204" pitchFamily="34" charset="0"/>
                <a:cs typeface="Calibri" panose="020F0502020204030204" pitchFamily="34" charset="0"/>
              </a:rPr>
              <a:t>The Patient and Health Care System: Perspectives on High-Quality Care</a:t>
            </a:r>
            <a:r>
              <a:rPr lang="en-GB" sz="1200" b="1" dirty="0">
                <a:effectLst/>
                <a:latin typeface="Calibri" panose="020F0502020204030204" pitchFamily="34" charset="0"/>
                <a:ea typeface="Calibri" panose="020F0502020204030204" pitchFamily="34" charset="0"/>
                <a:cs typeface="Calibri" panose="020F0502020204030204" pitchFamily="34" charset="0"/>
              </a:rPr>
              <a:t> (pp. 109-122). Springer, Cham. https://link.springer.com/book/10.1007/978-3-030-46567-4</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B5440461-46BD-4AC4-A828-C07FF8DAF1AD}"/>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smtClean="0"/>
              <a:pPr>
                <a:spcAft>
                  <a:spcPts val="600"/>
                </a:spcAft>
              </a:pPr>
              <a:t>13</a:t>
            </a:fld>
            <a:endParaRPr lang="en-GB" dirty="0"/>
          </a:p>
        </p:txBody>
      </p:sp>
      <p:pic>
        <p:nvPicPr>
          <p:cNvPr id="7" name="Picture 6" descr="Text&#10;&#10;Description automatically generated">
            <a:extLst>
              <a:ext uri="{FF2B5EF4-FFF2-40B4-BE49-F238E27FC236}">
                <a16:creationId xmlns:a16="http://schemas.microsoft.com/office/drawing/2014/main" id="{B6247CF3-C3C3-4A98-8283-82019E69910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229699" y="37382"/>
            <a:ext cx="1809750" cy="723900"/>
          </a:xfrm>
          <a:prstGeom prst="rect">
            <a:avLst/>
          </a:prstGeom>
        </p:spPr>
      </p:pic>
      <p:pic>
        <p:nvPicPr>
          <p:cNvPr id="11" name="Audio 10">
            <a:hlinkClick r:id="" action="ppaction://media"/>
            <a:extLst>
              <a:ext uri="{FF2B5EF4-FFF2-40B4-BE49-F238E27FC236}">
                <a16:creationId xmlns:a16="http://schemas.microsoft.com/office/drawing/2014/main" id="{168E63FD-584C-F2FA-6445-178229DC227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128742490"/>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3" name="Rectangle 1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Shape 28">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02B0CF5-904D-F574-839A-DE6879C79584}"/>
              </a:ext>
            </a:extLst>
          </p:cNvPr>
          <p:cNvSpPr>
            <a:spLocks noGrp="1"/>
          </p:cNvSpPr>
          <p:nvPr>
            <p:ph type="title"/>
          </p:nvPr>
        </p:nvSpPr>
        <p:spPr>
          <a:xfrm>
            <a:off x="677334" y="609599"/>
            <a:ext cx="3069263" cy="5545667"/>
          </a:xfrm>
        </p:spPr>
        <p:txBody>
          <a:bodyPr anchor="ctr">
            <a:normAutofit/>
          </a:bodyPr>
          <a:lstStyle/>
          <a:p>
            <a:pPr algn="ctr"/>
            <a:r>
              <a:rPr lang="en-US" b="1" dirty="0">
                <a:solidFill>
                  <a:schemeClr val="tx1">
                    <a:lumMod val="85000"/>
                    <a:lumOff val="15000"/>
                  </a:schemeClr>
                </a:solidFill>
                <a:latin typeface="Calibri" panose="020F0502020204030204" pitchFamily="34" charset="0"/>
                <a:cs typeface="Calibri" panose="020F0502020204030204" pitchFamily="34" charset="0"/>
              </a:rPr>
              <a:t>References</a:t>
            </a:r>
          </a:p>
        </p:txBody>
      </p:sp>
      <p:sp>
        <p:nvSpPr>
          <p:cNvPr id="4" name="Slide Number Placeholder 3">
            <a:extLst>
              <a:ext uri="{FF2B5EF4-FFF2-40B4-BE49-F238E27FC236}">
                <a16:creationId xmlns:a16="http://schemas.microsoft.com/office/drawing/2014/main" id="{17E3C79D-F428-405B-A351-1C4E79553448}"/>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a:solidFill>
                  <a:srgbClr val="FFFFFF"/>
                </a:solidFill>
              </a:rPr>
              <a:pPr>
                <a:spcAft>
                  <a:spcPts val="600"/>
                </a:spcAft>
              </a:pPr>
              <a:t>14</a:t>
            </a:fld>
            <a:endParaRPr lang="en-GB" dirty="0">
              <a:solidFill>
                <a:srgbClr val="FFFFFF"/>
              </a:solidFill>
            </a:endParaRPr>
          </a:p>
        </p:txBody>
      </p:sp>
      <p:sp>
        <p:nvSpPr>
          <p:cNvPr id="3" name="Content Placeholder 2">
            <a:extLst>
              <a:ext uri="{FF2B5EF4-FFF2-40B4-BE49-F238E27FC236}">
                <a16:creationId xmlns:a16="http://schemas.microsoft.com/office/drawing/2014/main" id="{EA3A6E7D-0698-FA93-E14C-E3B83E91F12A}"/>
              </a:ext>
            </a:extLst>
          </p:cNvPr>
          <p:cNvSpPr>
            <a:spLocks noGrp="1"/>
          </p:cNvSpPr>
          <p:nvPr>
            <p:ph idx="1"/>
          </p:nvPr>
        </p:nvSpPr>
        <p:spPr>
          <a:xfrm>
            <a:off x="3867023" y="347241"/>
            <a:ext cx="8054902" cy="6059246"/>
          </a:xfrm>
        </p:spPr>
        <p:txBody>
          <a:bodyPr anchor="ctr">
            <a:normAutofit fontScale="55000" lnSpcReduction="20000"/>
          </a:bodyPr>
          <a:lstStyle/>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Jackson, M., &amp; Cairns, T. (2021). Care of the critically ill patient.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Surgery (Oxford)</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39</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(1), 29-36. https://doi.org/10.1016/j.mpsur.2020.11.002</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Jones, T. L., Baxter, M. A. J., &amp; Khanduja, V. (2013). A quick guide to survey research.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The Annals of The Royal College of Surgeons of England</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95</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(1), 5-7. https://doi.org/10.1308%2F003588413X13511609956372</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Johnston, M. P. (2017). Secondary data analysis: A method of which the time has come.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Qualitative and quantitative methods in libraries</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3</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(3), 619-626. https://www.researchgate.net/publication/294718657_Secondary_Data_Analysis_A_Method_of_Which_the_Time_has_Come</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GIG Cymru NHS Wales. (2014). An assessment of unmet need for critical care in Wales. 1-20. </a:t>
            </a:r>
            <a:r>
              <a:rPr lang="en-GB" sz="2100"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https://gov.wales/sites/default/files/inline-documents/2018-11/written-statement-provision-of-critical-care-services-in-wales-annex.pdf</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Goundar, S. (2012). Chapter 3-Research methodology and research method.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Cloud Computing. Research Gate Publications</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https://www.researchgate.net/publication/333015026_Chapter_3_-_Research_Methodology_and_Research_Method</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Griffiths, J. D., Knight, V., &amp; Komenda, I. (2012).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Bed management in a Critical Care Unit. IMA Journal of Management Mathematics, 24(2), 137–153.</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https://doi.org/10.1093/imaman/dpr028</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Llywodraeth Cymru Welsh Government. (2017). Delivery Plan for the critically ill to 2020. 1-34. http://www.wales.nhs.uk/sites3/Documents/753/Delivery%20Plan%20for%20Critically%20ill%20Refresh%20final%20-%20English.pdf</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Llywodraeth Cymru Welsh Government. (2022). Population and household estimates for Wales (Census 2021). 1-7. </a:t>
            </a:r>
            <a:r>
              <a:rPr lang="en-GB" sz="2100"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https://gov.wales/sites/default/files/pdf-versions/2022/6/2/1656410438/population-and-household-estimates-wales-census-2021.pdf</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Llywodreath Cymru Welsh Government. (2019). Task and finish group in critical care: final report. 1-61. </a:t>
            </a:r>
            <a:r>
              <a:rPr lang="en-GB" sz="2100"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https://gov.wales/sites/default/files/publications/2019-07/task-and-finish-group-on-critical-care-final-report_0.pdf</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Lyons, R. A., Wareham, K., Hutchings, H. A., Major, E., &amp; Ferguson, B. (2000). Population requirement for adult critical-care beds: a prospective quantitative and qualitative study</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The Lancet, 355(9204), 595–598.</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https://doi.org/10.1016/s0140-6736(00)01265-4</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MedlinePlus. (2020). Critical care.</a:t>
            </a:r>
            <a:r>
              <a:rPr lang="en-GB" sz="2100"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National Library of Medicine. </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https://medlineplus.gov/about/using/citation/</a:t>
            </a:r>
            <a:endPar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457200" indent="-457200">
              <a:lnSpc>
                <a:spcPct val="90000"/>
              </a:lnSpc>
              <a:spcBef>
                <a:spcPts val="0"/>
              </a:spcBef>
              <a:spcAft>
                <a:spcPts val="1000"/>
              </a:spcAft>
            </a:pP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NHS. (2016). Together for health –A delivery plan for the critically ill: </a:t>
            </a:r>
            <a:r>
              <a:rPr lang="en-GB" sz="2100" b="1"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 Delivery Plan up to 2016 for NHS</a:t>
            </a:r>
            <a:r>
              <a:rPr lang="en-GB" sz="21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(“Together for Health – A Delivery Plan for the Critically Ill - NHS Wales”) 1-30. </a:t>
            </a:r>
            <a:r>
              <a:rPr lang="en-GB" sz="2100"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https://www.wales.nhs.uk/documents/Delivery-Plan-for-the-critically-ill.pdf</a:t>
            </a:r>
            <a:endParaRPr lang="en-US" sz="2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US" sz="700" dirty="0">
              <a:solidFill>
                <a:srgbClr val="FFFFFF"/>
              </a:solidFill>
            </a:endParaRPr>
          </a:p>
        </p:txBody>
      </p:sp>
      <p:pic>
        <p:nvPicPr>
          <p:cNvPr id="6" name="Picture 5" descr="Text&#10;&#10;Description automatically generated">
            <a:extLst>
              <a:ext uri="{FF2B5EF4-FFF2-40B4-BE49-F238E27FC236}">
                <a16:creationId xmlns:a16="http://schemas.microsoft.com/office/drawing/2014/main" id="{A44D71A3-A81E-4C51-83E9-14AB4E9864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95896" y="6134100"/>
            <a:ext cx="1809750" cy="723900"/>
          </a:xfrm>
          <a:prstGeom prst="rect">
            <a:avLst/>
          </a:prstGeom>
        </p:spPr>
      </p:pic>
    </p:spTree>
    <p:extLst>
      <p:ext uri="{BB962C8B-B14F-4D97-AF65-F5344CB8AC3E}">
        <p14:creationId xmlns:p14="http://schemas.microsoft.com/office/powerpoint/2010/main" val="3766412331"/>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9930886-43FA-5191-2309-2118C85A7477}"/>
              </a:ext>
            </a:extLst>
          </p:cNvPr>
          <p:cNvSpPr>
            <a:spLocks noGrp="1"/>
          </p:cNvSpPr>
          <p:nvPr>
            <p:ph idx="1"/>
          </p:nvPr>
        </p:nvSpPr>
        <p:spPr>
          <a:xfrm>
            <a:off x="428263" y="196769"/>
            <a:ext cx="6844604" cy="6123007"/>
          </a:xfrm>
        </p:spPr>
        <p:txBody>
          <a:bodyPr anchor="ctr">
            <a:noAutofit/>
          </a:bodyPr>
          <a:lstStyle/>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Navarro Sada, A., &amp; Maldonado, A. (2007). Research methods in education. -by louis cohen, lawrence manion and keith morrison. https://gtu.ge/Agro-Lib/RESEARCH%20METHOD%20COHEN%20ok.pdf</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Patrick Davis C. (2021). Medical definition of critical care. </a:t>
            </a:r>
            <a:r>
              <a:rPr lang="en-GB" sz="1400" b="1" i="1" dirty="0">
                <a:effectLst/>
                <a:latin typeface="Calibri" panose="020F0502020204030204" pitchFamily="34" charset="0"/>
                <a:ea typeface="Calibri" panose="020F0502020204030204" pitchFamily="34" charset="0"/>
                <a:cs typeface="Calibri" panose="020F0502020204030204" pitchFamily="34" charset="0"/>
              </a:rPr>
              <a:t>MedicineNet</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u="sng" dirty="0">
                <a:effectLst/>
                <a:latin typeface="Calibri" panose="020F0502020204030204" pitchFamily="34" charset="0"/>
                <a:ea typeface="Calibri" panose="020F0502020204030204" pitchFamily="34" charset="0"/>
                <a:cs typeface="Calibri" panose="020F0502020204030204" pitchFamily="34" charset="0"/>
                <a:hlinkClick r:id="rId2"/>
              </a:rPr>
              <a:t>https://www.medicinenet.com/critical_care/definition.htm</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Pugh, R. J., Bailey, R., Szakmany, T., Al Sallakh, M., Hollinghurst, J., Akbari, A., ... &amp; Lyons, R. A. (2021). Long‐term trends in critical care admissions in Wales. </a:t>
            </a:r>
            <a:r>
              <a:rPr lang="en-GB" sz="1400" b="1" i="1" dirty="0">
                <a:effectLst/>
                <a:latin typeface="Calibri" panose="020F0502020204030204" pitchFamily="34" charset="0"/>
                <a:ea typeface="Calibri" panose="020F0502020204030204" pitchFamily="34" charset="0"/>
                <a:cs typeface="Calibri" panose="020F0502020204030204" pitchFamily="34" charset="0"/>
              </a:rPr>
              <a:t>Anaesthesia</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i="1" dirty="0">
                <a:effectLst/>
                <a:latin typeface="Calibri" panose="020F0502020204030204" pitchFamily="34" charset="0"/>
                <a:ea typeface="Calibri" panose="020F0502020204030204" pitchFamily="34" charset="0"/>
                <a:cs typeface="Calibri" panose="020F0502020204030204" pitchFamily="34" charset="0"/>
              </a:rPr>
              <a:t>76</a:t>
            </a:r>
            <a:r>
              <a:rPr lang="en-GB" sz="1400" b="1" dirty="0">
                <a:effectLst/>
                <a:latin typeface="Calibri" panose="020F0502020204030204" pitchFamily="34" charset="0"/>
                <a:ea typeface="Calibri" panose="020F0502020204030204" pitchFamily="34" charset="0"/>
                <a:cs typeface="Calibri" panose="020F0502020204030204" pitchFamily="34" charset="0"/>
              </a:rPr>
              <a:t>(10), 1316-1325. https://doi.org/10.1111/anae.15466</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Rahman, M. S. (2020). The advantages and disadvantages of using qualitative and quantitative approaches and methods in language “testing and assessment” research: A literature review. https://doi.org/10.5539/jel.v6n1p102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Ravaghi, H., Alidoost, S., Mannion, R., &amp; Bélorgeot, V. D. (2020). Models and methods for determining the optimal number of beds in hospitals and regions: a systematic scoping review. </a:t>
            </a:r>
            <a:r>
              <a:rPr lang="en-GB" sz="1400" b="1" i="1" dirty="0">
                <a:effectLst/>
                <a:latin typeface="Calibri" panose="020F0502020204030204" pitchFamily="34" charset="0"/>
                <a:ea typeface="Calibri" panose="020F0502020204030204" pitchFamily="34" charset="0"/>
                <a:cs typeface="Calibri" panose="020F0502020204030204" pitchFamily="34" charset="0"/>
              </a:rPr>
              <a:t>BMC health services research</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i="1" dirty="0">
                <a:effectLst/>
                <a:latin typeface="Calibri" panose="020F0502020204030204" pitchFamily="34" charset="0"/>
                <a:ea typeface="Calibri" panose="020F0502020204030204" pitchFamily="34" charset="0"/>
                <a:cs typeface="Calibri" panose="020F0502020204030204" pitchFamily="34" charset="0"/>
              </a:rPr>
              <a:t>20</a:t>
            </a:r>
            <a:r>
              <a:rPr lang="en-GB" sz="1400" b="1" dirty="0">
                <a:effectLst/>
                <a:latin typeface="Calibri" panose="020F0502020204030204" pitchFamily="34" charset="0"/>
                <a:ea typeface="Calibri" panose="020F0502020204030204" pitchFamily="34" charset="0"/>
                <a:cs typeface="Calibri" panose="020F0502020204030204" pitchFamily="34" charset="0"/>
              </a:rPr>
              <a:t>(1), 1-13. https://doi.org/10.1186/s12913-020-5023-z</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Times New Roman" panose="02020603050405020304" pitchFamily="18" charset="0"/>
                <a:cs typeface="Calibri" panose="020F0502020204030204" pitchFamily="34" charset="0"/>
              </a:rPr>
              <a:t>Roskams M. (2022, June 28). Population and household estimates Wales: census 2021. </a:t>
            </a:r>
            <a:r>
              <a:rPr lang="en-GB" sz="1400" b="1" i="1" dirty="0">
                <a:effectLst/>
                <a:latin typeface="Calibri" panose="020F0502020204030204" pitchFamily="34" charset="0"/>
                <a:ea typeface="Times New Roman" panose="02020603050405020304" pitchFamily="18" charset="0"/>
                <a:cs typeface="Calibri" panose="020F0502020204030204" pitchFamily="34" charset="0"/>
              </a:rPr>
              <a:t>Office of National trend. </a:t>
            </a:r>
            <a:r>
              <a:rPr lang="en-GB" sz="1400" b="1" u="sng" dirty="0">
                <a:effectLst/>
                <a:latin typeface="Calibri" panose="020F0502020204030204" pitchFamily="34" charset="0"/>
                <a:ea typeface="Times New Roman" panose="02020603050405020304" pitchFamily="18" charset="0"/>
                <a:cs typeface="Calibri" panose="020F0502020204030204" pitchFamily="34" charset="0"/>
                <a:hlinkClick r:id="rId3"/>
              </a:rPr>
              <a:t>https://www.ons.gov.uk/peoplepopulationandcommunity/populationandmigration/populationestimates/bulletins/populationandhouseholdestimateswales/census2021</a:t>
            </a:r>
            <a:r>
              <a:rPr lang="en-GB" sz="14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US" sz="1400" b="1" dirty="0">
                <a:effectLst/>
                <a:latin typeface="Calibri" panose="020F0502020204030204" pitchFamily="34" charset="0"/>
                <a:ea typeface="Times New Roman" panose="02020603050405020304" pitchFamily="18" charset="0"/>
                <a:cs typeface="Calibri" panose="020F0502020204030204" pitchFamily="34" charset="0"/>
              </a:rPr>
              <a:t>Senedd Research. (2021). Coronavirus: NHS activity and capacity. https://research.senedd.wales/research-articles/coronavirus-nhs-activity-and-capacity/</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US" sz="1400" b="1" dirty="0">
                <a:effectLst/>
                <a:latin typeface="Calibri" panose="020F0502020204030204" pitchFamily="34" charset="0"/>
                <a:ea typeface="Times New Roman" panose="02020603050405020304" pitchFamily="18" charset="0"/>
                <a:cs typeface="Calibri" panose="020F0502020204030204" pitchFamily="34" charset="0"/>
              </a:rPr>
              <a:t>Taber, K. S. (2018). The use of Cronbach’s alpha when developing and reporting research instruments in science education. </a:t>
            </a:r>
            <a:r>
              <a:rPr lang="en-US" sz="1400" b="1" i="1" dirty="0">
                <a:effectLst/>
                <a:latin typeface="Calibri" panose="020F0502020204030204" pitchFamily="34" charset="0"/>
                <a:ea typeface="Times New Roman" panose="02020603050405020304" pitchFamily="18" charset="0"/>
                <a:cs typeface="Calibri" panose="020F0502020204030204" pitchFamily="34" charset="0"/>
              </a:rPr>
              <a:t>Research in science education</a:t>
            </a:r>
            <a:r>
              <a:rPr lang="en-US" sz="1400" b="1" dirty="0">
                <a:effectLst/>
                <a:latin typeface="Calibri" panose="020F0502020204030204" pitchFamily="34" charset="0"/>
                <a:ea typeface="Times New Roman" panose="02020603050405020304" pitchFamily="18" charset="0"/>
                <a:cs typeface="Calibri" panose="020F0502020204030204" pitchFamily="34" charset="0"/>
              </a:rPr>
              <a:t>, </a:t>
            </a:r>
            <a:r>
              <a:rPr lang="en-US" sz="1400" b="1" i="1" dirty="0">
                <a:effectLst/>
                <a:latin typeface="Calibri" panose="020F0502020204030204" pitchFamily="34" charset="0"/>
                <a:ea typeface="Times New Roman" panose="02020603050405020304" pitchFamily="18" charset="0"/>
                <a:cs typeface="Calibri" panose="020F0502020204030204" pitchFamily="34" charset="0"/>
              </a:rPr>
              <a:t>48</a:t>
            </a:r>
            <a:r>
              <a:rPr lang="en-US" sz="1400" b="1" dirty="0">
                <a:effectLst/>
                <a:latin typeface="Calibri" panose="020F0502020204030204" pitchFamily="34" charset="0"/>
                <a:ea typeface="Times New Roman" panose="02020603050405020304" pitchFamily="18" charset="0"/>
                <a:cs typeface="Calibri" panose="020F0502020204030204" pitchFamily="34" charset="0"/>
              </a:rPr>
              <a:t>(6), 1273-1296.</a:t>
            </a:r>
            <a:r>
              <a:rPr lang="en-US" sz="1400" b="1" u="sng" dirty="0">
                <a:effectLst/>
                <a:latin typeface="Calibri" panose="020F0502020204030204" pitchFamily="34" charset="0"/>
                <a:ea typeface="Calibri" panose="020F0502020204030204" pitchFamily="34" charset="0"/>
                <a:cs typeface="Calibri" panose="020F0502020204030204" pitchFamily="34" charset="0"/>
              </a:rPr>
              <a:t> </a:t>
            </a:r>
            <a:r>
              <a:rPr lang="en-GB" sz="1400" b="1" u="sng" dirty="0">
                <a:effectLst/>
                <a:latin typeface="Calibri" panose="020F0502020204030204" pitchFamily="34" charset="0"/>
                <a:ea typeface="Calibri" panose="020F0502020204030204" pitchFamily="34" charset="0"/>
                <a:cs typeface="Calibri" panose="020F0502020204030204" pitchFamily="34" charset="0"/>
              </a:rPr>
              <a:t>https://link.springer.com/article/10.1007/s11165-016-9602-2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Tan, T., Brett, S. J., &amp; Stokes, T. (2009). Rehabilitation after critical illness: summary of NICE guidance. </a:t>
            </a:r>
            <a:r>
              <a:rPr lang="en-GB" sz="1400" b="1" i="1" dirty="0">
                <a:effectLst/>
                <a:latin typeface="Calibri" panose="020F0502020204030204" pitchFamily="34" charset="0"/>
                <a:ea typeface="Calibri" panose="020F0502020204030204" pitchFamily="34" charset="0"/>
                <a:cs typeface="Calibri" panose="020F0502020204030204" pitchFamily="34" charset="0"/>
              </a:rPr>
              <a:t>Bmj</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i="1" dirty="0">
                <a:effectLst/>
                <a:latin typeface="Calibri" panose="020F0502020204030204" pitchFamily="34" charset="0"/>
                <a:ea typeface="Calibri" panose="020F0502020204030204" pitchFamily="34" charset="0"/>
                <a:cs typeface="Calibri" panose="020F0502020204030204" pitchFamily="34" charset="0"/>
              </a:rPr>
              <a:t>338</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u="sng" dirty="0">
                <a:effectLst/>
                <a:latin typeface="Calibri" panose="020F0502020204030204" pitchFamily="34" charset="0"/>
                <a:ea typeface="Calibri" panose="020F0502020204030204" pitchFamily="34" charset="0"/>
                <a:cs typeface="Calibri" panose="020F0502020204030204" pitchFamily="34" charset="0"/>
                <a:hlinkClick r:id="rId4"/>
              </a:rPr>
              <a:t>https://doi.org/10.1136/bmj.b822</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90000"/>
              </a:lnSpc>
              <a:spcBef>
                <a:spcPts val="0"/>
              </a:spcBef>
              <a:spcAft>
                <a:spcPts val="1000"/>
              </a:spcAft>
            </a:pPr>
            <a:r>
              <a:rPr lang="en-GB" sz="1400" b="1" dirty="0">
                <a:effectLst/>
                <a:latin typeface="Calibri" panose="020F0502020204030204" pitchFamily="34" charset="0"/>
                <a:ea typeface="Calibri" panose="020F0502020204030204" pitchFamily="34" charset="0"/>
                <a:cs typeface="Calibri" panose="020F0502020204030204" pitchFamily="34" charset="0"/>
              </a:rPr>
              <a:t>Tate, J. A., &amp; Happ, M. B. (2018). Qualitative secondary analysis: a case exemplar. </a:t>
            </a:r>
            <a:r>
              <a:rPr lang="en-GB" sz="1400" b="1" i="1" dirty="0">
                <a:effectLst/>
                <a:latin typeface="Calibri" panose="020F0502020204030204" pitchFamily="34" charset="0"/>
                <a:ea typeface="Calibri" panose="020F0502020204030204" pitchFamily="34" charset="0"/>
                <a:cs typeface="Calibri" panose="020F0502020204030204" pitchFamily="34" charset="0"/>
              </a:rPr>
              <a:t>Journal of Pediatric Health Care</a:t>
            </a:r>
            <a:r>
              <a:rPr lang="en-GB" sz="1400" b="1" dirty="0">
                <a:effectLst/>
                <a:latin typeface="Calibri" panose="020F0502020204030204" pitchFamily="34" charset="0"/>
                <a:ea typeface="Calibri" panose="020F0502020204030204" pitchFamily="34" charset="0"/>
                <a:cs typeface="Calibri" panose="020F0502020204030204" pitchFamily="34" charset="0"/>
              </a:rPr>
              <a:t>, </a:t>
            </a:r>
            <a:r>
              <a:rPr lang="en-GB" sz="1400" b="1" i="1" dirty="0">
                <a:effectLst/>
                <a:latin typeface="Calibri" panose="020F0502020204030204" pitchFamily="34" charset="0"/>
                <a:ea typeface="Calibri" panose="020F0502020204030204" pitchFamily="34" charset="0"/>
                <a:cs typeface="Calibri" panose="020F0502020204030204" pitchFamily="34" charset="0"/>
              </a:rPr>
              <a:t>32</a:t>
            </a:r>
            <a:r>
              <a:rPr lang="en-GB" sz="1400" b="1" dirty="0">
                <a:effectLst/>
                <a:latin typeface="Calibri" panose="020F0502020204030204" pitchFamily="34" charset="0"/>
                <a:ea typeface="Calibri" panose="020F0502020204030204" pitchFamily="34" charset="0"/>
                <a:cs typeface="Calibri" panose="020F0502020204030204" pitchFamily="34" charset="0"/>
              </a:rPr>
              <a:t>(3), 308-312. https://www.ncbi.nlm.nih.gov/pmc/articles/PMC5911239/pdf/nihms929030.p</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5" name="Straight Connector 14">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767A0755-1EE4-428E-BE82-C3248EEC2716}"/>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smtClean="0"/>
              <a:pPr>
                <a:spcAft>
                  <a:spcPts val="600"/>
                </a:spcAft>
              </a:pPr>
              <a:t>15</a:t>
            </a:fld>
            <a:endParaRPr lang="en-GB" dirty="0"/>
          </a:p>
        </p:txBody>
      </p:sp>
      <p:sp>
        <p:nvSpPr>
          <p:cNvPr id="25"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524C269-A318-C4B5-CF17-BCE3A74528B5}"/>
              </a:ext>
            </a:extLst>
          </p:cNvPr>
          <p:cNvSpPr>
            <a:spLocks noGrp="1"/>
          </p:cNvSpPr>
          <p:nvPr>
            <p:ph type="title"/>
          </p:nvPr>
        </p:nvSpPr>
        <p:spPr>
          <a:xfrm>
            <a:off x="8259636" y="1253067"/>
            <a:ext cx="2941763" cy="4351866"/>
          </a:xfrm>
        </p:spPr>
        <p:txBody>
          <a:bodyPr anchor="ctr">
            <a:normAutofit/>
          </a:bodyPr>
          <a:lstStyle/>
          <a:p>
            <a:pPr algn="ctr"/>
            <a:r>
              <a:rPr lang="en-US" b="1" dirty="0">
                <a:solidFill>
                  <a:schemeClr val="bg1"/>
                </a:solidFill>
                <a:latin typeface="Calibri" panose="020F0502020204030204" pitchFamily="34" charset="0"/>
                <a:cs typeface="Calibri" panose="020F0502020204030204" pitchFamily="34" charset="0"/>
              </a:rPr>
              <a:t>References</a:t>
            </a:r>
          </a:p>
        </p:txBody>
      </p:sp>
      <p:pic>
        <p:nvPicPr>
          <p:cNvPr id="6" name="Picture 5" descr="Text&#10;&#10;Description automatically generated">
            <a:extLst>
              <a:ext uri="{FF2B5EF4-FFF2-40B4-BE49-F238E27FC236}">
                <a16:creationId xmlns:a16="http://schemas.microsoft.com/office/drawing/2014/main" id="{B033312E-FAD7-454E-9494-334C095E6C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15297" y="5990364"/>
            <a:ext cx="1809750" cy="723900"/>
          </a:xfrm>
          <a:prstGeom prst="rect">
            <a:avLst/>
          </a:prstGeom>
        </p:spPr>
      </p:pic>
    </p:spTree>
    <p:extLst>
      <p:ext uri="{BB962C8B-B14F-4D97-AF65-F5344CB8AC3E}">
        <p14:creationId xmlns:p14="http://schemas.microsoft.com/office/powerpoint/2010/main" val="2161866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3" name="Rectangle 1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53376"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33042"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4631"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6597"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5488"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7655"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4821"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Shape 28">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2154" y="-8467"/>
            <a:ext cx="7109846" cy="6866467"/>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308AD40-0A9D-20E6-876A-05D684DDF40F}"/>
              </a:ext>
            </a:extLst>
          </p:cNvPr>
          <p:cNvSpPr>
            <a:spLocks noGrp="1"/>
          </p:cNvSpPr>
          <p:nvPr>
            <p:ph type="title"/>
          </p:nvPr>
        </p:nvSpPr>
        <p:spPr>
          <a:xfrm>
            <a:off x="677335" y="609599"/>
            <a:ext cx="3461312" cy="5545667"/>
          </a:xfrm>
        </p:spPr>
        <p:txBody>
          <a:bodyPr anchor="ctr">
            <a:normAutofit/>
          </a:bodyPr>
          <a:lstStyle/>
          <a:p>
            <a:pPr algn="ctr"/>
            <a:r>
              <a:rPr lang="en-US" b="1" dirty="0">
                <a:solidFill>
                  <a:schemeClr val="tx1">
                    <a:lumMod val="85000"/>
                    <a:lumOff val="15000"/>
                  </a:schemeClr>
                </a:solidFill>
                <a:latin typeface="Calibri" panose="020F0502020204030204" pitchFamily="34" charset="0"/>
                <a:cs typeface="Calibri" panose="020F0502020204030204" pitchFamily="34" charset="0"/>
              </a:rPr>
              <a:t>References</a:t>
            </a:r>
          </a:p>
        </p:txBody>
      </p:sp>
      <p:sp>
        <p:nvSpPr>
          <p:cNvPr id="4" name="Slide Number Placeholder 3">
            <a:extLst>
              <a:ext uri="{FF2B5EF4-FFF2-40B4-BE49-F238E27FC236}">
                <a16:creationId xmlns:a16="http://schemas.microsoft.com/office/drawing/2014/main" id="{9FF895E3-F066-4482-BE1F-7BD3408D1DFA}"/>
              </a:ext>
            </a:extLst>
          </p:cNvPr>
          <p:cNvSpPr>
            <a:spLocks noGrp="1"/>
          </p:cNvSpPr>
          <p:nvPr>
            <p:ph type="sldNum" sz="quarter" idx="12"/>
          </p:nvPr>
        </p:nvSpPr>
        <p:spPr>
          <a:xfrm>
            <a:off x="8590663" y="6041362"/>
            <a:ext cx="683339" cy="365125"/>
          </a:xfrm>
        </p:spPr>
        <p:txBody>
          <a:bodyPr>
            <a:normAutofit/>
          </a:bodyPr>
          <a:lstStyle/>
          <a:p>
            <a:pPr>
              <a:spcAft>
                <a:spcPts val="600"/>
              </a:spcAft>
            </a:pPr>
            <a:fld id="{3C4F0F9E-210B-482D-82B5-CE371B53D823}" type="slidenum">
              <a:rPr lang="en-GB">
                <a:solidFill>
                  <a:srgbClr val="FFFFFF"/>
                </a:solidFill>
              </a:rPr>
              <a:pPr>
                <a:spcAft>
                  <a:spcPts val="600"/>
                </a:spcAft>
              </a:pPr>
              <a:t>16</a:t>
            </a:fld>
            <a:endParaRPr lang="en-GB" dirty="0">
              <a:solidFill>
                <a:srgbClr val="FFFFFF"/>
              </a:solidFill>
            </a:endParaRPr>
          </a:p>
        </p:txBody>
      </p:sp>
      <p:sp>
        <p:nvSpPr>
          <p:cNvPr id="3" name="Content Placeholder 2">
            <a:extLst>
              <a:ext uri="{FF2B5EF4-FFF2-40B4-BE49-F238E27FC236}">
                <a16:creationId xmlns:a16="http://schemas.microsoft.com/office/drawing/2014/main" id="{FADF643D-13F4-7996-4B1C-9AB9FCE566CD}"/>
              </a:ext>
            </a:extLst>
          </p:cNvPr>
          <p:cNvSpPr>
            <a:spLocks noGrp="1"/>
          </p:cNvSpPr>
          <p:nvPr>
            <p:ph idx="1"/>
          </p:nvPr>
        </p:nvSpPr>
        <p:spPr>
          <a:xfrm>
            <a:off x="6116083" y="609600"/>
            <a:ext cx="5511296" cy="5796888"/>
          </a:xfrm>
        </p:spPr>
        <p:txBody>
          <a:bodyPr anchor="ctr">
            <a:normAutofit lnSpcReduction="10000"/>
          </a:bodyPr>
          <a:lstStyle/>
          <a:p>
            <a:pPr marL="457200" marR="0" indent="-457200">
              <a:lnSpc>
                <a:spcPct val="90000"/>
              </a:lnSpc>
            </a:pP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Tinker A. (2022). The top seven healthcare outcome measures and three measurement essentials. </a:t>
            </a:r>
            <a:r>
              <a:rPr lang="en-US" b="1" i="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Health Catalyst</a:t>
            </a:r>
            <a:r>
              <a:rPr lang="en-US" b="1" i="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hlinkClick r:id="rId2">
                  <a:extLst>
                    <a:ext uri="{A12FA001-AC4F-418D-AE19-62706E023703}">
                      <ahyp:hlinkClr xmlns:ahyp="http://schemas.microsoft.com/office/drawing/2018/hyperlinkcolor" val="tx"/>
                    </a:ext>
                  </a:extLst>
                </a:hlinkClick>
              </a:rPr>
              <a:t>https://www.healthcatalyst.com/insights/top-7-healthcare-outcome-measures</a:t>
            </a:r>
            <a:endPar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p>
            <a:pPr marL="457200" marR="0" indent="-457200">
              <a:lnSpc>
                <a:spcPct val="90000"/>
              </a:lnSpc>
            </a:pP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University of Cumbria. (2020). Gibbs’ reflective cycle, </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1-4. </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https://my.cumbria.ac.uk/media/MyCumbria/Documents/ReflectiveCycleGibbs.pdf</a:t>
            </a:r>
            <a:endPar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p>
            <a:pPr marL="457200" marR="0" indent="-457200">
              <a:lnSpc>
                <a:spcPct val="90000"/>
              </a:lnSpc>
            </a:pP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World Health Organization (WHO). (2022). Quality of care</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https://www.who.int/health-topics/quality-of-care#tab=tab_1</a:t>
            </a:r>
            <a:endPar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p>
            <a:pPr marL="457200" marR="0" indent="-457200">
              <a:lnSpc>
                <a:spcPct val="90000"/>
              </a:lnSpc>
            </a:pP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Zampieri, F. G., Skrifvars, M. B., &amp; Anstey, J. (2020). Intensive care accessibility and outcomes in pandemics. </a:t>
            </a:r>
            <a:r>
              <a:rPr lang="en-US" b="1" i="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Intensive care medicine</a:t>
            </a: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r>
              <a:rPr lang="en-US" b="1" i="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46</a:t>
            </a: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(11), 2064-2066</a:t>
            </a:r>
            <a:r>
              <a:rPr lang="en-US"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https://link.springer.com/article/10.1007/s00134-020-06264-3</a:t>
            </a:r>
          </a:p>
          <a:p>
            <a:pPr marL="457200" marR="0" indent="-457200">
              <a:lnSpc>
                <a:spcPct val="90000"/>
              </a:lnSpc>
              <a:spcBef>
                <a:spcPts val="0"/>
              </a:spcBef>
              <a:spcAft>
                <a:spcPts val="0"/>
              </a:spcAft>
            </a:pPr>
            <a:r>
              <a:rPr lang="en-GB"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1000 Lives Plus. (n.d.). Improving critical care. How to Guide. NHS. </a:t>
            </a:r>
            <a:r>
              <a:rPr lang="en-GB" b="1"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https://www.wales.nhs.uk/document/174246</a:t>
            </a:r>
            <a:endParaRPr lang="en-US"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457200" marR="0" indent="-457200">
              <a:lnSpc>
                <a:spcPct val="90000"/>
              </a:lnSpc>
              <a:spcBef>
                <a:spcPts val="0"/>
              </a:spcBef>
              <a:spcAft>
                <a:spcPts val="0"/>
              </a:spcAft>
            </a:pP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111. Wales.nhs.uk. (2021). 111.</a:t>
            </a:r>
            <a:r>
              <a:rPr lang="en-US" b="1" i="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r>
              <a:rPr lang="en-US"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Intensive care. https://111.wales.nhs.uk/Intensivecare/</a:t>
            </a:r>
            <a:endParaRPr lang="en-US"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a:lnSpc>
                <a:spcPct val="90000"/>
              </a:lnSpc>
            </a:pPr>
            <a:endParaRPr lang="en-US" sz="1700" dirty="0">
              <a:solidFill>
                <a:srgbClr val="FFFFFF"/>
              </a:solidFill>
            </a:endParaRPr>
          </a:p>
        </p:txBody>
      </p:sp>
      <p:pic>
        <p:nvPicPr>
          <p:cNvPr id="6" name="Picture 5" descr="Text&#10;&#10;Description automatically generated">
            <a:extLst>
              <a:ext uri="{FF2B5EF4-FFF2-40B4-BE49-F238E27FC236}">
                <a16:creationId xmlns:a16="http://schemas.microsoft.com/office/drawing/2014/main" id="{860F601D-E91D-4BB0-8B2A-FFA9C93825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7960" y="5801783"/>
            <a:ext cx="1809750" cy="723900"/>
          </a:xfrm>
          <a:prstGeom prst="rect">
            <a:avLst/>
          </a:prstGeom>
        </p:spPr>
      </p:pic>
    </p:spTree>
    <p:extLst>
      <p:ext uri="{BB962C8B-B14F-4D97-AF65-F5344CB8AC3E}">
        <p14:creationId xmlns:p14="http://schemas.microsoft.com/office/powerpoint/2010/main" val="74085042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1924</TotalTime>
  <Words>5671</Words>
  <Application>Microsoft Office PowerPoint</Application>
  <PresentationFormat>Widescreen</PresentationFormat>
  <Paragraphs>290</Paragraphs>
  <Slides>16</Slides>
  <Notes>12</Notes>
  <HiddenSlides>1</HiddenSlides>
  <MMClips>13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Symbol</vt:lpstr>
      <vt:lpstr>Trebuchet MS</vt:lpstr>
      <vt:lpstr>Wingdings 3</vt:lpstr>
      <vt:lpstr>Facet</vt:lpstr>
      <vt:lpstr> UWTSD Independent Project  BMSK6007</vt:lpstr>
      <vt:lpstr>Introduction to Critical Care </vt:lpstr>
      <vt:lpstr>What is it that I wanted to research?</vt:lpstr>
      <vt:lpstr>Background and Why I wanted to research this…</vt:lpstr>
      <vt:lpstr>Literature Review </vt:lpstr>
      <vt:lpstr>Literature Review &amp; Key Findings </vt:lpstr>
      <vt:lpstr>Methodology </vt:lpstr>
      <vt:lpstr>Methodology -Qualitative Data </vt:lpstr>
      <vt:lpstr>Results - Findings</vt:lpstr>
      <vt:lpstr>Conclusion</vt:lpstr>
      <vt:lpstr>Evaluation</vt:lpstr>
      <vt:lpstr>Reflection </vt:lpstr>
      <vt:lpstr>References </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BMSK6007 Independent Project</dc:title>
  <dc:creator>Eryl Daniels  (NHS Wales Health Collaborative)</dc:creator>
  <cp:lastModifiedBy>Eryl Ez Daniels (1401712)</cp:lastModifiedBy>
  <cp:revision>13</cp:revision>
  <dcterms:created xsi:type="dcterms:W3CDTF">2022-11-21T11:52:01Z</dcterms:created>
  <dcterms:modified xsi:type="dcterms:W3CDTF">2022-11-27T21:44:55Z</dcterms:modified>
</cp:coreProperties>
</file>