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78" r:id="rId5"/>
    <p:sldId id="279" r:id="rId6"/>
    <p:sldId id="280" r:id="rId7"/>
    <p:sldId id="281" r:id="rId8"/>
    <p:sldId id="283" r:id="rId9"/>
    <p:sldId id="284" r:id="rId10"/>
    <p:sldId id="285" r:id="rId11"/>
    <p:sldId id="286" r:id="rId12"/>
    <p:sldId id="287" r:id="rId13"/>
    <p:sldId id="2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9372" autoAdjust="0"/>
  </p:normalViewPr>
  <p:slideViewPr>
    <p:cSldViewPr snapToGrid="0">
      <p:cViewPr>
        <p:scale>
          <a:sx n="95" d="100"/>
          <a:sy n="95" d="100"/>
        </p:scale>
        <p:origin x="6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4/1/2022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introduce the following Digital Business Power point I have created featuring Air B&amp;B.</a:t>
            </a:r>
          </a:p>
        </p:txBody>
      </p:sp>
      <p:sp>
        <p:nvSpPr>
          <p:cNvPr id="4" name="Slide Number Placeholder 3"/>
          <p:cNvSpPr>
            <a:spLocks noGrp="1"/>
          </p:cNvSpPr>
          <p:nvPr>
            <p:ph type="sldNum" sz="quarter" idx="5"/>
          </p:nvPr>
        </p:nvSpPr>
        <p:spPr/>
        <p:txBody>
          <a:bodyPr/>
          <a:lstStyle/>
          <a:p>
            <a:fld id="{2E6DE88F-1F85-4A27-9D34-D74A50E7B0DA}" type="slidenum">
              <a:rPr lang="en-US" smtClean="0"/>
              <a:t>1</a:t>
            </a:fld>
            <a:endParaRPr lang="en-US" dirty="0"/>
          </a:p>
        </p:txBody>
      </p:sp>
    </p:spTree>
    <p:extLst>
      <p:ext uri="{BB962C8B-B14F-4D97-AF65-F5344CB8AC3E}">
        <p14:creationId xmlns:p14="http://schemas.microsoft.com/office/powerpoint/2010/main" val="4181116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click the speaker note to listen to audio)</a:t>
            </a:r>
          </a:p>
          <a:p>
            <a:endParaRPr lang="en-US" dirty="0"/>
          </a:p>
          <a:p>
            <a:r>
              <a:rPr lang="en-US" dirty="0"/>
              <a:t>Good afternoon, My name is Emma Cloutman and today I would like to present you with this </a:t>
            </a:r>
            <a:r>
              <a:rPr lang="en-US" dirty="0" err="1"/>
              <a:t>Powerpoint</a:t>
            </a:r>
            <a:r>
              <a:rPr lang="en-US" dirty="0"/>
              <a:t> which will cover the peer – to – peer accommodation of a business known as Airbnb. I will </a:t>
            </a:r>
            <a:r>
              <a:rPr lang="en-US" dirty="0" err="1"/>
              <a:t>analyse</a:t>
            </a:r>
            <a:r>
              <a:rPr lang="en-US" dirty="0"/>
              <a:t> the themes from chapter 1, 10 and 14 of the book peer – to – peer accommodation networks – pushing the boundaries by </a:t>
            </a:r>
            <a:r>
              <a:rPr lang="en-US" dirty="0" err="1"/>
              <a:t>Dolcinar</a:t>
            </a:r>
            <a:r>
              <a:rPr lang="en-US" dirty="0"/>
              <a:t> 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disruption has already started happening for example the largest accommodation provider owns no real estate – Airbnb</a:t>
            </a:r>
          </a:p>
          <a:p>
            <a:r>
              <a:rPr lang="en-GB" dirty="0"/>
              <a:t>The worlds largest taxi company owns no taxis – uber</a:t>
            </a:r>
          </a:p>
          <a:p>
            <a:r>
              <a:rPr lang="en-GB" dirty="0"/>
              <a:t>The largest movie house owns no cinemas – Netflix</a:t>
            </a:r>
          </a:p>
          <a:p>
            <a:r>
              <a:rPr lang="en-GB" dirty="0"/>
              <a:t>Digital environment has rapidly expanded Airbnb is a good example as it is a shared economy and is a part of a business module that represents the change.</a:t>
            </a:r>
          </a:p>
          <a:p>
            <a:r>
              <a:rPr lang="en-GB" dirty="0"/>
              <a:t>The recent pandemic has lead to a revolution on how we live our day to day lives. After the first half of year 2021 Airbnb’s financial results were their best yet with them quadrupling their profits from the year before according to Brian </a:t>
            </a:r>
            <a:r>
              <a:rPr lang="en-GB" dirty="0" err="1"/>
              <a:t>Chesky</a:t>
            </a:r>
            <a:r>
              <a:rPr lang="en-GB" dirty="0"/>
              <a:t> who is the co-founder and CEO of Airbnb.</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3</a:t>
            </a:fld>
            <a:endParaRPr lang="en-US" dirty="0"/>
          </a:p>
        </p:txBody>
      </p:sp>
    </p:spTree>
    <p:extLst>
      <p:ext uri="{BB962C8B-B14F-4D97-AF65-F5344CB8AC3E}">
        <p14:creationId xmlns:p14="http://schemas.microsoft.com/office/powerpoint/2010/main" val="666444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peer – to – peer is being a network by which computers are operated by individuals to share information, data and recourses directly without relying on a server.</a:t>
            </a:r>
          </a:p>
          <a:p>
            <a:r>
              <a:rPr lang="en-GB" dirty="0"/>
              <a:t>More and more people are using peer – to – peer services. This service can be free of charge or incur a fee through the means of the internet. </a:t>
            </a:r>
          </a:p>
          <a:p>
            <a:r>
              <a:rPr lang="en-GB" dirty="0"/>
              <a:t>Airbnb use peer – to – peer accommodation networks to entice hosts to rent out any un – used space to guests who are not necessarily looking for big hotels at big prices. </a:t>
            </a:r>
          </a:p>
          <a:p>
            <a:r>
              <a:rPr lang="en-GB" dirty="0"/>
              <a:t>The peer – to – peer network is an efficient way for hosts and guests to gain trust and confidence so long as the parties act in the right manner meaning their relationship has potential to mature. </a:t>
            </a:r>
          </a:p>
        </p:txBody>
      </p:sp>
      <p:sp>
        <p:nvSpPr>
          <p:cNvPr id="4" name="Slide Number Placeholder 3"/>
          <p:cNvSpPr>
            <a:spLocks noGrp="1"/>
          </p:cNvSpPr>
          <p:nvPr>
            <p:ph type="sldNum" sz="quarter" idx="5"/>
          </p:nvPr>
        </p:nvSpPr>
        <p:spPr/>
        <p:txBody>
          <a:bodyPr/>
          <a:lstStyle/>
          <a:p>
            <a:fld id="{2E6DE88F-1F85-4A27-9D34-D74A50E7B0DA}" type="slidenum">
              <a:rPr lang="en-US" smtClean="0"/>
              <a:t>4</a:t>
            </a:fld>
            <a:endParaRPr lang="en-US" dirty="0"/>
          </a:p>
        </p:txBody>
      </p:sp>
    </p:spTree>
    <p:extLst>
      <p:ext uri="{BB962C8B-B14F-4D97-AF65-F5344CB8AC3E}">
        <p14:creationId xmlns:p14="http://schemas.microsoft.com/office/powerpoint/2010/main" val="2331063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Balance of power is the relationship between host and guest. The balance of power is met by both parties having their expectations reached. Peer – to –peer accommodation networks prompt hosts as well as guests to leave reviews which can accessed by the public. Airbnb see this as a positive as individuals get to know a lot about the hosts and guests. This action also gives new customers the confidence in booking similar spaces by knowing the level of standard other have experienced. By using peer – to –peer accommodation networks this allows the host to refuse guests where as hotel bookings will accommodate anyone willing to pay the price. This action will filter out things like  damages, anti – social behaviour and theft.</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5</a:t>
            </a:fld>
            <a:endParaRPr lang="en-US" dirty="0"/>
          </a:p>
        </p:txBody>
      </p:sp>
    </p:spTree>
    <p:extLst>
      <p:ext uri="{BB962C8B-B14F-4D97-AF65-F5344CB8AC3E}">
        <p14:creationId xmlns:p14="http://schemas.microsoft.com/office/powerpoint/2010/main" val="2731992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Flexibility can almost guarantee a perfect match. Peer – to – peer accommodation networks gives the hosts the opportunity to rent out unwanted / unused spaces meaning they don’t necessarily have to purchase a space to rent out. The host also have flexibility in when they rent out their spaces so it doesn’t inconvenience them all year round. Most hosts tend to offer a refund if the accommodation is not up to standard. Airbnb offers a provides protection of up to $1,000,000 to the host to cover anything that may occur. The internet has made peer – to – peer accommodation networks much easier for guests to find different accommodations at different prices to meet their needs. </a:t>
            </a:r>
          </a:p>
        </p:txBody>
      </p:sp>
      <p:sp>
        <p:nvSpPr>
          <p:cNvPr id="4" name="Slide Number Placeholder 3"/>
          <p:cNvSpPr>
            <a:spLocks noGrp="1"/>
          </p:cNvSpPr>
          <p:nvPr>
            <p:ph type="sldNum" sz="quarter" idx="5"/>
          </p:nvPr>
        </p:nvSpPr>
        <p:spPr/>
        <p:txBody>
          <a:bodyPr/>
          <a:lstStyle/>
          <a:p>
            <a:fld id="{2E6DE88F-1F85-4A27-9D34-D74A50E7B0DA}" type="slidenum">
              <a:rPr lang="en-US" smtClean="0"/>
              <a:t>6</a:t>
            </a:fld>
            <a:endParaRPr lang="en-US" dirty="0"/>
          </a:p>
        </p:txBody>
      </p:sp>
    </p:spTree>
    <p:extLst>
      <p:ext uri="{BB962C8B-B14F-4D97-AF65-F5344CB8AC3E}">
        <p14:creationId xmlns:p14="http://schemas.microsoft.com/office/powerpoint/2010/main" val="3019943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Events make a huge impact on making a place known. If there is a big event upcoming individuals will seek a place to stay within that area but not necessarily be looking for expensive hotels or large spaces just to rest their heads for the night. Airbnb allows guests to search for all different types of accommodations in the comfort of their own home, in a well reviewed platform to for fill their needs. </a:t>
            </a:r>
          </a:p>
          <a:p>
            <a:pPr marL="171450" indent="-171450">
              <a:buFontTx/>
              <a:buChar char="-"/>
            </a:pPr>
            <a:r>
              <a:rPr lang="en-GB" dirty="0"/>
              <a:t>Bringing in revenue. This is the case for hosts and local businesses in the area. Hosts may only want to rent a space at the time of an event for extra income. Events will also entice people to use local shops near the event which will gain more revenue.</a:t>
            </a:r>
          </a:p>
          <a:p>
            <a:pPr marL="171450" indent="-171450">
              <a:buFontTx/>
              <a:buChar char="-"/>
            </a:pPr>
            <a:r>
              <a:rPr lang="en-GB" dirty="0"/>
              <a:t>When using Airbnb for an event, If the guest is satisfied with their experience they are likely tr return in the future even if there is no events happening because they had a brilliant first experience to the area. This would entice guests to recommend their stay to friends and family resulting in a new audience.</a:t>
            </a:r>
          </a:p>
          <a:p>
            <a:pPr marL="171450" indent="-171450">
              <a:buFontTx/>
              <a:buChar char="-"/>
            </a:pPr>
            <a:r>
              <a:rPr lang="en-GB" dirty="0"/>
              <a:t> Events are brilliant for local businesses as it makes them known and attracts custom. </a:t>
            </a:r>
          </a:p>
        </p:txBody>
      </p:sp>
      <p:sp>
        <p:nvSpPr>
          <p:cNvPr id="4" name="Slide Number Placeholder 3"/>
          <p:cNvSpPr>
            <a:spLocks noGrp="1"/>
          </p:cNvSpPr>
          <p:nvPr>
            <p:ph type="sldNum" sz="quarter" idx="5"/>
          </p:nvPr>
        </p:nvSpPr>
        <p:spPr/>
        <p:txBody>
          <a:bodyPr/>
          <a:lstStyle/>
          <a:p>
            <a:fld id="{2E6DE88F-1F85-4A27-9D34-D74A50E7B0DA}" type="slidenum">
              <a:rPr lang="en-US" smtClean="0"/>
              <a:t>7</a:t>
            </a:fld>
            <a:endParaRPr lang="en-US" dirty="0"/>
          </a:p>
        </p:txBody>
      </p:sp>
    </p:spTree>
    <p:extLst>
      <p:ext uri="{BB962C8B-B14F-4D97-AF65-F5344CB8AC3E}">
        <p14:creationId xmlns:p14="http://schemas.microsoft.com/office/powerpoint/2010/main" val="146683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 to – peer has an impact on employment. Due to host being able to offer their accommodations online this results in a shortage of jobs. Hosts using peer – to – peer from the comfort of their home has a negative impact on the need for skilled and experienced employees such as web designers, human resources, assistance etc. </a:t>
            </a:r>
          </a:p>
        </p:txBody>
      </p:sp>
      <p:sp>
        <p:nvSpPr>
          <p:cNvPr id="4" name="Slide Number Placeholder 3"/>
          <p:cNvSpPr>
            <a:spLocks noGrp="1"/>
          </p:cNvSpPr>
          <p:nvPr>
            <p:ph type="sldNum" sz="quarter" idx="5"/>
          </p:nvPr>
        </p:nvSpPr>
        <p:spPr/>
        <p:txBody>
          <a:bodyPr/>
          <a:lstStyle/>
          <a:p>
            <a:fld id="{2E6DE88F-1F85-4A27-9D34-D74A50E7B0DA}" type="slidenum">
              <a:rPr lang="en-US" smtClean="0"/>
              <a:t>8</a:t>
            </a:fld>
            <a:endParaRPr lang="en-US" dirty="0"/>
          </a:p>
        </p:txBody>
      </p:sp>
    </p:spTree>
    <p:extLst>
      <p:ext uri="{BB962C8B-B14F-4D97-AF65-F5344CB8AC3E}">
        <p14:creationId xmlns:p14="http://schemas.microsoft.com/office/powerpoint/2010/main" val="221378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p:txBody>
      </p:sp>
      <p:sp>
        <p:nvSpPr>
          <p:cNvPr id="4" name="Slide Number Placeholder 3"/>
          <p:cNvSpPr>
            <a:spLocks noGrp="1"/>
          </p:cNvSpPr>
          <p:nvPr>
            <p:ph type="sldNum" sz="quarter" idx="5"/>
          </p:nvPr>
        </p:nvSpPr>
        <p:spPr/>
        <p:txBody>
          <a:bodyPr/>
          <a:lstStyle/>
          <a:p>
            <a:fld id="{2E6DE88F-1F85-4A27-9D34-D74A50E7B0DA}" type="slidenum">
              <a:rPr lang="en-US" smtClean="0"/>
              <a:t>9</a:t>
            </a:fld>
            <a:endParaRPr lang="en-US" dirty="0"/>
          </a:p>
        </p:txBody>
      </p:sp>
    </p:spTree>
    <p:extLst>
      <p:ext uri="{BB962C8B-B14F-4D97-AF65-F5344CB8AC3E}">
        <p14:creationId xmlns:p14="http://schemas.microsoft.com/office/powerpoint/2010/main" val="2798214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10</a:t>
            </a:fld>
            <a:endParaRPr lang="en-US" dirty="0"/>
          </a:p>
        </p:txBody>
      </p:sp>
    </p:spTree>
    <p:extLst>
      <p:ext uri="{BB962C8B-B14F-4D97-AF65-F5344CB8AC3E}">
        <p14:creationId xmlns:p14="http://schemas.microsoft.com/office/powerpoint/2010/main" val="4146726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4/1/2022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4/1/2022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4/1/2022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4/1/2022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1.m4a"/><Relationship Id="rId7" Type="http://schemas.openxmlformats.org/officeDocument/2006/relationships/image" Target="../media/image6.jpeg"/><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2.m4a"/><Relationship Id="rId7" Type="http://schemas.openxmlformats.org/officeDocument/2006/relationships/image" Target="../media/image8.jpeg"/><Relationship Id="rId2" Type="http://schemas.microsoft.com/office/2007/relationships/media" Target="../media/media2.m4a"/><Relationship Id="rId1" Type="http://schemas.openxmlformats.org/officeDocument/2006/relationships/themeOverride" Target="../theme/themeOverride2.xml"/><Relationship Id="rId6" Type="http://schemas.openxmlformats.org/officeDocument/2006/relationships/image" Target="../media/image1.jpe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10.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3.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15.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rriam-webster.com/dictionary/peer-to-pee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8"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480733" y="2074339"/>
            <a:ext cx="7219954" cy="1828801"/>
          </a:xfrm>
        </p:spPr>
        <p:txBody>
          <a:bodyPr>
            <a:normAutofit fontScale="90000"/>
          </a:bodyPr>
          <a:lstStyle/>
          <a:p>
            <a:r>
              <a:rPr lang="en-US" sz="4800" dirty="0"/>
              <a:t>Digital Business</a:t>
            </a:r>
            <a:br>
              <a:rPr lang="en-US" sz="4800" dirty="0"/>
            </a:br>
            <a:r>
              <a:rPr lang="en-US" sz="4800" dirty="0"/>
              <a:t>Air B&amp;B </a:t>
            </a:r>
            <a:br>
              <a:rPr lang="en-US" sz="4800" dirty="0"/>
            </a:br>
            <a:endParaRPr lang="en-US" sz="48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2480733" y="3903138"/>
            <a:ext cx="7219954" cy="1049867"/>
          </a:xfrm>
        </p:spPr>
        <p:txBody>
          <a:bodyPr>
            <a:normAutofit/>
          </a:bodyPr>
          <a:lstStyle/>
          <a:p>
            <a:pPr>
              <a:lnSpc>
                <a:spcPct val="100000"/>
              </a:lnSpc>
            </a:pPr>
            <a:r>
              <a:rPr lang="en-US" sz="1400"/>
              <a:t>Emma Cloutman 1905800</a:t>
            </a:r>
          </a:p>
          <a:p>
            <a:pPr>
              <a:lnSpc>
                <a:spcPct val="100000"/>
              </a:lnSpc>
            </a:pPr>
            <a:r>
              <a:rPr lang="en-US" sz="1400"/>
              <a:t>BMSP6002</a:t>
            </a:r>
          </a:p>
          <a:p>
            <a:pPr>
              <a:lnSpc>
                <a:spcPct val="100000"/>
              </a:lnSpc>
            </a:pPr>
            <a:r>
              <a:rPr lang="en-US" sz="1400"/>
              <a:t>Roisin Mullins</a:t>
            </a:r>
          </a:p>
          <a:p>
            <a:pPr>
              <a:lnSpc>
                <a:spcPct val="100000"/>
              </a:lnSpc>
            </a:pPr>
            <a:endParaRPr lang="en-US" sz="1400"/>
          </a:p>
        </p:txBody>
      </p:sp>
      <p:pic>
        <p:nvPicPr>
          <p:cNvPr id="4" name="Recorded Sound">
            <a:hlinkClick r:id="" action="ppaction://media"/>
            <a:extLst>
              <a:ext uri="{FF2B5EF4-FFF2-40B4-BE49-F238E27FC236}">
                <a16:creationId xmlns:a16="http://schemas.microsoft.com/office/drawing/2014/main" id="{EAA2E919-5610-4387-9B9A-006BAAD71FC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9684888" y="5879599"/>
            <a:ext cx="487363" cy="487363"/>
          </a:xfrm>
          <a:prstGeom prst="rect">
            <a:avLst/>
          </a:prstGeom>
        </p:spPr>
      </p:pic>
    </p:spTree>
    <p:extLst>
      <p:ext uri="{BB962C8B-B14F-4D97-AF65-F5344CB8AC3E}">
        <p14:creationId xmlns:p14="http://schemas.microsoft.com/office/powerpoint/2010/main" val="4167884232"/>
      </p:ext>
    </p:extLst>
  </p:cSld>
  <p:clrMapOvr>
    <a:masterClrMapping/>
  </p:clrMapOvr>
  <mc:AlternateContent xmlns:mc="http://schemas.openxmlformats.org/markup-compatibility/2006">
    <mc:Choice xmlns:p14="http://schemas.microsoft.com/office/powerpoint/2010/main" Requires="p14">
      <p:transition spd="slow" p14:dur="2000" advTm="7951"/>
    </mc:Choice>
    <mc:Fallback>
      <p:transition spd="slow" advTm="7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7130" y="10"/>
            <a:ext cx="2190638"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424863" y="184483"/>
            <a:ext cx="5638800" cy="1700463"/>
          </a:xfrm>
        </p:spPr>
        <p:txBody>
          <a:bodyPr anchor="b">
            <a:normAutofit fontScale="90000"/>
          </a:bodyPr>
          <a:lstStyle/>
          <a:p>
            <a:pPr algn="l"/>
            <a:br>
              <a:rPr lang="en-US" sz="4000" dirty="0"/>
            </a:br>
            <a:br>
              <a:rPr lang="en-US" sz="4000" dirty="0"/>
            </a:br>
            <a:br>
              <a:rPr lang="en-US" sz="4000" dirty="0"/>
            </a:br>
            <a:br>
              <a:rPr lang="en-US" sz="4000" dirty="0"/>
            </a:br>
            <a:br>
              <a:rPr lang="en-US" sz="4000" dirty="0"/>
            </a:br>
            <a:endParaRPr lang="en-US" sz="4000" dirty="0"/>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a:bodyPr>
          <a:lstStyle/>
          <a:p>
            <a:pPr marL="36900" lvl="0" indent="0">
              <a:buNone/>
            </a:pPr>
            <a:endParaRPr lang="en-US" sz="2400" dirty="0"/>
          </a:p>
          <a:p>
            <a:pPr marL="36900" indent="0">
              <a:buNone/>
            </a:pPr>
            <a:endParaRPr lang="en-US" sz="2400" dirty="0"/>
          </a:p>
        </p:txBody>
      </p:sp>
      <p:sp>
        <p:nvSpPr>
          <p:cNvPr id="5" name="TextBox 4">
            <a:extLst>
              <a:ext uri="{FF2B5EF4-FFF2-40B4-BE49-F238E27FC236}">
                <a16:creationId xmlns:a16="http://schemas.microsoft.com/office/drawing/2014/main" id="{CC979B46-7DA6-44CF-969A-61574BC441C0}"/>
              </a:ext>
            </a:extLst>
          </p:cNvPr>
          <p:cNvSpPr txBox="1"/>
          <p:nvPr/>
        </p:nvSpPr>
        <p:spPr>
          <a:xfrm>
            <a:off x="4781722" y="480983"/>
            <a:ext cx="4237542" cy="369332"/>
          </a:xfrm>
          <a:prstGeom prst="rect">
            <a:avLst/>
          </a:prstGeom>
          <a:noFill/>
        </p:spPr>
        <p:txBody>
          <a:bodyPr wrap="square" rtlCol="0">
            <a:spAutoFit/>
          </a:bodyPr>
          <a:lstStyle/>
          <a:p>
            <a:pPr algn="ctr"/>
            <a:r>
              <a:rPr lang="en-GB" b="1" dirty="0"/>
              <a:t>Introduction</a:t>
            </a:r>
          </a:p>
        </p:txBody>
      </p:sp>
      <p:sp>
        <p:nvSpPr>
          <p:cNvPr id="6" name="TextBox 5">
            <a:extLst>
              <a:ext uri="{FF2B5EF4-FFF2-40B4-BE49-F238E27FC236}">
                <a16:creationId xmlns:a16="http://schemas.microsoft.com/office/drawing/2014/main" id="{820A22BD-D425-48DC-B560-4809F9925464}"/>
              </a:ext>
            </a:extLst>
          </p:cNvPr>
          <p:cNvSpPr txBox="1"/>
          <p:nvPr/>
        </p:nvSpPr>
        <p:spPr>
          <a:xfrm>
            <a:off x="3449053" y="1572126"/>
            <a:ext cx="6769768" cy="2308324"/>
          </a:xfrm>
          <a:prstGeom prst="rect">
            <a:avLst/>
          </a:prstGeom>
          <a:noFill/>
        </p:spPr>
        <p:txBody>
          <a:bodyPr wrap="square" rtlCol="0">
            <a:spAutoFit/>
          </a:bodyPr>
          <a:lstStyle/>
          <a:p>
            <a:r>
              <a:rPr lang="en-GB" dirty="0"/>
              <a:t>The following presentation will cover peer to peer accommodation by evaluating A business known as Airbnb from a book by </a:t>
            </a:r>
            <a:r>
              <a:rPr lang="en-GB" dirty="0" err="1"/>
              <a:t>Dolcinar</a:t>
            </a:r>
            <a:r>
              <a:rPr lang="en-GB" dirty="0"/>
              <a:t> S named Peer-to-Peer accommodation Networks  Pushing the boundaries. (2017).</a:t>
            </a:r>
          </a:p>
          <a:p>
            <a:endParaRPr lang="en-GB" dirty="0"/>
          </a:p>
          <a:p>
            <a:endParaRPr lang="en-GB" dirty="0"/>
          </a:p>
          <a:p>
            <a:r>
              <a:rPr lang="en-GB" dirty="0"/>
              <a:t>The following presentation will analyse the themes in chapters 1, 10 and 14 of the book named above.</a:t>
            </a:r>
          </a:p>
        </p:txBody>
      </p:sp>
      <p:pic>
        <p:nvPicPr>
          <p:cNvPr id="7" name="Recorded Sound">
            <a:hlinkClick r:id="" action="ppaction://media"/>
            <a:extLst>
              <a:ext uri="{FF2B5EF4-FFF2-40B4-BE49-F238E27FC236}">
                <a16:creationId xmlns:a16="http://schemas.microsoft.com/office/drawing/2014/main" id="{521CAE2B-6A31-4021-AE0B-533FC841EAD4}"/>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9621420" y="5060156"/>
            <a:ext cx="487363" cy="487363"/>
          </a:xfrm>
          <a:prstGeom prst="rect">
            <a:avLst/>
          </a:prstGeom>
        </p:spPr>
      </p:pic>
    </p:spTree>
    <p:extLst>
      <p:ext uri="{BB962C8B-B14F-4D97-AF65-F5344CB8AC3E}">
        <p14:creationId xmlns:p14="http://schemas.microsoft.com/office/powerpoint/2010/main" val="3220235682"/>
      </p:ext>
    </p:extLst>
  </p:cSld>
  <p:clrMapOvr>
    <a:masterClrMapping/>
  </p:clrMapOvr>
  <mc:AlternateContent xmlns:mc="http://schemas.openxmlformats.org/markup-compatibility/2006">
    <mc:Choice xmlns:p14="http://schemas.microsoft.com/office/powerpoint/2010/main" Requires="p14">
      <p:transition spd="slow" p14:dur="2000" advTm="21697"/>
    </mc:Choice>
    <mc:Fallback>
      <p:transition spd="slow" advTm="21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re's No Escape from Digital Disruption - UC Today">
            <a:extLst>
              <a:ext uri="{FF2B5EF4-FFF2-40B4-BE49-F238E27FC236}">
                <a16:creationId xmlns:a16="http://schemas.microsoft.com/office/drawing/2014/main" id="{F55D093F-4117-4473-909B-B65A82C97E2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097057" y="946484"/>
            <a:ext cx="7616437" cy="4284246"/>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03E393D-3C15-42D3-AA3B-E51FC84D93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38426" y="5526673"/>
            <a:ext cx="487363" cy="487363"/>
          </a:xfrm>
          <a:prstGeom prst="rect">
            <a:avLst/>
          </a:prstGeom>
        </p:spPr>
      </p:pic>
    </p:spTree>
    <p:extLst>
      <p:ext uri="{BB962C8B-B14F-4D97-AF65-F5344CB8AC3E}">
        <p14:creationId xmlns:p14="http://schemas.microsoft.com/office/powerpoint/2010/main" val="1289476911"/>
      </p:ext>
    </p:extLst>
  </p:cSld>
  <p:clrMapOvr>
    <a:masterClrMapping/>
  </p:clrMapOvr>
  <mc:AlternateContent xmlns:mc="http://schemas.openxmlformats.org/markup-compatibility/2006">
    <mc:Choice xmlns:p14="http://schemas.microsoft.com/office/powerpoint/2010/main" Requires="p14">
      <p:transition spd="slow" p14:dur="2000" advTm="49585"/>
    </mc:Choice>
    <mc:Fallback>
      <p:transition spd="slow" advTm="49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5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2D312-2A6C-4340-A086-7C44971FFB29}"/>
              </a:ext>
            </a:extLst>
          </p:cNvPr>
          <p:cNvSpPr>
            <a:spLocks noGrp="1"/>
          </p:cNvSpPr>
          <p:nvPr>
            <p:ph type="title"/>
          </p:nvPr>
        </p:nvSpPr>
        <p:spPr/>
        <p:txBody>
          <a:bodyPr/>
          <a:lstStyle/>
          <a:p>
            <a:r>
              <a:rPr lang="en-GB" dirty="0"/>
              <a:t>Peer – to – Peer accommodation networks</a:t>
            </a:r>
          </a:p>
        </p:txBody>
      </p:sp>
      <p:pic>
        <p:nvPicPr>
          <p:cNvPr id="4" name="Recorded Sound">
            <a:hlinkClick r:id="" action="ppaction://media"/>
            <a:extLst>
              <a:ext uri="{FF2B5EF4-FFF2-40B4-BE49-F238E27FC236}">
                <a16:creationId xmlns:a16="http://schemas.microsoft.com/office/drawing/2014/main" id="{65DC6002-8C6C-44F2-AC8B-DFE20D6003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33714" y="5757067"/>
            <a:ext cx="487363" cy="487363"/>
          </a:xfrm>
          <a:prstGeom prst="rect">
            <a:avLst/>
          </a:prstGeom>
        </p:spPr>
      </p:pic>
      <p:pic>
        <p:nvPicPr>
          <p:cNvPr id="3074" name="Picture 2" descr="How To Setup A Peer-To-Peer Network In Windows 10?">
            <a:extLst>
              <a:ext uri="{FF2B5EF4-FFF2-40B4-BE49-F238E27FC236}">
                <a16:creationId xmlns:a16="http://schemas.microsoft.com/office/drawing/2014/main" id="{FDFBFB6D-58E6-471E-8D2A-56167E443F77}"/>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946358" y="1866900"/>
            <a:ext cx="3641558" cy="376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2059420"/>
      </p:ext>
    </p:extLst>
  </p:cSld>
  <p:clrMapOvr>
    <a:masterClrMapping/>
  </p:clrMapOvr>
  <mc:AlternateContent xmlns:mc="http://schemas.openxmlformats.org/markup-compatibility/2006">
    <mc:Choice xmlns:p14="http://schemas.microsoft.com/office/powerpoint/2010/main" Requires="p14">
      <p:transition spd="slow" p14:dur="2000" advTm="47239"/>
    </mc:Choice>
    <mc:Fallback>
      <p:transition spd="slow" advTm="47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8971-0EB6-4480-A37A-017256C0775C}"/>
              </a:ext>
            </a:extLst>
          </p:cNvPr>
          <p:cNvSpPr>
            <a:spLocks noGrp="1"/>
          </p:cNvSpPr>
          <p:nvPr>
            <p:ph type="title"/>
          </p:nvPr>
        </p:nvSpPr>
        <p:spPr/>
        <p:txBody>
          <a:bodyPr/>
          <a:lstStyle/>
          <a:p>
            <a:r>
              <a:rPr lang="en-GB" dirty="0"/>
              <a:t>Balance of power</a:t>
            </a:r>
          </a:p>
        </p:txBody>
      </p:sp>
      <p:pic>
        <p:nvPicPr>
          <p:cNvPr id="2050" name="Picture 2" descr="Pin on anbnb ｂｉｚ ｍｏｄｅｌ">
            <a:extLst>
              <a:ext uri="{FF2B5EF4-FFF2-40B4-BE49-F238E27FC236}">
                <a16:creationId xmlns:a16="http://schemas.microsoft.com/office/drawing/2014/main" id="{62F5DA9C-500E-4636-B27C-6CD00A6D003F}"/>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362639" y="2076450"/>
            <a:ext cx="5457197" cy="371475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C68C504D-233E-413C-9CBC-056D83EE9F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56726" y="5887620"/>
            <a:ext cx="487363" cy="487363"/>
          </a:xfrm>
          <a:prstGeom prst="rect">
            <a:avLst/>
          </a:prstGeom>
        </p:spPr>
      </p:pic>
    </p:spTree>
    <p:extLst>
      <p:ext uri="{BB962C8B-B14F-4D97-AF65-F5344CB8AC3E}">
        <p14:creationId xmlns:p14="http://schemas.microsoft.com/office/powerpoint/2010/main" val="844825095"/>
      </p:ext>
    </p:extLst>
  </p:cSld>
  <p:clrMapOvr>
    <a:masterClrMapping/>
  </p:clrMapOvr>
  <mc:AlternateContent xmlns:mc="http://schemas.openxmlformats.org/markup-compatibility/2006">
    <mc:Choice xmlns:p14="http://schemas.microsoft.com/office/powerpoint/2010/main" Requires="p14">
      <p:transition spd="slow" p14:dur="2000" advTm="50931"/>
    </mc:Choice>
    <mc:Fallback>
      <p:transition spd="slow" advTm="50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9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87D3A-367D-42C1-8DBF-F8A046362044}"/>
              </a:ext>
            </a:extLst>
          </p:cNvPr>
          <p:cNvSpPr>
            <a:spLocks noGrp="1"/>
          </p:cNvSpPr>
          <p:nvPr>
            <p:ph type="title"/>
          </p:nvPr>
        </p:nvSpPr>
        <p:spPr/>
        <p:txBody>
          <a:bodyPr/>
          <a:lstStyle/>
          <a:p>
            <a:r>
              <a:rPr lang="en-GB" dirty="0"/>
              <a:t>Flexibility</a:t>
            </a:r>
          </a:p>
        </p:txBody>
      </p:sp>
      <p:pic>
        <p:nvPicPr>
          <p:cNvPr id="4098" name="Picture 2" descr="Handwritten Sign Flexibility in Business is Key Stock Photo - Image of  adapt, reliability: 151295510">
            <a:extLst>
              <a:ext uri="{FF2B5EF4-FFF2-40B4-BE49-F238E27FC236}">
                <a16:creationId xmlns:a16="http://schemas.microsoft.com/office/drawing/2014/main" id="{AB305FE5-0C27-428F-B560-451BCBE549DC}"/>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4228163" y="2432760"/>
            <a:ext cx="3725026" cy="2481799"/>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F1AB841-7F11-4583-8F92-59BEB6D70D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469020" y="5486568"/>
            <a:ext cx="487363" cy="487363"/>
          </a:xfrm>
          <a:prstGeom prst="rect">
            <a:avLst/>
          </a:prstGeom>
        </p:spPr>
      </p:pic>
    </p:spTree>
    <p:extLst>
      <p:ext uri="{BB962C8B-B14F-4D97-AF65-F5344CB8AC3E}">
        <p14:creationId xmlns:p14="http://schemas.microsoft.com/office/powerpoint/2010/main" val="1426805538"/>
      </p:ext>
    </p:extLst>
  </p:cSld>
  <p:clrMapOvr>
    <a:masterClrMapping/>
  </p:clrMapOvr>
  <mc:AlternateContent xmlns:mc="http://schemas.openxmlformats.org/markup-compatibility/2006">
    <mc:Choice xmlns:p14="http://schemas.microsoft.com/office/powerpoint/2010/main" Requires="p14">
      <p:transition spd="slow" p14:dur="2000" advTm="46589"/>
    </mc:Choice>
    <mc:Fallback>
      <p:transition spd="slow" advTm="46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B3F06-4B22-4837-83D4-9D5C309776C9}"/>
              </a:ext>
            </a:extLst>
          </p:cNvPr>
          <p:cNvSpPr>
            <a:spLocks noGrp="1"/>
          </p:cNvSpPr>
          <p:nvPr>
            <p:ph type="title"/>
          </p:nvPr>
        </p:nvSpPr>
        <p:spPr/>
        <p:txBody>
          <a:bodyPr/>
          <a:lstStyle/>
          <a:p>
            <a:r>
              <a:rPr lang="en-GB" dirty="0"/>
              <a:t>Events </a:t>
            </a:r>
          </a:p>
        </p:txBody>
      </p:sp>
      <p:sp>
        <p:nvSpPr>
          <p:cNvPr id="3" name="Content Placeholder 2">
            <a:extLst>
              <a:ext uri="{FF2B5EF4-FFF2-40B4-BE49-F238E27FC236}">
                <a16:creationId xmlns:a16="http://schemas.microsoft.com/office/drawing/2014/main" id="{BD640F6A-052A-4E68-B5D7-33C5023067EA}"/>
              </a:ext>
            </a:extLst>
          </p:cNvPr>
          <p:cNvSpPr>
            <a:spLocks noGrp="1"/>
          </p:cNvSpPr>
          <p:nvPr>
            <p:ph idx="1"/>
          </p:nvPr>
        </p:nvSpPr>
        <p:spPr>
          <a:xfrm>
            <a:off x="913795" y="2076450"/>
            <a:ext cx="10353762" cy="4228097"/>
          </a:xfrm>
        </p:spPr>
        <p:txBody>
          <a:bodyPr/>
          <a:lstStyle/>
          <a:p>
            <a:r>
              <a:rPr lang="en-GB" b="1" dirty="0"/>
              <a:t>Making a destination known</a:t>
            </a:r>
          </a:p>
          <a:p>
            <a:pPr marL="36900" indent="0">
              <a:buNone/>
            </a:pPr>
            <a:endParaRPr lang="en-GB" b="1" dirty="0"/>
          </a:p>
          <a:p>
            <a:r>
              <a:rPr lang="en-GB" b="1" dirty="0"/>
              <a:t>Bringing in revenue </a:t>
            </a:r>
          </a:p>
          <a:p>
            <a:pPr marL="36900" indent="0">
              <a:buNone/>
            </a:pPr>
            <a:endParaRPr lang="en-GB" b="1" dirty="0"/>
          </a:p>
          <a:p>
            <a:r>
              <a:rPr lang="en-GB" b="1" dirty="0"/>
              <a:t>Attracting new a new audience</a:t>
            </a:r>
          </a:p>
          <a:p>
            <a:pPr marL="36900" indent="0">
              <a:buNone/>
            </a:pPr>
            <a:r>
              <a:rPr lang="en-GB" b="1" dirty="0"/>
              <a:t> </a:t>
            </a:r>
          </a:p>
          <a:p>
            <a:r>
              <a:rPr lang="en-GB" b="1" dirty="0"/>
              <a:t>Good for local business </a:t>
            </a:r>
          </a:p>
        </p:txBody>
      </p:sp>
      <p:pic>
        <p:nvPicPr>
          <p:cNvPr id="4" name="Recorded Sound">
            <a:hlinkClick r:id="" action="ppaction://media"/>
            <a:extLst>
              <a:ext uri="{FF2B5EF4-FFF2-40B4-BE49-F238E27FC236}">
                <a16:creationId xmlns:a16="http://schemas.microsoft.com/office/drawing/2014/main" id="{37DEDE94-87E4-46AE-A078-68D419C25A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05378" y="5622925"/>
            <a:ext cx="487363" cy="487363"/>
          </a:xfrm>
          <a:prstGeom prst="rect">
            <a:avLst/>
          </a:prstGeom>
        </p:spPr>
      </p:pic>
    </p:spTree>
    <p:extLst>
      <p:ext uri="{BB962C8B-B14F-4D97-AF65-F5344CB8AC3E}">
        <p14:creationId xmlns:p14="http://schemas.microsoft.com/office/powerpoint/2010/main" val="1072080001"/>
      </p:ext>
    </p:extLst>
  </p:cSld>
  <p:clrMapOvr>
    <a:masterClrMapping/>
  </p:clrMapOvr>
  <mc:AlternateContent xmlns:mc="http://schemas.openxmlformats.org/markup-compatibility/2006">
    <mc:Choice xmlns:p14="http://schemas.microsoft.com/office/powerpoint/2010/main" Requires="p14">
      <p:transition spd="slow" p14:dur="2000" advTm="88431"/>
    </mc:Choice>
    <mc:Fallback>
      <p:transition spd="slow" advTm="88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2B356-2E72-48BE-BE45-4928274DA92D}"/>
              </a:ext>
            </a:extLst>
          </p:cNvPr>
          <p:cNvSpPr>
            <a:spLocks noGrp="1"/>
          </p:cNvSpPr>
          <p:nvPr>
            <p:ph type="title"/>
          </p:nvPr>
        </p:nvSpPr>
        <p:spPr/>
        <p:txBody>
          <a:bodyPr/>
          <a:lstStyle/>
          <a:p>
            <a:r>
              <a:rPr lang="en-GB" dirty="0"/>
              <a:t>The impact of employment </a:t>
            </a:r>
          </a:p>
        </p:txBody>
      </p:sp>
      <p:pic>
        <p:nvPicPr>
          <p:cNvPr id="5122" name="Picture 2" descr="Pros and Cons: Working for Large Companies vs Small Businesses | FlexJobs">
            <a:extLst>
              <a:ext uri="{FF2B5EF4-FFF2-40B4-BE49-F238E27FC236}">
                <a16:creationId xmlns:a16="http://schemas.microsoft.com/office/drawing/2014/main" id="{9C267C08-21CA-4FF6-A5CE-17319ACB790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376487" y="2076450"/>
            <a:ext cx="7429500" cy="371475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05E32598-67FC-40D2-9C6F-ACF736C601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05987" y="5761037"/>
            <a:ext cx="487363" cy="487363"/>
          </a:xfrm>
          <a:prstGeom prst="rect">
            <a:avLst/>
          </a:prstGeom>
        </p:spPr>
      </p:pic>
      <p:pic>
        <p:nvPicPr>
          <p:cNvPr id="5124" name="Picture 4" descr="Pros and Cons: Working for Large Companies vs Small Businesses | FlexJobs">
            <a:extLst>
              <a:ext uri="{FF2B5EF4-FFF2-40B4-BE49-F238E27FC236}">
                <a16:creationId xmlns:a16="http://schemas.microsoft.com/office/drawing/2014/main" id="{8AD657E5-61BD-403D-BA1C-ED67450E68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1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406906"/>
      </p:ext>
    </p:extLst>
  </p:cSld>
  <p:clrMapOvr>
    <a:masterClrMapping/>
  </p:clrMapOvr>
  <mc:AlternateContent xmlns:mc="http://schemas.openxmlformats.org/markup-compatibility/2006">
    <mc:Choice xmlns:p14="http://schemas.microsoft.com/office/powerpoint/2010/main" Requires="p14">
      <p:transition spd="slow" p14:dur="2000" advTm="27943"/>
    </mc:Choice>
    <mc:Fallback>
      <p:transition spd="slow" advTm="27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ny Questions Concept stock photo. Image of answer, problem - 161812786">
            <a:extLst>
              <a:ext uri="{FF2B5EF4-FFF2-40B4-BE49-F238E27FC236}">
                <a16:creationId xmlns:a16="http://schemas.microsoft.com/office/drawing/2014/main" id="{1CA9B7FF-08F6-4C22-9B27-51E070C3EE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6000" y="890588"/>
            <a:ext cx="7620000" cy="5076825"/>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E2150FE-6B83-4AF2-8C43-395D38DDF7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662318" y="5723730"/>
            <a:ext cx="487363" cy="487363"/>
          </a:xfrm>
          <a:prstGeom prst="rect">
            <a:avLst/>
          </a:prstGeom>
        </p:spPr>
      </p:pic>
    </p:spTree>
    <p:extLst>
      <p:ext uri="{BB962C8B-B14F-4D97-AF65-F5344CB8AC3E}">
        <p14:creationId xmlns:p14="http://schemas.microsoft.com/office/powerpoint/2010/main" val="101919679"/>
      </p:ext>
    </p:extLst>
  </p:cSld>
  <p:clrMapOvr>
    <a:masterClrMapping/>
  </p:clrMapOvr>
  <mc:AlternateContent xmlns:mc="http://schemas.openxmlformats.org/markup-compatibility/2006">
    <mc:Choice xmlns:p14="http://schemas.microsoft.com/office/powerpoint/2010/main" Requires="p14">
      <p:transition spd="slow" p14:dur="2000" advTm="3121"/>
    </mc:Choice>
    <mc:Fallback>
      <p:transition spd="slow" advTm="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012D3A-48CF-4064-B88E-750C53FFA89B}"/>
              </a:ext>
            </a:extLst>
          </p:cNvPr>
          <p:cNvSpPr>
            <a:spLocks noGrp="1"/>
          </p:cNvSpPr>
          <p:nvPr>
            <p:ph idx="1"/>
          </p:nvPr>
        </p:nvSpPr>
        <p:spPr/>
        <p:txBody>
          <a:bodyPr/>
          <a:lstStyle/>
          <a:p>
            <a:r>
              <a:rPr lang="en-GB" sz="1800" i="1" dirty="0">
                <a:effectLst/>
                <a:latin typeface="Times New Roman" panose="02020603050405020304" pitchFamily="18" charset="0"/>
              </a:rPr>
              <a:t>peer-to-peer</a:t>
            </a:r>
            <a:r>
              <a:rPr lang="en-GB" sz="1800" dirty="0">
                <a:effectLst/>
                <a:latin typeface="Times New Roman" panose="02020603050405020304" pitchFamily="18" charset="0"/>
              </a:rPr>
              <a:t>. (n.d.). The Merriam-</a:t>
            </a:r>
            <a:r>
              <a:rPr lang="en-GB" sz="1800" dirty="0" err="1">
                <a:effectLst/>
                <a:latin typeface="Times New Roman" panose="02020603050405020304" pitchFamily="18" charset="0"/>
              </a:rPr>
              <a:t>Webster.Com</a:t>
            </a:r>
            <a:r>
              <a:rPr lang="en-GB" sz="1800" dirty="0">
                <a:effectLst/>
                <a:latin typeface="Times New Roman" panose="02020603050405020304" pitchFamily="18" charset="0"/>
              </a:rPr>
              <a:t> Dictionary. Retrieved 31 March 2022, from </a:t>
            </a:r>
            <a:r>
              <a:rPr lang="en-GB" sz="1800" dirty="0">
                <a:effectLst/>
                <a:latin typeface="Times New Roman" panose="02020603050405020304" pitchFamily="18" charset="0"/>
                <a:hlinkClick r:id="rId3"/>
              </a:rPr>
              <a:t>https://www.merriam-webster.com/dictionary/peer-to-peer</a:t>
            </a:r>
            <a:endParaRPr lang="en-GB" sz="1800" dirty="0">
              <a:effectLst/>
              <a:latin typeface="Times New Roman" panose="02020603050405020304" pitchFamily="18" charset="0"/>
            </a:endParaRPr>
          </a:p>
          <a:p>
            <a:pPr marL="36900" indent="0">
              <a:buNone/>
            </a:pPr>
            <a:endParaRPr lang="en-GB" sz="1800" dirty="0">
              <a:effectLst/>
              <a:latin typeface="Times New Roman" panose="02020603050405020304" pitchFamily="18" charset="0"/>
            </a:endParaRPr>
          </a:p>
          <a:p>
            <a:r>
              <a:rPr lang="en-GB" sz="1800" dirty="0" err="1">
                <a:effectLst/>
                <a:latin typeface="Times New Roman" panose="02020603050405020304" pitchFamily="18" charset="0"/>
              </a:rPr>
              <a:t>Pesonenj,A</a:t>
            </a:r>
            <a:r>
              <a:rPr lang="en-GB" sz="1800" dirty="0">
                <a:effectLst/>
                <a:latin typeface="Times New Roman" panose="02020603050405020304" pitchFamily="18" charset="0"/>
              </a:rPr>
              <a:t> and </a:t>
            </a:r>
            <a:r>
              <a:rPr lang="en-GB" sz="1800" dirty="0" err="1">
                <a:effectLst/>
                <a:latin typeface="Times New Roman" panose="02020603050405020304" pitchFamily="18" charset="0"/>
              </a:rPr>
              <a:t>Tussyadiah,I</a:t>
            </a:r>
            <a:r>
              <a:rPr lang="en-GB" sz="1800" dirty="0">
                <a:effectLst/>
                <a:latin typeface="Times New Roman" panose="02020603050405020304" pitchFamily="18" charset="0"/>
              </a:rPr>
              <a:t> (2017).peer-2-peer accommodation: drivers and user profiles. Available at : (PDF) Peer-to-Peer Accommodation in Europe: Trends, Challenges and Opportunities (researchedgate.net) (accessed on 31.03.2022)</a:t>
            </a:r>
          </a:p>
          <a:p>
            <a:endParaRPr lang="en-GB" dirty="0"/>
          </a:p>
        </p:txBody>
      </p:sp>
    </p:spTree>
    <p:extLst>
      <p:ext uri="{BB962C8B-B14F-4D97-AF65-F5344CB8AC3E}">
        <p14:creationId xmlns:p14="http://schemas.microsoft.com/office/powerpoint/2010/main" val="475694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4B270AB-C138-415C-897E-3C24487D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{8F2E9BE0-1FD0-41E6-8AC7-9D47314B441E}tf55705232_win32</Template>
  <TotalTime>80323</TotalTime>
  <Words>1076</Words>
  <Application>Microsoft Office PowerPoint</Application>
  <PresentationFormat>Widescreen</PresentationFormat>
  <Paragraphs>56</Paragraphs>
  <Slides>10</Slides>
  <Notes>10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Goudy Old Style</vt:lpstr>
      <vt:lpstr>Times New Roman</vt:lpstr>
      <vt:lpstr>Wingdings 2</vt:lpstr>
      <vt:lpstr>SlateVTI</vt:lpstr>
      <vt:lpstr>Digital Business Air B&amp;B  </vt:lpstr>
      <vt:lpstr>     </vt:lpstr>
      <vt:lpstr>PowerPoint Presentation</vt:lpstr>
      <vt:lpstr>Peer – to – Peer accommodation networks</vt:lpstr>
      <vt:lpstr>Balance of power</vt:lpstr>
      <vt:lpstr>Flexibility</vt:lpstr>
      <vt:lpstr>Events </vt:lpstr>
      <vt:lpstr>The impact of employment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Air B&amp;B</dc:title>
  <dc:creator>Emma Louise Cloutman (1905800)</dc:creator>
  <cp:lastModifiedBy>Emma Cloutman (1905800)</cp:lastModifiedBy>
  <cp:revision>17</cp:revision>
  <dcterms:created xsi:type="dcterms:W3CDTF">2021-12-27T14:15:55Z</dcterms:created>
  <dcterms:modified xsi:type="dcterms:W3CDTF">2022-04-01T20:57:13Z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