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8" r:id="rId3"/>
    <p:sldId id="260" r:id="rId4"/>
    <p:sldId id="259" r:id="rId5"/>
    <p:sldId id="263" r:id="rId6"/>
    <p:sldId id="264" r:id="rId7"/>
    <p:sldId id="265" r:id="rId8"/>
    <p:sldId id="266" r:id="rId9"/>
    <p:sldId id="262" r:id="rId10"/>
    <p:sldId id="269" r:id="rId11"/>
    <p:sldId id="270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D3B3C7E-BC2D-4436-8B03-AC421FA66787}"/>
              </a:ext>
            </a:extLst>
          </p:cNvPr>
          <p:cNvSpPr/>
          <p:nvPr/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66887E-4265-46F7-9DE0-605FFFC9076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5130" y="1066800"/>
            <a:ext cx="8112369" cy="2073119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 cap="all" spc="39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DB1A74-54F5-45CA-8922-87FFD5751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75804" y="4876802"/>
            <a:ext cx="7821637" cy="10286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BE6EF-9D0F-4ABF-B92C-E967FE3F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AB150-954C-4F02-89AC-DA7163D7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79965" y="6245352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16270-CBD7-4ACC-BFC5-9CADE7226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9B5D0C1-066E-4C02-A6B8-59FAE4A19724}"/>
              </a:ext>
            </a:extLst>
          </p:cNvPr>
          <p:cNvGrpSpPr/>
          <p:nvPr/>
        </p:nvGrpSpPr>
        <p:grpSpPr>
          <a:xfrm>
            <a:off x="5662258" y="4240546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4386904-AFDC-449E-8D1B-906B305EBDA7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70778F2-11E8-428C-8324-479CA9D6FE92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A0BE89E-CB2D-48BA-A8D2-533FAAAA725F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6113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DC87-4B97-4A7C-BC4C-6E7724561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59FD9-57FD-4ABA-9FCD-795405253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BD40E-B0AA-47B8-900F-488A8AEC1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E623C-1E35-4485-A5B4-A71969BE7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C6BB9-EF4F-465E-985B-34521F68C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25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F5577-D71B-4279-B07A-62F703E5D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8367D-C35C-4023-BEBE-F834D033B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FCF8A-B8C6-496A-98A5-BBB52DB70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CDE45C10-227D-42DF-A888-EEFD3784F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3900" y="750338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214944-8898-48BC-AE6F-065DA7BBB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80478" y="4714704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94B3AAB-30C4-441D-B481-D253F8325953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DCB6176-5585-40BC-BC9C-CA625F989F1B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7C4F1D9-97D8-43DD-A319-C56367F97FCE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25E64ED-B373-4866-B5A2-E805D3168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291" y="1274475"/>
            <a:ext cx="3761832" cy="2823913"/>
          </a:xfrm>
        </p:spPr>
        <p:txBody>
          <a:bodyPr anchor="b">
            <a:normAutofit/>
          </a:bodyPr>
          <a:lstStyle>
            <a:lvl1pPr algn="ctr">
              <a:defRPr sz="3200" cap="all" spc="6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D6168-DDAE-41B2-A0D5-42185A2D0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6756" y="2730304"/>
            <a:ext cx="4383030" cy="13973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2618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25EB-71EE-41B3-89D2-47A0C7C35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62F7D-C4AD-4BD4-AAC8-F0223EE4A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7305" y="2155369"/>
            <a:ext cx="4953000" cy="399832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0FB088-28C6-4667-8DF2-0DE32AE3E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55369"/>
            <a:ext cx="4953000" cy="39983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36095F-AE34-4E94-B722-E3A1205AE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6A8E6-BD94-48EA-8F35-DA0DF910A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78AEF-56B8-49F5-81E8-663B1FFA0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74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F873F-001F-4254-97F3-05329E6A7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555171"/>
            <a:ext cx="10134600" cy="113551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7B575-060F-4296-A28A-93DA109F9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306" y="1801620"/>
            <a:ext cx="4849036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81A51-F4D1-4A02-9918-C416F820B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7306" y="2619103"/>
            <a:ext cx="4849036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2916D0-3DFE-455D-9888-3FDEFD3D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108" y="1801620"/>
            <a:ext cx="4904585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93D763-0643-4A48-8007-93391C59F6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108" y="2619103"/>
            <a:ext cx="4904585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A2D07B-3A5D-41C2-83B8-BD1AD6522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C1367-FE5A-4CDD-B85B-724FFFE5B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2F244-23EB-4E1A-B74F-77F23F87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121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76C0A-BEF4-4DE4-A9D2-C60298FC7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67C0AC-3C98-4D68-AE72-CFFA1638C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A7722A-E2E4-45D2-8A20-4853ED68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6B9201-B20B-4412-B745-F2F6A9148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46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C4889A-9ABE-4409-BAD8-F84C36C1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DA5A70-FE21-4CB6-A67B-1DC798E9E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4AD11-7FD2-432C-A6AB-395BE927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66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397CF-9CDD-4E78-8F35-A2FFE7867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94BFE-7A85-4123-B0F7-4DB1C141C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6800"/>
            <a:ext cx="6172200" cy="48386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EFD6D-1929-4A73-A860-22A36FF5C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399A5-94A1-4452-AFF0-918BDA8B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589D8-DD83-406C-A77A-176D2399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46024-82ED-40EF-8846-F6CC44BC5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28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D12FA-83A4-42AF-98D7-312C4C5A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CF1DC8-2932-4C6E-BFBB-8BA1C95984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5942012" cy="4838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6E0000-EF01-46A5-8A71-25FB7EA3F9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AD40B-9246-4532-9F73-5BA9061C3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E6B9A0-5B1C-4F7B-828A-EF74E5147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E99FB-C932-4165-A612-8B302D8F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437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1126-542A-43AD-8078-EE356516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A5F98B-5F32-4561-BFBC-9F6E5DA0A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28700" y="2161903"/>
            <a:ext cx="10134600" cy="3743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3D0DD-B04E-4E48-8EE1-51E46131A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1352D-F9C0-4442-9601-A09A7655E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C0801-9C45-40AE-AB33-5742CDA4D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27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946561-59BF-4566-AD2C-9B05C4771D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6250" y="723899"/>
            <a:ext cx="2271849" cy="5410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DF7870-6CBD-47E2-854C-68141BAA1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23900" y="723899"/>
            <a:ext cx="8302534" cy="5410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2FAF3-C106-49CB-A845-1FC7F731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D5CCC-00E8-48FA-91A6-921E7B64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E1751-E7AA-406D-A977-1ACEF1FBD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E7638-D991-46E7-BF2C-67D1AC829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3900"/>
            <a:ext cx="10134600" cy="12884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7C6B9C-4923-4DAB-9748-D5CD289EB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2161903"/>
            <a:ext cx="10134600" cy="3969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78CF6-4B33-40E4-B881-5F4C56837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4765" y="6245032"/>
            <a:ext cx="5244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E857E-F564-4539-9984-10435B6140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54841" y="6245032"/>
            <a:ext cx="2659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C485584D-7D79-4248-9986-4CA35242F944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EABEF-B998-4B11-A878-8F492F8E39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79964" y="6245033"/>
            <a:ext cx="41122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EB54D17-3792-403D-9127-495845021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4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44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kern="1200" cap="none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Tx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-228600" algn="l" defTabSz="914400" rtl="0" eaLnBrk="1" latinLnBrk="0" hangingPunct="1">
        <a:lnSpc>
          <a:spcPct val="11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905C695-F54E-4EF8-8AEF-811D460E7A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skulls in a pile&#10;&#10;AI-generated content may be incorrect.">
            <a:extLst>
              <a:ext uri="{FF2B5EF4-FFF2-40B4-BE49-F238E27FC236}">
                <a16:creationId xmlns:a16="http://schemas.microsoft.com/office/drawing/2014/main" id="{CB4F6CFA-699F-01E0-AAAF-97977BA0B0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66" b="10734"/>
          <a:stretch/>
        </p:blipFill>
        <p:spPr>
          <a:xfrm>
            <a:off x="2" y="1"/>
            <a:ext cx="12191997" cy="68579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5AEFF94-0E7F-40D2-BB64-2466E9D66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4705" y="159026"/>
            <a:ext cx="11870161" cy="6542788"/>
          </a:xfrm>
          <a:prstGeom prst="rect">
            <a:avLst/>
          </a:pr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77329-50E2-D900-2827-66CAB575A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9253" y="1888584"/>
            <a:ext cx="7113494" cy="1175573"/>
          </a:xfrm>
        </p:spPr>
        <p:txBody>
          <a:bodyPr>
            <a:normAutofit/>
          </a:bodyPr>
          <a:lstStyle/>
          <a:p>
            <a:r>
              <a:rPr lang="en-GB" sz="4800" dirty="0"/>
              <a:t>Sedlec Ossuary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DD500A-D4FD-E4E4-823F-D526D5B8B5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3997" y="3319639"/>
            <a:ext cx="5644005" cy="737427"/>
          </a:xfrm>
        </p:spPr>
        <p:txBody>
          <a:bodyPr anchor="t">
            <a:normAutofit/>
          </a:bodyPr>
          <a:lstStyle/>
          <a:p>
            <a:r>
              <a:rPr lang="en-GB" sz="2800" dirty="0"/>
              <a:t>A discussion on agency of the dead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206FD63-63B5-4FE3-A87F-05F94B21B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8" y="4237480"/>
            <a:ext cx="867485" cy="115439"/>
            <a:chOff x="8910933" y="1861308"/>
            <a:chExt cx="867485" cy="115439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A86DBE9-D336-44D1-92FA-BA402C628C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A46B389-851B-469E-BEE7-92EA81669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423CA0E-FA7F-4ACA-9F3B-4FEBC353A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Subtitle 2">
            <a:extLst>
              <a:ext uri="{FF2B5EF4-FFF2-40B4-BE49-F238E27FC236}">
                <a16:creationId xmlns:a16="http://schemas.microsoft.com/office/drawing/2014/main" id="{8432B188-A7BC-D170-74FC-6D900C2B3372}"/>
              </a:ext>
            </a:extLst>
          </p:cNvPr>
          <p:cNvSpPr txBox="1">
            <a:spLocks/>
          </p:cNvSpPr>
          <p:nvPr/>
        </p:nvSpPr>
        <p:spPr>
          <a:xfrm>
            <a:off x="3558989" y="5294986"/>
            <a:ext cx="5074022" cy="5702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Tx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5000"/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Aria Anderson</a:t>
            </a:r>
          </a:p>
        </p:txBody>
      </p:sp>
    </p:spTree>
    <p:extLst>
      <p:ext uri="{BB962C8B-B14F-4D97-AF65-F5344CB8AC3E}">
        <p14:creationId xmlns:p14="http://schemas.microsoft.com/office/powerpoint/2010/main" val="3459800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58E38A4-F699-490C-8D1F-E8AD332D9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9C6AAB-48AC-41A3-95C2-6BF83715D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620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EE861B-7D2F-4B7C-A6E3-5937E81B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081" y="159026"/>
            <a:ext cx="7313839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E7315C-03D6-2E86-424C-26A88E2D6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426" y="723901"/>
            <a:ext cx="5465148" cy="1288884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Dark Tourism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48F1B1C-3822-7186-CB6B-348AD6AEA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426" y="2732545"/>
            <a:ext cx="5465149" cy="3232826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</a:t>
            </a:r>
            <a:r>
              <a:rPr lang="en-GB" b="0" i="0" u="none" strike="noStrike" dirty="0">
                <a:effectLst/>
              </a:rPr>
              <a:t>he act of travelling to sites associated with death, suffering and the macabre (Sharpley and Stone, 2009, p.10)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Whilst this area of study is new, the phenomenon itself is not (2009, p.4)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Academic focus on the ethics of presenting sites and objects related to death and suffering (2009, p.8)</a:t>
            </a:r>
            <a:endParaRPr lang="en-US" dirty="0"/>
          </a:p>
        </p:txBody>
      </p:sp>
      <p:pic>
        <p:nvPicPr>
          <p:cNvPr id="5" name="Content Placeholder 4" descr="A group of people in a church&#10;&#10;AI-generated content may be incorrect.">
            <a:extLst>
              <a:ext uri="{FF2B5EF4-FFF2-40B4-BE49-F238E27FC236}">
                <a16:creationId xmlns:a16="http://schemas.microsoft.com/office/drawing/2014/main" id="{6B75DA46-36E0-4F37-F87E-CE17C47B8EC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"/>
          <a:stretch/>
        </p:blipFill>
        <p:spPr>
          <a:xfrm>
            <a:off x="7620000" y="10"/>
            <a:ext cx="4572000" cy="68579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73091F1-AA5A-47C6-9502-D5870A72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76258" y="2320171"/>
            <a:ext cx="867485" cy="115439"/>
            <a:chOff x="8910933" y="1861308"/>
            <a:chExt cx="867485" cy="11543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085C4F7-6E91-4DF6-BB01-A46132BC35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5476588-B9AD-4662-A085-8E4D91493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CDB34B3-D348-476E-BE7F-1139370F4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898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58E38A4-F699-490C-8D1F-E8AD332D9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9C6AAB-48AC-41A3-95C2-6BF83715D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6EE861B-7D2F-4B7C-A6E3-5937E81B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0903" y="159026"/>
            <a:ext cx="5778697" cy="6542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25ECEA-C9DF-2D07-9C9D-1ED71F62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2968" y="594867"/>
            <a:ext cx="4618836" cy="897724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The Ossuary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E31FF41-BCEB-F1D4-E955-632981F0E0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3894" y="1928432"/>
            <a:ext cx="4856985" cy="2917534"/>
          </a:xfrm>
        </p:spPr>
        <p:txBody>
          <a:bodyPr anchor="t"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The Ossuary is decorated from the bones of thousands of people (Horák </a:t>
            </a:r>
            <a:r>
              <a:rPr lang="en-GB" b="0" i="1" u="none" strike="noStrike" dirty="0">
                <a:effectLst/>
              </a:rPr>
              <a:t>et al.</a:t>
            </a:r>
            <a:r>
              <a:rPr lang="en-GB" b="0" i="0" u="none" strike="noStrike" dirty="0">
                <a:effectLst/>
              </a:rPr>
              <a:t>, 2022, p.281)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Woodcarver František </a:t>
            </a:r>
            <a:r>
              <a:rPr lang="en-GB" b="0" i="0" u="none" strike="noStrike" dirty="0" err="1">
                <a:effectLst/>
              </a:rPr>
              <a:t>Rint</a:t>
            </a:r>
            <a:r>
              <a:rPr lang="en-GB" b="0" i="0" u="none" strike="noStrike" dirty="0">
                <a:effectLst/>
              </a:rPr>
              <a:t> is credited for displaying the bones in a decorative manner (p.282)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He famously recreated the Schwarzenberg family’s coat of arm using bones (p.283)</a:t>
            </a:r>
            <a:endParaRPr lang="en-GB" b="0" i="0" u="none" strike="noStrike" dirty="0">
              <a:effectLst/>
            </a:endParaRPr>
          </a:p>
        </p:txBody>
      </p:sp>
      <p:pic>
        <p:nvPicPr>
          <p:cNvPr id="5" name="Content Placeholder 4" descr="A coat of arms made of bones&#10;&#10;AI-generated content may be incorrect.">
            <a:extLst>
              <a:ext uri="{FF2B5EF4-FFF2-40B4-BE49-F238E27FC236}">
                <a16:creationId xmlns:a16="http://schemas.microsoft.com/office/drawing/2014/main" id="{06564660-DF26-60DF-F5A1-2983B81700B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9" r="18935"/>
          <a:stretch/>
        </p:blipFill>
        <p:spPr>
          <a:xfrm>
            <a:off x="1682" y="10"/>
            <a:ext cx="6096000" cy="68579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53745597-CF0F-4C14-83C4-612B382A9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710258" y="5849932"/>
            <a:ext cx="867485" cy="115439"/>
            <a:chOff x="8910933" y="1861308"/>
            <a:chExt cx="867485" cy="11543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71CB755-D435-4BD8-A3DB-B304ED0E7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B7F2CAE-48A1-4EAD-BDD1-4DA217AC0F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8FB73A0-9D61-4989-BA5F-7EF6308D8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4774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58E38A4-F699-490C-8D1F-E8AD332D9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9C6AAB-48AC-41A3-95C2-6BF83715D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620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EE861B-7D2F-4B7C-A6E3-5937E81B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081" y="159026"/>
            <a:ext cx="7313839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0F88B3-B2CF-62F5-FC1F-F6D6B0997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426" y="723901"/>
            <a:ext cx="5465148" cy="1288884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The Legend of the Holy Soil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97BD39E-A54F-3F6D-BECD-F8B8CCACA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426" y="2732545"/>
            <a:ext cx="5465149" cy="3232826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Legend says soil was holy and could disintegrate fresh corpses within 24 hours </a:t>
            </a:r>
            <a:r>
              <a:rPr lang="en-GB" b="0" i="0" u="none" strike="noStrike" dirty="0">
                <a:effectLst/>
              </a:rPr>
              <a:t>(Horák </a:t>
            </a:r>
            <a:r>
              <a:rPr lang="en-GB" b="0" i="1" u="none" strike="noStrike" dirty="0">
                <a:effectLst/>
              </a:rPr>
              <a:t>et al.</a:t>
            </a:r>
            <a:r>
              <a:rPr lang="en-GB" b="0" i="0" u="none" strike="noStrike" dirty="0">
                <a:effectLst/>
              </a:rPr>
              <a:t>, 2022, p.279)</a:t>
            </a: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Abbot Heidenreich brought back soil from Israel and combined it with the soil at Sedlec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Word got out and the cemetery became a popular burial site amongst outsiders</a:t>
            </a:r>
          </a:p>
        </p:txBody>
      </p:sp>
      <p:pic>
        <p:nvPicPr>
          <p:cNvPr id="5" name="Content Placeholder 4" descr="A hand holding a pile of sand&#10;&#10;AI-generated content may be incorrect.">
            <a:extLst>
              <a:ext uri="{FF2B5EF4-FFF2-40B4-BE49-F238E27FC236}">
                <a16:creationId xmlns:a16="http://schemas.microsoft.com/office/drawing/2014/main" id="{1D93EE3D-C3E6-BCF6-0B49-B95C9BCD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0" r="30039" b="-1"/>
          <a:stretch/>
        </p:blipFill>
        <p:spPr>
          <a:xfrm>
            <a:off x="7620000" y="10"/>
            <a:ext cx="4572000" cy="68579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73091F1-AA5A-47C6-9502-D5870A72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76258" y="2320171"/>
            <a:ext cx="867485" cy="115439"/>
            <a:chOff x="8910933" y="1861308"/>
            <a:chExt cx="867485" cy="11543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085C4F7-6E91-4DF6-BB01-A46132BC35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5476588-B9AD-4662-A085-8E4D91493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CDB34B3-D348-476E-BE7F-1139370F4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5933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3076A4E-38BA-4BCB-BE40-AD144E24E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group of skulls and bones in a church&#10;&#10;AI-generated content may be incorrect.">
            <a:extLst>
              <a:ext uri="{FF2B5EF4-FFF2-40B4-BE49-F238E27FC236}">
                <a16:creationId xmlns:a16="http://schemas.microsoft.com/office/drawing/2014/main" id="{74CB987B-28FC-727F-D281-CAECF55AFF2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4" r="29681" b="-1"/>
          <a:stretch/>
        </p:blipFill>
        <p:spPr>
          <a:xfrm>
            <a:off x="-2578" y="10"/>
            <a:ext cx="6095999" cy="6857990"/>
          </a:xfrm>
          <a:prstGeom prst="rect">
            <a:avLst/>
          </a:prstGeom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B572D2B0-57F9-4D28-8840-98CD6253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BEC7AC-9E9A-7CE0-101A-54D1FD3D7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377" y="1737360"/>
            <a:ext cx="2985247" cy="2524187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More Myths &amp; Legends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0803555-8E60-E0EE-8427-7E70C7796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6600" y="1007160"/>
            <a:ext cx="4112222" cy="4838700"/>
          </a:xfrm>
        </p:spPr>
        <p:txBody>
          <a:bodyPr anchor="ctr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Legend states the bones were first arranged in a decorative order by a blind monk </a:t>
            </a:r>
            <a:r>
              <a:rPr lang="en-GB" b="0" i="0" u="none" strike="noStrike" dirty="0">
                <a:effectLst/>
              </a:rPr>
              <a:t>(Horák </a:t>
            </a:r>
            <a:r>
              <a:rPr lang="en-GB" b="0" i="1" u="none" strike="noStrike" dirty="0">
                <a:effectLst/>
              </a:rPr>
              <a:t>et al.</a:t>
            </a:r>
            <a:r>
              <a:rPr lang="en-GB" b="0" i="0" u="none" strike="noStrike" dirty="0">
                <a:effectLst/>
              </a:rPr>
              <a:t>, 2022, p.284)</a:t>
            </a: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All bones from the Holy Field were free of sin and could cast malevolent or benevolent acts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Such stories clearly attribute power and agency to the bones</a:t>
            </a:r>
          </a:p>
          <a:p>
            <a:pPr algn="ctr"/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CD49DFA-3E95-4EE4-8505-DADB9ABC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6D817C6-71C0-49E6-8B19-E9E9217A2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23AD9A9-354F-444B-9370-B698970FEF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27F4928-516E-4CF1-8E81-C48527970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43658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158E38A4-F699-490C-8D1F-E8AD332D9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39C6AAB-48AC-41A3-95C2-6BF83715D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6EE861B-7D2F-4B7C-A6E3-5937E81B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0903" y="159026"/>
            <a:ext cx="5778697" cy="6542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622F65-AABC-E165-58A8-6B670A0B0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2969" y="998667"/>
            <a:ext cx="4618836" cy="763622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Object Agency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D59B76-0DB6-480A-ADB3-7BAA3D94E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1762" y="2221953"/>
            <a:ext cx="5007703" cy="3390900"/>
          </a:xfrm>
        </p:spPr>
        <p:txBody>
          <a:bodyPr anchor="t">
            <a:norm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O</a:t>
            </a:r>
            <a:r>
              <a:rPr lang="en-GB" b="0" i="0" u="none" strike="noStrike" dirty="0">
                <a:effectLst/>
              </a:rPr>
              <a:t>bject agency examines how objects influence us rather than presume that humans influence objects (Tung, 2014, p.441)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Art objects are social agents which mediate social relations (Gell, 1998, p.20)</a:t>
            </a:r>
            <a:endParaRPr lang="en-GB" b="0" i="0" u="none" strike="noStrike" dirty="0">
              <a:effectLst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Agency only becomes visible through its effects</a:t>
            </a:r>
            <a:endParaRPr lang="en-GB" b="0" i="0" u="none" strike="noStrike" dirty="0">
              <a:effectLst/>
            </a:endParaRPr>
          </a:p>
        </p:txBody>
      </p:sp>
      <p:pic>
        <p:nvPicPr>
          <p:cNvPr id="7" name="Picture 6" descr="A person looking at a painting&#10;&#10;AI-generated content may be incorrect.">
            <a:extLst>
              <a:ext uri="{FF2B5EF4-FFF2-40B4-BE49-F238E27FC236}">
                <a16:creationId xmlns:a16="http://schemas.microsoft.com/office/drawing/2014/main" id="{2A15FBB6-A3D0-EB07-C268-C1241A1C99F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2" r="23858" b="-1"/>
          <a:stretch/>
        </p:blipFill>
        <p:spPr>
          <a:xfrm>
            <a:off x="1682" y="10"/>
            <a:ext cx="6096000" cy="6857990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53745597-CF0F-4C14-83C4-612B382A9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710258" y="5849932"/>
            <a:ext cx="867485" cy="115439"/>
            <a:chOff x="8910933" y="1861308"/>
            <a:chExt cx="867485" cy="115439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71CB755-D435-4BD8-A3DB-B304ED0E7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B7F2CAE-48A1-4EAD-BDD1-4DA217AC0F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8FB73A0-9D61-4989-BA5F-7EF6308D8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53700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58E38A4-F699-490C-8D1F-E8AD332D9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9C6AAB-48AC-41A3-95C2-6BF83715D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620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EE861B-7D2F-4B7C-A6E3-5937E81B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081" y="159026"/>
            <a:ext cx="7313839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0282B2-8B5B-3D4F-A6C0-37143D303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426" y="723901"/>
            <a:ext cx="5465148" cy="1288884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Primary &amp; Secondary Agency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15BD18F-B5D2-C5C6-3F40-32E4F04DB8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427" y="2732544"/>
            <a:ext cx="5618342" cy="3966429"/>
          </a:xfrm>
        </p:spPr>
        <p:txBody>
          <a:bodyPr anchor="t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400" b="0" i="0" u="none" strike="noStrike" dirty="0">
                <a:effectLst/>
              </a:rPr>
              <a:t>“Are dead-body-objects </a:t>
            </a:r>
            <a:r>
              <a:rPr lang="en-GB" sz="2400" b="0" i="1" u="none" strike="noStrike" dirty="0">
                <a:effectLst/>
              </a:rPr>
              <a:t>inherently </a:t>
            </a:r>
            <a:r>
              <a:rPr lang="en-GB" sz="2400" b="0" i="0" u="none" strike="noStrike" dirty="0">
                <a:effectLst/>
              </a:rPr>
              <a:t>different from other objects?” - Tung (2014, p.449)</a:t>
            </a:r>
          </a:p>
          <a:p>
            <a:pPr algn="ctr">
              <a:lnSpc>
                <a:spcPct val="100000"/>
              </a:lnSpc>
            </a:pPr>
            <a:r>
              <a:rPr lang="en-GB" sz="2400" b="0" i="0" u="none" strike="noStrike" dirty="0">
                <a:effectLst/>
              </a:rPr>
              <a:t> </a:t>
            </a:r>
            <a:endParaRPr lang="en-GB" sz="2400" dirty="0"/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effectLst/>
              </a:rPr>
              <a:t>Body parts differ from other inanimate objects in that they once were part of a living, sentient being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Acts of secondary agency are dependent on interaction (2014, p.442)</a:t>
            </a:r>
            <a:endParaRPr lang="en-US" sz="2000" dirty="0"/>
          </a:p>
          <a:p>
            <a:pPr algn="ctr"/>
            <a:endParaRPr lang="en-US" dirty="0"/>
          </a:p>
        </p:txBody>
      </p:sp>
      <p:pic>
        <p:nvPicPr>
          <p:cNvPr id="5" name="Content Placeholder 4" descr="A chandelier with skeletons and a statue&#10;&#10;AI-generated content may be incorrect.">
            <a:extLst>
              <a:ext uri="{FF2B5EF4-FFF2-40B4-BE49-F238E27FC236}">
                <a16:creationId xmlns:a16="http://schemas.microsoft.com/office/drawing/2014/main" id="{45F16ED9-E436-4619-16AE-86AC07E403C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80" r="23419" b="-1"/>
          <a:stretch/>
        </p:blipFill>
        <p:spPr>
          <a:xfrm>
            <a:off x="7620000" y="10"/>
            <a:ext cx="4572000" cy="68579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73091F1-AA5A-47C6-9502-D5870A72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76258" y="2320171"/>
            <a:ext cx="867485" cy="115439"/>
            <a:chOff x="8910933" y="1861308"/>
            <a:chExt cx="867485" cy="11543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085C4F7-6E91-4DF6-BB01-A46132BC35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5476588-B9AD-4662-A085-8E4D91493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CDB34B3-D348-476E-BE7F-1139370F4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39800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5">
            <a:extLst>
              <a:ext uri="{FF2B5EF4-FFF2-40B4-BE49-F238E27FC236}">
                <a16:creationId xmlns:a16="http://schemas.microsoft.com/office/drawing/2014/main" id="{48EF695B-E7DE-4164-862A-9CD06DFB0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0" y="723900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A134AE-C97D-C5CD-CF1F-F7D520994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883" y="1000366"/>
            <a:ext cx="3995397" cy="1239627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Actor Network Theory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2BDABAE-70D4-2B94-5A7A-6B7F61CCC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0" y="2740764"/>
            <a:ext cx="4580642" cy="275216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Everything is connected through networks through which actors interact </a:t>
            </a:r>
            <a:r>
              <a:rPr lang="en-GB" b="0" i="0" u="none" strike="noStrike" dirty="0">
                <a:effectLst/>
              </a:rPr>
              <a:t>(Ren </a:t>
            </a:r>
            <a:r>
              <a:rPr lang="en-GB" b="0" i="1" u="none" strike="noStrike" dirty="0">
                <a:effectLst/>
              </a:rPr>
              <a:t>et al.</a:t>
            </a:r>
            <a:r>
              <a:rPr lang="en-GB" b="0" i="0" u="none" strike="noStrike" dirty="0">
                <a:effectLst/>
              </a:rPr>
              <a:t>, 2023, p.1298)</a:t>
            </a: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Actors include human and non-human entities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No action is performed in isolation – thus all actors are given equal status</a:t>
            </a:r>
          </a:p>
        </p:txBody>
      </p:sp>
      <p:pic>
        <p:nvPicPr>
          <p:cNvPr id="5" name="Content Placeholder 4" descr="A spider web with dew on it&#10;&#10;AI-generated content may be incorrect.">
            <a:extLst>
              <a:ext uri="{FF2B5EF4-FFF2-40B4-BE49-F238E27FC236}">
                <a16:creationId xmlns:a16="http://schemas.microsoft.com/office/drawing/2014/main" id="{F9865528-09FA-58DF-A1E6-FEE2278F2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9" r="35153" b="6388"/>
          <a:stretch/>
        </p:blipFill>
        <p:spPr>
          <a:xfrm>
            <a:off x="5619525" y="723898"/>
            <a:ext cx="6323749" cy="5494693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0479" y="2543656"/>
            <a:ext cx="867485" cy="115439"/>
            <a:chOff x="8910933" y="1861308"/>
            <a:chExt cx="867485" cy="115439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2123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AF8005E5-ED06-DC75-0E84-1430A2D5F5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5792341"/>
              </p:ext>
            </p:extLst>
          </p:nvPr>
        </p:nvGraphicFramePr>
        <p:xfrm>
          <a:off x="1143000" y="525924"/>
          <a:ext cx="5949950" cy="315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949456" imgH="3156843" progId="Word.Document.8">
                  <p:embed/>
                </p:oleObj>
              </mc:Choice>
              <mc:Fallback>
                <p:oleObj name="Document" r:id="rId2" imgW="5949456" imgH="3156843" progId="Word.Document.8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E3D73383-8D40-73C2-8E4C-4D060D0ADE6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43000" y="525924"/>
                        <a:ext cx="5949950" cy="3157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91FD132-42EA-3C4B-5463-E8D6C6C851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4989398"/>
              </p:ext>
            </p:extLst>
          </p:nvPr>
        </p:nvGraphicFramePr>
        <p:xfrm>
          <a:off x="6095999" y="544974"/>
          <a:ext cx="5949950" cy="311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5949456" imgH="3118687" progId="Word.Document.8">
                  <p:embed/>
                </p:oleObj>
              </mc:Choice>
              <mc:Fallback>
                <p:oleObj name="Document" r:id="rId4" imgW="5949456" imgH="3118687" progId="Word.Document.8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4E830921-5504-D8E5-7B9E-6C21206786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95999" y="544974"/>
                        <a:ext cx="5949950" cy="3119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7A020C31-F76B-81EB-C8F8-BB17C47B38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41"/>
          <a:stretch/>
        </p:blipFill>
        <p:spPr bwMode="auto">
          <a:xfrm>
            <a:off x="1941218" y="3664412"/>
            <a:ext cx="8663525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478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0DD710-83A5-B3D7-7E52-A60162AC3E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73530" y="803182"/>
            <a:ext cx="6303838" cy="5745102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Myths and legends attribute agency to the bones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According to Gell, agency of the bones becomes visible through their effects and influence on the world around them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As beings of secondary agency, their agency is dependent on interaction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For Latour, all human and non-human beings are equal in terms of agency as they interact equally within a network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The bones mediate interaction between the living and the dead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ADEEFA-1595-0639-96D1-2DE3D1F89469}"/>
              </a:ext>
            </a:extLst>
          </p:cNvPr>
          <p:cNvSpPr txBox="1"/>
          <p:nvPr/>
        </p:nvSpPr>
        <p:spPr>
          <a:xfrm>
            <a:off x="1429194" y="2567225"/>
            <a:ext cx="33626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chemeClr val="tx2"/>
                </a:solidFill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511303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8440E-1D3F-5F24-E9B0-15063E3C9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42D7B-B884-BC0F-B0FF-3C8C68C2E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73530" y="803182"/>
            <a:ext cx="6303838" cy="5745102"/>
          </a:xfrm>
        </p:spPr>
        <p:txBody>
          <a:bodyPr>
            <a:normAutofit fontScale="85000" lnSpcReduction="10000"/>
          </a:bodyPr>
          <a:lstStyle/>
          <a:p>
            <a:pPr algn="l" rtl="0">
              <a:buNone/>
            </a:pP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Gell, A. (1998)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Art and Agency: An Anthropological Theory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. Oxford, UNITED KINGDOM: Oxford University Press, Incorporated. Available at: http://ebookcentral.proquest.com/lib/trinity/detail.action?docID=5746790 (Accessed: 11 March 2025).</a:t>
            </a:r>
            <a:endParaRPr lang="en-GB" sz="1600" b="0" dirty="0">
              <a:effectLst/>
            </a:endParaRPr>
          </a:p>
          <a:p>
            <a:pPr algn="l" rtl="0">
              <a:buNone/>
            </a:pP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Horák, J.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et al.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 (2022) ‘The Cemetery and Ossuary at Sedlec near </a:t>
            </a:r>
            <a:r>
              <a:rPr lang="en-GB" sz="1800" b="0" i="0" u="none" strike="noStrike" dirty="0" err="1">
                <a:solidFill>
                  <a:srgbClr val="2C2830"/>
                </a:solidFill>
                <a:effectLst/>
              </a:rPr>
              <a:t>Kutná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 Hora: </a:t>
            </a:r>
            <a:r>
              <a:rPr lang="en-GB" sz="1800" b="0" i="0" u="none" strike="noStrike" dirty="0" err="1">
                <a:solidFill>
                  <a:srgbClr val="2C2830"/>
                </a:solidFill>
                <a:effectLst/>
              </a:rPr>
              <a:t>Refections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 on the Agency of the Dead’, in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Interdisciplinary Explorations of Postmortem Interaction: Dead Bodies, Funerary Objects, and Burial Spaces Through Texts and Time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. Springer.</a:t>
            </a:r>
            <a:endParaRPr lang="en-GB" sz="1600" b="0" dirty="0">
              <a:effectLst/>
            </a:endParaRPr>
          </a:p>
          <a:p>
            <a:pPr algn="l" rtl="0">
              <a:buNone/>
            </a:pP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Ren, C., Jóhannesson, G.T. and van der </a:t>
            </a:r>
            <a:r>
              <a:rPr lang="en-GB" sz="1800" b="0" i="0" u="none" strike="noStrike" dirty="0" err="1">
                <a:solidFill>
                  <a:srgbClr val="2C2830"/>
                </a:solidFill>
                <a:effectLst/>
              </a:rPr>
              <a:t>Duim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, R. (2023) ‘Tracing tourism with Bruno Latour: actor-network theory, critical proximity and down to earth’,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Tourism Geographies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, 25(5), pp. 1297–1302. Available at: https://doi.org/10.1080/14616688.2023.2222696.</a:t>
            </a:r>
            <a:endParaRPr lang="en-GB" sz="1600" b="0" dirty="0">
              <a:effectLst/>
            </a:endParaRPr>
          </a:p>
          <a:p>
            <a:pPr algn="l" rtl="0">
              <a:buNone/>
            </a:pP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Sharpley, R. and Stone, P.R. (eds) (2009)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The Darker Side of Travel: The Theory and Practice of Dark Tourism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. Bristol: Channel View (Aspects of Tourism, v. 41).</a:t>
            </a:r>
            <a:endParaRPr lang="en-GB" sz="1600" b="0" dirty="0">
              <a:effectLst/>
            </a:endParaRPr>
          </a:p>
          <a:p>
            <a:pPr algn="l" rtl="0">
              <a:buNone/>
            </a:pP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Tung, T.A. (2014) ‘Agency, </a:t>
            </a:r>
            <a:r>
              <a:rPr lang="en-GB" sz="1800" b="0" i="0" u="none" strike="noStrike" dirty="0" err="1">
                <a:solidFill>
                  <a:srgbClr val="2C2830"/>
                </a:solidFill>
                <a:effectLst/>
              </a:rPr>
              <a:t>‘Til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 Death Do Us Part? Inquiring about the Agency of Dead Bodies from the Ancient Andes’,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Cambridge Archaeological Journal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, 24(3), pp. 437–452. Available at: https://doi.org/10.1017/S0959774314000614.</a:t>
            </a:r>
            <a:endParaRPr lang="en-GB" sz="1600" b="0" dirty="0">
              <a:effectLst/>
            </a:endParaRPr>
          </a:p>
          <a:p>
            <a:pPr algn="l">
              <a:buNone/>
            </a:pP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Walter, T. (2009) ‘Dark Tourism: Mediating Between the Dead and the Living’, in R. Sharpley and P.R. Stone (eds) </a:t>
            </a:r>
            <a:r>
              <a:rPr lang="en-GB" sz="1800" b="0" i="1" u="none" strike="noStrike" dirty="0">
                <a:solidFill>
                  <a:srgbClr val="2C2830"/>
                </a:solidFill>
                <a:effectLst/>
              </a:rPr>
              <a:t>The Darker Side of Travel: The Theory and Practice of Dark Tourism</a:t>
            </a:r>
            <a:r>
              <a:rPr lang="en-GB" sz="1800" b="0" i="0" u="none" strike="noStrike" dirty="0">
                <a:solidFill>
                  <a:srgbClr val="2C2830"/>
                </a:solidFill>
                <a:effectLst/>
              </a:rPr>
              <a:t>. Channel View Publications, pp. 39–55. Available at: https://doi.org/10.21832/9781845411169-004.</a:t>
            </a: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AEFE0F-3FF1-828B-7866-996ABD8CBEF4}"/>
              </a:ext>
            </a:extLst>
          </p:cNvPr>
          <p:cNvSpPr txBox="1"/>
          <p:nvPr/>
        </p:nvSpPr>
        <p:spPr>
          <a:xfrm>
            <a:off x="1429193" y="2567225"/>
            <a:ext cx="34771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chemeClr val="tx2"/>
                </a:solidFill>
              </a:rPr>
              <a:t>Bibliography</a:t>
            </a:r>
          </a:p>
        </p:txBody>
      </p:sp>
    </p:spTree>
    <p:extLst>
      <p:ext uri="{BB962C8B-B14F-4D97-AF65-F5344CB8AC3E}">
        <p14:creationId xmlns:p14="http://schemas.microsoft.com/office/powerpoint/2010/main" val="978030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03B90-CC76-3D74-60EC-57F2A842F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817ADA-40A0-482D-5023-2210A2CD4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73530" y="803182"/>
            <a:ext cx="6303838" cy="5745102"/>
          </a:xfrm>
        </p:spPr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Drozda, K. (2024) </a:t>
            </a:r>
            <a:r>
              <a:rPr lang="en-GB" sz="16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Spiderweb.</a:t>
            </a:r>
            <a:r>
              <a:rPr lang="en-GB" sz="16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Available at: https://www.pexels.com/photo/nastrazeno-28260188/ 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Ex Utopia. (2014) </a:t>
            </a:r>
            <a:r>
              <a:rPr lang="en-GB" sz="16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Selection of images of the Sedlec Ossuary.</a:t>
            </a:r>
            <a:r>
              <a:rPr lang="en-GB" sz="16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Available at: https://www.exutopia.com/bone-churches-of-bohemia-the-sedlec-ossuary-at-kutna-hora/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Hueb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F. (2014) </a:t>
            </a:r>
            <a:r>
              <a:rPr lang="en-GB" sz="16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Pile of human skulls.</a:t>
            </a:r>
            <a:r>
              <a:rPr lang="en-GB" sz="16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Available at: https://www.pexels.com/photo/pile-of-human-skulls-2747893/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Muffin Creatives. (2019) </a:t>
            </a:r>
            <a:r>
              <a:rPr lang="en-GB" sz="16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Close-up photo of person holding sand.</a:t>
            </a:r>
            <a:r>
              <a:rPr lang="en-GB" sz="16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Available at: https://www.pexels.com/photo/close-up-photo-of-person-holding-sand-2203683/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Sannikova, D. (2019) </a:t>
            </a:r>
            <a:r>
              <a:rPr lang="en-GB" sz="16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Woman standing in front of man’s painting.</a:t>
            </a:r>
            <a:r>
              <a:rPr lang="en-GB" sz="16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Available at: https://www.pexels.com/photo/woman-standing-in-front-of-man-s-painting-2121666/ 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Sedlec Ossuary. (2025) </a:t>
            </a:r>
            <a:r>
              <a:rPr lang="en-GB" sz="16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Schwarzenberg coat of arms.</a:t>
            </a:r>
            <a:r>
              <a:rPr lang="en-GB" sz="16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Available at: https://sedlecossuary.com/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022C85-FB7B-B89D-B89C-032E287E7BDE}"/>
              </a:ext>
            </a:extLst>
          </p:cNvPr>
          <p:cNvSpPr txBox="1"/>
          <p:nvPr/>
        </p:nvSpPr>
        <p:spPr>
          <a:xfrm>
            <a:off x="2097787" y="2567226"/>
            <a:ext cx="20710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chemeClr val="tx2"/>
                </a:solidFill>
              </a:rPr>
              <a:t>Images</a:t>
            </a:r>
          </a:p>
        </p:txBody>
      </p:sp>
    </p:spTree>
    <p:extLst>
      <p:ext uri="{BB962C8B-B14F-4D97-AF65-F5344CB8AC3E}">
        <p14:creationId xmlns:p14="http://schemas.microsoft.com/office/powerpoint/2010/main" val="1924896482"/>
      </p:ext>
    </p:extLst>
  </p:cSld>
  <p:clrMapOvr>
    <a:masterClrMapping/>
  </p:clrMapOvr>
</p:sld>
</file>

<file path=ppt/theme/theme1.xml><?xml version="1.0" encoding="utf-8"?>
<a:theme xmlns:a="http://schemas.openxmlformats.org/drawingml/2006/main" name="AdornVTI">
  <a:themeElements>
    <a:clrScheme name="GC1">
      <a:dk1>
        <a:sysClr val="windowText" lastClr="000000"/>
      </a:dk1>
      <a:lt1>
        <a:sysClr val="window" lastClr="FFFFFF"/>
      </a:lt1>
      <a:dk2>
        <a:srgbClr val="2C2830"/>
      </a:dk2>
      <a:lt2>
        <a:srgbClr val="E0DCE1"/>
      </a:lt2>
      <a:accent1>
        <a:srgbClr val="908193"/>
      </a:accent1>
      <a:accent2>
        <a:srgbClr val="A08889"/>
      </a:accent2>
      <a:accent3>
        <a:srgbClr val="B48C7E"/>
      </a:accent3>
      <a:accent4>
        <a:srgbClr val="809C9B"/>
      </a:accent4>
      <a:accent5>
        <a:srgbClr val="899F91"/>
      </a:accent5>
      <a:accent6>
        <a:srgbClr val="728274"/>
      </a:accent6>
      <a:hlink>
        <a:srgbClr val="837585"/>
      </a:hlink>
      <a:folHlink>
        <a:srgbClr val="677E83"/>
      </a:folHlink>
    </a:clrScheme>
    <a:fontScheme name="Bembo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dornVTI" id="{497E3FA9-5A27-4D12-9D04-917BEF3D1303}" vid="{34192A01-61CA-4566-9818-841C607496F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960</Words>
  <Application>Microsoft Office PowerPoint</Application>
  <PresentationFormat>Widescreen</PresentationFormat>
  <Paragraphs>55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Bembo</vt:lpstr>
      <vt:lpstr>AdornVTI</vt:lpstr>
      <vt:lpstr>Document</vt:lpstr>
      <vt:lpstr>Sedlec Ossuary</vt:lpstr>
      <vt:lpstr>Dark Tourism</vt:lpstr>
      <vt:lpstr>The Ossuary</vt:lpstr>
      <vt:lpstr>The Legend of the Holy Soil</vt:lpstr>
      <vt:lpstr>More Myths &amp; Legends</vt:lpstr>
      <vt:lpstr>Object Agency</vt:lpstr>
      <vt:lpstr>Primary &amp; Secondary Agency</vt:lpstr>
      <vt:lpstr>Actor Network Theory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Aria Anderson</dc:creator>
  <cp:lastModifiedBy>Aria Anderson</cp:lastModifiedBy>
  <cp:revision>36</cp:revision>
  <dcterms:created xsi:type="dcterms:W3CDTF">2025-02-27T16:33:55Z</dcterms:created>
  <dcterms:modified xsi:type="dcterms:W3CDTF">2025-03-13T16:07:24Z</dcterms:modified>
</cp:coreProperties>
</file>