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7" r:id="rId3"/>
    <p:sldId id="258" r:id="rId4"/>
    <p:sldId id="260" r:id="rId5"/>
    <p:sldId id="262" r:id="rId6"/>
    <p:sldId id="263" r:id="rId7"/>
    <p:sldId id="264" r:id="rId8"/>
    <p:sldId id="265" r:id="rId9"/>
    <p:sldId id="266" r:id="rId10"/>
    <p:sldId id="267" r:id="rId11"/>
    <p:sldId id="268" r:id="rId12"/>
    <p:sldId id="269" r:id="rId13"/>
    <p:sldId id="270" r:id="rId14"/>
    <p:sldId id="272" r:id="rId15"/>
    <p:sldId id="273" r:id="rId16"/>
    <p:sldId id="261"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856" autoAdjust="0"/>
  </p:normalViewPr>
  <p:slideViewPr>
    <p:cSldViewPr snapToGrid="0">
      <p:cViewPr>
        <p:scale>
          <a:sx n="80" d="100"/>
          <a:sy n="80" d="100"/>
        </p:scale>
        <p:origin x="782" y="-20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Sayer" userId="c46d317b4e649e62" providerId="LiveId" clId="{CFBE337A-16F2-4995-AD7B-740EF30EBB3C}"/>
    <pc:docChg chg="custSel addSld delSld modSld">
      <pc:chgData name="Matthew Sayer" userId="c46d317b4e649e62" providerId="LiveId" clId="{CFBE337A-16F2-4995-AD7B-740EF30EBB3C}" dt="2017-12-14T21:07:51.365" v="15718" actId="20577"/>
      <pc:docMkLst>
        <pc:docMk/>
      </pc:docMkLst>
      <pc:sldChg chg="modSp modNotesTx">
        <pc:chgData name="Matthew Sayer" userId="c46d317b4e649e62" providerId="LiveId" clId="{CFBE337A-16F2-4995-AD7B-740EF30EBB3C}" dt="2017-12-14T18:42:40.718" v="13919" actId="20577"/>
        <pc:sldMkLst>
          <pc:docMk/>
          <pc:sldMk cId="4116752920" sldId="260"/>
        </pc:sldMkLst>
        <pc:spChg chg="mod">
          <ac:chgData name="Matthew Sayer" userId="c46d317b4e649e62" providerId="LiveId" clId="{CFBE337A-16F2-4995-AD7B-740EF30EBB3C}" dt="2017-12-14T12:12:24.225" v="21" actId="20577"/>
          <ac:spMkLst>
            <pc:docMk/>
            <pc:sldMk cId="4116752920" sldId="260"/>
            <ac:spMk id="2" creationId="{5EAC876E-4259-4174-BAA5-16EC15375E99}"/>
          </ac:spMkLst>
        </pc:spChg>
        <pc:spChg chg="mod">
          <ac:chgData name="Matthew Sayer" userId="c46d317b4e649e62" providerId="LiveId" clId="{CFBE337A-16F2-4995-AD7B-740EF30EBB3C}" dt="2017-12-14T12:25:22.601" v="330" actId="20577"/>
          <ac:spMkLst>
            <pc:docMk/>
            <pc:sldMk cId="4116752920" sldId="260"/>
            <ac:spMk id="3" creationId="{1BE02CE6-FE80-455A-838B-98D55C6F4B59}"/>
          </ac:spMkLst>
        </pc:spChg>
      </pc:sldChg>
      <pc:sldChg chg="modSp add">
        <pc:chgData name="Matthew Sayer" userId="c46d317b4e649e62" providerId="LiveId" clId="{CFBE337A-16F2-4995-AD7B-740EF30EBB3C}" dt="2017-12-14T21:07:38.155" v="15712" actId="27636"/>
        <pc:sldMkLst>
          <pc:docMk/>
          <pc:sldMk cId="4085459652" sldId="261"/>
        </pc:sldMkLst>
        <pc:spChg chg="mod">
          <ac:chgData name="Matthew Sayer" userId="c46d317b4e649e62" providerId="LiveId" clId="{CFBE337A-16F2-4995-AD7B-740EF30EBB3C}" dt="2017-12-14T12:21:17.956" v="44" actId="20577"/>
          <ac:spMkLst>
            <pc:docMk/>
            <pc:sldMk cId="4085459652" sldId="261"/>
            <ac:spMk id="2" creationId="{D2A9BD22-10FD-44C8-83A6-CE6214CD5887}"/>
          </ac:spMkLst>
        </pc:spChg>
        <pc:spChg chg="mod">
          <ac:chgData name="Matthew Sayer" userId="c46d317b4e649e62" providerId="LiveId" clId="{CFBE337A-16F2-4995-AD7B-740EF30EBB3C}" dt="2017-12-14T21:07:38.155" v="15712" actId="27636"/>
          <ac:spMkLst>
            <pc:docMk/>
            <pc:sldMk cId="4085459652" sldId="261"/>
            <ac:spMk id="3" creationId="{9DD5603C-81C1-4D02-995B-A48F64DC0352}"/>
          </ac:spMkLst>
        </pc:spChg>
      </pc:sldChg>
      <pc:sldChg chg="modSp add modNotesTx">
        <pc:chgData name="Matthew Sayer" userId="c46d317b4e649e62" providerId="LiveId" clId="{CFBE337A-16F2-4995-AD7B-740EF30EBB3C}" dt="2017-12-14T18:45:49.756" v="13921" actId="20577"/>
        <pc:sldMkLst>
          <pc:docMk/>
          <pc:sldMk cId="2165868371" sldId="262"/>
        </pc:sldMkLst>
        <pc:spChg chg="mod">
          <ac:chgData name="Matthew Sayer" userId="c46d317b4e649e62" providerId="LiveId" clId="{CFBE337A-16F2-4995-AD7B-740EF30EBB3C}" dt="2017-12-14T13:52:34.153" v="1724" actId="20577"/>
          <ac:spMkLst>
            <pc:docMk/>
            <pc:sldMk cId="2165868371" sldId="262"/>
            <ac:spMk id="2" creationId="{4318841E-1861-4083-B3C5-0FFE79A5069A}"/>
          </ac:spMkLst>
        </pc:spChg>
        <pc:spChg chg="mod">
          <ac:chgData name="Matthew Sayer" userId="c46d317b4e649e62" providerId="LiveId" clId="{CFBE337A-16F2-4995-AD7B-740EF30EBB3C}" dt="2017-12-14T14:27:28.711" v="4331" actId="20577"/>
          <ac:spMkLst>
            <pc:docMk/>
            <pc:sldMk cId="2165868371" sldId="262"/>
            <ac:spMk id="3" creationId="{01284071-77C2-4E86-8D73-719FB652106B}"/>
          </ac:spMkLst>
        </pc:spChg>
      </pc:sldChg>
      <pc:sldChg chg="modSp add modNotesTx">
        <pc:chgData name="Matthew Sayer" userId="c46d317b4e649e62" providerId="LiveId" clId="{CFBE337A-16F2-4995-AD7B-740EF30EBB3C}" dt="2017-12-14T16:00:50.801" v="6796" actId="20577"/>
        <pc:sldMkLst>
          <pc:docMk/>
          <pc:sldMk cId="449230403" sldId="263"/>
        </pc:sldMkLst>
        <pc:spChg chg="mod">
          <ac:chgData name="Matthew Sayer" userId="c46d317b4e649e62" providerId="LiveId" clId="{CFBE337A-16F2-4995-AD7B-740EF30EBB3C}" dt="2017-12-14T15:26:10.113" v="5480" actId="20577"/>
          <ac:spMkLst>
            <pc:docMk/>
            <pc:sldMk cId="449230403" sldId="263"/>
            <ac:spMk id="2" creationId="{DF6D6B6F-A2C0-477B-8559-972B83A68314}"/>
          </ac:spMkLst>
        </pc:spChg>
        <pc:spChg chg="mod">
          <ac:chgData name="Matthew Sayer" userId="c46d317b4e649e62" providerId="LiveId" clId="{CFBE337A-16F2-4995-AD7B-740EF30EBB3C}" dt="2017-12-14T15:58:24.328" v="6540" actId="20577"/>
          <ac:spMkLst>
            <pc:docMk/>
            <pc:sldMk cId="449230403" sldId="263"/>
            <ac:spMk id="3" creationId="{6FC2B345-5CD3-45CF-9253-40665CBB7E64}"/>
          </ac:spMkLst>
        </pc:spChg>
      </pc:sldChg>
      <pc:sldChg chg="modSp add del">
        <pc:chgData name="Matthew Sayer" userId="c46d317b4e649e62" providerId="LiveId" clId="{CFBE337A-16F2-4995-AD7B-740EF30EBB3C}" dt="2017-12-14T15:22:22.353" v="5194" actId="2696"/>
        <pc:sldMkLst>
          <pc:docMk/>
          <pc:sldMk cId="1060280403" sldId="263"/>
        </pc:sldMkLst>
        <pc:spChg chg="mod">
          <ac:chgData name="Matthew Sayer" userId="c46d317b4e649e62" providerId="LiveId" clId="{CFBE337A-16F2-4995-AD7B-740EF30EBB3C}" dt="2017-12-14T14:50:26.100" v="4929" actId="20577"/>
          <ac:spMkLst>
            <pc:docMk/>
            <pc:sldMk cId="1060280403" sldId="263"/>
            <ac:spMk id="2" creationId="{5D16AF21-5B32-4AF1-9D86-7AD8C85A7DE3}"/>
          </ac:spMkLst>
        </pc:spChg>
        <pc:spChg chg="mod">
          <ac:chgData name="Matthew Sayer" userId="c46d317b4e649e62" providerId="LiveId" clId="{CFBE337A-16F2-4995-AD7B-740EF30EBB3C}" dt="2017-12-14T14:51:26.615" v="5015" actId="20577"/>
          <ac:spMkLst>
            <pc:docMk/>
            <pc:sldMk cId="1060280403" sldId="263"/>
            <ac:spMk id="3" creationId="{EE646C2A-E75E-4321-AAF3-F423671CFF8C}"/>
          </ac:spMkLst>
        </pc:spChg>
      </pc:sldChg>
      <pc:sldChg chg="modSp add del">
        <pc:chgData name="Matthew Sayer" userId="c46d317b4e649e62" providerId="LiveId" clId="{CFBE337A-16F2-4995-AD7B-740EF30EBB3C}" dt="2017-12-14T14:39:48.479" v="4875" actId="2696"/>
        <pc:sldMkLst>
          <pc:docMk/>
          <pc:sldMk cId="3394375599" sldId="263"/>
        </pc:sldMkLst>
        <pc:spChg chg="mod">
          <ac:chgData name="Matthew Sayer" userId="c46d317b4e649e62" providerId="LiveId" clId="{CFBE337A-16F2-4995-AD7B-740EF30EBB3C}" dt="2017-12-14T14:39:41.522" v="4874" actId="20577"/>
          <ac:spMkLst>
            <pc:docMk/>
            <pc:sldMk cId="3394375599" sldId="263"/>
            <ac:spMk id="2" creationId="{FE6A4855-C112-496B-81C9-65F4B3262839}"/>
          </ac:spMkLst>
        </pc:spChg>
      </pc:sldChg>
      <pc:sldChg chg="addSp delSp modSp add modNotesTx">
        <pc:chgData name="Matthew Sayer" userId="c46d317b4e649e62" providerId="LiveId" clId="{CFBE337A-16F2-4995-AD7B-740EF30EBB3C}" dt="2017-12-14T18:49:12.558" v="13930" actId="20577"/>
        <pc:sldMkLst>
          <pc:docMk/>
          <pc:sldMk cId="653770149" sldId="264"/>
        </pc:sldMkLst>
        <pc:spChg chg="mod">
          <ac:chgData name="Matthew Sayer" userId="c46d317b4e649e62" providerId="LiveId" clId="{CFBE337A-16F2-4995-AD7B-740EF30EBB3C}" dt="2017-12-14T16:01:09.578" v="6829" actId="20577"/>
          <ac:spMkLst>
            <pc:docMk/>
            <pc:sldMk cId="653770149" sldId="264"/>
            <ac:spMk id="2" creationId="{EFEDA774-71E9-406D-B07E-6ABFB6029802}"/>
          </ac:spMkLst>
        </pc:spChg>
        <pc:spChg chg="del">
          <ac:chgData name="Matthew Sayer" userId="c46d317b4e649e62" providerId="LiveId" clId="{CFBE337A-16F2-4995-AD7B-740EF30EBB3C}" dt="2017-12-14T16:03:19.448" v="6830" actId="931"/>
          <ac:spMkLst>
            <pc:docMk/>
            <pc:sldMk cId="653770149" sldId="264"/>
            <ac:spMk id="3" creationId="{3DE33B3F-D6FF-4CE3-9D8D-C4666B7E1BC0}"/>
          </ac:spMkLst>
        </pc:spChg>
        <pc:picChg chg="add mod">
          <ac:chgData name="Matthew Sayer" userId="c46d317b4e649e62" providerId="LiveId" clId="{CFBE337A-16F2-4995-AD7B-740EF30EBB3C}" dt="2017-12-14T16:03:19.448" v="6830" actId="931"/>
          <ac:picMkLst>
            <pc:docMk/>
            <pc:sldMk cId="653770149" sldId="264"/>
            <ac:picMk id="5" creationId="{B3457D3C-87F0-405D-ABC6-51A7641D0022}"/>
          </ac:picMkLst>
        </pc:picChg>
      </pc:sldChg>
      <pc:sldChg chg="modSp add modNotesTx">
        <pc:chgData name="Matthew Sayer" userId="c46d317b4e649e62" providerId="LiveId" clId="{CFBE337A-16F2-4995-AD7B-740EF30EBB3C}" dt="2017-12-14T16:57:31.453" v="9727" actId="20577"/>
        <pc:sldMkLst>
          <pc:docMk/>
          <pc:sldMk cId="42698511" sldId="265"/>
        </pc:sldMkLst>
        <pc:spChg chg="mod">
          <ac:chgData name="Matthew Sayer" userId="c46d317b4e649e62" providerId="LiveId" clId="{CFBE337A-16F2-4995-AD7B-740EF30EBB3C}" dt="2017-12-14T16:38:25.937" v="8766" actId="20577"/>
          <ac:spMkLst>
            <pc:docMk/>
            <pc:sldMk cId="42698511" sldId="265"/>
            <ac:spMk id="2" creationId="{6599F7C5-B57B-447F-A156-D9EFE10A34B2}"/>
          </ac:spMkLst>
        </pc:spChg>
        <pc:spChg chg="mod">
          <ac:chgData name="Matthew Sayer" userId="c46d317b4e649e62" providerId="LiveId" clId="{CFBE337A-16F2-4995-AD7B-740EF30EBB3C}" dt="2017-12-14T16:43:12.452" v="8856" actId="20577"/>
          <ac:spMkLst>
            <pc:docMk/>
            <pc:sldMk cId="42698511" sldId="265"/>
            <ac:spMk id="3" creationId="{1DC46316-1CFA-4814-B6EB-4003B2F2B92E}"/>
          </ac:spMkLst>
        </pc:spChg>
        <pc:spChg chg="mod">
          <ac:chgData name="Matthew Sayer" userId="c46d317b4e649e62" providerId="LiveId" clId="{CFBE337A-16F2-4995-AD7B-740EF30EBB3C}" dt="2017-12-14T16:44:10.287" v="8949" actId="20577"/>
          <ac:spMkLst>
            <pc:docMk/>
            <pc:sldMk cId="42698511" sldId="265"/>
            <ac:spMk id="4" creationId="{9D3050EC-AE0E-44CC-94D8-83E293F09ED1}"/>
          </ac:spMkLst>
        </pc:spChg>
      </pc:sldChg>
      <pc:sldChg chg="modSp add del">
        <pc:chgData name="Matthew Sayer" userId="c46d317b4e649e62" providerId="LiveId" clId="{CFBE337A-16F2-4995-AD7B-740EF30EBB3C}" dt="2017-12-14T16:38:03.949" v="8725" actId="2696"/>
        <pc:sldMkLst>
          <pc:docMk/>
          <pc:sldMk cId="159606655" sldId="265"/>
        </pc:sldMkLst>
        <pc:spChg chg="mod">
          <ac:chgData name="Matthew Sayer" userId="c46d317b4e649e62" providerId="LiveId" clId="{CFBE337A-16F2-4995-AD7B-740EF30EBB3C}" dt="2017-12-14T16:37:53.569" v="8724" actId="20577"/>
          <ac:spMkLst>
            <pc:docMk/>
            <pc:sldMk cId="159606655" sldId="265"/>
            <ac:spMk id="2" creationId="{B0ADBD67-262B-4A07-95ED-48DBF7F9324C}"/>
          </ac:spMkLst>
        </pc:spChg>
      </pc:sldChg>
      <pc:sldChg chg="modSp add modNotesTx">
        <pc:chgData name="Matthew Sayer" userId="c46d317b4e649e62" providerId="LiveId" clId="{CFBE337A-16F2-4995-AD7B-740EF30EBB3C}" dt="2017-12-14T17:21:08.011" v="10990" actId="20577"/>
        <pc:sldMkLst>
          <pc:docMk/>
          <pc:sldMk cId="4149315453" sldId="266"/>
        </pc:sldMkLst>
        <pc:spChg chg="mod">
          <ac:chgData name="Matthew Sayer" userId="c46d317b4e649e62" providerId="LiveId" clId="{CFBE337A-16F2-4995-AD7B-740EF30EBB3C}" dt="2017-12-14T16:58:15.510" v="9777" actId="20577"/>
          <ac:spMkLst>
            <pc:docMk/>
            <pc:sldMk cId="4149315453" sldId="266"/>
            <ac:spMk id="2" creationId="{CD783223-5549-42D3-A7D9-4EF6FDB20EE9}"/>
          </ac:spMkLst>
        </pc:spChg>
        <pc:spChg chg="mod">
          <ac:chgData name="Matthew Sayer" userId="c46d317b4e649e62" providerId="LiveId" clId="{CFBE337A-16F2-4995-AD7B-740EF30EBB3C}" dt="2017-12-14T17:05:50.131" v="10046" actId="20577"/>
          <ac:spMkLst>
            <pc:docMk/>
            <pc:sldMk cId="4149315453" sldId="266"/>
            <ac:spMk id="3" creationId="{793D000C-0F74-46A1-97EF-91EF867E2A36}"/>
          </ac:spMkLst>
        </pc:spChg>
      </pc:sldChg>
      <pc:sldChg chg="modSp add modNotesTx">
        <pc:chgData name="Matthew Sayer" userId="c46d317b4e649e62" providerId="LiveId" clId="{CFBE337A-16F2-4995-AD7B-740EF30EBB3C}" dt="2017-12-14T18:11:45.170" v="12883" actId="20577"/>
        <pc:sldMkLst>
          <pc:docMk/>
          <pc:sldMk cId="3577851781" sldId="267"/>
        </pc:sldMkLst>
        <pc:spChg chg="mod">
          <ac:chgData name="Matthew Sayer" userId="c46d317b4e649e62" providerId="LiveId" clId="{CFBE337A-16F2-4995-AD7B-740EF30EBB3C}" dt="2017-12-14T17:24:19.504" v="11007" actId="20577"/>
          <ac:spMkLst>
            <pc:docMk/>
            <pc:sldMk cId="3577851781" sldId="267"/>
            <ac:spMk id="2" creationId="{C48CCBFF-B531-475B-9F36-2B3E3017272E}"/>
          </ac:spMkLst>
        </pc:spChg>
        <pc:spChg chg="mod">
          <ac:chgData name="Matthew Sayer" userId="c46d317b4e649e62" providerId="LiveId" clId="{CFBE337A-16F2-4995-AD7B-740EF30EBB3C}" dt="2017-12-14T17:27:13.316" v="11290" actId="20577"/>
          <ac:spMkLst>
            <pc:docMk/>
            <pc:sldMk cId="3577851781" sldId="267"/>
            <ac:spMk id="3" creationId="{DCD78781-68F6-4A6C-9A4A-B2E08C594281}"/>
          </ac:spMkLst>
        </pc:spChg>
      </pc:sldChg>
      <pc:sldChg chg="modSp add modNotesTx">
        <pc:chgData name="Matthew Sayer" userId="c46d317b4e649e62" providerId="LiveId" clId="{CFBE337A-16F2-4995-AD7B-740EF30EBB3C}" dt="2017-12-14T18:09:25.254" v="12624" actId="20577"/>
        <pc:sldMkLst>
          <pc:docMk/>
          <pc:sldMk cId="1599570806" sldId="268"/>
        </pc:sldMkLst>
        <pc:spChg chg="mod">
          <ac:chgData name="Matthew Sayer" userId="c46d317b4e649e62" providerId="LiveId" clId="{CFBE337A-16F2-4995-AD7B-740EF30EBB3C}" dt="2017-12-14T17:49:59.476" v="12133" actId="20577"/>
          <ac:spMkLst>
            <pc:docMk/>
            <pc:sldMk cId="1599570806" sldId="268"/>
            <ac:spMk id="2" creationId="{08A1C073-6F9F-4249-8A3B-78B12D35EB20}"/>
          </ac:spMkLst>
        </pc:spChg>
        <pc:spChg chg="mod">
          <ac:chgData name="Matthew Sayer" userId="c46d317b4e649e62" providerId="LiveId" clId="{CFBE337A-16F2-4995-AD7B-740EF30EBB3C}" dt="2017-12-14T17:53:04.124" v="12327" actId="20577"/>
          <ac:spMkLst>
            <pc:docMk/>
            <pc:sldMk cId="1599570806" sldId="268"/>
            <ac:spMk id="3" creationId="{1D082CC0-51C0-48E2-9A57-F912CE6341C1}"/>
          </ac:spMkLst>
        </pc:spChg>
      </pc:sldChg>
      <pc:sldChg chg="modSp add modNotesTx">
        <pc:chgData name="Matthew Sayer" userId="c46d317b4e649e62" providerId="LiveId" clId="{CFBE337A-16F2-4995-AD7B-740EF30EBB3C}" dt="2017-12-14T19:25:31.238" v="14281" actId="20577"/>
        <pc:sldMkLst>
          <pc:docMk/>
          <pc:sldMk cId="3010007027" sldId="269"/>
        </pc:sldMkLst>
        <pc:spChg chg="mod">
          <ac:chgData name="Matthew Sayer" userId="c46d317b4e649e62" providerId="LiveId" clId="{CFBE337A-16F2-4995-AD7B-740EF30EBB3C}" dt="2017-12-14T18:21:09.993" v="12930" actId="20577"/>
          <ac:spMkLst>
            <pc:docMk/>
            <pc:sldMk cId="3010007027" sldId="269"/>
            <ac:spMk id="2" creationId="{D4F160D0-9E18-448F-A70F-F55CD661E72D}"/>
          </ac:spMkLst>
        </pc:spChg>
        <pc:spChg chg="mod">
          <ac:chgData name="Matthew Sayer" userId="c46d317b4e649e62" providerId="LiveId" clId="{CFBE337A-16F2-4995-AD7B-740EF30EBB3C}" dt="2017-12-14T18:25:29.782" v="13092" actId="20577"/>
          <ac:spMkLst>
            <pc:docMk/>
            <pc:sldMk cId="3010007027" sldId="269"/>
            <ac:spMk id="3" creationId="{49B6BDDA-4E79-4778-895F-0CD225ECFC96}"/>
          </ac:spMkLst>
        </pc:spChg>
        <pc:spChg chg="mod">
          <ac:chgData name="Matthew Sayer" userId="c46d317b4e649e62" providerId="LiveId" clId="{CFBE337A-16F2-4995-AD7B-740EF30EBB3C}" dt="2017-12-14T18:26:27.397" v="13221" actId="20577"/>
          <ac:spMkLst>
            <pc:docMk/>
            <pc:sldMk cId="3010007027" sldId="269"/>
            <ac:spMk id="4" creationId="{8A01A6C4-A525-4A30-B531-97653ED98DA6}"/>
          </ac:spMkLst>
        </pc:spChg>
      </pc:sldChg>
      <pc:sldChg chg="modSp add del">
        <pc:chgData name="Matthew Sayer" userId="c46d317b4e649e62" providerId="LiveId" clId="{CFBE337A-16F2-4995-AD7B-740EF30EBB3C}" dt="2017-12-14T18:20:41.879" v="12903" actId="2696"/>
        <pc:sldMkLst>
          <pc:docMk/>
          <pc:sldMk cId="3648144197" sldId="269"/>
        </pc:sldMkLst>
        <pc:spChg chg="mod">
          <ac:chgData name="Matthew Sayer" userId="c46d317b4e649e62" providerId="LiveId" clId="{CFBE337A-16F2-4995-AD7B-740EF30EBB3C}" dt="2017-12-14T18:13:58.271" v="12902" actId="20577"/>
          <ac:spMkLst>
            <pc:docMk/>
            <pc:sldMk cId="3648144197" sldId="269"/>
            <ac:spMk id="2" creationId="{17A038C0-2EC2-4907-808E-D554BF448781}"/>
          </ac:spMkLst>
        </pc:spChg>
      </pc:sldChg>
      <pc:sldChg chg="modSp add modNotesTx">
        <pc:chgData name="Matthew Sayer" userId="c46d317b4e649e62" providerId="LiveId" clId="{CFBE337A-16F2-4995-AD7B-740EF30EBB3C}" dt="2017-12-14T20:56:38.916" v="15259" actId="20577"/>
        <pc:sldMkLst>
          <pc:docMk/>
          <pc:sldMk cId="4178224551" sldId="270"/>
        </pc:sldMkLst>
        <pc:spChg chg="mod">
          <ac:chgData name="Matthew Sayer" userId="c46d317b4e649e62" providerId="LiveId" clId="{CFBE337A-16F2-4995-AD7B-740EF30EBB3C}" dt="2017-12-14T19:40:04.311" v="14356" actId="20577"/>
          <ac:spMkLst>
            <pc:docMk/>
            <pc:sldMk cId="4178224551" sldId="270"/>
            <ac:spMk id="2" creationId="{2EB66912-1A53-4B21-A647-B70C766DB4F9}"/>
          </ac:spMkLst>
        </pc:spChg>
        <pc:spChg chg="mod">
          <ac:chgData name="Matthew Sayer" userId="c46d317b4e649e62" providerId="LiveId" clId="{CFBE337A-16F2-4995-AD7B-740EF30EBB3C}" dt="2017-12-14T19:41:19.257" v="14427" actId="20577"/>
          <ac:spMkLst>
            <pc:docMk/>
            <pc:sldMk cId="4178224551" sldId="270"/>
            <ac:spMk id="3" creationId="{C7F656ED-5F2C-4547-91C1-D0FB7EBD83D2}"/>
          </ac:spMkLst>
        </pc:spChg>
      </pc:sldChg>
      <pc:sldChg chg="modSp add">
        <pc:chgData name="Matthew Sayer" userId="c46d317b4e649e62" providerId="LiveId" clId="{CFBE337A-16F2-4995-AD7B-740EF30EBB3C}" dt="2017-12-14T21:07:51.365" v="15718" actId="20577"/>
        <pc:sldMkLst>
          <pc:docMk/>
          <pc:sldMk cId="1848358758" sldId="271"/>
        </pc:sldMkLst>
        <pc:spChg chg="mod">
          <ac:chgData name="Matthew Sayer" userId="c46d317b4e649e62" providerId="LiveId" clId="{CFBE337A-16F2-4995-AD7B-740EF30EBB3C}" dt="2017-12-14T19:29:00.506" v="14324" actId="20577"/>
          <ac:spMkLst>
            <pc:docMk/>
            <pc:sldMk cId="1848358758" sldId="271"/>
            <ac:spMk id="2" creationId="{482E8847-BCCE-4654-8F1A-C3F5611EA736}"/>
          </ac:spMkLst>
        </pc:spChg>
        <pc:spChg chg="mod">
          <ac:chgData name="Matthew Sayer" userId="c46d317b4e649e62" providerId="LiveId" clId="{CFBE337A-16F2-4995-AD7B-740EF30EBB3C}" dt="2017-12-14T21:07:51.365" v="15718" actId="20577"/>
          <ac:spMkLst>
            <pc:docMk/>
            <pc:sldMk cId="1848358758" sldId="271"/>
            <ac:spMk id="3" creationId="{BF47D3E3-565F-474A-B2D4-327D0AA12E94}"/>
          </ac:spMkLst>
        </pc:spChg>
      </pc:sldChg>
      <pc:sldChg chg="modSp add modNotesTx">
        <pc:chgData name="Matthew Sayer" userId="c46d317b4e649e62" providerId="LiveId" clId="{CFBE337A-16F2-4995-AD7B-740EF30EBB3C}" dt="2017-12-14T21:04:11.329" v="15616" actId="20577"/>
        <pc:sldMkLst>
          <pc:docMk/>
          <pc:sldMk cId="2883080711" sldId="272"/>
        </pc:sldMkLst>
        <pc:spChg chg="mod">
          <ac:chgData name="Matthew Sayer" userId="c46d317b4e649e62" providerId="LiveId" clId="{CFBE337A-16F2-4995-AD7B-740EF30EBB3C}" dt="2017-12-14T20:57:02.974" v="15272" actId="20577"/>
          <ac:spMkLst>
            <pc:docMk/>
            <pc:sldMk cId="2883080711" sldId="272"/>
            <ac:spMk id="2" creationId="{C1361AD4-18B0-43FE-A7EF-E972919FDF0E}"/>
          </ac:spMkLst>
        </pc:spChg>
        <pc:spChg chg="mod">
          <ac:chgData name="Matthew Sayer" userId="c46d317b4e649e62" providerId="LiveId" clId="{CFBE337A-16F2-4995-AD7B-740EF30EBB3C}" dt="2017-12-14T20:57:58.464" v="15356" actId="20577"/>
          <ac:spMkLst>
            <pc:docMk/>
            <pc:sldMk cId="2883080711" sldId="272"/>
            <ac:spMk id="3" creationId="{3F0476B5-6FC5-485C-AA51-2F97E1A87B81}"/>
          </ac:spMkLst>
        </pc:spChg>
      </pc:sldChg>
      <pc:sldChg chg="add del">
        <pc:chgData name="Matthew Sayer" userId="c46d317b4e649e62" providerId="LiveId" clId="{CFBE337A-16F2-4995-AD7B-740EF30EBB3C}" dt="2017-12-14T21:04:39.148" v="15618" actId="2696"/>
        <pc:sldMkLst>
          <pc:docMk/>
          <pc:sldMk cId="1629430914" sldId="273"/>
        </pc:sldMkLst>
      </pc:sldChg>
      <pc:sldChg chg="modSp add">
        <pc:chgData name="Matthew Sayer" userId="c46d317b4e649e62" providerId="LiveId" clId="{CFBE337A-16F2-4995-AD7B-740EF30EBB3C}" dt="2017-12-14T21:05:12.785" v="15652" actId="20577"/>
        <pc:sldMkLst>
          <pc:docMk/>
          <pc:sldMk cId="2424284972" sldId="273"/>
        </pc:sldMkLst>
        <pc:spChg chg="mod">
          <ac:chgData name="Matthew Sayer" userId="c46d317b4e649e62" providerId="LiveId" clId="{CFBE337A-16F2-4995-AD7B-740EF30EBB3C}" dt="2017-12-14T21:05:12.785" v="15652" actId="20577"/>
          <ac:spMkLst>
            <pc:docMk/>
            <pc:sldMk cId="2424284972" sldId="273"/>
            <ac:spMk id="2" creationId="{F69EF554-4DD7-4303-AA8C-C3FA9E5913B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C973E-E0E5-4EF3-9FBD-2597A1239EC8}" type="datetimeFigureOut">
              <a:rPr lang="en-GB" smtClean="0"/>
              <a:t>14/12/2017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C65A35-425E-4DD5-B973-AE9F8E859FAC}" type="slidenum">
              <a:rPr lang="en-GB" smtClean="0"/>
              <a:t>‹#›</a:t>
            </a:fld>
            <a:endParaRPr lang="en-GB"/>
          </a:p>
        </p:txBody>
      </p:sp>
    </p:spTree>
    <p:extLst>
      <p:ext uri="{BB962C8B-B14F-4D97-AF65-F5344CB8AC3E}">
        <p14:creationId xmlns:p14="http://schemas.microsoft.com/office/powerpoint/2010/main" val="31611732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Matthew Sayer and the company I have chosen to study is Tesco.</a:t>
            </a:r>
          </a:p>
        </p:txBody>
      </p:sp>
      <p:sp>
        <p:nvSpPr>
          <p:cNvPr id="4" name="Slide Number Placeholder 3"/>
          <p:cNvSpPr>
            <a:spLocks noGrp="1"/>
          </p:cNvSpPr>
          <p:nvPr>
            <p:ph type="sldNum" sz="quarter" idx="10"/>
          </p:nvPr>
        </p:nvSpPr>
        <p:spPr/>
        <p:txBody>
          <a:bodyPr/>
          <a:lstStyle/>
          <a:p>
            <a:fld id="{02C65A35-425E-4DD5-B973-AE9F8E859FAC}" type="slidenum">
              <a:rPr lang="en-GB" smtClean="0"/>
              <a:t>1</a:t>
            </a:fld>
            <a:endParaRPr lang="en-GB"/>
          </a:p>
        </p:txBody>
      </p:sp>
    </p:spTree>
    <p:extLst>
      <p:ext uri="{BB962C8B-B14F-4D97-AF65-F5344CB8AC3E}">
        <p14:creationId xmlns:p14="http://schemas.microsoft.com/office/powerpoint/2010/main" val="4129376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I will be looking at the approaches to organisation and management that Tesco appear to have in place or hypothetically use. Do they take the a classical approach, human relations approach, system or contingency?</a:t>
            </a:r>
          </a:p>
          <a:p>
            <a:r>
              <a:rPr lang="en-GB" dirty="0"/>
              <a:t>I will also be analysing whether Tesco is made up of groups or teams and the difference between the two.</a:t>
            </a:r>
          </a:p>
        </p:txBody>
      </p:sp>
      <p:sp>
        <p:nvSpPr>
          <p:cNvPr id="4" name="Slide Number Placeholder 3"/>
          <p:cNvSpPr>
            <a:spLocks noGrp="1"/>
          </p:cNvSpPr>
          <p:nvPr>
            <p:ph type="sldNum" sz="quarter" idx="10"/>
          </p:nvPr>
        </p:nvSpPr>
        <p:spPr/>
        <p:txBody>
          <a:bodyPr/>
          <a:lstStyle/>
          <a:p>
            <a:fld id="{02C65A35-425E-4DD5-B973-AE9F8E859FAC}" type="slidenum">
              <a:rPr lang="en-GB" smtClean="0"/>
              <a:t>2</a:t>
            </a:fld>
            <a:endParaRPr lang="en-GB"/>
          </a:p>
        </p:txBody>
      </p:sp>
    </p:spTree>
    <p:extLst>
      <p:ext uri="{BB962C8B-B14F-4D97-AF65-F5344CB8AC3E}">
        <p14:creationId xmlns:p14="http://schemas.microsoft.com/office/powerpoint/2010/main" val="527718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Classical management theory was introduced in the late 19</a:t>
            </a:r>
            <a:r>
              <a:rPr lang="en-GB" baseline="30000" dirty="0"/>
              <a:t>th</a:t>
            </a:r>
            <a:r>
              <a:rPr lang="en-GB" dirty="0"/>
              <a:t> century. It became widespread in the first half of the 20</a:t>
            </a:r>
            <a:r>
              <a:rPr lang="en-GB" baseline="30000" dirty="0"/>
              <a:t>th</a:t>
            </a:r>
            <a:r>
              <a:rPr lang="en-GB" dirty="0"/>
              <a:t> century, as organisations tried to address issues of industrial management, including specialisation, efficiency, higher quality, cost reduction and management – worker relationships. (Smallbusiness.chron.com, 2017).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a theory based on finding the most efficient structure and meeting the right technical requirements in order to better fulfil the purpose of the organisation.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can be split into two sub categories, scientific management and bureaucracy. Both these theories seek to find the most effective style of management but differ in technique.</a:t>
            </a:r>
          </a:p>
        </p:txBody>
      </p:sp>
      <p:sp>
        <p:nvSpPr>
          <p:cNvPr id="4" name="Slide Number Placeholder 3"/>
          <p:cNvSpPr>
            <a:spLocks noGrp="1"/>
          </p:cNvSpPr>
          <p:nvPr>
            <p:ph type="sldNum" sz="quarter" idx="10"/>
          </p:nvPr>
        </p:nvSpPr>
        <p:spPr/>
        <p:txBody>
          <a:bodyPr/>
          <a:lstStyle/>
          <a:p>
            <a:fld id="{02C65A35-425E-4DD5-B973-AE9F8E859FAC}" type="slidenum">
              <a:rPr lang="en-GB" smtClean="0"/>
              <a:t>3</a:t>
            </a:fld>
            <a:endParaRPr lang="en-GB"/>
          </a:p>
        </p:txBody>
      </p:sp>
    </p:spTree>
    <p:extLst>
      <p:ext uri="{BB962C8B-B14F-4D97-AF65-F5344CB8AC3E}">
        <p14:creationId xmlns:p14="http://schemas.microsoft.com/office/powerpoint/2010/main" val="2478339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Scientific management as a theory is primarily about finding the most effective and productive format for an organisation. This can be done by looking at all aspects of a job (the staff, technology etc) and having a structure in place which produces with the most efficiency.</a:t>
            </a:r>
          </a:p>
          <a:p>
            <a:r>
              <a:rPr lang="en-GB" dirty="0"/>
              <a:t>In terms of Tesco the training they give their staff and the technology in place are evidence of this theory in practice. “Tesco has underlined its commitment to improving the training and development of its workforce with the announcement that it has grown its Apprenticeship programme by over 30% with 3,000 existing staff joining its 2011/12 scheme.”</a:t>
            </a:r>
            <a:r>
              <a:rPr lang="en-GB" dirty="0">
                <a:effectLst/>
              </a:rPr>
              <a:t> (Tesco plc, 2017). With Tesco showing their intention of improving their training programmes it shows their desire to have their staff more qualified to work within their organisation. In this way they can ensure that more staff members will perform their tasks better and hypothetically help towards a more productive business. Also Tesco have technology set up in stores designed to help the organisation speed up processes that can lead to more efficiency. The tills are designed to deal with each customer as quickly as possible and the self checkouts systems they now have give the customers the chance to scan their own items and pay for them there. These processes are all designed to make Tesco run more effectively and can be seen as scientific management theories in practice.</a:t>
            </a:r>
            <a:endParaRPr lang="en-GB" dirty="0"/>
          </a:p>
        </p:txBody>
      </p:sp>
      <p:sp>
        <p:nvSpPr>
          <p:cNvPr id="4" name="Slide Number Placeholder 3"/>
          <p:cNvSpPr>
            <a:spLocks noGrp="1"/>
          </p:cNvSpPr>
          <p:nvPr>
            <p:ph type="sldNum" sz="quarter" idx="10"/>
          </p:nvPr>
        </p:nvSpPr>
        <p:spPr/>
        <p:txBody>
          <a:bodyPr/>
          <a:lstStyle/>
          <a:p>
            <a:fld id="{02C65A35-425E-4DD5-B973-AE9F8E859FAC}" type="slidenum">
              <a:rPr lang="en-GB" smtClean="0"/>
              <a:t>4</a:t>
            </a:fld>
            <a:endParaRPr lang="en-GB"/>
          </a:p>
        </p:txBody>
      </p:sp>
    </p:spTree>
    <p:extLst>
      <p:ext uri="{BB962C8B-B14F-4D97-AF65-F5344CB8AC3E}">
        <p14:creationId xmlns:p14="http://schemas.microsoft.com/office/powerpoint/2010/main" val="3978206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Max Weber’s theory of bureaucracy was based on 6 principles that an organisation should undertake in order to be as productive as it can be.</a:t>
            </a:r>
          </a:p>
          <a:p>
            <a:r>
              <a:rPr lang="en-GB" dirty="0"/>
              <a:t>A formal hieratical structure is about having the correct line of command where managers set rules for the workers in their command and it is their responsibility to make sure that everyone is doing their job effectively. It is also about a line of delegation passed down from the top management levels down to the workers on the ground floor so that everyone within the organisation is moving towards the same goals set at the top of the business.</a:t>
            </a:r>
          </a:p>
          <a:p>
            <a:r>
              <a:rPr lang="en-GB" dirty="0"/>
              <a:t>Management by rules is about the rules set at each level for what is expected by people in their charge. The more rules a manager sets the tier of the structure he is in charge of, the more freedom is given to said workers.</a:t>
            </a:r>
          </a:p>
          <a:p>
            <a:r>
              <a:rPr lang="en-GB" dirty="0"/>
              <a:t>Organisation by functional speciality is about splitting the workforce into groups based on the skillset they have in order to have the right units doing the right jobs effectively. For example the more technically gifted should have more technical jobs or the more physically gifted should have the more physically demanding jobs.</a:t>
            </a:r>
          </a:p>
          <a:p>
            <a:r>
              <a:rPr lang="en-GB" dirty="0"/>
              <a:t>A focused mission is set by the owners and shareholders of an organisation, for example a higher profit margin or a greater market share, that is passed down throughout the chain of command to have everyone in the organisation working efficiently towards achieving the goals of the business.</a:t>
            </a:r>
          </a:p>
          <a:p>
            <a:r>
              <a:rPr lang="en-GB" dirty="0"/>
              <a:t>Purposely impersonal is a theory that states managers and staff should not socialise to avoid bias, personal differences or conflict so that authority is maintained and everyone is clear where the orders are coming from and what is expected of them.</a:t>
            </a:r>
          </a:p>
          <a:p>
            <a:r>
              <a:rPr lang="en-GB" dirty="0"/>
              <a:t>Employment based on technical qualifications means that when an organisation is employing its staff it is careful that is has the right man/woman for the required role. If everyone is properly qualified for their roles within the organisation then it becomes more efficient and productive.</a:t>
            </a:r>
          </a:p>
          <a:p>
            <a:r>
              <a:rPr lang="en-GB" dirty="0"/>
              <a:t>An example of Bureaucracy in practice at Tesco would be the formal hieratical structure it has in place.</a:t>
            </a:r>
            <a:r>
              <a:rPr lang="en-GB" sz="1200" kern="1200" dirty="0">
                <a:solidFill>
                  <a:schemeClr val="tx1"/>
                </a:solidFill>
                <a:effectLst/>
                <a:latin typeface="+mn-lt"/>
                <a:ea typeface="+mn-ea"/>
                <a:cs typeface="+mn-cs"/>
              </a:rPr>
              <a:t> “Tesco organizational structure is highly hierarchical reflecting the large size of the business.”</a:t>
            </a:r>
            <a:r>
              <a:rPr lang="en-GB" dirty="0">
                <a:effectLst/>
              </a:rPr>
              <a:t> (</a:t>
            </a:r>
            <a:r>
              <a:rPr lang="en-GB" dirty="0" err="1">
                <a:effectLst/>
              </a:rPr>
              <a:t>Dudovskiy</a:t>
            </a:r>
            <a:r>
              <a:rPr lang="en-GB" dirty="0">
                <a:effectLst/>
              </a:rPr>
              <a:t>, 2017). Tesco’s structure can be seen through its chain of command, for example the regional manager passes instruction down to the store manager who then passes instruction down to the food trading manager and the personnel manager and so on.</a:t>
            </a:r>
          </a:p>
          <a:p>
            <a:endParaRPr lang="en-GB" dirty="0">
              <a:effectLst/>
            </a:endParaRPr>
          </a:p>
          <a:p>
            <a:r>
              <a:rPr lang="en-GB" dirty="0">
                <a:effectLst/>
              </a:rPr>
              <a:t>Both elements of classical management are good for productivity and efficiency within an organisation but the lack of personal connection with the workforce and leave them feeling like another cog in a wheel and under appreciated. Also if a hieratical structure has too many tiers it can have negative implications with the flow of information throughout the business and it wont always be clear who is responsible for what task.</a:t>
            </a:r>
            <a:endParaRPr lang="en-GB" dirty="0"/>
          </a:p>
        </p:txBody>
      </p:sp>
      <p:sp>
        <p:nvSpPr>
          <p:cNvPr id="4" name="Slide Number Placeholder 3"/>
          <p:cNvSpPr>
            <a:spLocks noGrp="1"/>
          </p:cNvSpPr>
          <p:nvPr>
            <p:ph type="sldNum" sz="quarter" idx="10"/>
          </p:nvPr>
        </p:nvSpPr>
        <p:spPr/>
        <p:txBody>
          <a:bodyPr/>
          <a:lstStyle/>
          <a:p>
            <a:fld id="{02C65A35-425E-4DD5-B973-AE9F8E859FAC}" type="slidenum">
              <a:rPr lang="en-GB" smtClean="0"/>
              <a:t>5</a:t>
            </a:fld>
            <a:endParaRPr lang="en-GB"/>
          </a:p>
        </p:txBody>
      </p:sp>
    </p:spTree>
    <p:extLst>
      <p:ext uri="{BB962C8B-B14F-4D97-AF65-F5344CB8AC3E}">
        <p14:creationId xmlns:p14="http://schemas.microsoft.com/office/powerpoint/2010/main" val="3129554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their website Tesco state, “Without our colleagues, Tesco just wouldn't be Tesco. That's why our Human Resources function is known as the People team.”</a:t>
            </a:r>
            <a:r>
              <a:rPr lang="en-GB" dirty="0">
                <a:effectLst/>
              </a:rPr>
              <a:t> (Tesco-careers.com, 2017). This is evidence that Tesco try to adopt a human relations approach within their organisation. Making the workers feel part of the team is their way of trying to keep them motivated in the hope that a happy worker is a more productive one. Trying to improve relationships between managers and staff however contradicts the classical management approach and possibly the loss of some authority. Human relations management therefore must be carefully managed as to think of the workers needs but not at the cost of efficiency.</a:t>
            </a:r>
          </a:p>
          <a:p>
            <a:r>
              <a:rPr lang="en-GB" dirty="0">
                <a:effectLst/>
              </a:rPr>
              <a:t>I have looked at three studies into worker behaviour and motivation to see how they applied to Tesco as an organisation. Maslow’s hierarchy of needs, </a:t>
            </a:r>
            <a:r>
              <a:rPr lang="en-GB" dirty="0" err="1">
                <a:effectLst/>
              </a:rPr>
              <a:t>Herzbergs’s</a:t>
            </a:r>
            <a:r>
              <a:rPr lang="en-GB" dirty="0">
                <a:effectLst/>
              </a:rPr>
              <a:t> two-factor motivation theory and McGregor’s theory X and theory Y style management.</a:t>
            </a:r>
          </a:p>
        </p:txBody>
      </p:sp>
      <p:sp>
        <p:nvSpPr>
          <p:cNvPr id="4" name="Slide Number Placeholder 3"/>
          <p:cNvSpPr>
            <a:spLocks noGrp="1"/>
          </p:cNvSpPr>
          <p:nvPr>
            <p:ph type="sldNum" sz="quarter" idx="10"/>
          </p:nvPr>
        </p:nvSpPr>
        <p:spPr/>
        <p:txBody>
          <a:bodyPr/>
          <a:lstStyle/>
          <a:p>
            <a:fld id="{02C65A35-425E-4DD5-B973-AE9F8E859FAC}" type="slidenum">
              <a:rPr lang="en-GB" smtClean="0"/>
              <a:t>6</a:t>
            </a:fld>
            <a:endParaRPr lang="en-GB"/>
          </a:p>
        </p:txBody>
      </p:sp>
    </p:spTree>
    <p:extLst>
      <p:ext uri="{BB962C8B-B14F-4D97-AF65-F5344CB8AC3E}">
        <p14:creationId xmlns:p14="http://schemas.microsoft.com/office/powerpoint/2010/main" val="3988953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(Simply Psychology, 2017)</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Maslow’s five tier pyramid shows what needs must be fulfilled in order to reach your full potential within an organisation. The first tier, physiological needs, in business terms normally relates to the wages that are paid to workers. At Tesco for example some workers would not go any higher up the pyramid if it was a part-time job or a seasonal job where they are just there make some quick money for a short time then leave. For the other members of the workforce however who are there for the long haul the second tier is important. Workers need to feel safe and secure in their jobs. If they are in constant fear of losing their jobs they wont be motivated to move up to the next level. In the last slide I highlighted Tesco’s attempt to make their working environment about the people. This brings the workers a sense of belonging in the business and if relationships between managers and workers are good then the team will operate in a much friendlier environment. According to a people manager at Tesco in Cheadle, “</a:t>
            </a:r>
            <a:r>
              <a:rPr lang="en-GB" dirty="0">
                <a:effectLst/>
              </a:rPr>
              <a:t>Pay, benefits, progression opportunities, flexible working, reputable company, good culture, inclusive and diverse workplace and provides job stability” are the pro’s to working at Tesco (Glassdoor.co.uk, 2017). If progression is on offer as stated then esteem need can be met through a feeling of accomplishment by moving up the organisational chain. Once all of these needs have been met then Maslow says a person with reach self-actualisation, a feeling that you have reached your full potential and it is an organisation’s job such as Tesco to make it possible for as many workers to reach the top of the pyramid as permitted. Having something to work towards gives the workers added motivation to perform efficiently.</a:t>
            </a:r>
            <a:endParaRPr lang="en-GB" dirty="0"/>
          </a:p>
        </p:txBody>
      </p:sp>
      <p:sp>
        <p:nvSpPr>
          <p:cNvPr id="4" name="Slide Number Placeholder 3"/>
          <p:cNvSpPr>
            <a:spLocks noGrp="1"/>
          </p:cNvSpPr>
          <p:nvPr>
            <p:ph type="sldNum" sz="quarter" idx="10"/>
          </p:nvPr>
        </p:nvSpPr>
        <p:spPr/>
        <p:txBody>
          <a:bodyPr/>
          <a:lstStyle/>
          <a:p>
            <a:fld id="{02C65A35-425E-4DD5-B973-AE9F8E859FAC}" type="slidenum">
              <a:rPr lang="en-GB" smtClean="0"/>
              <a:t>7</a:t>
            </a:fld>
            <a:endParaRPr lang="en-GB"/>
          </a:p>
        </p:txBody>
      </p:sp>
    </p:spTree>
    <p:extLst>
      <p:ext uri="{BB962C8B-B14F-4D97-AF65-F5344CB8AC3E}">
        <p14:creationId xmlns:p14="http://schemas.microsoft.com/office/powerpoint/2010/main" val="2141965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“Hygiene factors are related to ‘the need to avoid unpleasantness’. Motivation factors lead to job satisfaction because of ‘the need of the individual for self-growth and self-actualisation’.”(Alshmemri, </a:t>
            </a:r>
            <a:r>
              <a:rPr lang="en-GB" dirty="0" err="1"/>
              <a:t>Shahwan-Akl</a:t>
            </a:r>
            <a:r>
              <a:rPr lang="en-GB" dirty="0"/>
              <a:t> &amp;  Maude) Herzberg’s two – factor motivation theory is based on the principle that workers will not perform if the hygiene factors are not present but will not perform better when they are. At Tesco these factors would be the pay they provide and the upkeep of the stores so that the staff are operating in a safe environment. If an organisation wants to increase productivity then the motivating factors will be introduced. Benefits such as employee discount at Tesco’s or the possibility for growth should increase a workers efficiency by giving them personal goals to work towards. </a:t>
            </a:r>
          </a:p>
        </p:txBody>
      </p:sp>
      <p:sp>
        <p:nvSpPr>
          <p:cNvPr id="4" name="Slide Number Placeholder 3"/>
          <p:cNvSpPr>
            <a:spLocks noGrp="1"/>
          </p:cNvSpPr>
          <p:nvPr>
            <p:ph type="sldNum" sz="quarter" idx="10"/>
          </p:nvPr>
        </p:nvSpPr>
        <p:spPr/>
        <p:txBody>
          <a:bodyPr/>
          <a:lstStyle/>
          <a:p>
            <a:fld id="{02C65A35-425E-4DD5-B973-AE9F8E859FAC}" type="slidenum">
              <a:rPr lang="en-GB" smtClean="0"/>
              <a:t>8</a:t>
            </a:fld>
            <a:endParaRPr lang="en-GB"/>
          </a:p>
        </p:txBody>
      </p:sp>
    </p:spTree>
    <p:extLst>
      <p:ext uri="{BB962C8B-B14F-4D97-AF65-F5344CB8AC3E}">
        <p14:creationId xmlns:p14="http://schemas.microsoft.com/office/powerpoint/2010/main" val="1864347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McGregor’s theory shows two different style of management. Theory X managers must control their workforce with strict rules and regulations because they believe that people will do as little as they can get away with. They must always be told what to do because they wont take it upon themselves to be responsible in the work place. Theory Y managers however believe that people enjoy working and don’t need to be prompted to do everything because given the chance a worker will take on responsibility in order to feel greater esteem and work satisfaction. At Tesco a more theory Y approach seems to be used in stores. Staff taking over tills when needed or helping customers when approached are examples of the staff there taking on responsibility and feeling good about themselves when they've helped out.</a:t>
            </a:r>
          </a:p>
        </p:txBody>
      </p:sp>
      <p:sp>
        <p:nvSpPr>
          <p:cNvPr id="4" name="Slide Number Placeholder 3"/>
          <p:cNvSpPr>
            <a:spLocks noGrp="1"/>
          </p:cNvSpPr>
          <p:nvPr>
            <p:ph type="sldNum" sz="quarter" idx="10"/>
          </p:nvPr>
        </p:nvSpPr>
        <p:spPr/>
        <p:txBody>
          <a:bodyPr/>
          <a:lstStyle/>
          <a:p>
            <a:fld id="{02C65A35-425E-4DD5-B973-AE9F8E859FAC}" type="slidenum">
              <a:rPr lang="en-GB" smtClean="0"/>
              <a:t>9</a:t>
            </a:fld>
            <a:endParaRPr lang="en-GB"/>
          </a:p>
        </p:txBody>
      </p:sp>
    </p:spTree>
    <p:extLst>
      <p:ext uri="{BB962C8B-B14F-4D97-AF65-F5344CB8AC3E}">
        <p14:creationId xmlns:p14="http://schemas.microsoft.com/office/powerpoint/2010/main" val="3782188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systems approach is the mixture of classical management and human relations management working together to achieve maximum efficiency but with the workforce feeling key to running the systems effectively. An organisation must work with its staff when putting new systems in place because if too much importance is place on technology for efficiency then they will lose the co-operation of the workforce. “Organisational change programmes often fail because they are too focused on one aspect of the system, commonly technology, and fail to analyse and understand the complex interdependencies that exist.” </a:t>
            </a:r>
            <a:r>
              <a:rPr lang="en-GB" dirty="0">
                <a:effectLst/>
              </a:rPr>
              <a:t>(Business.leeds.ac.uk, 2017). An organisation is dependent on its workforce to use technology effectively in order to be productive so when Tesco bring in new systems such as the self checkout’s, the staff must be trained in their use should any problems arise so that operations don’t come to a </a:t>
            </a:r>
            <a:r>
              <a:rPr lang="en-GB" dirty="0" err="1">
                <a:effectLst/>
              </a:rPr>
              <a:t>hault</a:t>
            </a:r>
            <a:r>
              <a:rPr lang="en-GB" dirty="0">
                <a:effectLst/>
              </a:rPr>
              <a:t>. This is the approach I believe is most used in Tesco as the processes are improved in order to increase efficiency but the workforce is kept up with the pace and still kept in a team to make the organisation more productive.</a:t>
            </a:r>
            <a:endParaRPr lang="en-GB" dirty="0"/>
          </a:p>
        </p:txBody>
      </p:sp>
      <p:sp>
        <p:nvSpPr>
          <p:cNvPr id="4" name="Slide Number Placeholder 3"/>
          <p:cNvSpPr>
            <a:spLocks noGrp="1"/>
          </p:cNvSpPr>
          <p:nvPr>
            <p:ph type="sldNum" sz="quarter" idx="10"/>
          </p:nvPr>
        </p:nvSpPr>
        <p:spPr/>
        <p:txBody>
          <a:bodyPr/>
          <a:lstStyle/>
          <a:p>
            <a:fld id="{02C65A35-425E-4DD5-B973-AE9F8E859FAC}" type="slidenum">
              <a:rPr lang="en-GB" smtClean="0"/>
              <a:t>10</a:t>
            </a:fld>
            <a:endParaRPr lang="en-GB"/>
          </a:p>
        </p:txBody>
      </p:sp>
    </p:spTree>
    <p:extLst>
      <p:ext uri="{BB962C8B-B14F-4D97-AF65-F5344CB8AC3E}">
        <p14:creationId xmlns:p14="http://schemas.microsoft.com/office/powerpoint/2010/main" val="28479087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contingency approach is the idea that there isn’t an ideal management approach to be taken universally. Changes in technology or culture for example would change the needs of the business and therefore change the management approach needed in these situations.</a:t>
            </a:r>
          </a:p>
        </p:txBody>
      </p:sp>
      <p:sp>
        <p:nvSpPr>
          <p:cNvPr id="4" name="Slide Number Placeholder 3"/>
          <p:cNvSpPr>
            <a:spLocks noGrp="1"/>
          </p:cNvSpPr>
          <p:nvPr>
            <p:ph type="sldNum" sz="quarter" idx="10"/>
          </p:nvPr>
        </p:nvSpPr>
        <p:spPr/>
        <p:txBody>
          <a:bodyPr/>
          <a:lstStyle/>
          <a:p>
            <a:fld id="{02C65A35-425E-4DD5-B973-AE9F8E859FAC}" type="slidenum">
              <a:rPr lang="en-GB" smtClean="0"/>
              <a:t>11</a:t>
            </a:fld>
            <a:endParaRPr lang="en-GB"/>
          </a:p>
        </p:txBody>
      </p:sp>
    </p:spTree>
    <p:extLst>
      <p:ext uri="{BB962C8B-B14F-4D97-AF65-F5344CB8AC3E}">
        <p14:creationId xmlns:p14="http://schemas.microsoft.com/office/powerpoint/2010/main" val="3281601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team is a collection of 2 or more people who work together within an organisation to reach a goal shared by the whole team. Everyone is accountable for the success of the team and leaders work along side the rest of the team. A group is a collection of or more people but work individual to meet targets set by leadership. If one person fails they are accountable and not the entire group. In Stores, teams can be seen working together regularly rotating jobs and team leaders are put in place to make sure everyone is working towards shared goals. Tesco state, “</a:t>
            </a:r>
            <a:r>
              <a:rPr lang="en-GB" dirty="0">
                <a:effectLst/>
              </a:rPr>
              <a:t>As a Team Leader you’ll have all eyes on you to make sure everyone is fired up, focused and pulling in the same direction.” (Tescocareers.com.my, 2017). This would indicate that Tesco is set up in teams however it could be a management tool to call them teams so the workers feel more belonging. Certain departments within the organisation will be groups rather than teams but it seems to be team orientated on the shop floor.</a:t>
            </a:r>
            <a:endParaRPr lang="en-GB" dirty="0"/>
          </a:p>
        </p:txBody>
      </p:sp>
      <p:sp>
        <p:nvSpPr>
          <p:cNvPr id="4" name="Slide Number Placeholder 3"/>
          <p:cNvSpPr>
            <a:spLocks noGrp="1"/>
          </p:cNvSpPr>
          <p:nvPr>
            <p:ph type="sldNum" sz="quarter" idx="10"/>
          </p:nvPr>
        </p:nvSpPr>
        <p:spPr/>
        <p:txBody>
          <a:bodyPr/>
          <a:lstStyle/>
          <a:p>
            <a:fld id="{02C65A35-425E-4DD5-B973-AE9F8E859FAC}" type="slidenum">
              <a:rPr lang="en-GB" smtClean="0"/>
              <a:t>12</a:t>
            </a:fld>
            <a:endParaRPr lang="en-GB"/>
          </a:p>
        </p:txBody>
      </p:sp>
    </p:spTree>
    <p:extLst>
      <p:ext uri="{BB962C8B-B14F-4D97-AF65-F5344CB8AC3E}">
        <p14:creationId xmlns:p14="http://schemas.microsoft.com/office/powerpoint/2010/main" val="36129679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1965 Bruce Tuckman came up with a theory for team building. This theory was split into five categories. Forming – where a group is formed and a task is set forth for them to accomplish. Storming – where the team come up with a strategy in order to complete the task. Norming – this is the idea that once a team has come up with a strategy and worked together to do so they will be more familiar with one another and should work together more harmoniously. Performing – this is where the team is performing at its peak. Adjourning – where the task is complete and the group. Similar steps are most likely applied to Tesco when designating tasks to different teams within the business. </a:t>
            </a:r>
          </a:p>
        </p:txBody>
      </p:sp>
      <p:sp>
        <p:nvSpPr>
          <p:cNvPr id="4" name="Slide Number Placeholder 3"/>
          <p:cNvSpPr>
            <a:spLocks noGrp="1"/>
          </p:cNvSpPr>
          <p:nvPr>
            <p:ph type="sldNum" sz="quarter" idx="10"/>
          </p:nvPr>
        </p:nvSpPr>
        <p:spPr/>
        <p:txBody>
          <a:bodyPr/>
          <a:lstStyle/>
          <a:p>
            <a:fld id="{02C65A35-425E-4DD5-B973-AE9F8E859FAC}" type="slidenum">
              <a:rPr lang="en-GB" smtClean="0"/>
              <a:t>13</a:t>
            </a:fld>
            <a:endParaRPr lang="en-GB"/>
          </a:p>
        </p:txBody>
      </p:sp>
    </p:spTree>
    <p:extLst>
      <p:ext uri="{BB962C8B-B14F-4D97-AF65-F5344CB8AC3E}">
        <p14:creationId xmlns:p14="http://schemas.microsoft.com/office/powerpoint/2010/main" val="13154131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“Philip Clarke, CEO at Tesco, said breakthroughs at the supermarket were dependent on three ‘</a:t>
            </a:r>
            <a:r>
              <a:rPr lang="en-GB" sz="1200" kern="1200" dirty="0" err="1">
                <a:solidFill>
                  <a:schemeClr val="tx1"/>
                </a:solidFill>
                <a:effectLst/>
                <a:latin typeface="+mn-lt"/>
                <a:ea typeface="+mn-ea"/>
                <a:cs typeface="+mn-cs"/>
              </a:rPr>
              <a:t>Ts</a:t>
            </a:r>
            <a:r>
              <a:rPr lang="en-GB" sz="1200" kern="1200" dirty="0">
                <a:solidFill>
                  <a:schemeClr val="tx1"/>
                </a:solidFill>
                <a:effectLst/>
                <a:latin typeface="+mn-lt"/>
                <a:ea typeface="+mn-ea"/>
                <a:cs typeface="+mn-cs"/>
              </a:rPr>
              <a:t>’:  technology, teams and talent.”</a:t>
            </a:r>
            <a:r>
              <a:rPr lang="en-GB" dirty="0">
                <a:effectLst/>
              </a:rPr>
              <a:t> (Briggs, 2017). I found from my research that Tesco work with technology to improve efficiency and productivity but also adopt a very worker friendly environment through teamwork and good leadership.</a:t>
            </a:r>
            <a:endParaRPr lang="en-GB" dirty="0"/>
          </a:p>
        </p:txBody>
      </p:sp>
      <p:sp>
        <p:nvSpPr>
          <p:cNvPr id="4" name="Slide Number Placeholder 3"/>
          <p:cNvSpPr>
            <a:spLocks noGrp="1"/>
          </p:cNvSpPr>
          <p:nvPr>
            <p:ph type="sldNum" sz="quarter" idx="10"/>
          </p:nvPr>
        </p:nvSpPr>
        <p:spPr/>
        <p:txBody>
          <a:bodyPr/>
          <a:lstStyle/>
          <a:p>
            <a:fld id="{02C65A35-425E-4DD5-B973-AE9F8E859FAC}" type="slidenum">
              <a:rPr lang="en-GB" smtClean="0"/>
              <a:t>14</a:t>
            </a:fld>
            <a:endParaRPr lang="en-GB"/>
          </a:p>
        </p:txBody>
      </p:sp>
    </p:spTree>
    <p:extLst>
      <p:ext uri="{BB962C8B-B14F-4D97-AF65-F5344CB8AC3E}">
        <p14:creationId xmlns:p14="http://schemas.microsoft.com/office/powerpoint/2010/main" val="24221517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12/14/2017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12/14/2017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12/14/2017</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hyperlink" Target="https://research-methodology.net/tesco-organizational-structure/" TargetMode="External"/><Relationship Id="rId2" Type="http://schemas.openxmlformats.org/officeDocument/2006/relationships/hyperlink" Target="http://www.bustingbureaucracy.com/excerpts/weber.ht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mallbusiness.chron.com/advantages-benefits-classical-management-theory-37990.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A569-A427-447D-A9F6-481CDEFEFECF}"/>
              </a:ext>
            </a:extLst>
          </p:cNvPr>
          <p:cNvSpPr>
            <a:spLocks noGrp="1"/>
          </p:cNvSpPr>
          <p:nvPr>
            <p:ph type="ctrTitle"/>
          </p:nvPr>
        </p:nvSpPr>
        <p:spPr/>
        <p:txBody>
          <a:bodyPr/>
          <a:lstStyle/>
          <a:p>
            <a:r>
              <a:rPr lang="en-GB" dirty="0"/>
              <a:t>Contemporary Management Approaches presentation on Tesco</a:t>
            </a:r>
          </a:p>
        </p:txBody>
      </p:sp>
      <p:sp>
        <p:nvSpPr>
          <p:cNvPr id="3" name="Subtitle 2">
            <a:extLst>
              <a:ext uri="{FF2B5EF4-FFF2-40B4-BE49-F238E27FC236}">
                <a16:creationId xmlns:a16="http://schemas.microsoft.com/office/drawing/2014/main" id="{146F3075-6473-4B2F-B4F1-E3E2A667BDDF}"/>
              </a:ext>
            </a:extLst>
          </p:cNvPr>
          <p:cNvSpPr>
            <a:spLocks noGrp="1"/>
          </p:cNvSpPr>
          <p:nvPr>
            <p:ph type="subTitle" idx="1"/>
          </p:nvPr>
        </p:nvSpPr>
        <p:spPr/>
        <p:txBody>
          <a:bodyPr/>
          <a:lstStyle/>
          <a:p>
            <a:r>
              <a:rPr lang="en-GB" dirty="0"/>
              <a:t>Matthew Sayer	1602063</a:t>
            </a:r>
          </a:p>
        </p:txBody>
      </p:sp>
    </p:spTree>
    <p:extLst>
      <p:ext uri="{BB962C8B-B14F-4D97-AF65-F5344CB8AC3E}">
        <p14:creationId xmlns:p14="http://schemas.microsoft.com/office/powerpoint/2010/main" val="3472556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8520F-DAE3-43A8-8127-636CB9020C2F}"/>
              </a:ext>
            </a:extLst>
          </p:cNvPr>
          <p:cNvSpPr>
            <a:spLocks noGrp="1"/>
          </p:cNvSpPr>
          <p:nvPr>
            <p:ph type="title"/>
          </p:nvPr>
        </p:nvSpPr>
        <p:spPr/>
        <p:txBody>
          <a:bodyPr/>
          <a:lstStyle/>
          <a:p>
            <a:r>
              <a:rPr lang="en-GB" dirty="0"/>
              <a:t>Tesco</a:t>
            </a:r>
          </a:p>
        </p:txBody>
      </p:sp>
      <p:sp>
        <p:nvSpPr>
          <p:cNvPr id="3" name="Content Placeholder 2">
            <a:extLst>
              <a:ext uri="{FF2B5EF4-FFF2-40B4-BE49-F238E27FC236}">
                <a16:creationId xmlns:a16="http://schemas.microsoft.com/office/drawing/2014/main" id="{D386EBA9-9B44-4282-8031-C4F38E2D8CAB}"/>
              </a:ext>
            </a:extLst>
          </p:cNvPr>
          <p:cNvSpPr>
            <a:spLocks noGrp="1"/>
          </p:cNvSpPr>
          <p:nvPr>
            <p:ph sz="quarter" idx="13"/>
          </p:nvPr>
        </p:nvSpPr>
        <p:spPr/>
        <p:txBody>
          <a:bodyPr/>
          <a:lstStyle/>
          <a:p>
            <a:r>
              <a:rPr lang="en-GB" dirty="0"/>
              <a:t>Approaches to organisation and management</a:t>
            </a:r>
          </a:p>
          <a:p>
            <a:r>
              <a:rPr lang="en-GB" dirty="0"/>
              <a:t>Classical</a:t>
            </a:r>
          </a:p>
          <a:p>
            <a:r>
              <a:rPr lang="en-GB" dirty="0"/>
              <a:t>Human Relations</a:t>
            </a:r>
          </a:p>
          <a:p>
            <a:r>
              <a:rPr lang="en-GB" dirty="0"/>
              <a:t>System</a:t>
            </a:r>
          </a:p>
          <a:p>
            <a:r>
              <a:rPr lang="en-GB" dirty="0"/>
              <a:t>Contingency</a:t>
            </a:r>
          </a:p>
        </p:txBody>
      </p:sp>
      <p:sp>
        <p:nvSpPr>
          <p:cNvPr id="4" name="Content Placeholder 3">
            <a:extLst>
              <a:ext uri="{FF2B5EF4-FFF2-40B4-BE49-F238E27FC236}">
                <a16:creationId xmlns:a16="http://schemas.microsoft.com/office/drawing/2014/main" id="{8DB62D96-D0BA-46CD-A06A-3D5B9250AB42}"/>
              </a:ext>
            </a:extLst>
          </p:cNvPr>
          <p:cNvSpPr>
            <a:spLocks noGrp="1"/>
          </p:cNvSpPr>
          <p:nvPr>
            <p:ph sz="quarter" idx="14"/>
          </p:nvPr>
        </p:nvSpPr>
        <p:spPr/>
        <p:txBody>
          <a:bodyPr/>
          <a:lstStyle/>
          <a:p>
            <a:r>
              <a:rPr lang="en-GB" dirty="0"/>
              <a:t>Group and teamwork</a:t>
            </a:r>
          </a:p>
          <a:p>
            <a:r>
              <a:rPr lang="en-GB" dirty="0"/>
              <a:t>Team vs Group</a:t>
            </a:r>
          </a:p>
          <a:p>
            <a:r>
              <a:rPr lang="en-GB" dirty="0"/>
              <a:t>Forming, storming, norming, performing, adjourning</a:t>
            </a:r>
          </a:p>
        </p:txBody>
      </p:sp>
    </p:spTree>
    <p:extLst>
      <p:ext uri="{BB962C8B-B14F-4D97-AF65-F5344CB8AC3E}">
        <p14:creationId xmlns:p14="http://schemas.microsoft.com/office/powerpoint/2010/main" val="137068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74B26-1894-4C8E-8D1B-5D4E0FEFAB01}"/>
              </a:ext>
            </a:extLst>
          </p:cNvPr>
          <p:cNvSpPr>
            <a:spLocks noGrp="1"/>
          </p:cNvSpPr>
          <p:nvPr>
            <p:ph type="title"/>
          </p:nvPr>
        </p:nvSpPr>
        <p:spPr/>
        <p:txBody>
          <a:bodyPr/>
          <a:lstStyle/>
          <a:p>
            <a:r>
              <a:rPr lang="en-GB" dirty="0"/>
              <a:t>Classical Management approaches</a:t>
            </a:r>
          </a:p>
        </p:txBody>
      </p:sp>
      <p:sp>
        <p:nvSpPr>
          <p:cNvPr id="3" name="Content Placeholder 2">
            <a:extLst>
              <a:ext uri="{FF2B5EF4-FFF2-40B4-BE49-F238E27FC236}">
                <a16:creationId xmlns:a16="http://schemas.microsoft.com/office/drawing/2014/main" id="{57D2E8D5-CB6F-4B31-B39B-C9E4BDE63A5A}"/>
              </a:ext>
            </a:extLst>
          </p:cNvPr>
          <p:cNvSpPr>
            <a:spLocks noGrp="1"/>
          </p:cNvSpPr>
          <p:nvPr>
            <p:ph sz="quarter" idx="13"/>
          </p:nvPr>
        </p:nvSpPr>
        <p:spPr/>
        <p:txBody>
          <a:bodyPr/>
          <a:lstStyle/>
          <a:p>
            <a:r>
              <a:rPr lang="en-GB" dirty="0"/>
              <a:t>Scientific management – </a:t>
            </a:r>
            <a:r>
              <a:rPr lang="en-GB" dirty="0" err="1"/>
              <a:t>f.w</a:t>
            </a:r>
            <a:r>
              <a:rPr lang="en-GB" dirty="0"/>
              <a:t> </a:t>
            </a:r>
            <a:r>
              <a:rPr lang="en-GB" dirty="0" err="1"/>
              <a:t>taylor</a:t>
            </a:r>
            <a:endParaRPr lang="en-GB" dirty="0"/>
          </a:p>
          <a:p>
            <a:r>
              <a:rPr lang="en-GB" dirty="0"/>
              <a:t>Bureaucracy – max weber</a:t>
            </a:r>
          </a:p>
        </p:txBody>
      </p:sp>
    </p:spTree>
    <p:extLst>
      <p:ext uri="{BB962C8B-B14F-4D97-AF65-F5344CB8AC3E}">
        <p14:creationId xmlns:p14="http://schemas.microsoft.com/office/powerpoint/2010/main" val="1805104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C876E-4259-4174-BAA5-16EC15375E99}"/>
              </a:ext>
            </a:extLst>
          </p:cNvPr>
          <p:cNvSpPr>
            <a:spLocks noGrp="1"/>
          </p:cNvSpPr>
          <p:nvPr>
            <p:ph type="title"/>
          </p:nvPr>
        </p:nvSpPr>
        <p:spPr/>
        <p:txBody>
          <a:bodyPr/>
          <a:lstStyle/>
          <a:p>
            <a:r>
              <a:rPr lang="en-GB" dirty="0"/>
              <a:t>Scientific management</a:t>
            </a:r>
          </a:p>
        </p:txBody>
      </p:sp>
      <p:sp>
        <p:nvSpPr>
          <p:cNvPr id="3" name="Content Placeholder 2">
            <a:extLst>
              <a:ext uri="{FF2B5EF4-FFF2-40B4-BE49-F238E27FC236}">
                <a16:creationId xmlns:a16="http://schemas.microsoft.com/office/drawing/2014/main" id="{1BE02CE6-FE80-455A-838B-98D55C6F4B59}"/>
              </a:ext>
            </a:extLst>
          </p:cNvPr>
          <p:cNvSpPr>
            <a:spLocks noGrp="1"/>
          </p:cNvSpPr>
          <p:nvPr>
            <p:ph sz="quarter" idx="13"/>
          </p:nvPr>
        </p:nvSpPr>
        <p:spPr/>
        <p:txBody>
          <a:bodyPr/>
          <a:lstStyle/>
          <a:p>
            <a:r>
              <a:rPr lang="en-GB" dirty="0"/>
              <a:t>“the principal object of management should be to secure the maximum prosperity for the employer, coupled with the maximum prosperity of each employee”. </a:t>
            </a:r>
            <a:r>
              <a:rPr lang="en-GB" dirty="0" err="1"/>
              <a:t>F.w</a:t>
            </a:r>
            <a:r>
              <a:rPr lang="en-GB" dirty="0"/>
              <a:t> Taylor (the economist, 2017)</a:t>
            </a:r>
          </a:p>
          <a:p>
            <a:r>
              <a:rPr lang="en-GB" dirty="0"/>
              <a:t>If all aspects of a job are looked at, the most efficient and productive way to operate can be found.</a:t>
            </a:r>
          </a:p>
        </p:txBody>
      </p:sp>
    </p:spTree>
    <p:extLst>
      <p:ext uri="{BB962C8B-B14F-4D97-AF65-F5344CB8AC3E}">
        <p14:creationId xmlns:p14="http://schemas.microsoft.com/office/powerpoint/2010/main" val="4116752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8841E-1861-4083-B3C5-0FFE79A5069A}"/>
              </a:ext>
            </a:extLst>
          </p:cNvPr>
          <p:cNvSpPr>
            <a:spLocks noGrp="1"/>
          </p:cNvSpPr>
          <p:nvPr>
            <p:ph type="title"/>
          </p:nvPr>
        </p:nvSpPr>
        <p:spPr/>
        <p:txBody>
          <a:bodyPr/>
          <a:lstStyle/>
          <a:p>
            <a:r>
              <a:rPr lang="en-GB" dirty="0"/>
              <a:t>bureaucracy</a:t>
            </a:r>
          </a:p>
        </p:txBody>
      </p:sp>
      <p:sp>
        <p:nvSpPr>
          <p:cNvPr id="3" name="Content Placeholder 2">
            <a:extLst>
              <a:ext uri="{FF2B5EF4-FFF2-40B4-BE49-F238E27FC236}">
                <a16:creationId xmlns:a16="http://schemas.microsoft.com/office/drawing/2014/main" id="{01284071-77C2-4E86-8D73-719FB652106B}"/>
              </a:ext>
            </a:extLst>
          </p:cNvPr>
          <p:cNvSpPr>
            <a:spLocks noGrp="1"/>
          </p:cNvSpPr>
          <p:nvPr>
            <p:ph sz="quarter" idx="13"/>
          </p:nvPr>
        </p:nvSpPr>
        <p:spPr/>
        <p:txBody>
          <a:bodyPr/>
          <a:lstStyle/>
          <a:p>
            <a:r>
              <a:rPr lang="en-GB" dirty="0"/>
              <a:t>Max weber – 6 principles for a effective business structure</a:t>
            </a:r>
          </a:p>
          <a:p>
            <a:r>
              <a:rPr lang="en-GB" dirty="0"/>
              <a:t>A formal hieratical structure</a:t>
            </a:r>
          </a:p>
          <a:p>
            <a:r>
              <a:rPr lang="en-GB" dirty="0"/>
              <a:t>Management by rules</a:t>
            </a:r>
          </a:p>
          <a:p>
            <a:r>
              <a:rPr lang="en-GB" dirty="0"/>
              <a:t>Organisation by functional speciality</a:t>
            </a:r>
          </a:p>
          <a:p>
            <a:r>
              <a:rPr lang="en-GB" dirty="0"/>
              <a:t>A focused mission</a:t>
            </a:r>
          </a:p>
          <a:p>
            <a:r>
              <a:rPr lang="en-GB" dirty="0"/>
              <a:t>Purposely impersonal</a:t>
            </a:r>
          </a:p>
          <a:p>
            <a:r>
              <a:rPr lang="en-GB" dirty="0"/>
              <a:t>Employment based on technical qualifications (Bustingbureaucracy.com, 2017)</a:t>
            </a:r>
          </a:p>
        </p:txBody>
      </p:sp>
    </p:spTree>
    <p:extLst>
      <p:ext uri="{BB962C8B-B14F-4D97-AF65-F5344CB8AC3E}">
        <p14:creationId xmlns:p14="http://schemas.microsoft.com/office/powerpoint/2010/main" val="2165868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D6B6F-A2C0-477B-8559-972B83A68314}"/>
              </a:ext>
            </a:extLst>
          </p:cNvPr>
          <p:cNvSpPr>
            <a:spLocks noGrp="1"/>
          </p:cNvSpPr>
          <p:nvPr>
            <p:ph type="title"/>
          </p:nvPr>
        </p:nvSpPr>
        <p:spPr/>
        <p:txBody>
          <a:bodyPr/>
          <a:lstStyle/>
          <a:p>
            <a:r>
              <a:rPr lang="en-GB" dirty="0"/>
              <a:t>Human relations</a:t>
            </a:r>
          </a:p>
        </p:txBody>
      </p:sp>
      <p:sp>
        <p:nvSpPr>
          <p:cNvPr id="3" name="Content Placeholder 2">
            <a:extLst>
              <a:ext uri="{FF2B5EF4-FFF2-40B4-BE49-F238E27FC236}">
                <a16:creationId xmlns:a16="http://schemas.microsoft.com/office/drawing/2014/main" id="{6FC2B345-5CD3-45CF-9253-40665CBB7E64}"/>
              </a:ext>
            </a:extLst>
          </p:cNvPr>
          <p:cNvSpPr>
            <a:spLocks noGrp="1"/>
          </p:cNvSpPr>
          <p:nvPr>
            <p:ph sz="quarter" idx="13"/>
          </p:nvPr>
        </p:nvSpPr>
        <p:spPr/>
        <p:txBody>
          <a:bodyPr/>
          <a:lstStyle/>
          <a:p>
            <a:r>
              <a:rPr lang="en-GB" dirty="0"/>
              <a:t>A more informal organisation.</a:t>
            </a:r>
          </a:p>
          <a:p>
            <a:r>
              <a:rPr lang="en-GB" dirty="0"/>
              <a:t>Looks at the behaviour of the workforce.</a:t>
            </a:r>
          </a:p>
          <a:p>
            <a:r>
              <a:rPr lang="en-GB" dirty="0"/>
              <a:t>A more social style of management to keep workers happy and motivated.</a:t>
            </a:r>
          </a:p>
          <a:p>
            <a:r>
              <a:rPr lang="en-GB" dirty="0"/>
              <a:t>Maslow - Hierarchy of needs</a:t>
            </a:r>
          </a:p>
          <a:p>
            <a:r>
              <a:rPr lang="en-GB" dirty="0"/>
              <a:t>Herzberg – two-factor motivation theory</a:t>
            </a:r>
          </a:p>
          <a:p>
            <a:r>
              <a:rPr lang="en-GB" dirty="0" err="1"/>
              <a:t>Mcgregor</a:t>
            </a:r>
            <a:r>
              <a:rPr lang="en-GB" dirty="0"/>
              <a:t> – theory x and theory y management</a:t>
            </a:r>
          </a:p>
          <a:p>
            <a:endParaRPr lang="en-GB" dirty="0"/>
          </a:p>
        </p:txBody>
      </p:sp>
    </p:spTree>
    <p:extLst>
      <p:ext uri="{BB962C8B-B14F-4D97-AF65-F5344CB8AC3E}">
        <p14:creationId xmlns:p14="http://schemas.microsoft.com/office/powerpoint/2010/main" val="449230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DA774-71E9-406D-B07E-6ABFB6029802}"/>
              </a:ext>
            </a:extLst>
          </p:cNvPr>
          <p:cNvSpPr>
            <a:spLocks noGrp="1"/>
          </p:cNvSpPr>
          <p:nvPr>
            <p:ph type="title"/>
          </p:nvPr>
        </p:nvSpPr>
        <p:spPr/>
        <p:txBody>
          <a:bodyPr/>
          <a:lstStyle/>
          <a:p>
            <a:r>
              <a:rPr lang="en-GB" dirty="0"/>
              <a:t>Maslow’s hierarchy of needs</a:t>
            </a:r>
          </a:p>
        </p:txBody>
      </p:sp>
      <p:pic>
        <p:nvPicPr>
          <p:cNvPr id="5" name="Content Placeholder 4">
            <a:extLst>
              <a:ext uri="{FF2B5EF4-FFF2-40B4-BE49-F238E27FC236}">
                <a16:creationId xmlns:a16="http://schemas.microsoft.com/office/drawing/2014/main" id="{B3457D3C-87F0-405D-ABC6-51A7641D0022}"/>
              </a:ext>
            </a:extLst>
          </p:cNvPr>
          <p:cNvPicPr>
            <a:picLocks noGrp="1" noChangeAspect="1"/>
          </p:cNvPicPr>
          <p:nvPr>
            <p:ph sz="quarter" idx="13"/>
          </p:nvPr>
        </p:nvPicPr>
        <p:blipFill>
          <a:blip r:embed="rId3"/>
          <a:stretch>
            <a:fillRect/>
          </a:stretch>
        </p:blipFill>
        <p:spPr>
          <a:xfrm>
            <a:off x="3794913" y="2366963"/>
            <a:ext cx="4602174" cy="3424237"/>
          </a:xfrm>
        </p:spPr>
      </p:pic>
    </p:spTree>
    <p:extLst>
      <p:ext uri="{BB962C8B-B14F-4D97-AF65-F5344CB8AC3E}">
        <p14:creationId xmlns:p14="http://schemas.microsoft.com/office/powerpoint/2010/main" val="653770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9F7C5-B57B-447F-A156-D9EFE10A34B2}"/>
              </a:ext>
            </a:extLst>
          </p:cNvPr>
          <p:cNvSpPr>
            <a:spLocks noGrp="1"/>
          </p:cNvSpPr>
          <p:nvPr>
            <p:ph type="title"/>
          </p:nvPr>
        </p:nvSpPr>
        <p:spPr/>
        <p:txBody>
          <a:bodyPr/>
          <a:lstStyle/>
          <a:p>
            <a:r>
              <a:rPr lang="en-GB" dirty="0"/>
              <a:t>Herzberg two – factor motivation theory</a:t>
            </a:r>
          </a:p>
        </p:txBody>
      </p:sp>
      <p:sp>
        <p:nvSpPr>
          <p:cNvPr id="3" name="Content Placeholder 2">
            <a:extLst>
              <a:ext uri="{FF2B5EF4-FFF2-40B4-BE49-F238E27FC236}">
                <a16:creationId xmlns:a16="http://schemas.microsoft.com/office/drawing/2014/main" id="{1DC46316-1CFA-4814-B6EB-4003B2F2B92E}"/>
              </a:ext>
            </a:extLst>
          </p:cNvPr>
          <p:cNvSpPr>
            <a:spLocks noGrp="1"/>
          </p:cNvSpPr>
          <p:nvPr>
            <p:ph sz="quarter" idx="13"/>
          </p:nvPr>
        </p:nvSpPr>
        <p:spPr/>
        <p:txBody>
          <a:bodyPr/>
          <a:lstStyle/>
          <a:p>
            <a:r>
              <a:rPr lang="en-GB" dirty="0" err="1"/>
              <a:t>Hygeine</a:t>
            </a:r>
            <a:r>
              <a:rPr lang="en-GB" dirty="0"/>
              <a:t> factors</a:t>
            </a:r>
          </a:p>
          <a:p>
            <a:r>
              <a:rPr lang="en-GB" dirty="0"/>
              <a:t>Pay</a:t>
            </a:r>
          </a:p>
          <a:p>
            <a:r>
              <a:rPr lang="en-GB" dirty="0"/>
              <a:t>Safe/clean workplace</a:t>
            </a:r>
          </a:p>
          <a:p>
            <a:r>
              <a:rPr lang="en-GB" dirty="0"/>
              <a:t>Not motivational but demotivational if absent</a:t>
            </a:r>
          </a:p>
        </p:txBody>
      </p:sp>
      <p:sp>
        <p:nvSpPr>
          <p:cNvPr id="4" name="Content Placeholder 3">
            <a:extLst>
              <a:ext uri="{FF2B5EF4-FFF2-40B4-BE49-F238E27FC236}">
                <a16:creationId xmlns:a16="http://schemas.microsoft.com/office/drawing/2014/main" id="{9D3050EC-AE0E-44CC-94D8-83E293F09ED1}"/>
              </a:ext>
            </a:extLst>
          </p:cNvPr>
          <p:cNvSpPr>
            <a:spLocks noGrp="1"/>
          </p:cNvSpPr>
          <p:nvPr>
            <p:ph sz="quarter" idx="14"/>
          </p:nvPr>
        </p:nvSpPr>
        <p:spPr/>
        <p:txBody>
          <a:bodyPr/>
          <a:lstStyle/>
          <a:p>
            <a:r>
              <a:rPr lang="en-GB" dirty="0"/>
              <a:t>Motivating factors</a:t>
            </a:r>
          </a:p>
          <a:p>
            <a:r>
              <a:rPr lang="en-GB" dirty="0"/>
              <a:t>Benefits</a:t>
            </a:r>
          </a:p>
          <a:p>
            <a:r>
              <a:rPr lang="en-GB" dirty="0"/>
              <a:t>Growth within organisation</a:t>
            </a:r>
          </a:p>
          <a:p>
            <a:r>
              <a:rPr lang="en-GB" dirty="0"/>
              <a:t>Motivate workers to perform better</a:t>
            </a:r>
          </a:p>
        </p:txBody>
      </p:sp>
    </p:spTree>
    <p:extLst>
      <p:ext uri="{BB962C8B-B14F-4D97-AF65-F5344CB8AC3E}">
        <p14:creationId xmlns:p14="http://schemas.microsoft.com/office/powerpoint/2010/main" val="42698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83223-5549-42D3-A7D9-4EF6FDB20EE9}"/>
              </a:ext>
            </a:extLst>
          </p:cNvPr>
          <p:cNvSpPr>
            <a:spLocks noGrp="1"/>
          </p:cNvSpPr>
          <p:nvPr>
            <p:ph type="title"/>
          </p:nvPr>
        </p:nvSpPr>
        <p:spPr/>
        <p:txBody>
          <a:bodyPr/>
          <a:lstStyle/>
          <a:p>
            <a:r>
              <a:rPr lang="en-GB" dirty="0"/>
              <a:t>McGregor theory X and theory Y managers</a:t>
            </a:r>
          </a:p>
        </p:txBody>
      </p:sp>
      <p:sp>
        <p:nvSpPr>
          <p:cNvPr id="3" name="Content Placeholder 2">
            <a:extLst>
              <a:ext uri="{FF2B5EF4-FFF2-40B4-BE49-F238E27FC236}">
                <a16:creationId xmlns:a16="http://schemas.microsoft.com/office/drawing/2014/main" id="{793D000C-0F74-46A1-97EF-91EF867E2A36}"/>
              </a:ext>
            </a:extLst>
          </p:cNvPr>
          <p:cNvSpPr>
            <a:spLocks noGrp="1"/>
          </p:cNvSpPr>
          <p:nvPr>
            <p:ph sz="quarter" idx="13"/>
          </p:nvPr>
        </p:nvSpPr>
        <p:spPr/>
        <p:txBody>
          <a:bodyPr/>
          <a:lstStyle/>
          <a:p>
            <a:r>
              <a:rPr lang="en-GB" dirty="0"/>
              <a:t>Theory X managers presume workers dislike work, avoid responsibility and must be controlled at all times</a:t>
            </a:r>
          </a:p>
          <a:p>
            <a:r>
              <a:rPr lang="en-GB" dirty="0"/>
              <a:t>Theory Y manager presume workers enjoy work, take on responsibility and are self motivated</a:t>
            </a:r>
          </a:p>
        </p:txBody>
      </p:sp>
    </p:spTree>
    <p:extLst>
      <p:ext uri="{BB962C8B-B14F-4D97-AF65-F5344CB8AC3E}">
        <p14:creationId xmlns:p14="http://schemas.microsoft.com/office/powerpoint/2010/main" val="4149315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CCBFF-B531-475B-9F36-2B3E3017272E}"/>
              </a:ext>
            </a:extLst>
          </p:cNvPr>
          <p:cNvSpPr>
            <a:spLocks noGrp="1"/>
          </p:cNvSpPr>
          <p:nvPr>
            <p:ph type="title"/>
          </p:nvPr>
        </p:nvSpPr>
        <p:spPr/>
        <p:txBody>
          <a:bodyPr/>
          <a:lstStyle/>
          <a:p>
            <a:r>
              <a:rPr lang="en-GB" dirty="0"/>
              <a:t>Systems approach</a:t>
            </a:r>
          </a:p>
        </p:txBody>
      </p:sp>
      <p:sp>
        <p:nvSpPr>
          <p:cNvPr id="3" name="Content Placeholder 2">
            <a:extLst>
              <a:ext uri="{FF2B5EF4-FFF2-40B4-BE49-F238E27FC236}">
                <a16:creationId xmlns:a16="http://schemas.microsoft.com/office/drawing/2014/main" id="{DCD78781-68F6-4A6C-9A4A-B2E08C594281}"/>
              </a:ext>
            </a:extLst>
          </p:cNvPr>
          <p:cNvSpPr>
            <a:spLocks noGrp="1"/>
          </p:cNvSpPr>
          <p:nvPr>
            <p:ph sz="quarter" idx="13"/>
          </p:nvPr>
        </p:nvSpPr>
        <p:spPr/>
        <p:txBody>
          <a:bodyPr/>
          <a:lstStyle/>
          <a:p>
            <a:pPr marL="0" indent="0">
              <a:buNone/>
            </a:pPr>
            <a:r>
              <a:rPr lang="en-GB" dirty="0"/>
              <a:t>A mix of classical and human relations</a:t>
            </a:r>
          </a:p>
          <a:p>
            <a:pPr marL="0" indent="0">
              <a:buNone/>
            </a:pPr>
            <a:r>
              <a:rPr lang="en-GB" dirty="0"/>
              <a:t>Considers relationship between the workforce and the systems in place (technology)</a:t>
            </a:r>
          </a:p>
          <a:p>
            <a:pPr marL="0" indent="0">
              <a:buNone/>
            </a:pPr>
            <a:r>
              <a:rPr lang="en-GB" dirty="0"/>
              <a:t>In order to be most efficient, systems must not come before the workforce, rather they should work perfectly together</a:t>
            </a:r>
          </a:p>
        </p:txBody>
      </p:sp>
    </p:spTree>
    <p:extLst>
      <p:ext uri="{BB962C8B-B14F-4D97-AF65-F5344CB8AC3E}">
        <p14:creationId xmlns:p14="http://schemas.microsoft.com/office/powerpoint/2010/main" val="3577851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1C073-6F9F-4249-8A3B-78B12D35EB20}"/>
              </a:ext>
            </a:extLst>
          </p:cNvPr>
          <p:cNvSpPr>
            <a:spLocks noGrp="1"/>
          </p:cNvSpPr>
          <p:nvPr>
            <p:ph type="title"/>
          </p:nvPr>
        </p:nvSpPr>
        <p:spPr/>
        <p:txBody>
          <a:bodyPr/>
          <a:lstStyle/>
          <a:p>
            <a:r>
              <a:rPr lang="en-GB" dirty="0"/>
              <a:t>Contingency approach</a:t>
            </a:r>
          </a:p>
        </p:txBody>
      </p:sp>
      <p:sp>
        <p:nvSpPr>
          <p:cNvPr id="3" name="Content Placeholder 2">
            <a:extLst>
              <a:ext uri="{FF2B5EF4-FFF2-40B4-BE49-F238E27FC236}">
                <a16:creationId xmlns:a16="http://schemas.microsoft.com/office/drawing/2014/main" id="{1D082CC0-51C0-48E2-9A57-F912CE6341C1}"/>
              </a:ext>
            </a:extLst>
          </p:cNvPr>
          <p:cNvSpPr>
            <a:spLocks noGrp="1"/>
          </p:cNvSpPr>
          <p:nvPr>
            <p:ph sz="quarter" idx="13"/>
          </p:nvPr>
        </p:nvSpPr>
        <p:spPr/>
        <p:txBody>
          <a:bodyPr/>
          <a:lstStyle/>
          <a:p>
            <a:r>
              <a:rPr lang="en-GB" dirty="0"/>
              <a:t>This is the idea that there is no one best style of management</a:t>
            </a:r>
          </a:p>
          <a:p>
            <a:r>
              <a:rPr lang="en-GB" dirty="0"/>
              <a:t>Changing variables change the type of management needed</a:t>
            </a:r>
          </a:p>
          <a:p>
            <a:r>
              <a:rPr lang="en-GB" dirty="0"/>
              <a:t>Different situations need different courses of action</a:t>
            </a:r>
          </a:p>
        </p:txBody>
      </p:sp>
    </p:spTree>
    <p:extLst>
      <p:ext uri="{BB962C8B-B14F-4D97-AF65-F5344CB8AC3E}">
        <p14:creationId xmlns:p14="http://schemas.microsoft.com/office/powerpoint/2010/main" val="15995708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160D0-9E18-448F-A70F-F55CD661E72D}"/>
              </a:ext>
            </a:extLst>
          </p:cNvPr>
          <p:cNvSpPr>
            <a:spLocks noGrp="1"/>
          </p:cNvSpPr>
          <p:nvPr>
            <p:ph type="title"/>
          </p:nvPr>
        </p:nvSpPr>
        <p:spPr/>
        <p:txBody>
          <a:bodyPr/>
          <a:lstStyle/>
          <a:p>
            <a:r>
              <a:rPr lang="en-GB" dirty="0"/>
              <a:t>Group and teamwork</a:t>
            </a:r>
          </a:p>
        </p:txBody>
      </p:sp>
      <p:sp>
        <p:nvSpPr>
          <p:cNvPr id="3" name="Content Placeholder 2">
            <a:extLst>
              <a:ext uri="{FF2B5EF4-FFF2-40B4-BE49-F238E27FC236}">
                <a16:creationId xmlns:a16="http://schemas.microsoft.com/office/drawing/2014/main" id="{49B6BDDA-4E79-4778-895F-0CD225ECFC96}"/>
              </a:ext>
            </a:extLst>
          </p:cNvPr>
          <p:cNvSpPr>
            <a:spLocks noGrp="1"/>
          </p:cNvSpPr>
          <p:nvPr>
            <p:ph sz="quarter" idx="13"/>
          </p:nvPr>
        </p:nvSpPr>
        <p:spPr/>
        <p:txBody>
          <a:bodyPr/>
          <a:lstStyle/>
          <a:p>
            <a:r>
              <a:rPr lang="en-GB" dirty="0"/>
              <a:t>Teams</a:t>
            </a:r>
          </a:p>
          <a:p>
            <a:r>
              <a:rPr lang="en-GB" dirty="0"/>
              <a:t>work together to reach shared goal</a:t>
            </a:r>
          </a:p>
          <a:p>
            <a:r>
              <a:rPr lang="en-GB" dirty="0"/>
              <a:t>Share and rotate leadership</a:t>
            </a:r>
          </a:p>
          <a:p>
            <a:r>
              <a:rPr lang="en-GB" dirty="0"/>
              <a:t>Everyone is accountable</a:t>
            </a:r>
          </a:p>
        </p:txBody>
      </p:sp>
      <p:sp>
        <p:nvSpPr>
          <p:cNvPr id="4" name="Content Placeholder 3">
            <a:extLst>
              <a:ext uri="{FF2B5EF4-FFF2-40B4-BE49-F238E27FC236}">
                <a16:creationId xmlns:a16="http://schemas.microsoft.com/office/drawing/2014/main" id="{8A01A6C4-A525-4A30-B531-97653ED98DA6}"/>
              </a:ext>
            </a:extLst>
          </p:cNvPr>
          <p:cNvSpPr>
            <a:spLocks noGrp="1"/>
          </p:cNvSpPr>
          <p:nvPr>
            <p:ph sz="quarter" idx="14"/>
          </p:nvPr>
        </p:nvSpPr>
        <p:spPr/>
        <p:txBody>
          <a:bodyPr/>
          <a:lstStyle/>
          <a:p>
            <a:r>
              <a:rPr lang="en-GB" dirty="0"/>
              <a:t>Groups</a:t>
            </a:r>
          </a:p>
          <a:p>
            <a:r>
              <a:rPr lang="en-GB" dirty="0"/>
              <a:t>Work individual to reach business goals (</a:t>
            </a:r>
            <a:r>
              <a:rPr lang="en-GB" dirty="0" err="1"/>
              <a:t>deparments</a:t>
            </a:r>
            <a:r>
              <a:rPr lang="en-GB" dirty="0"/>
              <a:t>)</a:t>
            </a:r>
          </a:p>
          <a:p>
            <a:r>
              <a:rPr lang="en-GB" dirty="0"/>
              <a:t>Strong designated leader</a:t>
            </a:r>
          </a:p>
          <a:p>
            <a:r>
              <a:rPr lang="en-GB" dirty="0"/>
              <a:t>Individuals accountable for own work</a:t>
            </a:r>
          </a:p>
        </p:txBody>
      </p:sp>
    </p:spTree>
    <p:extLst>
      <p:ext uri="{BB962C8B-B14F-4D97-AF65-F5344CB8AC3E}">
        <p14:creationId xmlns:p14="http://schemas.microsoft.com/office/powerpoint/2010/main" val="3010007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66912-1A53-4B21-A647-B70C766DB4F9}"/>
              </a:ext>
            </a:extLst>
          </p:cNvPr>
          <p:cNvSpPr>
            <a:spLocks noGrp="1"/>
          </p:cNvSpPr>
          <p:nvPr>
            <p:ph type="title"/>
          </p:nvPr>
        </p:nvSpPr>
        <p:spPr/>
        <p:txBody>
          <a:bodyPr/>
          <a:lstStyle/>
          <a:p>
            <a:r>
              <a:rPr lang="en-GB" dirty="0"/>
              <a:t>Stages of team building</a:t>
            </a:r>
          </a:p>
        </p:txBody>
      </p:sp>
      <p:sp>
        <p:nvSpPr>
          <p:cNvPr id="3" name="Content Placeholder 2">
            <a:extLst>
              <a:ext uri="{FF2B5EF4-FFF2-40B4-BE49-F238E27FC236}">
                <a16:creationId xmlns:a16="http://schemas.microsoft.com/office/drawing/2014/main" id="{C7F656ED-5F2C-4547-91C1-D0FB7EBD83D2}"/>
              </a:ext>
            </a:extLst>
          </p:cNvPr>
          <p:cNvSpPr>
            <a:spLocks noGrp="1"/>
          </p:cNvSpPr>
          <p:nvPr>
            <p:ph sz="quarter" idx="13"/>
          </p:nvPr>
        </p:nvSpPr>
        <p:spPr/>
        <p:txBody>
          <a:bodyPr/>
          <a:lstStyle/>
          <a:p>
            <a:r>
              <a:rPr lang="en-GB" dirty="0"/>
              <a:t>Bruce </a:t>
            </a:r>
            <a:r>
              <a:rPr lang="en-GB" dirty="0" err="1"/>
              <a:t>tuckman</a:t>
            </a:r>
            <a:r>
              <a:rPr lang="en-GB" dirty="0"/>
              <a:t> 1965</a:t>
            </a:r>
          </a:p>
          <a:p>
            <a:r>
              <a:rPr lang="en-GB" dirty="0"/>
              <a:t>Forming</a:t>
            </a:r>
          </a:p>
          <a:p>
            <a:r>
              <a:rPr lang="en-GB" dirty="0"/>
              <a:t>Storming</a:t>
            </a:r>
          </a:p>
          <a:p>
            <a:r>
              <a:rPr lang="en-GB" dirty="0"/>
              <a:t>Norming</a:t>
            </a:r>
          </a:p>
          <a:p>
            <a:r>
              <a:rPr lang="en-GB" dirty="0"/>
              <a:t>Performing</a:t>
            </a:r>
          </a:p>
          <a:p>
            <a:r>
              <a:rPr lang="en-GB" dirty="0"/>
              <a:t>adjourning</a:t>
            </a:r>
          </a:p>
        </p:txBody>
      </p:sp>
    </p:spTree>
    <p:extLst>
      <p:ext uri="{BB962C8B-B14F-4D97-AF65-F5344CB8AC3E}">
        <p14:creationId xmlns:p14="http://schemas.microsoft.com/office/powerpoint/2010/main" val="4178224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61AD4-18B0-43FE-A7EF-E972919FDF0E}"/>
              </a:ext>
            </a:extLst>
          </p:cNvPr>
          <p:cNvSpPr>
            <a:spLocks noGrp="1"/>
          </p:cNvSpPr>
          <p:nvPr>
            <p:ph type="title"/>
          </p:nvPr>
        </p:nvSpPr>
        <p:spPr/>
        <p:txBody>
          <a:bodyPr/>
          <a:lstStyle/>
          <a:p>
            <a:r>
              <a:rPr lang="en-GB" dirty="0"/>
              <a:t>My findings</a:t>
            </a:r>
          </a:p>
        </p:txBody>
      </p:sp>
      <p:sp>
        <p:nvSpPr>
          <p:cNvPr id="3" name="Content Placeholder 2">
            <a:extLst>
              <a:ext uri="{FF2B5EF4-FFF2-40B4-BE49-F238E27FC236}">
                <a16:creationId xmlns:a16="http://schemas.microsoft.com/office/drawing/2014/main" id="{3F0476B5-6FC5-485C-AA51-2F97E1A87B81}"/>
              </a:ext>
            </a:extLst>
          </p:cNvPr>
          <p:cNvSpPr>
            <a:spLocks noGrp="1"/>
          </p:cNvSpPr>
          <p:nvPr>
            <p:ph sz="quarter" idx="13"/>
          </p:nvPr>
        </p:nvSpPr>
        <p:spPr/>
        <p:txBody>
          <a:bodyPr/>
          <a:lstStyle/>
          <a:p>
            <a:r>
              <a:rPr lang="en-GB" dirty="0"/>
              <a:t>Tesco adopts system approach</a:t>
            </a:r>
          </a:p>
          <a:p>
            <a:r>
              <a:rPr lang="en-GB" dirty="0"/>
              <a:t>Tesco prefer working in teams rather than groups</a:t>
            </a:r>
          </a:p>
        </p:txBody>
      </p:sp>
    </p:spTree>
    <p:extLst>
      <p:ext uri="{BB962C8B-B14F-4D97-AF65-F5344CB8AC3E}">
        <p14:creationId xmlns:p14="http://schemas.microsoft.com/office/powerpoint/2010/main" val="28830807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EF554-4DD7-4303-AA8C-C3FA9E5913BF}"/>
              </a:ext>
            </a:extLst>
          </p:cNvPr>
          <p:cNvSpPr>
            <a:spLocks noGrp="1"/>
          </p:cNvSpPr>
          <p:nvPr>
            <p:ph type="title"/>
          </p:nvPr>
        </p:nvSpPr>
        <p:spPr/>
        <p:txBody>
          <a:bodyPr/>
          <a:lstStyle/>
          <a:p>
            <a:r>
              <a:rPr lang="en-GB" dirty="0"/>
              <a:t>Thanks for watching!</a:t>
            </a:r>
          </a:p>
        </p:txBody>
      </p:sp>
      <p:sp>
        <p:nvSpPr>
          <p:cNvPr id="3" name="Text Placeholder 2">
            <a:extLst>
              <a:ext uri="{FF2B5EF4-FFF2-40B4-BE49-F238E27FC236}">
                <a16:creationId xmlns:a16="http://schemas.microsoft.com/office/drawing/2014/main" id="{9D4FB332-EE01-4709-97E0-8BDCA8D048FC}"/>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424284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9BD22-10FD-44C8-83A6-CE6214CD588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DD5603C-81C1-4D02-995B-A48F64DC0352}"/>
              </a:ext>
            </a:extLst>
          </p:cNvPr>
          <p:cNvSpPr>
            <a:spLocks noGrp="1"/>
          </p:cNvSpPr>
          <p:nvPr>
            <p:ph sz="quarter" idx="13"/>
          </p:nvPr>
        </p:nvSpPr>
        <p:spPr/>
        <p:txBody>
          <a:bodyPr>
            <a:normAutofit fontScale="70000" lnSpcReduction="20000"/>
          </a:bodyPr>
          <a:lstStyle/>
          <a:p>
            <a:r>
              <a:rPr lang="en-GB" dirty="0"/>
              <a:t>Business.leeds.ac.uk. (2017). </a:t>
            </a:r>
            <a:r>
              <a:rPr lang="en-GB" i="1" dirty="0"/>
              <a:t>Socio-Technical Systems Theory - Leeds University Business School</a:t>
            </a:r>
            <a:r>
              <a:rPr lang="en-GB" dirty="0"/>
              <a:t>. [online] Available at: https://business.leeds.ac.uk/research-and-innovation/research-centres/stc/socio-technical-systems-theory/</a:t>
            </a:r>
          </a:p>
          <a:p>
            <a:r>
              <a:rPr lang="en-GB" dirty="0"/>
              <a:t>Bustingbureaucracy.com. (2017). </a:t>
            </a:r>
            <a:r>
              <a:rPr lang="en-GB" i="1" dirty="0"/>
              <a:t>Bureaucracy  Max Weber's six characteristics of the bureaucratic form</a:t>
            </a:r>
            <a:r>
              <a:rPr lang="en-GB" dirty="0"/>
              <a:t>. [online] Available at: </a:t>
            </a:r>
            <a:r>
              <a:rPr lang="en-GB" dirty="0">
                <a:hlinkClick r:id="rId2"/>
              </a:rPr>
              <a:t>http://www.bustingbureaucracy.com/excerpts/weber.htm</a:t>
            </a:r>
            <a:endParaRPr lang="en-GB" dirty="0"/>
          </a:p>
          <a:p>
            <a:r>
              <a:rPr lang="en-GB" dirty="0"/>
              <a:t>Briggs, F. (2017). </a:t>
            </a:r>
            <a:r>
              <a:rPr lang="en-GB" i="1" dirty="0"/>
              <a:t>Tesco is focused on technology, teams and talent, Clarke tells IGD</a:t>
            </a:r>
            <a:r>
              <a:rPr lang="en-GB" dirty="0"/>
              <a:t>. [online] Retail Times. Available at: http://www.retailtimes.co.uk/tesco-is-focused-on-technology-teams-and-talent-clarke-tells-igd/</a:t>
            </a:r>
          </a:p>
          <a:p>
            <a:r>
              <a:rPr lang="en-GB" dirty="0" err="1"/>
              <a:t>Dudovskiy</a:t>
            </a:r>
            <a:r>
              <a:rPr lang="en-GB" dirty="0"/>
              <a:t>, J. (2017). </a:t>
            </a:r>
            <a:r>
              <a:rPr lang="en-GB" i="1" dirty="0"/>
              <a:t>Tesco Organizational Structure - Research Methodology</a:t>
            </a:r>
            <a:r>
              <a:rPr lang="en-GB" dirty="0"/>
              <a:t>. [online] Research Methodology. Available at: </a:t>
            </a:r>
            <a:r>
              <a:rPr lang="en-GB" dirty="0">
                <a:hlinkClick r:id="rId3"/>
              </a:rPr>
              <a:t>https://research-methodology.net/tesco-organizational-structure/</a:t>
            </a:r>
            <a:endParaRPr lang="en-GB" dirty="0"/>
          </a:p>
          <a:p>
            <a:r>
              <a:rPr lang="en-GB" dirty="0"/>
              <a:t>Mohammed Alshmemri; Lina </a:t>
            </a:r>
            <a:r>
              <a:rPr lang="en-GB" dirty="0" err="1"/>
              <a:t>Shahwan-Akl</a:t>
            </a:r>
            <a:r>
              <a:rPr lang="en-GB" dirty="0"/>
              <a:t> and Phillip Maude; Herzberg’s Two-Factor Theory; Life Science Journal 2017;14(5)</a:t>
            </a:r>
          </a:p>
          <a:p>
            <a:r>
              <a:rPr lang="en-GB" dirty="0"/>
              <a:t>Simply Psychology. (2017). </a:t>
            </a:r>
            <a:r>
              <a:rPr lang="en-GB" i="1" dirty="0"/>
              <a:t>Maslow's Hierarchy of Needs</a:t>
            </a:r>
            <a:r>
              <a:rPr lang="en-GB" dirty="0"/>
              <a:t>. [online] Available at: https://www.simplypsychology.org/maslow.html</a:t>
            </a:r>
          </a:p>
        </p:txBody>
      </p:sp>
    </p:spTree>
    <p:extLst>
      <p:ext uri="{BB962C8B-B14F-4D97-AF65-F5344CB8AC3E}">
        <p14:creationId xmlns:p14="http://schemas.microsoft.com/office/powerpoint/2010/main" val="4085459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E8847-BCCE-4654-8F1A-C3F5611EA7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F47D3E3-565F-474A-B2D4-327D0AA12E94}"/>
              </a:ext>
            </a:extLst>
          </p:cNvPr>
          <p:cNvSpPr>
            <a:spLocks noGrp="1"/>
          </p:cNvSpPr>
          <p:nvPr>
            <p:ph sz="quarter" idx="13"/>
          </p:nvPr>
        </p:nvSpPr>
        <p:spPr/>
        <p:txBody>
          <a:bodyPr>
            <a:normAutofit fontScale="70000" lnSpcReduction="20000"/>
          </a:bodyPr>
          <a:lstStyle/>
          <a:p>
            <a:r>
              <a:rPr lang="en-GB" dirty="0"/>
              <a:t>Smallbusiness.chron.com. (2017). </a:t>
            </a:r>
            <a:r>
              <a:rPr lang="en-GB" i="1" dirty="0"/>
              <a:t>Advantages and Benefits of the Classical Management Theory</a:t>
            </a:r>
            <a:r>
              <a:rPr lang="en-GB" dirty="0"/>
              <a:t>. </a:t>
            </a:r>
            <a:r>
              <a:rPr lang="en-GB"/>
              <a:t>[online] Available at: </a:t>
            </a:r>
            <a:r>
              <a:rPr lang="en-GB">
                <a:hlinkClick r:id="rId2"/>
              </a:rPr>
              <a:t>http://smallbusiness.chron.com/advantages-benefits-classical-management-theory-37990.html</a:t>
            </a:r>
            <a:endParaRPr lang="en-GB"/>
          </a:p>
          <a:p>
            <a:r>
              <a:rPr lang="en-GB" dirty="0"/>
              <a:t>Tescocareers.com.my. (2017). </a:t>
            </a:r>
            <a:r>
              <a:rPr lang="en-GB" i="1" dirty="0"/>
              <a:t>Team Leader | Tesco Careers</a:t>
            </a:r>
            <a:r>
              <a:rPr lang="en-GB" dirty="0"/>
              <a:t>. [online] Available at: https://www.tescocareers.com.my/Jobs-in-Stores-and-Centres/Stores/Team-leader.aspx</a:t>
            </a:r>
          </a:p>
          <a:p>
            <a:r>
              <a:rPr lang="en-GB" dirty="0"/>
              <a:t>Tesco-careers.com. (2017). </a:t>
            </a:r>
            <a:r>
              <a:rPr lang="en-GB" i="1" dirty="0"/>
              <a:t>People | Tesco Careers</a:t>
            </a:r>
            <a:r>
              <a:rPr lang="en-GB" dirty="0"/>
              <a:t>. [online] Available at: https://www.tesco-careers.com/office/people/</a:t>
            </a:r>
          </a:p>
          <a:p>
            <a:r>
              <a:rPr lang="en-GB" dirty="0"/>
              <a:t>Tesco plc. (2017). </a:t>
            </a:r>
            <a:r>
              <a:rPr lang="en-GB" i="1" dirty="0"/>
              <a:t>Tesco is developing the skills and training of Britain's largest private sector workforce</a:t>
            </a:r>
            <a:r>
              <a:rPr lang="en-GB" dirty="0"/>
              <a:t>. [online] Available at: https://www.tescoplc.com/news/news-releases/2011/tesco-is-developing-the-skills-and-training-of-britains-largest-private-sector-workforce/</a:t>
            </a:r>
          </a:p>
          <a:p>
            <a:r>
              <a:rPr lang="en-GB" dirty="0"/>
              <a:t>The Economist. (2017). </a:t>
            </a:r>
            <a:r>
              <a:rPr lang="en-GB" i="1" dirty="0"/>
              <a:t>Scientific management</a:t>
            </a:r>
            <a:r>
              <a:rPr lang="en-GB" dirty="0"/>
              <a:t>. [online] Available at: http://www.economist.com/node/13092819</a:t>
            </a:r>
          </a:p>
          <a:p>
            <a:endParaRPr lang="en-GB" dirty="0"/>
          </a:p>
        </p:txBody>
      </p:sp>
    </p:spTree>
    <p:extLst>
      <p:ext uri="{BB962C8B-B14F-4D97-AF65-F5344CB8AC3E}">
        <p14:creationId xmlns:p14="http://schemas.microsoft.com/office/powerpoint/2010/main" val="184835875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594</TotalTime>
  <Words>3118</Words>
  <Application>Microsoft Office PowerPoint</Application>
  <PresentationFormat>Widescreen</PresentationFormat>
  <Paragraphs>129</Paragraphs>
  <Slides>17</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Tw Cen MT</vt:lpstr>
      <vt:lpstr>Droplet</vt:lpstr>
      <vt:lpstr>Contemporary Management Approaches presentation on Tesco</vt:lpstr>
      <vt:lpstr>Tesco</vt:lpstr>
      <vt:lpstr>Classical Management approaches</vt:lpstr>
      <vt:lpstr>Scientific management</vt:lpstr>
      <vt:lpstr>bureaucracy</vt:lpstr>
      <vt:lpstr>Human relations</vt:lpstr>
      <vt:lpstr>Maslow’s hierarchy of needs</vt:lpstr>
      <vt:lpstr>Herzberg two – factor motivation theory</vt:lpstr>
      <vt:lpstr>McGregor theory X and theory Y managers</vt:lpstr>
      <vt:lpstr>Systems approach</vt:lpstr>
      <vt:lpstr>Contingency approach</vt:lpstr>
      <vt:lpstr>Group and teamwork</vt:lpstr>
      <vt:lpstr>Stages of team building</vt:lpstr>
      <vt:lpstr>My findings</vt:lpstr>
      <vt:lpstr>Thanks for watching!</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Approaches presentation on Tesco</dc:title>
  <dc:creator>Matthew Sayer</dc:creator>
  <cp:lastModifiedBy>Matthew Sayer</cp:lastModifiedBy>
  <cp:revision>6</cp:revision>
  <dcterms:created xsi:type="dcterms:W3CDTF">2017-12-14T11:13:53Z</dcterms:created>
  <dcterms:modified xsi:type="dcterms:W3CDTF">2017-12-14T21:07:56Z</dcterms:modified>
</cp:coreProperties>
</file>