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6" r:id="rId8"/>
    <p:sldId id="261" r:id="rId9"/>
    <p:sldId id="260" r:id="rId10"/>
    <p:sldId id="276" r:id="rId11"/>
    <p:sldId id="278" r:id="rId12"/>
    <p:sldId id="280" r:id="rId13"/>
    <p:sldId id="281" r:id="rId14"/>
    <p:sldId id="282" r:id="rId15"/>
    <p:sldId id="268" r:id="rId16"/>
    <p:sldId id="267" r:id="rId17"/>
    <p:sldId id="286" r:id="rId18"/>
    <p:sldId id="287" r:id="rId19"/>
    <p:sldId id="297" r:id="rId20"/>
    <p:sldId id="304" r:id="rId21"/>
    <p:sldId id="306" r:id="rId22"/>
    <p:sldId id="307" r:id="rId23"/>
    <p:sldId id="308" r:id="rId24"/>
    <p:sldId id="299" r:id="rId25"/>
    <p:sldId id="302" r:id="rId26"/>
    <p:sldId id="312" r:id="rId27"/>
    <p:sldId id="317" r:id="rId28"/>
    <p:sldId id="289" r:id="rId29"/>
    <p:sldId id="290" r:id="rId30"/>
    <p:sldId id="272" r:id="rId31"/>
    <p:sldId id="313" r:id="rId32"/>
    <p:sldId id="277" r:id="rId33"/>
    <p:sldId id="314" r:id="rId34"/>
    <p:sldId id="273" r:id="rId35"/>
    <p:sldId id="315" r:id="rId36"/>
    <p:sldId id="316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027BAE-CF58-4F9A-BFB4-9B3CDA7CB40C}" v="13" dt="2026-10-09T10:26:23.0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892" autoAdjust="0"/>
    <p:restoredTop sz="94660"/>
  </p:normalViewPr>
  <p:slideViewPr>
    <p:cSldViewPr snapToGrid="0">
      <p:cViewPr varScale="1">
        <p:scale>
          <a:sx n="82" d="100"/>
          <a:sy n="82" d="100"/>
        </p:scale>
        <p:origin x="96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s://implicit.harvard.edu/implicit/selectatest.html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s://implicit.harvard.edu/implicit/selectatest.html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#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#1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1B416C-7B77-4C24-B20E-55BDDE203790}" type="doc">
      <dgm:prSet loTypeId="urn:microsoft.com/office/officeart/2016/7/layout/VerticalSolidActionList" loCatId="List" qsTypeId="urn:microsoft.com/office/officeart/2005/8/quickstyle/simple1#1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48D3F808-DB11-4347-8CAC-FE1C8F1CBA14}">
      <dgm:prSet/>
      <dgm:spPr/>
      <dgm:t>
        <a:bodyPr/>
        <a:lstStyle/>
        <a:p>
          <a:r>
            <a:rPr lang="en-US"/>
            <a:t>Describe</a:t>
          </a:r>
        </a:p>
      </dgm:t>
    </dgm:pt>
    <dgm:pt modelId="{7E12F98A-1447-4478-AAEA-C1C9F086399A}" type="parTrans" cxnId="{3AD870C2-329C-4FBF-97EE-B1C322418E48}">
      <dgm:prSet/>
      <dgm:spPr/>
      <dgm:t>
        <a:bodyPr/>
        <a:lstStyle/>
        <a:p>
          <a:endParaRPr lang="en-US"/>
        </a:p>
      </dgm:t>
    </dgm:pt>
    <dgm:pt modelId="{94E453C3-B12D-4D67-B792-CD4717916F96}" type="sibTrans" cxnId="{3AD870C2-329C-4FBF-97EE-B1C322418E48}">
      <dgm:prSet/>
      <dgm:spPr/>
      <dgm:t>
        <a:bodyPr/>
        <a:lstStyle/>
        <a:p>
          <a:endParaRPr lang="en-US"/>
        </a:p>
      </dgm:t>
    </dgm:pt>
    <dgm:pt modelId="{0112B6C4-CEF5-43DB-8178-91F5C751009B}">
      <dgm:prSet/>
      <dgm:spPr/>
      <dgm:t>
        <a:bodyPr/>
        <a:lstStyle/>
        <a:p>
          <a:r>
            <a:rPr lang="en-US" dirty="0"/>
            <a:t>Key theories of gender development</a:t>
          </a:r>
        </a:p>
      </dgm:t>
    </dgm:pt>
    <dgm:pt modelId="{374DD1ED-6A1C-4F09-8BB9-06580654A8D3}" type="parTrans" cxnId="{120F236D-76B0-4276-B74F-D513FE5F1AF5}">
      <dgm:prSet/>
      <dgm:spPr/>
      <dgm:t>
        <a:bodyPr/>
        <a:lstStyle/>
        <a:p>
          <a:endParaRPr lang="en-US"/>
        </a:p>
      </dgm:t>
    </dgm:pt>
    <dgm:pt modelId="{C648C724-D516-4B42-87BD-EEB34AB6122F}" type="sibTrans" cxnId="{120F236D-76B0-4276-B74F-D513FE5F1AF5}">
      <dgm:prSet/>
      <dgm:spPr/>
      <dgm:t>
        <a:bodyPr/>
        <a:lstStyle/>
        <a:p>
          <a:endParaRPr lang="en-US"/>
        </a:p>
      </dgm:t>
    </dgm:pt>
    <dgm:pt modelId="{6462D469-3499-4E88-BEE5-9EC5ED80FD10}">
      <dgm:prSet/>
      <dgm:spPr/>
      <dgm:t>
        <a:bodyPr/>
        <a:lstStyle/>
        <a:p>
          <a:r>
            <a:rPr lang="en-US"/>
            <a:t>Explain</a:t>
          </a:r>
        </a:p>
      </dgm:t>
    </dgm:pt>
    <dgm:pt modelId="{4E7F36AC-56F4-47BA-9C33-631B3C3B47F6}" type="parTrans" cxnId="{FCB00094-23A9-4EE8-93F6-330BABDB7F20}">
      <dgm:prSet/>
      <dgm:spPr/>
      <dgm:t>
        <a:bodyPr/>
        <a:lstStyle/>
        <a:p>
          <a:endParaRPr lang="en-US"/>
        </a:p>
      </dgm:t>
    </dgm:pt>
    <dgm:pt modelId="{3688E4EF-B199-4CBA-871C-2E17C2EF4EBC}" type="sibTrans" cxnId="{FCB00094-23A9-4EE8-93F6-330BABDB7F20}">
      <dgm:prSet/>
      <dgm:spPr/>
      <dgm:t>
        <a:bodyPr/>
        <a:lstStyle/>
        <a:p>
          <a:endParaRPr lang="en-US"/>
        </a:p>
      </dgm:t>
    </dgm:pt>
    <dgm:pt modelId="{6345BAD7-0C65-402D-9947-3ACEE0E332E0}">
      <dgm:prSet/>
      <dgm:spPr/>
      <dgm:t>
        <a:bodyPr/>
        <a:lstStyle/>
        <a:p>
          <a:r>
            <a:rPr lang="en-US" dirty="0"/>
            <a:t>How social, cognitive and biological factors influence gender</a:t>
          </a:r>
        </a:p>
      </dgm:t>
    </dgm:pt>
    <dgm:pt modelId="{E9E4020F-2F4E-4D2F-9D5A-1BC5E0D9BD9E}" type="parTrans" cxnId="{FD019AFC-92F2-4B2B-98D4-E222BC51C3C9}">
      <dgm:prSet/>
      <dgm:spPr/>
      <dgm:t>
        <a:bodyPr/>
        <a:lstStyle/>
        <a:p>
          <a:endParaRPr lang="en-US"/>
        </a:p>
      </dgm:t>
    </dgm:pt>
    <dgm:pt modelId="{D2FEE8AB-FCC5-419D-A379-95AD2309BB2E}" type="sibTrans" cxnId="{FD019AFC-92F2-4B2B-98D4-E222BC51C3C9}">
      <dgm:prSet/>
      <dgm:spPr/>
      <dgm:t>
        <a:bodyPr/>
        <a:lstStyle/>
        <a:p>
          <a:endParaRPr lang="en-US"/>
        </a:p>
      </dgm:t>
    </dgm:pt>
    <dgm:pt modelId="{59F053FA-F0CE-40FE-A529-FFC63FA44CE1}">
      <dgm:prSet/>
      <dgm:spPr/>
      <dgm:t>
        <a:bodyPr/>
        <a:lstStyle/>
        <a:p>
          <a:r>
            <a:rPr lang="en-US"/>
            <a:t>Understand</a:t>
          </a:r>
        </a:p>
      </dgm:t>
    </dgm:pt>
    <dgm:pt modelId="{D855FE5C-7A6E-493E-919C-5038FC31CDAF}" type="parTrans" cxnId="{570A6043-CAEA-463A-8505-2955E9ECEBFD}">
      <dgm:prSet/>
      <dgm:spPr/>
      <dgm:t>
        <a:bodyPr/>
        <a:lstStyle/>
        <a:p>
          <a:endParaRPr lang="en-US"/>
        </a:p>
      </dgm:t>
    </dgm:pt>
    <dgm:pt modelId="{3133DF00-16C7-46B5-B5B3-E5CF8D821908}" type="sibTrans" cxnId="{570A6043-CAEA-463A-8505-2955E9ECEBFD}">
      <dgm:prSet/>
      <dgm:spPr/>
      <dgm:t>
        <a:bodyPr/>
        <a:lstStyle/>
        <a:p>
          <a:endParaRPr lang="en-US"/>
        </a:p>
      </dgm:t>
    </dgm:pt>
    <dgm:pt modelId="{28155629-9204-4690-BEDB-CB29E6DFCF54}">
      <dgm:prSet/>
      <dgm:spPr/>
      <dgm:t>
        <a:bodyPr/>
        <a:lstStyle/>
        <a:p>
          <a:r>
            <a:rPr lang="en-US" dirty="0"/>
            <a:t>Alternative gender identities and their psychological significance</a:t>
          </a:r>
          <a:br>
            <a:rPr lang="en-US" dirty="0"/>
          </a:br>
          <a:endParaRPr lang="en-US" dirty="0"/>
        </a:p>
      </dgm:t>
    </dgm:pt>
    <dgm:pt modelId="{0121F3F8-6DF0-4D25-A7D9-A01CB04BED24}" type="parTrans" cxnId="{6C285C98-3AB3-4B90-A843-15D7A7F910D4}">
      <dgm:prSet/>
      <dgm:spPr/>
      <dgm:t>
        <a:bodyPr/>
        <a:lstStyle/>
        <a:p>
          <a:endParaRPr lang="en-US"/>
        </a:p>
      </dgm:t>
    </dgm:pt>
    <dgm:pt modelId="{C501B32C-E729-4E1F-A132-C12C447DF068}" type="sibTrans" cxnId="{6C285C98-3AB3-4B90-A843-15D7A7F910D4}">
      <dgm:prSet/>
      <dgm:spPr/>
      <dgm:t>
        <a:bodyPr/>
        <a:lstStyle/>
        <a:p>
          <a:endParaRPr lang="en-US"/>
        </a:p>
      </dgm:t>
    </dgm:pt>
    <dgm:pt modelId="{CB279D3F-7257-4F41-BC67-19F4AAD97EC6}">
      <dgm:prSet/>
      <dgm:spPr/>
      <dgm:t>
        <a:bodyPr/>
        <a:lstStyle/>
        <a:p>
          <a:r>
            <a:rPr lang="en-US"/>
            <a:t>Evaluate</a:t>
          </a:r>
        </a:p>
      </dgm:t>
    </dgm:pt>
    <dgm:pt modelId="{2E66F8A8-D90F-43AA-8DB1-2F9B50B03EF6}" type="parTrans" cxnId="{9B604EF2-167E-4C61-B1FE-7950699788CC}">
      <dgm:prSet/>
      <dgm:spPr/>
      <dgm:t>
        <a:bodyPr/>
        <a:lstStyle/>
        <a:p>
          <a:endParaRPr lang="en-US"/>
        </a:p>
      </dgm:t>
    </dgm:pt>
    <dgm:pt modelId="{CB0D23E6-2390-4DD1-BF08-67949AF509D3}" type="sibTrans" cxnId="{9B604EF2-167E-4C61-B1FE-7950699788CC}">
      <dgm:prSet/>
      <dgm:spPr/>
      <dgm:t>
        <a:bodyPr/>
        <a:lstStyle/>
        <a:p>
          <a:endParaRPr lang="en-US"/>
        </a:p>
      </dgm:t>
    </dgm:pt>
    <dgm:pt modelId="{0EF4C23B-7A16-46EC-B3DF-2A6439515DA1}">
      <dgm:prSet/>
      <dgm:spPr/>
      <dgm:t>
        <a:bodyPr/>
        <a:lstStyle/>
        <a:p>
          <a:r>
            <a:rPr lang="en-US" dirty="0"/>
            <a:t>How society shapes our understanding of gender</a:t>
          </a:r>
          <a:br>
            <a:rPr lang="en-US" dirty="0"/>
          </a:br>
          <a:endParaRPr lang="en-US" dirty="0"/>
        </a:p>
      </dgm:t>
    </dgm:pt>
    <dgm:pt modelId="{E9E447D1-1BFB-43D0-A0A1-1FA83C4C89CD}" type="parTrans" cxnId="{AD7E5BA7-F290-4070-A564-4237ABF8F3A5}">
      <dgm:prSet/>
      <dgm:spPr/>
      <dgm:t>
        <a:bodyPr/>
        <a:lstStyle/>
        <a:p>
          <a:endParaRPr lang="en-US"/>
        </a:p>
      </dgm:t>
    </dgm:pt>
    <dgm:pt modelId="{F3CADF4A-1E04-4F95-B483-FDB14B222759}" type="sibTrans" cxnId="{AD7E5BA7-F290-4070-A564-4237ABF8F3A5}">
      <dgm:prSet/>
      <dgm:spPr/>
      <dgm:t>
        <a:bodyPr/>
        <a:lstStyle/>
        <a:p>
          <a:endParaRPr lang="en-US"/>
        </a:p>
      </dgm:t>
    </dgm:pt>
    <dgm:pt modelId="{CD4446DE-0227-4115-A095-7CDF6D02A4E3}" type="pres">
      <dgm:prSet presAssocID="{A31B416C-7B77-4C24-B20E-55BDDE203790}" presName="Name0" presStyleCnt="0">
        <dgm:presLayoutVars>
          <dgm:dir/>
          <dgm:animLvl val="lvl"/>
          <dgm:resizeHandles val="exact"/>
        </dgm:presLayoutVars>
      </dgm:prSet>
      <dgm:spPr/>
    </dgm:pt>
    <dgm:pt modelId="{51ED76E7-A1A6-4D33-A959-0B5988474715}" type="pres">
      <dgm:prSet presAssocID="{48D3F808-DB11-4347-8CAC-FE1C8F1CBA14}" presName="linNode" presStyleCnt="0"/>
      <dgm:spPr/>
    </dgm:pt>
    <dgm:pt modelId="{50ACE2C8-42DB-4D95-B832-770C3102C59E}" type="pres">
      <dgm:prSet presAssocID="{48D3F808-DB11-4347-8CAC-FE1C8F1CBA14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A1181BB0-9FD5-4BD4-A906-753FAF603418}" type="pres">
      <dgm:prSet presAssocID="{48D3F808-DB11-4347-8CAC-FE1C8F1CBA14}" presName="descendantText" presStyleLbl="alignAccFollowNode1" presStyleIdx="0" presStyleCnt="4">
        <dgm:presLayoutVars>
          <dgm:bulletEnabled/>
        </dgm:presLayoutVars>
      </dgm:prSet>
      <dgm:spPr/>
    </dgm:pt>
    <dgm:pt modelId="{A22CFDCF-7269-4420-A293-9690F825DA49}" type="pres">
      <dgm:prSet presAssocID="{94E453C3-B12D-4D67-B792-CD4717916F96}" presName="sp" presStyleCnt="0"/>
      <dgm:spPr/>
    </dgm:pt>
    <dgm:pt modelId="{4C1D7334-0675-43CC-A893-8B268854BB78}" type="pres">
      <dgm:prSet presAssocID="{6462D469-3499-4E88-BEE5-9EC5ED80FD10}" presName="linNode" presStyleCnt="0"/>
      <dgm:spPr/>
    </dgm:pt>
    <dgm:pt modelId="{2ADB5FE9-076B-48A2-BFC8-1667EC4A3ACD}" type="pres">
      <dgm:prSet presAssocID="{6462D469-3499-4E88-BEE5-9EC5ED80FD10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F8D3DB27-69C3-4B91-BCEB-14A8C199A129}" type="pres">
      <dgm:prSet presAssocID="{6462D469-3499-4E88-BEE5-9EC5ED80FD10}" presName="descendantText" presStyleLbl="alignAccFollowNode1" presStyleIdx="1" presStyleCnt="4">
        <dgm:presLayoutVars>
          <dgm:bulletEnabled/>
        </dgm:presLayoutVars>
      </dgm:prSet>
      <dgm:spPr/>
    </dgm:pt>
    <dgm:pt modelId="{401B2681-FC98-44D8-9B73-ED601022B435}" type="pres">
      <dgm:prSet presAssocID="{3688E4EF-B199-4CBA-871C-2E17C2EF4EBC}" presName="sp" presStyleCnt="0"/>
      <dgm:spPr/>
    </dgm:pt>
    <dgm:pt modelId="{BA6003EC-27E3-41FC-B596-EC611AB85A2E}" type="pres">
      <dgm:prSet presAssocID="{59F053FA-F0CE-40FE-A529-FFC63FA44CE1}" presName="linNode" presStyleCnt="0"/>
      <dgm:spPr/>
    </dgm:pt>
    <dgm:pt modelId="{944EEDE3-3771-4A6E-B997-600F5D588AAD}" type="pres">
      <dgm:prSet presAssocID="{59F053FA-F0CE-40FE-A529-FFC63FA44CE1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D9BF2298-9EED-4C6A-86EF-E0ADEBF82238}" type="pres">
      <dgm:prSet presAssocID="{59F053FA-F0CE-40FE-A529-FFC63FA44CE1}" presName="descendantText" presStyleLbl="alignAccFollowNode1" presStyleIdx="2" presStyleCnt="4">
        <dgm:presLayoutVars>
          <dgm:bulletEnabled/>
        </dgm:presLayoutVars>
      </dgm:prSet>
      <dgm:spPr/>
    </dgm:pt>
    <dgm:pt modelId="{4A6625F9-F917-4D73-AAA0-06B96C7C1F66}" type="pres">
      <dgm:prSet presAssocID="{3133DF00-16C7-46B5-B5B3-E5CF8D821908}" presName="sp" presStyleCnt="0"/>
      <dgm:spPr/>
    </dgm:pt>
    <dgm:pt modelId="{30D5A42F-DEA0-48A0-BFA6-5C0B46C798B8}" type="pres">
      <dgm:prSet presAssocID="{CB279D3F-7257-4F41-BC67-19F4AAD97EC6}" presName="linNode" presStyleCnt="0"/>
      <dgm:spPr/>
    </dgm:pt>
    <dgm:pt modelId="{69504F42-9A71-4ADC-A6D5-E6B3496481EA}" type="pres">
      <dgm:prSet presAssocID="{CB279D3F-7257-4F41-BC67-19F4AAD97EC6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D9495D4A-BCF7-44F9-836F-6005C83EBAB0}" type="pres">
      <dgm:prSet presAssocID="{CB279D3F-7257-4F41-BC67-19F4AAD97EC6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6F987E0E-91F8-4629-9402-1909470D8F66}" type="presOf" srcId="{59F053FA-F0CE-40FE-A529-FFC63FA44CE1}" destId="{944EEDE3-3771-4A6E-B997-600F5D588AAD}" srcOrd="0" destOrd="0" presId="urn:microsoft.com/office/officeart/2016/7/layout/VerticalSolidActionList"/>
    <dgm:cxn modelId="{68EA4216-91D4-442D-83A8-55890A9BAC31}" type="presOf" srcId="{6345BAD7-0C65-402D-9947-3ACEE0E332E0}" destId="{F8D3DB27-69C3-4B91-BCEB-14A8C199A129}" srcOrd="0" destOrd="0" presId="urn:microsoft.com/office/officeart/2016/7/layout/VerticalSolidActionList"/>
    <dgm:cxn modelId="{646CF319-8345-4D39-BE30-9AE09A6004AD}" type="presOf" srcId="{0EF4C23B-7A16-46EC-B3DF-2A6439515DA1}" destId="{D9495D4A-BCF7-44F9-836F-6005C83EBAB0}" srcOrd="0" destOrd="0" presId="urn:microsoft.com/office/officeart/2016/7/layout/VerticalSolidActionList"/>
    <dgm:cxn modelId="{570A6043-CAEA-463A-8505-2955E9ECEBFD}" srcId="{A31B416C-7B77-4C24-B20E-55BDDE203790}" destId="{59F053FA-F0CE-40FE-A529-FFC63FA44CE1}" srcOrd="2" destOrd="0" parTransId="{D855FE5C-7A6E-493E-919C-5038FC31CDAF}" sibTransId="{3133DF00-16C7-46B5-B5B3-E5CF8D821908}"/>
    <dgm:cxn modelId="{44ECCB68-EC4B-4006-822A-C107EE9494F1}" type="presOf" srcId="{28155629-9204-4690-BEDB-CB29E6DFCF54}" destId="{D9BF2298-9EED-4C6A-86EF-E0ADEBF82238}" srcOrd="0" destOrd="0" presId="urn:microsoft.com/office/officeart/2016/7/layout/VerticalSolidActionList"/>
    <dgm:cxn modelId="{120F236D-76B0-4276-B74F-D513FE5F1AF5}" srcId="{48D3F808-DB11-4347-8CAC-FE1C8F1CBA14}" destId="{0112B6C4-CEF5-43DB-8178-91F5C751009B}" srcOrd="0" destOrd="0" parTransId="{374DD1ED-6A1C-4F09-8BB9-06580654A8D3}" sibTransId="{C648C724-D516-4B42-87BD-EEB34AB6122F}"/>
    <dgm:cxn modelId="{9C033587-F59B-40D5-B8B2-2F774BB09A24}" type="presOf" srcId="{A31B416C-7B77-4C24-B20E-55BDDE203790}" destId="{CD4446DE-0227-4115-A095-7CDF6D02A4E3}" srcOrd="0" destOrd="0" presId="urn:microsoft.com/office/officeart/2016/7/layout/VerticalSolidActionList"/>
    <dgm:cxn modelId="{262CE387-7B3E-4ED0-B84F-BC1EC705B36A}" type="presOf" srcId="{0112B6C4-CEF5-43DB-8178-91F5C751009B}" destId="{A1181BB0-9FD5-4BD4-A906-753FAF603418}" srcOrd="0" destOrd="0" presId="urn:microsoft.com/office/officeart/2016/7/layout/VerticalSolidActionList"/>
    <dgm:cxn modelId="{FCB00094-23A9-4EE8-93F6-330BABDB7F20}" srcId="{A31B416C-7B77-4C24-B20E-55BDDE203790}" destId="{6462D469-3499-4E88-BEE5-9EC5ED80FD10}" srcOrd="1" destOrd="0" parTransId="{4E7F36AC-56F4-47BA-9C33-631B3C3B47F6}" sibTransId="{3688E4EF-B199-4CBA-871C-2E17C2EF4EBC}"/>
    <dgm:cxn modelId="{6C285C98-3AB3-4B90-A843-15D7A7F910D4}" srcId="{59F053FA-F0CE-40FE-A529-FFC63FA44CE1}" destId="{28155629-9204-4690-BEDB-CB29E6DFCF54}" srcOrd="0" destOrd="0" parTransId="{0121F3F8-6DF0-4D25-A7D9-A01CB04BED24}" sibTransId="{C501B32C-E729-4E1F-A132-C12C447DF068}"/>
    <dgm:cxn modelId="{AD7E5BA7-F290-4070-A564-4237ABF8F3A5}" srcId="{CB279D3F-7257-4F41-BC67-19F4AAD97EC6}" destId="{0EF4C23B-7A16-46EC-B3DF-2A6439515DA1}" srcOrd="0" destOrd="0" parTransId="{E9E447D1-1BFB-43D0-A0A1-1FA83C4C89CD}" sibTransId="{F3CADF4A-1E04-4F95-B483-FDB14B222759}"/>
    <dgm:cxn modelId="{06DF9EB7-9438-4C9B-99C1-932ADA8B3E1C}" type="presOf" srcId="{48D3F808-DB11-4347-8CAC-FE1C8F1CBA14}" destId="{50ACE2C8-42DB-4D95-B832-770C3102C59E}" srcOrd="0" destOrd="0" presId="urn:microsoft.com/office/officeart/2016/7/layout/VerticalSolidActionList"/>
    <dgm:cxn modelId="{3AD870C2-329C-4FBF-97EE-B1C322418E48}" srcId="{A31B416C-7B77-4C24-B20E-55BDDE203790}" destId="{48D3F808-DB11-4347-8CAC-FE1C8F1CBA14}" srcOrd="0" destOrd="0" parTransId="{7E12F98A-1447-4478-AAEA-C1C9F086399A}" sibTransId="{94E453C3-B12D-4D67-B792-CD4717916F96}"/>
    <dgm:cxn modelId="{CFF5A5CE-BD49-4B79-A924-0AF7DBEE1300}" type="presOf" srcId="{CB279D3F-7257-4F41-BC67-19F4AAD97EC6}" destId="{69504F42-9A71-4ADC-A6D5-E6B3496481EA}" srcOrd="0" destOrd="0" presId="urn:microsoft.com/office/officeart/2016/7/layout/VerticalSolidActionList"/>
    <dgm:cxn modelId="{54077FE9-AA4C-471C-B924-59E686745072}" type="presOf" srcId="{6462D469-3499-4E88-BEE5-9EC5ED80FD10}" destId="{2ADB5FE9-076B-48A2-BFC8-1667EC4A3ACD}" srcOrd="0" destOrd="0" presId="urn:microsoft.com/office/officeart/2016/7/layout/VerticalSolidActionList"/>
    <dgm:cxn modelId="{9B604EF2-167E-4C61-B1FE-7950699788CC}" srcId="{A31B416C-7B77-4C24-B20E-55BDDE203790}" destId="{CB279D3F-7257-4F41-BC67-19F4AAD97EC6}" srcOrd="3" destOrd="0" parTransId="{2E66F8A8-D90F-43AA-8DB1-2F9B50B03EF6}" sibTransId="{CB0D23E6-2390-4DD1-BF08-67949AF509D3}"/>
    <dgm:cxn modelId="{FD019AFC-92F2-4B2B-98D4-E222BC51C3C9}" srcId="{6462D469-3499-4E88-BEE5-9EC5ED80FD10}" destId="{6345BAD7-0C65-402D-9947-3ACEE0E332E0}" srcOrd="0" destOrd="0" parTransId="{E9E4020F-2F4E-4D2F-9D5A-1BC5E0D9BD9E}" sibTransId="{D2FEE8AB-FCC5-419D-A379-95AD2309BB2E}"/>
    <dgm:cxn modelId="{06166999-4801-44F9-9DA7-E1E136592F5E}" type="presParOf" srcId="{CD4446DE-0227-4115-A095-7CDF6D02A4E3}" destId="{51ED76E7-A1A6-4D33-A959-0B5988474715}" srcOrd="0" destOrd="0" presId="urn:microsoft.com/office/officeart/2016/7/layout/VerticalSolidActionList"/>
    <dgm:cxn modelId="{8D8E4EEA-74A4-4BAE-AD31-302A8DD51A8F}" type="presParOf" srcId="{51ED76E7-A1A6-4D33-A959-0B5988474715}" destId="{50ACE2C8-42DB-4D95-B832-770C3102C59E}" srcOrd="0" destOrd="0" presId="urn:microsoft.com/office/officeart/2016/7/layout/VerticalSolidActionList"/>
    <dgm:cxn modelId="{210BE0A8-B6F7-4865-A037-040AE7B60BB6}" type="presParOf" srcId="{51ED76E7-A1A6-4D33-A959-0B5988474715}" destId="{A1181BB0-9FD5-4BD4-A906-753FAF603418}" srcOrd="1" destOrd="0" presId="urn:microsoft.com/office/officeart/2016/7/layout/VerticalSolidActionList"/>
    <dgm:cxn modelId="{099FEECF-45A9-410D-A39E-B035CBCB5763}" type="presParOf" srcId="{CD4446DE-0227-4115-A095-7CDF6D02A4E3}" destId="{A22CFDCF-7269-4420-A293-9690F825DA49}" srcOrd="1" destOrd="0" presId="urn:microsoft.com/office/officeart/2016/7/layout/VerticalSolidActionList"/>
    <dgm:cxn modelId="{3710FAB4-431A-4225-A1F7-FEA8C9CE9BF1}" type="presParOf" srcId="{CD4446DE-0227-4115-A095-7CDF6D02A4E3}" destId="{4C1D7334-0675-43CC-A893-8B268854BB78}" srcOrd="2" destOrd="0" presId="urn:microsoft.com/office/officeart/2016/7/layout/VerticalSolidActionList"/>
    <dgm:cxn modelId="{16F229C7-C923-4D1A-8C78-7BA94CB619B4}" type="presParOf" srcId="{4C1D7334-0675-43CC-A893-8B268854BB78}" destId="{2ADB5FE9-076B-48A2-BFC8-1667EC4A3ACD}" srcOrd="0" destOrd="0" presId="urn:microsoft.com/office/officeart/2016/7/layout/VerticalSolidActionList"/>
    <dgm:cxn modelId="{AEF03226-1718-4E72-8002-8C126EDBBB2D}" type="presParOf" srcId="{4C1D7334-0675-43CC-A893-8B268854BB78}" destId="{F8D3DB27-69C3-4B91-BCEB-14A8C199A129}" srcOrd="1" destOrd="0" presId="urn:microsoft.com/office/officeart/2016/7/layout/VerticalSolidActionList"/>
    <dgm:cxn modelId="{DCA6D652-01BA-4CA6-8F69-4BA9E2D4EBB3}" type="presParOf" srcId="{CD4446DE-0227-4115-A095-7CDF6D02A4E3}" destId="{401B2681-FC98-44D8-9B73-ED601022B435}" srcOrd="3" destOrd="0" presId="urn:microsoft.com/office/officeart/2016/7/layout/VerticalSolidActionList"/>
    <dgm:cxn modelId="{A3572713-311A-4648-970A-C4825B9A12AC}" type="presParOf" srcId="{CD4446DE-0227-4115-A095-7CDF6D02A4E3}" destId="{BA6003EC-27E3-41FC-B596-EC611AB85A2E}" srcOrd="4" destOrd="0" presId="urn:microsoft.com/office/officeart/2016/7/layout/VerticalSolidActionList"/>
    <dgm:cxn modelId="{E4613A45-B4C8-44E7-A72E-A769A0E17095}" type="presParOf" srcId="{BA6003EC-27E3-41FC-B596-EC611AB85A2E}" destId="{944EEDE3-3771-4A6E-B997-600F5D588AAD}" srcOrd="0" destOrd="0" presId="urn:microsoft.com/office/officeart/2016/7/layout/VerticalSolidActionList"/>
    <dgm:cxn modelId="{66EB9B42-4963-4EFE-A01A-08DCDB19B6F8}" type="presParOf" srcId="{BA6003EC-27E3-41FC-B596-EC611AB85A2E}" destId="{D9BF2298-9EED-4C6A-86EF-E0ADEBF82238}" srcOrd="1" destOrd="0" presId="urn:microsoft.com/office/officeart/2016/7/layout/VerticalSolidActionList"/>
    <dgm:cxn modelId="{DC391634-CD8E-4474-A55B-CEF6D20B4EA2}" type="presParOf" srcId="{CD4446DE-0227-4115-A095-7CDF6D02A4E3}" destId="{4A6625F9-F917-4D73-AAA0-06B96C7C1F66}" srcOrd="5" destOrd="0" presId="urn:microsoft.com/office/officeart/2016/7/layout/VerticalSolidActionList"/>
    <dgm:cxn modelId="{4C9A965D-C03A-4F4D-B2B5-9D2CDA05CDA4}" type="presParOf" srcId="{CD4446DE-0227-4115-A095-7CDF6D02A4E3}" destId="{30D5A42F-DEA0-48A0-BFA6-5C0B46C798B8}" srcOrd="6" destOrd="0" presId="urn:microsoft.com/office/officeart/2016/7/layout/VerticalSolidActionList"/>
    <dgm:cxn modelId="{305176E5-9073-4316-92FA-139B9F33B2E3}" type="presParOf" srcId="{30D5A42F-DEA0-48A0-BFA6-5C0B46C798B8}" destId="{69504F42-9A71-4ADC-A6D5-E6B3496481EA}" srcOrd="0" destOrd="0" presId="urn:microsoft.com/office/officeart/2016/7/layout/VerticalSolidActionList"/>
    <dgm:cxn modelId="{B4C40F78-04DF-4E95-A8CC-167AB5EC5EDD}" type="presParOf" srcId="{30D5A42F-DEA0-48A0-BFA6-5C0B46C798B8}" destId="{D9495D4A-BCF7-44F9-836F-6005C83EBAB0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0336C3-3444-49B4-AE4F-03AD2B40FBD5}" type="doc">
      <dgm:prSet loTypeId="urn:microsoft.com/office/officeart/2005/8/layout/vList2" loCatId="list" qsTypeId="urn:microsoft.com/office/officeart/2005/8/quickstyle/simple4#2" qsCatId="simple" csTypeId="urn:microsoft.com/office/officeart/2005/8/colors/colorful5#2" csCatId="colorful"/>
      <dgm:spPr/>
      <dgm:t>
        <a:bodyPr/>
        <a:lstStyle/>
        <a:p>
          <a:endParaRPr lang="en-US"/>
        </a:p>
      </dgm:t>
    </dgm:pt>
    <dgm:pt modelId="{92507D42-10E5-4996-B5DF-C52E0CFF7094}">
      <dgm:prSet/>
      <dgm:spPr/>
      <dgm:t>
        <a:bodyPr/>
        <a:lstStyle/>
        <a:p>
          <a:r>
            <a:rPr lang="en-GB"/>
            <a:t>Complete the Bem Sex Role Inventory (BSRI) (1974) and score it!</a:t>
          </a:r>
          <a:endParaRPr lang="en-US"/>
        </a:p>
      </dgm:t>
    </dgm:pt>
    <dgm:pt modelId="{EA51AED8-BA0E-4B85-AC01-E9989768D2D2}" type="parTrans" cxnId="{721D7D5E-D41E-48A7-A211-F0E309AE76A1}">
      <dgm:prSet/>
      <dgm:spPr/>
      <dgm:t>
        <a:bodyPr/>
        <a:lstStyle/>
        <a:p>
          <a:endParaRPr lang="en-US"/>
        </a:p>
      </dgm:t>
    </dgm:pt>
    <dgm:pt modelId="{1A8477E0-841C-4316-8683-B26D0BAFE1F8}" type="sibTrans" cxnId="{721D7D5E-D41E-48A7-A211-F0E309AE76A1}">
      <dgm:prSet/>
      <dgm:spPr/>
      <dgm:t>
        <a:bodyPr/>
        <a:lstStyle/>
        <a:p>
          <a:endParaRPr lang="en-US"/>
        </a:p>
      </dgm:t>
    </dgm:pt>
    <dgm:pt modelId="{EF8EC157-57D5-4D7D-8002-0F66B7F2A9D3}">
      <dgm:prSet/>
      <dgm:spPr/>
      <dgm:t>
        <a:bodyPr/>
        <a:lstStyle/>
        <a:p>
          <a:r>
            <a:rPr lang="en-GB"/>
            <a:t>How did you do?</a:t>
          </a:r>
          <a:endParaRPr lang="en-US"/>
        </a:p>
      </dgm:t>
    </dgm:pt>
    <dgm:pt modelId="{009223AC-3DD3-4FB0-BC8C-E1185A5DF6B7}" type="parTrans" cxnId="{7BC5451C-D7A9-471C-B28A-C9F228467AED}">
      <dgm:prSet/>
      <dgm:spPr/>
      <dgm:t>
        <a:bodyPr/>
        <a:lstStyle/>
        <a:p>
          <a:endParaRPr lang="en-US"/>
        </a:p>
      </dgm:t>
    </dgm:pt>
    <dgm:pt modelId="{091FFF23-14D6-4089-87C4-3A3C198AD5A7}" type="sibTrans" cxnId="{7BC5451C-D7A9-471C-B28A-C9F228467AED}">
      <dgm:prSet/>
      <dgm:spPr/>
      <dgm:t>
        <a:bodyPr/>
        <a:lstStyle/>
        <a:p>
          <a:endParaRPr lang="en-US"/>
        </a:p>
      </dgm:t>
    </dgm:pt>
    <dgm:pt modelId="{07C70983-3B9F-40B2-A4AD-BD32B30CB7B3}">
      <dgm:prSet/>
      <dgm:spPr/>
      <dgm:t>
        <a:bodyPr/>
        <a:lstStyle/>
        <a:p>
          <a:r>
            <a:rPr lang="en-GB"/>
            <a:t>Complete the IAT online – how did you do?</a:t>
          </a:r>
          <a:endParaRPr lang="en-US"/>
        </a:p>
      </dgm:t>
    </dgm:pt>
    <dgm:pt modelId="{F04009F8-0BD3-444C-824A-63B78C8EA10D}" type="parTrans" cxnId="{D4049269-C1DE-4D9F-87A0-11A52805E0ED}">
      <dgm:prSet/>
      <dgm:spPr/>
      <dgm:t>
        <a:bodyPr/>
        <a:lstStyle/>
        <a:p>
          <a:endParaRPr lang="en-US"/>
        </a:p>
      </dgm:t>
    </dgm:pt>
    <dgm:pt modelId="{ADF1FCC9-0C24-4E13-A5DF-F4649C6643DB}" type="sibTrans" cxnId="{D4049269-C1DE-4D9F-87A0-11A52805E0ED}">
      <dgm:prSet/>
      <dgm:spPr/>
      <dgm:t>
        <a:bodyPr/>
        <a:lstStyle/>
        <a:p>
          <a:endParaRPr lang="en-US"/>
        </a:p>
      </dgm:t>
    </dgm:pt>
    <dgm:pt modelId="{3985F809-7823-4C81-8C02-C0D8D3A0E4BE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Select a Test</a:t>
          </a:r>
          <a:endParaRPr lang="en-US"/>
        </a:p>
      </dgm:t>
    </dgm:pt>
    <dgm:pt modelId="{E88A9560-B8B7-49F2-9163-14A9A1FA03DD}" type="parTrans" cxnId="{FA29BEC8-659D-483C-B65D-1ECF4196CC71}">
      <dgm:prSet/>
      <dgm:spPr/>
      <dgm:t>
        <a:bodyPr/>
        <a:lstStyle/>
        <a:p>
          <a:endParaRPr lang="en-US"/>
        </a:p>
      </dgm:t>
    </dgm:pt>
    <dgm:pt modelId="{C457051A-21C8-47D5-8BDD-6BAE0D6C25A6}" type="sibTrans" cxnId="{FA29BEC8-659D-483C-B65D-1ECF4196CC71}">
      <dgm:prSet/>
      <dgm:spPr/>
      <dgm:t>
        <a:bodyPr/>
        <a:lstStyle/>
        <a:p>
          <a:endParaRPr lang="en-US"/>
        </a:p>
      </dgm:t>
    </dgm:pt>
    <dgm:pt modelId="{6A190A35-72AA-4CA8-910D-AC9BD6A3B4E9}" type="pres">
      <dgm:prSet presAssocID="{080336C3-3444-49B4-AE4F-03AD2B40FBD5}" presName="linear" presStyleCnt="0">
        <dgm:presLayoutVars>
          <dgm:animLvl val="lvl"/>
          <dgm:resizeHandles val="exact"/>
        </dgm:presLayoutVars>
      </dgm:prSet>
      <dgm:spPr/>
    </dgm:pt>
    <dgm:pt modelId="{ECBB4682-CE48-4E08-8646-6885A4805B8A}" type="pres">
      <dgm:prSet presAssocID="{92507D42-10E5-4996-B5DF-C52E0CFF709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ECE9222-355D-4552-A9E8-A433AF682469}" type="pres">
      <dgm:prSet presAssocID="{1A8477E0-841C-4316-8683-B26D0BAFE1F8}" presName="spacer" presStyleCnt="0"/>
      <dgm:spPr/>
    </dgm:pt>
    <dgm:pt modelId="{E26D95A7-FF07-4D2D-A8F9-130926FB9354}" type="pres">
      <dgm:prSet presAssocID="{EF8EC157-57D5-4D7D-8002-0F66B7F2A9D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5AD2B67-BD13-49ED-9648-E21392E7F1D1}" type="pres">
      <dgm:prSet presAssocID="{091FFF23-14D6-4089-87C4-3A3C198AD5A7}" presName="spacer" presStyleCnt="0"/>
      <dgm:spPr/>
    </dgm:pt>
    <dgm:pt modelId="{262C3D40-7CF6-4168-8D1E-8FD1ABFF9CA7}" type="pres">
      <dgm:prSet presAssocID="{07C70983-3B9F-40B2-A4AD-BD32B30CB7B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3D3D6B0-34AB-4E28-9FC1-C117D158F73D}" type="pres">
      <dgm:prSet presAssocID="{ADF1FCC9-0C24-4E13-A5DF-F4649C6643DB}" presName="spacer" presStyleCnt="0"/>
      <dgm:spPr/>
    </dgm:pt>
    <dgm:pt modelId="{0F82729D-45C4-44D0-A214-BDD198F1AFAD}" type="pres">
      <dgm:prSet presAssocID="{3985F809-7823-4C81-8C02-C0D8D3A0E4B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FF9D51A-8CFB-47DD-BC61-B6507B0BAB4A}" type="presOf" srcId="{92507D42-10E5-4996-B5DF-C52E0CFF7094}" destId="{ECBB4682-CE48-4E08-8646-6885A4805B8A}" srcOrd="0" destOrd="0" presId="urn:microsoft.com/office/officeart/2005/8/layout/vList2"/>
    <dgm:cxn modelId="{7BC5451C-D7A9-471C-B28A-C9F228467AED}" srcId="{080336C3-3444-49B4-AE4F-03AD2B40FBD5}" destId="{EF8EC157-57D5-4D7D-8002-0F66B7F2A9D3}" srcOrd="1" destOrd="0" parTransId="{009223AC-3DD3-4FB0-BC8C-E1185A5DF6B7}" sibTransId="{091FFF23-14D6-4089-87C4-3A3C198AD5A7}"/>
    <dgm:cxn modelId="{721D7D5E-D41E-48A7-A211-F0E309AE76A1}" srcId="{080336C3-3444-49B4-AE4F-03AD2B40FBD5}" destId="{92507D42-10E5-4996-B5DF-C52E0CFF7094}" srcOrd="0" destOrd="0" parTransId="{EA51AED8-BA0E-4B85-AC01-E9989768D2D2}" sibTransId="{1A8477E0-841C-4316-8683-B26D0BAFE1F8}"/>
    <dgm:cxn modelId="{13C28369-3A3A-4FD4-AE9A-0618166F57CD}" type="presOf" srcId="{080336C3-3444-49B4-AE4F-03AD2B40FBD5}" destId="{6A190A35-72AA-4CA8-910D-AC9BD6A3B4E9}" srcOrd="0" destOrd="0" presId="urn:microsoft.com/office/officeart/2005/8/layout/vList2"/>
    <dgm:cxn modelId="{D4049269-C1DE-4D9F-87A0-11A52805E0ED}" srcId="{080336C3-3444-49B4-AE4F-03AD2B40FBD5}" destId="{07C70983-3B9F-40B2-A4AD-BD32B30CB7B3}" srcOrd="2" destOrd="0" parTransId="{F04009F8-0BD3-444C-824A-63B78C8EA10D}" sibTransId="{ADF1FCC9-0C24-4E13-A5DF-F4649C6643DB}"/>
    <dgm:cxn modelId="{635530AC-D777-4BF1-8417-95BE2B7058BB}" type="presOf" srcId="{07C70983-3B9F-40B2-A4AD-BD32B30CB7B3}" destId="{262C3D40-7CF6-4168-8D1E-8FD1ABFF9CA7}" srcOrd="0" destOrd="0" presId="urn:microsoft.com/office/officeart/2005/8/layout/vList2"/>
    <dgm:cxn modelId="{FA29BEC8-659D-483C-B65D-1ECF4196CC71}" srcId="{080336C3-3444-49B4-AE4F-03AD2B40FBD5}" destId="{3985F809-7823-4C81-8C02-C0D8D3A0E4BE}" srcOrd="3" destOrd="0" parTransId="{E88A9560-B8B7-49F2-9163-14A9A1FA03DD}" sibTransId="{C457051A-21C8-47D5-8BDD-6BAE0D6C25A6}"/>
    <dgm:cxn modelId="{39786DC9-1804-4318-8109-E84111158B15}" type="presOf" srcId="{3985F809-7823-4C81-8C02-C0D8D3A0E4BE}" destId="{0F82729D-45C4-44D0-A214-BDD198F1AFAD}" srcOrd="0" destOrd="0" presId="urn:microsoft.com/office/officeart/2005/8/layout/vList2"/>
    <dgm:cxn modelId="{E55F9AE9-802B-4DE9-87F3-88AB0F635EF6}" type="presOf" srcId="{EF8EC157-57D5-4D7D-8002-0F66B7F2A9D3}" destId="{E26D95A7-FF07-4D2D-A8F9-130926FB9354}" srcOrd="0" destOrd="0" presId="urn:microsoft.com/office/officeart/2005/8/layout/vList2"/>
    <dgm:cxn modelId="{17D58941-47A6-4254-BF5D-A5DC8A533143}" type="presParOf" srcId="{6A190A35-72AA-4CA8-910D-AC9BD6A3B4E9}" destId="{ECBB4682-CE48-4E08-8646-6885A4805B8A}" srcOrd="0" destOrd="0" presId="urn:microsoft.com/office/officeart/2005/8/layout/vList2"/>
    <dgm:cxn modelId="{F1AB2039-EE6C-4D2F-8EA7-FDCCFA5F8940}" type="presParOf" srcId="{6A190A35-72AA-4CA8-910D-AC9BD6A3B4E9}" destId="{1ECE9222-355D-4552-A9E8-A433AF682469}" srcOrd="1" destOrd="0" presId="urn:microsoft.com/office/officeart/2005/8/layout/vList2"/>
    <dgm:cxn modelId="{CD083C73-96A7-473B-8BD1-4E2FEEFC5D5C}" type="presParOf" srcId="{6A190A35-72AA-4CA8-910D-AC9BD6A3B4E9}" destId="{E26D95A7-FF07-4D2D-A8F9-130926FB9354}" srcOrd="2" destOrd="0" presId="urn:microsoft.com/office/officeart/2005/8/layout/vList2"/>
    <dgm:cxn modelId="{5C833B95-9CC7-47A0-BF95-2A34ECE61318}" type="presParOf" srcId="{6A190A35-72AA-4CA8-910D-AC9BD6A3B4E9}" destId="{F5AD2B67-BD13-49ED-9648-E21392E7F1D1}" srcOrd="3" destOrd="0" presId="urn:microsoft.com/office/officeart/2005/8/layout/vList2"/>
    <dgm:cxn modelId="{2BE93276-C543-4030-94D7-4E97CAB88E34}" type="presParOf" srcId="{6A190A35-72AA-4CA8-910D-AC9BD6A3B4E9}" destId="{262C3D40-7CF6-4168-8D1E-8FD1ABFF9CA7}" srcOrd="4" destOrd="0" presId="urn:microsoft.com/office/officeart/2005/8/layout/vList2"/>
    <dgm:cxn modelId="{23198B95-1664-4C69-B0CF-039DCC2A35A8}" type="presParOf" srcId="{6A190A35-72AA-4CA8-910D-AC9BD6A3B4E9}" destId="{43D3D6B0-34AB-4E28-9FC1-C117D158F73D}" srcOrd="5" destOrd="0" presId="urn:microsoft.com/office/officeart/2005/8/layout/vList2"/>
    <dgm:cxn modelId="{B8F50B19-C9A0-4C90-9040-21CB63E91617}" type="presParOf" srcId="{6A190A35-72AA-4CA8-910D-AC9BD6A3B4E9}" destId="{0F82729D-45C4-44D0-A214-BDD198F1AFA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EDDF8B-A5B7-4063-BF2C-8DE4E07CF6B6}" type="doc">
      <dgm:prSet loTypeId="urn:microsoft.com/office/officeart/2005/8/layout/default" loCatId="list" qsTypeId="urn:microsoft.com/office/officeart/2005/8/quickstyle/simple1#2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D4B7C1E0-9805-4714-8645-574A29E20885}">
      <dgm:prSet custT="1"/>
      <dgm:spPr/>
      <dgm:t>
        <a:bodyPr/>
        <a:lstStyle/>
        <a:p>
          <a:r>
            <a:rPr lang="en-GB" sz="1600" dirty="0"/>
            <a:t>Focus of items – personal characteristics – but not physical </a:t>
          </a:r>
          <a:endParaRPr lang="en-US" sz="1600" dirty="0"/>
        </a:p>
      </dgm:t>
    </dgm:pt>
    <dgm:pt modelId="{CA1CD1EE-8324-46FE-BB41-482FE0CE1895}" type="parTrans" cxnId="{9754C02C-A3C7-4861-A716-D4CB1A4F41F9}">
      <dgm:prSet/>
      <dgm:spPr/>
      <dgm:t>
        <a:bodyPr/>
        <a:lstStyle/>
        <a:p>
          <a:endParaRPr lang="en-US"/>
        </a:p>
      </dgm:t>
    </dgm:pt>
    <dgm:pt modelId="{4C0B5EC9-76AF-4653-B16F-C6C217883DA4}" type="sibTrans" cxnId="{9754C02C-A3C7-4861-A716-D4CB1A4F41F9}">
      <dgm:prSet/>
      <dgm:spPr/>
      <dgm:t>
        <a:bodyPr/>
        <a:lstStyle/>
        <a:p>
          <a:endParaRPr lang="en-US"/>
        </a:p>
      </dgm:t>
    </dgm:pt>
    <dgm:pt modelId="{8A579C3A-D544-440F-9EAD-FD1885D58F2E}">
      <dgm:prSet custT="1"/>
      <dgm:spPr/>
      <dgm:t>
        <a:bodyPr/>
        <a:lstStyle/>
        <a:p>
          <a:endParaRPr lang="en-GB" sz="800" dirty="0"/>
        </a:p>
        <a:p>
          <a:r>
            <a:rPr lang="en-GB" sz="1400" dirty="0"/>
            <a:t>7–point Likert scale</a:t>
          </a:r>
          <a:endParaRPr lang="en-US" sz="1400" dirty="0"/>
        </a:p>
      </dgm:t>
    </dgm:pt>
    <dgm:pt modelId="{644B94DD-DF8A-4FBC-8010-A93BAE1C30F0}" type="parTrans" cxnId="{C5C8C51E-CFBE-4133-8C74-A723163B2BB2}">
      <dgm:prSet/>
      <dgm:spPr/>
      <dgm:t>
        <a:bodyPr/>
        <a:lstStyle/>
        <a:p>
          <a:endParaRPr lang="en-US"/>
        </a:p>
      </dgm:t>
    </dgm:pt>
    <dgm:pt modelId="{2F82C500-9E09-41FF-B62D-ACF5529B70A0}" type="sibTrans" cxnId="{C5C8C51E-CFBE-4133-8C74-A723163B2BB2}">
      <dgm:prSet/>
      <dgm:spPr/>
      <dgm:t>
        <a:bodyPr/>
        <a:lstStyle/>
        <a:p>
          <a:endParaRPr lang="en-US"/>
        </a:p>
      </dgm:t>
    </dgm:pt>
    <dgm:pt modelId="{7F405969-1E8F-4E2A-886C-BF15027B8488}">
      <dgm:prSet custT="1"/>
      <dgm:spPr/>
      <dgm:t>
        <a:bodyPr/>
        <a:lstStyle/>
        <a:p>
          <a:r>
            <a:rPr lang="en-GB" sz="1400" dirty="0"/>
            <a:t>1= Never/Almost never true</a:t>
          </a:r>
          <a:endParaRPr lang="en-US" sz="1400" dirty="0"/>
        </a:p>
      </dgm:t>
    </dgm:pt>
    <dgm:pt modelId="{05C44E0F-3D66-4DC4-8E4A-756CA1970FFF}" type="parTrans" cxnId="{E6C8B1B8-9326-408B-9AD5-9669E71B7854}">
      <dgm:prSet/>
      <dgm:spPr/>
      <dgm:t>
        <a:bodyPr/>
        <a:lstStyle/>
        <a:p>
          <a:endParaRPr lang="en-US"/>
        </a:p>
      </dgm:t>
    </dgm:pt>
    <dgm:pt modelId="{B6E4E01B-C7FC-49BF-A50D-565D26FBE23F}" type="sibTrans" cxnId="{E6C8B1B8-9326-408B-9AD5-9669E71B7854}">
      <dgm:prSet/>
      <dgm:spPr/>
      <dgm:t>
        <a:bodyPr/>
        <a:lstStyle/>
        <a:p>
          <a:endParaRPr lang="en-US"/>
        </a:p>
      </dgm:t>
    </dgm:pt>
    <dgm:pt modelId="{CBC54F3E-104B-471F-A0F2-DCEAD00EE324}">
      <dgm:prSet custT="1"/>
      <dgm:spPr/>
      <dgm:t>
        <a:bodyPr/>
        <a:lstStyle/>
        <a:p>
          <a:r>
            <a:rPr lang="en-GB" sz="1400" dirty="0"/>
            <a:t>7 = Always/Almost always true</a:t>
          </a:r>
          <a:endParaRPr lang="en-US" sz="1400" dirty="0"/>
        </a:p>
      </dgm:t>
    </dgm:pt>
    <dgm:pt modelId="{1223844B-C22E-4557-81A1-AB10D2C9A254}" type="parTrans" cxnId="{1AB84C48-615E-4E8D-BD76-66398BF0194B}">
      <dgm:prSet/>
      <dgm:spPr/>
      <dgm:t>
        <a:bodyPr/>
        <a:lstStyle/>
        <a:p>
          <a:endParaRPr lang="en-US"/>
        </a:p>
      </dgm:t>
    </dgm:pt>
    <dgm:pt modelId="{BFB7B921-9238-499F-81AB-5FA32228A12C}" type="sibTrans" cxnId="{1AB84C48-615E-4E8D-BD76-66398BF0194B}">
      <dgm:prSet/>
      <dgm:spPr/>
      <dgm:t>
        <a:bodyPr/>
        <a:lstStyle/>
        <a:p>
          <a:endParaRPr lang="en-US"/>
        </a:p>
      </dgm:t>
    </dgm:pt>
    <dgm:pt modelId="{9B2E4FAE-DEF1-45B1-BACA-2D9D823165D0}">
      <dgm:prSet custT="1"/>
      <dgm:spPr/>
      <dgm:t>
        <a:bodyPr/>
        <a:lstStyle/>
        <a:p>
          <a:r>
            <a:rPr lang="en-GB" sz="1600" dirty="0"/>
            <a:t>Masculine  if above median score of Masculine items</a:t>
          </a:r>
          <a:endParaRPr lang="en-US" sz="1600" dirty="0"/>
        </a:p>
      </dgm:t>
    </dgm:pt>
    <dgm:pt modelId="{74BFB5AB-08D9-4C16-82AF-F304CEB58745}" type="parTrans" cxnId="{DA3414F2-8C5F-4590-B8C6-82D2C7C69875}">
      <dgm:prSet/>
      <dgm:spPr/>
      <dgm:t>
        <a:bodyPr/>
        <a:lstStyle/>
        <a:p>
          <a:endParaRPr lang="en-US"/>
        </a:p>
      </dgm:t>
    </dgm:pt>
    <dgm:pt modelId="{F75F9793-185B-45DA-B22E-34194083B113}" type="sibTrans" cxnId="{DA3414F2-8C5F-4590-B8C6-82D2C7C69875}">
      <dgm:prSet/>
      <dgm:spPr/>
      <dgm:t>
        <a:bodyPr/>
        <a:lstStyle/>
        <a:p>
          <a:endParaRPr lang="en-US"/>
        </a:p>
      </dgm:t>
    </dgm:pt>
    <dgm:pt modelId="{67D28601-C300-433E-B72B-628EE3F00D5A}">
      <dgm:prSet custT="1"/>
      <dgm:spPr/>
      <dgm:t>
        <a:bodyPr/>
        <a:lstStyle/>
        <a:p>
          <a:r>
            <a:rPr lang="en-GB" sz="1600" dirty="0"/>
            <a:t>Feminine if above median score of Feminine items</a:t>
          </a:r>
          <a:endParaRPr lang="en-US" sz="1600" dirty="0"/>
        </a:p>
      </dgm:t>
    </dgm:pt>
    <dgm:pt modelId="{E8193A82-2266-41F2-8C9E-2E28EDD5C678}" type="parTrans" cxnId="{E283B9DB-73D8-49DD-9B91-C00DDAB6CF9C}">
      <dgm:prSet/>
      <dgm:spPr/>
      <dgm:t>
        <a:bodyPr/>
        <a:lstStyle/>
        <a:p>
          <a:endParaRPr lang="en-US"/>
        </a:p>
      </dgm:t>
    </dgm:pt>
    <dgm:pt modelId="{FA3142B6-A903-4A6A-883A-91416AA4AEF5}" type="sibTrans" cxnId="{E283B9DB-73D8-49DD-9B91-C00DDAB6CF9C}">
      <dgm:prSet/>
      <dgm:spPr/>
      <dgm:t>
        <a:bodyPr/>
        <a:lstStyle/>
        <a:p>
          <a:endParaRPr lang="en-US"/>
        </a:p>
      </dgm:t>
    </dgm:pt>
    <dgm:pt modelId="{B1DDDEB6-2CDF-4EF0-9CBE-8EEB54E9B65F}">
      <dgm:prSet custT="1"/>
      <dgm:spPr/>
      <dgm:t>
        <a:bodyPr/>
        <a:lstStyle/>
        <a:p>
          <a:r>
            <a:rPr lang="en-GB" sz="1600" dirty="0"/>
            <a:t>Androgynous </a:t>
          </a:r>
        </a:p>
        <a:p>
          <a:r>
            <a:rPr lang="en-GB" sz="1600" dirty="0"/>
            <a:t>(above median in both Masc./Fem.)</a:t>
          </a:r>
          <a:endParaRPr lang="en-US" sz="1600" dirty="0"/>
        </a:p>
      </dgm:t>
    </dgm:pt>
    <dgm:pt modelId="{5CBF1508-E816-4FA2-AA2E-F0EF54322FAE}" type="parTrans" cxnId="{936DEAC2-B8A6-4382-B175-40510C857DDF}">
      <dgm:prSet/>
      <dgm:spPr/>
      <dgm:t>
        <a:bodyPr/>
        <a:lstStyle/>
        <a:p>
          <a:endParaRPr lang="en-US"/>
        </a:p>
      </dgm:t>
    </dgm:pt>
    <dgm:pt modelId="{963AF3A1-EA5C-42F6-A175-5804F58DF515}" type="sibTrans" cxnId="{936DEAC2-B8A6-4382-B175-40510C857DDF}">
      <dgm:prSet/>
      <dgm:spPr/>
      <dgm:t>
        <a:bodyPr/>
        <a:lstStyle/>
        <a:p>
          <a:endParaRPr lang="en-US"/>
        </a:p>
      </dgm:t>
    </dgm:pt>
    <dgm:pt modelId="{B972A30A-605E-411D-90BB-33CF303DDBBE}">
      <dgm:prSet custT="1"/>
      <dgm:spPr/>
      <dgm:t>
        <a:bodyPr/>
        <a:lstStyle/>
        <a:p>
          <a:r>
            <a:rPr lang="en-GB" sz="1600" dirty="0"/>
            <a:t>Undifferentiated </a:t>
          </a:r>
        </a:p>
        <a:p>
          <a:r>
            <a:rPr lang="en-GB" sz="1600" dirty="0"/>
            <a:t>(below median in both Masc./Fem.)</a:t>
          </a:r>
          <a:endParaRPr lang="en-US" sz="1600" dirty="0"/>
        </a:p>
      </dgm:t>
    </dgm:pt>
    <dgm:pt modelId="{188E7B99-5154-4073-81BB-C1D007A95B6C}" type="parTrans" cxnId="{9CD29853-A4ED-46FB-9433-0965E8A419F4}">
      <dgm:prSet/>
      <dgm:spPr/>
      <dgm:t>
        <a:bodyPr/>
        <a:lstStyle/>
        <a:p>
          <a:endParaRPr lang="en-US"/>
        </a:p>
      </dgm:t>
    </dgm:pt>
    <dgm:pt modelId="{8A391E2D-D72C-4667-8A2E-BB3A57A0F253}" type="sibTrans" cxnId="{9CD29853-A4ED-46FB-9433-0965E8A419F4}">
      <dgm:prSet/>
      <dgm:spPr/>
      <dgm:t>
        <a:bodyPr/>
        <a:lstStyle/>
        <a:p>
          <a:endParaRPr lang="en-US"/>
        </a:p>
      </dgm:t>
    </dgm:pt>
    <dgm:pt modelId="{F96B0EA7-ADC0-4616-A76A-AFB77F95A756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GB" dirty="0"/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Most advanced level of gender role identity? Biological sex unimportant?</a:t>
          </a:r>
          <a:endParaRPr lang="en-US" dirty="0"/>
        </a:p>
        <a:p>
          <a:pPr marL="0" lvl="0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dirty="0"/>
        </a:p>
      </dgm:t>
    </dgm:pt>
    <dgm:pt modelId="{8F224EA4-1AC1-40B7-8C36-6D879B933186}" type="parTrans" cxnId="{A98AD9B3-BC9D-48F0-8C38-46295514F33E}">
      <dgm:prSet/>
      <dgm:spPr/>
      <dgm:t>
        <a:bodyPr/>
        <a:lstStyle/>
        <a:p>
          <a:endParaRPr lang="en-US"/>
        </a:p>
      </dgm:t>
    </dgm:pt>
    <dgm:pt modelId="{3BE28975-C39E-4BC6-BBA7-94E3EEDFDFDF}" type="sibTrans" cxnId="{A98AD9B3-BC9D-48F0-8C38-46295514F33E}">
      <dgm:prSet/>
      <dgm:spPr/>
      <dgm:t>
        <a:bodyPr/>
        <a:lstStyle/>
        <a:p>
          <a:endParaRPr lang="en-US"/>
        </a:p>
      </dgm:t>
    </dgm:pt>
    <dgm:pt modelId="{5044340E-8AB8-4533-AC9F-89AA47C18012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dirty="0"/>
            <a:t>Source of ‘masculine’ and ‘feminine’ items?</a:t>
          </a:r>
          <a:endParaRPr lang="en-US" sz="1600" dirty="0"/>
        </a:p>
        <a:p>
          <a:pPr marL="0"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dirty="0"/>
        </a:p>
      </dgm:t>
    </dgm:pt>
    <dgm:pt modelId="{483EC5FA-321B-4099-BECB-3DB064BAB633}" type="parTrans" cxnId="{209F72C9-6DE4-4CFF-BAE4-C369B2876888}">
      <dgm:prSet/>
      <dgm:spPr/>
      <dgm:t>
        <a:bodyPr/>
        <a:lstStyle/>
        <a:p>
          <a:endParaRPr lang="en-US"/>
        </a:p>
      </dgm:t>
    </dgm:pt>
    <dgm:pt modelId="{716DE6D2-8C8A-4B73-813E-A6D7C13F29F2}" type="sibTrans" cxnId="{209F72C9-6DE4-4CFF-BAE4-C369B2876888}">
      <dgm:prSet/>
      <dgm:spPr/>
      <dgm:t>
        <a:bodyPr/>
        <a:lstStyle/>
        <a:p>
          <a:endParaRPr lang="en-US"/>
        </a:p>
      </dgm:t>
    </dgm:pt>
    <dgm:pt modelId="{4AAC7E3E-FC26-444C-994B-8B927C2CF65A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sz="1600" dirty="0"/>
            <a:t>Answers?  </a:t>
          </a:r>
        </a:p>
        <a:p>
          <a:r>
            <a:rPr lang="en-US" sz="1600" dirty="0"/>
            <a:t>Social desirability</a:t>
          </a:r>
        </a:p>
      </dgm:t>
    </dgm:pt>
    <dgm:pt modelId="{0322FC17-99D4-4D73-AD95-44F50329EAF5}" type="parTrans" cxnId="{F1BAE04D-EF4D-4393-A87A-6A262DC6E797}">
      <dgm:prSet/>
      <dgm:spPr/>
      <dgm:t>
        <a:bodyPr/>
        <a:lstStyle/>
        <a:p>
          <a:endParaRPr lang="en-US"/>
        </a:p>
      </dgm:t>
    </dgm:pt>
    <dgm:pt modelId="{D9C444E9-D630-4074-B320-94F36FC44FBD}" type="sibTrans" cxnId="{F1BAE04D-EF4D-4393-A87A-6A262DC6E797}">
      <dgm:prSet/>
      <dgm:spPr/>
      <dgm:t>
        <a:bodyPr/>
        <a:lstStyle/>
        <a:p>
          <a:endParaRPr lang="en-US"/>
        </a:p>
      </dgm:t>
    </dgm:pt>
    <dgm:pt modelId="{FC51A157-6F57-44C3-91AB-C39555F9CCF9}" type="pres">
      <dgm:prSet presAssocID="{F9EDDF8B-A5B7-4063-BF2C-8DE4E07CF6B6}" presName="diagram" presStyleCnt="0">
        <dgm:presLayoutVars>
          <dgm:dir/>
          <dgm:resizeHandles val="exact"/>
        </dgm:presLayoutVars>
      </dgm:prSet>
      <dgm:spPr/>
    </dgm:pt>
    <dgm:pt modelId="{64BD4216-1219-4FA6-B37F-4D014878B28A}" type="pres">
      <dgm:prSet presAssocID="{D4B7C1E0-9805-4714-8645-574A29E20885}" presName="node" presStyleLbl="node1" presStyleIdx="0" presStyleCnt="9">
        <dgm:presLayoutVars>
          <dgm:bulletEnabled val="1"/>
        </dgm:presLayoutVars>
      </dgm:prSet>
      <dgm:spPr/>
    </dgm:pt>
    <dgm:pt modelId="{E75025F1-6305-4110-BB01-99A7CC2776CB}" type="pres">
      <dgm:prSet presAssocID="{4C0B5EC9-76AF-4653-B16F-C6C217883DA4}" presName="sibTrans" presStyleCnt="0"/>
      <dgm:spPr/>
    </dgm:pt>
    <dgm:pt modelId="{8F26AE64-32BD-43EC-872D-30698E6B5287}" type="pres">
      <dgm:prSet presAssocID="{8A579C3A-D544-440F-9EAD-FD1885D58F2E}" presName="node" presStyleLbl="node1" presStyleIdx="1" presStyleCnt="9">
        <dgm:presLayoutVars>
          <dgm:bulletEnabled val="1"/>
        </dgm:presLayoutVars>
      </dgm:prSet>
      <dgm:spPr/>
    </dgm:pt>
    <dgm:pt modelId="{67DC1C38-2641-4954-B32D-DBD91435F4B7}" type="pres">
      <dgm:prSet presAssocID="{2F82C500-9E09-41FF-B62D-ACF5529B70A0}" presName="sibTrans" presStyleCnt="0"/>
      <dgm:spPr/>
    </dgm:pt>
    <dgm:pt modelId="{DD9161B3-8797-4BDF-8EAD-4498EB102418}" type="pres">
      <dgm:prSet presAssocID="{9B2E4FAE-DEF1-45B1-BACA-2D9D823165D0}" presName="node" presStyleLbl="node1" presStyleIdx="2" presStyleCnt="9">
        <dgm:presLayoutVars>
          <dgm:bulletEnabled val="1"/>
        </dgm:presLayoutVars>
      </dgm:prSet>
      <dgm:spPr/>
    </dgm:pt>
    <dgm:pt modelId="{3F633CED-1E5A-4E31-B47B-0DDFF38542FC}" type="pres">
      <dgm:prSet presAssocID="{F75F9793-185B-45DA-B22E-34194083B113}" presName="sibTrans" presStyleCnt="0"/>
      <dgm:spPr/>
    </dgm:pt>
    <dgm:pt modelId="{BCA7AA97-0D58-497F-8FBD-6D8800255DA4}" type="pres">
      <dgm:prSet presAssocID="{67D28601-C300-433E-B72B-628EE3F00D5A}" presName="node" presStyleLbl="node1" presStyleIdx="3" presStyleCnt="9">
        <dgm:presLayoutVars>
          <dgm:bulletEnabled val="1"/>
        </dgm:presLayoutVars>
      </dgm:prSet>
      <dgm:spPr/>
    </dgm:pt>
    <dgm:pt modelId="{5E93D533-122E-4402-A182-F848BD68C27B}" type="pres">
      <dgm:prSet presAssocID="{FA3142B6-A903-4A6A-883A-91416AA4AEF5}" presName="sibTrans" presStyleCnt="0"/>
      <dgm:spPr/>
    </dgm:pt>
    <dgm:pt modelId="{05DDD2F8-7032-4FF8-B74C-191AC7CBE295}" type="pres">
      <dgm:prSet presAssocID="{B1DDDEB6-2CDF-4EF0-9CBE-8EEB54E9B65F}" presName="node" presStyleLbl="node1" presStyleIdx="4" presStyleCnt="9">
        <dgm:presLayoutVars>
          <dgm:bulletEnabled val="1"/>
        </dgm:presLayoutVars>
      </dgm:prSet>
      <dgm:spPr/>
    </dgm:pt>
    <dgm:pt modelId="{B8E152EA-A95A-4AD7-9C7D-C02761CD9B42}" type="pres">
      <dgm:prSet presAssocID="{963AF3A1-EA5C-42F6-A175-5804F58DF515}" presName="sibTrans" presStyleCnt="0"/>
      <dgm:spPr/>
    </dgm:pt>
    <dgm:pt modelId="{1E91721E-C18D-4660-AB7B-E070E348B3AE}" type="pres">
      <dgm:prSet presAssocID="{B972A30A-605E-411D-90BB-33CF303DDBBE}" presName="node" presStyleLbl="node1" presStyleIdx="5" presStyleCnt="9">
        <dgm:presLayoutVars>
          <dgm:bulletEnabled val="1"/>
        </dgm:presLayoutVars>
      </dgm:prSet>
      <dgm:spPr/>
    </dgm:pt>
    <dgm:pt modelId="{7C65540B-6999-4562-9DAE-D4BBC35361B3}" type="pres">
      <dgm:prSet presAssocID="{8A391E2D-D72C-4667-8A2E-BB3A57A0F253}" presName="sibTrans" presStyleCnt="0"/>
      <dgm:spPr/>
    </dgm:pt>
    <dgm:pt modelId="{7BDDC2F3-7C78-4219-A5A1-E5F5B48DA5AB}" type="pres">
      <dgm:prSet presAssocID="{F96B0EA7-ADC0-4616-A76A-AFB77F95A756}" presName="node" presStyleLbl="node1" presStyleIdx="6" presStyleCnt="9">
        <dgm:presLayoutVars>
          <dgm:bulletEnabled val="1"/>
        </dgm:presLayoutVars>
      </dgm:prSet>
      <dgm:spPr/>
    </dgm:pt>
    <dgm:pt modelId="{6AEE1415-3F08-48EF-9357-8472DCE58BD7}" type="pres">
      <dgm:prSet presAssocID="{3BE28975-C39E-4BC6-BBA7-94E3EEDFDFDF}" presName="sibTrans" presStyleCnt="0"/>
      <dgm:spPr/>
    </dgm:pt>
    <dgm:pt modelId="{0173D23A-C1F1-4911-A856-25CC19D32649}" type="pres">
      <dgm:prSet presAssocID="{5044340E-8AB8-4533-AC9F-89AA47C18012}" presName="node" presStyleLbl="node1" presStyleIdx="7" presStyleCnt="9">
        <dgm:presLayoutVars>
          <dgm:bulletEnabled val="1"/>
        </dgm:presLayoutVars>
      </dgm:prSet>
      <dgm:spPr/>
    </dgm:pt>
    <dgm:pt modelId="{D06B3967-343F-47ED-B852-864DAC023500}" type="pres">
      <dgm:prSet presAssocID="{716DE6D2-8C8A-4B73-813E-A6D7C13F29F2}" presName="sibTrans" presStyleCnt="0"/>
      <dgm:spPr/>
    </dgm:pt>
    <dgm:pt modelId="{C7DFE494-BCA8-4848-9BA2-3CE8DBA0B035}" type="pres">
      <dgm:prSet presAssocID="{4AAC7E3E-FC26-444C-994B-8B927C2CF65A}" presName="node" presStyleLbl="node1" presStyleIdx="8" presStyleCnt="9">
        <dgm:presLayoutVars>
          <dgm:bulletEnabled val="1"/>
        </dgm:presLayoutVars>
      </dgm:prSet>
      <dgm:spPr/>
    </dgm:pt>
  </dgm:ptLst>
  <dgm:cxnLst>
    <dgm:cxn modelId="{C5C8C51E-CFBE-4133-8C74-A723163B2BB2}" srcId="{F9EDDF8B-A5B7-4063-BF2C-8DE4E07CF6B6}" destId="{8A579C3A-D544-440F-9EAD-FD1885D58F2E}" srcOrd="1" destOrd="0" parTransId="{644B94DD-DF8A-4FBC-8010-A93BAE1C30F0}" sibTransId="{2F82C500-9E09-41FF-B62D-ACF5529B70A0}"/>
    <dgm:cxn modelId="{E2352F21-3193-4051-A5B2-592BD73D803A}" type="presOf" srcId="{4AAC7E3E-FC26-444C-994B-8B927C2CF65A}" destId="{C7DFE494-BCA8-4848-9BA2-3CE8DBA0B035}" srcOrd="0" destOrd="0" presId="urn:microsoft.com/office/officeart/2005/8/layout/default"/>
    <dgm:cxn modelId="{0090BF26-96BF-45C8-82E2-9C2478CD59A0}" type="presOf" srcId="{B972A30A-605E-411D-90BB-33CF303DDBBE}" destId="{1E91721E-C18D-4660-AB7B-E070E348B3AE}" srcOrd="0" destOrd="0" presId="urn:microsoft.com/office/officeart/2005/8/layout/default"/>
    <dgm:cxn modelId="{9754C02C-A3C7-4861-A716-D4CB1A4F41F9}" srcId="{F9EDDF8B-A5B7-4063-BF2C-8DE4E07CF6B6}" destId="{D4B7C1E0-9805-4714-8645-574A29E20885}" srcOrd="0" destOrd="0" parTransId="{CA1CD1EE-8324-46FE-BB41-482FE0CE1895}" sibTransId="{4C0B5EC9-76AF-4653-B16F-C6C217883DA4}"/>
    <dgm:cxn modelId="{2DC72B33-F2E4-4479-8EDD-40ECE9A6BA24}" type="presOf" srcId="{CBC54F3E-104B-471F-A0F2-DCEAD00EE324}" destId="{8F26AE64-32BD-43EC-872D-30698E6B5287}" srcOrd="0" destOrd="2" presId="urn:microsoft.com/office/officeart/2005/8/layout/default"/>
    <dgm:cxn modelId="{6F935637-2FD7-4426-9757-6C7542897982}" type="presOf" srcId="{9B2E4FAE-DEF1-45B1-BACA-2D9D823165D0}" destId="{DD9161B3-8797-4BDF-8EAD-4498EB102418}" srcOrd="0" destOrd="0" presId="urn:microsoft.com/office/officeart/2005/8/layout/default"/>
    <dgm:cxn modelId="{F18F1A3E-8122-40F1-9EA4-299ECC216CE9}" type="presOf" srcId="{B1DDDEB6-2CDF-4EF0-9CBE-8EEB54E9B65F}" destId="{05DDD2F8-7032-4FF8-B74C-191AC7CBE295}" srcOrd="0" destOrd="0" presId="urn:microsoft.com/office/officeart/2005/8/layout/default"/>
    <dgm:cxn modelId="{65827363-2A93-410D-84A4-4BB62C5F8D37}" type="presOf" srcId="{D4B7C1E0-9805-4714-8645-574A29E20885}" destId="{64BD4216-1219-4FA6-B37F-4D014878B28A}" srcOrd="0" destOrd="0" presId="urn:microsoft.com/office/officeart/2005/8/layout/default"/>
    <dgm:cxn modelId="{6637EC43-DDC0-4607-AD60-142342C51E4A}" type="presOf" srcId="{7F405969-1E8F-4E2A-886C-BF15027B8488}" destId="{8F26AE64-32BD-43EC-872D-30698E6B5287}" srcOrd="0" destOrd="1" presId="urn:microsoft.com/office/officeart/2005/8/layout/default"/>
    <dgm:cxn modelId="{1AB84C48-615E-4E8D-BD76-66398BF0194B}" srcId="{8A579C3A-D544-440F-9EAD-FD1885D58F2E}" destId="{CBC54F3E-104B-471F-A0F2-DCEAD00EE324}" srcOrd="1" destOrd="0" parTransId="{1223844B-C22E-4557-81A1-AB10D2C9A254}" sibTransId="{BFB7B921-9238-499F-81AB-5FA32228A12C}"/>
    <dgm:cxn modelId="{F1BAE04D-EF4D-4393-A87A-6A262DC6E797}" srcId="{F9EDDF8B-A5B7-4063-BF2C-8DE4E07CF6B6}" destId="{4AAC7E3E-FC26-444C-994B-8B927C2CF65A}" srcOrd="8" destOrd="0" parTransId="{0322FC17-99D4-4D73-AD95-44F50329EAF5}" sibTransId="{D9C444E9-D630-4074-B320-94F36FC44FBD}"/>
    <dgm:cxn modelId="{9CD29853-A4ED-46FB-9433-0965E8A419F4}" srcId="{F9EDDF8B-A5B7-4063-BF2C-8DE4E07CF6B6}" destId="{B972A30A-605E-411D-90BB-33CF303DDBBE}" srcOrd="5" destOrd="0" parTransId="{188E7B99-5154-4073-81BB-C1D007A95B6C}" sibTransId="{8A391E2D-D72C-4667-8A2E-BB3A57A0F253}"/>
    <dgm:cxn modelId="{BA23DD58-5F88-4A47-9F80-F61FAA700946}" type="presOf" srcId="{5044340E-8AB8-4533-AC9F-89AA47C18012}" destId="{0173D23A-C1F1-4911-A856-25CC19D32649}" srcOrd="0" destOrd="0" presId="urn:microsoft.com/office/officeart/2005/8/layout/default"/>
    <dgm:cxn modelId="{584CFE86-B554-4822-A94E-205CC2D792DB}" type="presOf" srcId="{F96B0EA7-ADC0-4616-A76A-AFB77F95A756}" destId="{7BDDC2F3-7C78-4219-A5A1-E5F5B48DA5AB}" srcOrd="0" destOrd="0" presId="urn:microsoft.com/office/officeart/2005/8/layout/default"/>
    <dgm:cxn modelId="{59A7C496-7EBE-4C75-A9EB-CBDDD89FE69D}" type="presOf" srcId="{8A579C3A-D544-440F-9EAD-FD1885D58F2E}" destId="{8F26AE64-32BD-43EC-872D-30698E6B5287}" srcOrd="0" destOrd="0" presId="urn:microsoft.com/office/officeart/2005/8/layout/default"/>
    <dgm:cxn modelId="{A98AD9B3-BC9D-48F0-8C38-46295514F33E}" srcId="{F9EDDF8B-A5B7-4063-BF2C-8DE4E07CF6B6}" destId="{F96B0EA7-ADC0-4616-A76A-AFB77F95A756}" srcOrd="6" destOrd="0" parTransId="{8F224EA4-1AC1-40B7-8C36-6D879B933186}" sibTransId="{3BE28975-C39E-4BC6-BBA7-94E3EEDFDFDF}"/>
    <dgm:cxn modelId="{FB80BDB7-A752-460B-8B5A-54EFF320D90E}" type="presOf" srcId="{F9EDDF8B-A5B7-4063-BF2C-8DE4E07CF6B6}" destId="{FC51A157-6F57-44C3-91AB-C39555F9CCF9}" srcOrd="0" destOrd="0" presId="urn:microsoft.com/office/officeart/2005/8/layout/default"/>
    <dgm:cxn modelId="{E6C8B1B8-9326-408B-9AD5-9669E71B7854}" srcId="{8A579C3A-D544-440F-9EAD-FD1885D58F2E}" destId="{7F405969-1E8F-4E2A-886C-BF15027B8488}" srcOrd="0" destOrd="0" parTransId="{05C44E0F-3D66-4DC4-8E4A-756CA1970FFF}" sibTransId="{B6E4E01B-C7FC-49BF-A50D-565D26FBE23F}"/>
    <dgm:cxn modelId="{936DEAC2-B8A6-4382-B175-40510C857DDF}" srcId="{F9EDDF8B-A5B7-4063-BF2C-8DE4E07CF6B6}" destId="{B1DDDEB6-2CDF-4EF0-9CBE-8EEB54E9B65F}" srcOrd="4" destOrd="0" parTransId="{5CBF1508-E816-4FA2-AA2E-F0EF54322FAE}" sibTransId="{963AF3A1-EA5C-42F6-A175-5804F58DF515}"/>
    <dgm:cxn modelId="{209F72C9-6DE4-4CFF-BAE4-C369B2876888}" srcId="{F9EDDF8B-A5B7-4063-BF2C-8DE4E07CF6B6}" destId="{5044340E-8AB8-4533-AC9F-89AA47C18012}" srcOrd="7" destOrd="0" parTransId="{483EC5FA-321B-4099-BECB-3DB064BAB633}" sibTransId="{716DE6D2-8C8A-4B73-813E-A6D7C13F29F2}"/>
    <dgm:cxn modelId="{E283B9DB-73D8-49DD-9B91-C00DDAB6CF9C}" srcId="{F9EDDF8B-A5B7-4063-BF2C-8DE4E07CF6B6}" destId="{67D28601-C300-433E-B72B-628EE3F00D5A}" srcOrd="3" destOrd="0" parTransId="{E8193A82-2266-41F2-8C9E-2E28EDD5C678}" sibTransId="{FA3142B6-A903-4A6A-883A-91416AA4AEF5}"/>
    <dgm:cxn modelId="{DA3414F2-8C5F-4590-B8C6-82D2C7C69875}" srcId="{F9EDDF8B-A5B7-4063-BF2C-8DE4E07CF6B6}" destId="{9B2E4FAE-DEF1-45B1-BACA-2D9D823165D0}" srcOrd="2" destOrd="0" parTransId="{74BFB5AB-08D9-4C16-82AF-F304CEB58745}" sibTransId="{F75F9793-185B-45DA-B22E-34194083B113}"/>
    <dgm:cxn modelId="{BD81EAF7-1E97-48AD-9982-50CAE194E276}" type="presOf" srcId="{67D28601-C300-433E-B72B-628EE3F00D5A}" destId="{BCA7AA97-0D58-497F-8FBD-6D8800255DA4}" srcOrd="0" destOrd="0" presId="urn:microsoft.com/office/officeart/2005/8/layout/default"/>
    <dgm:cxn modelId="{517CF41C-C40C-470C-98C8-70F017ECEF1C}" type="presParOf" srcId="{FC51A157-6F57-44C3-91AB-C39555F9CCF9}" destId="{64BD4216-1219-4FA6-B37F-4D014878B28A}" srcOrd="0" destOrd="0" presId="urn:microsoft.com/office/officeart/2005/8/layout/default"/>
    <dgm:cxn modelId="{6C84E493-4AA1-4ED0-B6DC-F1F08E3CA872}" type="presParOf" srcId="{FC51A157-6F57-44C3-91AB-C39555F9CCF9}" destId="{E75025F1-6305-4110-BB01-99A7CC2776CB}" srcOrd="1" destOrd="0" presId="urn:microsoft.com/office/officeart/2005/8/layout/default"/>
    <dgm:cxn modelId="{6DAC0E3D-51FE-4905-88E3-3FD7E636A0A8}" type="presParOf" srcId="{FC51A157-6F57-44C3-91AB-C39555F9CCF9}" destId="{8F26AE64-32BD-43EC-872D-30698E6B5287}" srcOrd="2" destOrd="0" presId="urn:microsoft.com/office/officeart/2005/8/layout/default"/>
    <dgm:cxn modelId="{FAA655C3-D8EF-41C0-A897-993182FBD707}" type="presParOf" srcId="{FC51A157-6F57-44C3-91AB-C39555F9CCF9}" destId="{67DC1C38-2641-4954-B32D-DBD91435F4B7}" srcOrd="3" destOrd="0" presId="urn:microsoft.com/office/officeart/2005/8/layout/default"/>
    <dgm:cxn modelId="{4865D3FA-CCB8-450A-80A8-68137FF82264}" type="presParOf" srcId="{FC51A157-6F57-44C3-91AB-C39555F9CCF9}" destId="{DD9161B3-8797-4BDF-8EAD-4498EB102418}" srcOrd="4" destOrd="0" presId="urn:microsoft.com/office/officeart/2005/8/layout/default"/>
    <dgm:cxn modelId="{B704F546-D861-478D-84BB-A024ECAF35AC}" type="presParOf" srcId="{FC51A157-6F57-44C3-91AB-C39555F9CCF9}" destId="{3F633CED-1E5A-4E31-B47B-0DDFF38542FC}" srcOrd="5" destOrd="0" presId="urn:microsoft.com/office/officeart/2005/8/layout/default"/>
    <dgm:cxn modelId="{9BE26B69-9AC3-4470-83DF-2C2872D570AE}" type="presParOf" srcId="{FC51A157-6F57-44C3-91AB-C39555F9CCF9}" destId="{BCA7AA97-0D58-497F-8FBD-6D8800255DA4}" srcOrd="6" destOrd="0" presId="urn:microsoft.com/office/officeart/2005/8/layout/default"/>
    <dgm:cxn modelId="{674725CF-7325-4306-A756-3BE0CE829D7F}" type="presParOf" srcId="{FC51A157-6F57-44C3-91AB-C39555F9CCF9}" destId="{5E93D533-122E-4402-A182-F848BD68C27B}" srcOrd="7" destOrd="0" presId="urn:microsoft.com/office/officeart/2005/8/layout/default"/>
    <dgm:cxn modelId="{A51FE81A-1447-4841-814A-CD99EDBAD43D}" type="presParOf" srcId="{FC51A157-6F57-44C3-91AB-C39555F9CCF9}" destId="{05DDD2F8-7032-4FF8-B74C-191AC7CBE295}" srcOrd="8" destOrd="0" presId="urn:microsoft.com/office/officeart/2005/8/layout/default"/>
    <dgm:cxn modelId="{9B5FA68E-801E-4489-99D0-D4D7AD5D7B38}" type="presParOf" srcId="{FC51A157-6F57-44C3-91AB-C39555F9CCF9}" destId="{B8E152EA-A95A-4AD7-9C7D-C02761CD9B42}" srcOrd="9" destOrd="0" presId="urn:microsoft.com/office/officeart/2005/8/layout/default"/>
    <dgm:cxn modelId="{25921158-0818-4EE8-B809-63DF3FF41C51}" type="presParOf" srcId="{FC51A157-6F57-44C3-91AB-C39555F9CCF9}" destId="{1E91721E-C18D-4660-AB7B-E070E348B3AE}" srcOrd="10" destOrd="0" presId="urn:microsoft.com/office/officeart/2005/8/layout/default"/>
    <dgm:cxn modelId="{2741C451-F46A-42F1-83AF-B38C77D252CE}" type="presParOf" srcId="{FC51A157-6F57-44C3-91AB-C39555F9CCF9}" destId="{7C65540B-6999-4562-9DAE-D4BBC35361B3}" srcOrd="11" destOrd="0" presId="urn:microsoft.com/office/officeart/2005/8/layout/default"/>
    <dgm:cxn modelId="{2123FCEE-1820-4879-B9B5-9E9620504F80}" type="presParOf" srcId="{FC51A157-6F57-44C3-91AB-C39555F9CCF9}" destId="{7BDDC2F3-7C78-4219-A5A1-E5F5B48DA5AB}" srcOrd="12" destOrd="0" presId="urn:microsoft.com/office/officeart/2005/8/layout/default"/>
    <dgm:cxn modelId="{8CBBF769-CE62-46AB-B981-A9A830990A6B}" type="presParOf" srcId="{FC51A157-6F57-44C3-91AB-C39555F9CCF9}" destId="{6AEE1415-3F08-48EF-9357-8472DCE58BD7}" srcOrd="13" destOrd="0" presId="urn:microsoft.com/office/officeart/2005/8/layout/default"/>
    <dgm:cxn modelId="{AE95AD47-1957-4AE8-87C4-9D6E88ECFFB1}" type="presParOf" srcId="{FC51A157-6F57-44C3-91AB-C39555F9CCF9}" destId="{0173D23A-C1F1-4911-A856-25CC19D32649}" srcOrd="14" destOrd="0" presId="urn:microsoft.com/office/officeart/2005/8/layout/default"/>
    <dgm:cxn modelId="{AD0E303A-D006-4C58-9488-52F6F0C032C9}" type="presParOf" srcId="{FC51A157-6F57-44C3-91AB-C39555F9CCF9}" destId="{D06B3967-343F-47ED-B852-864DAC023500}" srcOrd="15" destOrd="0" presId="urn:microsoft.com/office/officeart/2005/8/layout/default"/>
    <dgm:cxn modelId="{CC5F47C5-EBDC-451D-A252-129CE3A6C90F}" type="presParOf" srcId="{FC51A157-6F57-44C3-91AB-C39555F9CCF9}" destId="{C7DFE494-BCA8-4848-9BA2-3CE8DBA0B035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1412E7-8FFB-4263-B1BF-75D938C705A3}" type="doc">
      <dgm:prSet loTypeId="urn:microsoft.com/office/officeart/2005/8/layout/process4" loCatId="process" qsTypeId="urn:microsoft.com/office/officeart/2005/8/quickstyle/simple1#3" qsCatId="simple" csTypeId="urn:microsoft.com/office/officeart/2005/8/colors/accent1_2#2" csCatId="accent1"/>
      <dgm:spPr/>
      <dgm:t>
        <a:bodyPr/>
        <a:lstStyle/>
        <a:p>
          <a:endParaRPr lang="en-US"/>
        </a:p>
      </dgm:t>
    </dgm:pt>
    <dgm:pt modelId="{622156AE-2548-4B6E-A089-93D47DDB2C39}">
      <dgm:prSet/>
      <dgm:spPr/>
      <dgm:t>
        <a:bodyPr/>
        <a:lstStyle/>
        <a:p>
          <a:r>
            <a:rPr lang="en-GB" b="1"/>
            <a:t>Higher rates of mental health difficulties</a:t>
          </a:r>
          <a:endParaRPr lang="en-US"/>
        </a:p>
      </dgm:t>
    </dgm:pt>
    <dgm:pt modelId="{3CE67EFF-7AEF-40CC-A1D6-ECD395137E0A}" type="parTrans" cxnId="{770C4A39-FDB5-4079-A74B-BB3A89A5B715}">
      <dgm:prSet/>
      <dgm:spPr/>
      <dgm:t>
        <a:bodyPr/>
        <a:lstStyle/>
        <a:p>
          <a:endParaRPr lang="en-US"/>
        </a:p>
      </dgm:t>
    </dgm:pt>
    <dgm:pt modelId="{D4848E39-CFB3-435C-8723-6D8395F81EDB}" type="sibTrans" cxnId="{770C4A39-FDB5-4079-A74B-BB3A89A5B715}">
      <dgm:prSet/>
      <dgm:spPr/>
      <dgm:t>
        <a:bodyPr/>
        <a:lstStyle/>
        <a:p>
          <a:endParaRPr lang="en-US"/>
        </a:p>
      </dgm:t>
    </dgm:pt>
    <dgm:pt modelId="{012E8C89-7D86-458F-AF85-4C463462AE41}">
      <dgm:prSet/>
      <dgm:spPr/>
      <dgm:t>
        <a:bodyPr/>
        <a:lstStyle/>
        <a:p>
          <a:r>
            <a:rPr lang="en-GB"/>
            <a:t>A consistent finding across modern research is that </a:t>
          </a:r>
          <a:r>
            <a:rPr lang="en-GB" b="1"/>
            <a:t>transgender and non-binary individuals experience higher rates of mental health problems</a:t>
          </a:r>
          <a:r>
            <a:rPr lang="en-GB"/>
            <a:t> than cisgender populations:</a:t>
          </a:r>
          <a:endParaRPr lang="en-US"/>
        </a:p>
      </dgm:t>
    </dgm:pt>
    <dgm:pt modelId="{05910878-50BD-4A50-BB50-8F2BDC1C4C00}" type="parTrans" cxnId="{3AE812B4-75FE-4179-862F-027D6852EE80}">
      <dgm:prSet/>
      <dgm:spPr/>
      <dgm:t>
        <a:bodyPr/>
        <a:lstStyle/>
        <a:p>
          <a:endParaRPr lang="en-US"/>
        </a:p>
      </dgm:t>
    </dgm:pt>
    <dgm:pt modelId="{6C4867C1-614E-46BD-AF3C-9E712950D5E3}" type="sibTrans" cxnId="{3AE812B4-75FE-4179-862F-027D6852EE80}">
      <dgm:prSet/>
      <dgm:spPr/>
      <dgm:t>
        <a:bodyPr/>
        <a:lstStyle/>
        <a:p>
          <a:endParaRPr lang="en-US"/>
        </a:p>
      </dgm:t>
    </dgm:pt>
    <dgm:pt modelId="{449D10FF-9CA9-464A-9254-A3B8B42FA012}">
      <dgm:prSet/>
      <dgm:spPr/>
      <dgm:t>
        <a:bodyPr/>
        <a:lstStyle/>
        <a:p>
          <a:r>
            <a:rPr lang="en-GB"/>
            <a:t>Higher prevalence of </a:t>
          </a:r>
          <a:r>
            <a:rPr lang="en-GB" b="1"/>
            <a:t>depression, anxiety, and psychological distress</a:t>
          </a:r>
          <a:r>
            <a:rPr lang="en-GB"/>
            <a:t> </a:t>
          </a:r>
          <a:endParaRPr lang="en-US"/>
        </a:p>
      </dgm:t>
    </dgm:pt>
    <dgm:pt modelId="{5DA950D4-3A77-44BB-A72D-967BECBADE95}" type="parTrans" cxnId="{263360FB-9B0C-4C93-9842-A5533971BBA3}">
      <dgm:prSet/>
      <dgm:spPr/>
      <dgm:t>
        <a:bodyPr/>
        <a:lstStyle/>
        <a:p>
          <a:endParaRPr lang="en-US"/>
        </a:p>
      </dgm:t>
    </dgm:pt>
    <dgm:pt modelId="{A2B4F514-AF56-4926-A9C4-C8EECF6674A0}" type="sibTrans" cxnId="{263360FB-9B0C-4C93-9842-A5533971BBA3}">
      <dgm:prSet/>
      <dgm:spPr/>
      <dgm:t>
        <a:bodyPr/>
        <a:lstStyle/>
        <a:p>
          <a:endParaRPr lang="en-US"/>
        </a:p>
      </dgm:t>
    </dgm:pt>
    <dgm:pt modelId="{0CBA3978-7BF0-4938-8891-ADA5728853FB}">
      <dgm:prSet/>
      <dgm:spPr/>
      <dgm:t>
        <a:bodyPr/>
        <a:lstStyle/>
        <a:p>
          <a:r>
            <a:rPr lang="en-GB"/>
            <a:t>Much higher rates of </a:t>
          </a:r>
          <a:r>
            <a:rPr lang="en-GB" b="1"/>
            <a:t>suicidal ideation and attempts</a:t>
          </a:r>
          <a:r>
            <a:rPr lang="en-GB"/>
            <a:t>, particularly among young people</a:t>
          </a:r>
          <a:endParaRPr lang="en-US"/>
        </a:p>
      </dgm:t>
    </dgm:pt>
    <dgm:pt modelId="{D4D5778A-7A88-466B-A705-F8CCCB6BCEB2}" type="parTrans" cxnId="{93D3011E-6921-4E32-AAC7-00AC8619A1CD}">
      <dgm:prSet/>
      <dgm:spPr/>
      <dgm:t>
        <a:bodyPr/>
        <a:lstStyle/>
        <a:p>
          <a:endParaRPr lang="en-US"/>
        </a:p>
      </dgm:t>
    </dgm:pt>
    <dgm:pt modelId="{94E6A71A-6630-4926-8187-BF6A1B79D0BD}" type="sibTrans" cxnId="{93D3011E-6921-4E32-AAC7-00AC8619A1CD}">
      <dgm:prSet/>
      <dgm:spPr/>
      <dgm:t>
        <a:bodyPr/>
        <a:lstStyle/>
        <a:p>
          <a:endParaRPr lang="en-US"/>
        </a:p>
      </dgm:t>
    </dgm:pt>
    <dgm:pt modelId="{0C6485E4-5B9A-480B-AF7D-F04760E8FBE3}" type="pres">
      <dgm:prSet presAssocID="{0D1412E7-8FFB-4263-B1BF-75D938C705A3}" presName="Name0" presStyleCnt="0">
        <dgm:presLayoutVars>
          <dgm:dir/>
          <dgm:animLvl val="lvl"/>
          <dgm:resizeHandles val="exact"/>
        </dgm:presLayoutVars>
      </dgm:prSet>
      <dgm:spPr/>
    </dgm:pt>
    <dgm:pt modelId="{42A9600D-09A6-4572-B7A2-793A4BECC1F0}" type="pres">
      <dgm:prSet presAssocID="{012E8C89-7D86-458F-AF85-4C463462AE41}" presName="boxAndChildren" presStyleCnt="0"/>
      <dgm:spPr/>
    </dgm:pt>
    <dgm:pt modelId="{F17C69DA-B5EA-44C1-A3E6-D0CF91600F8C}" type="pres">
      <dgm:prSet presAssocID="{012E8C89-7D86-458F-AF85-4C463462AE41}" presName="parentTextBox" presStyleLbl="node1" presStyleIdx="0" presStyleCnt="2"/>
      <dgm:spPr/>
    </dgm:pt>
    <dgm:pt modelId="{26375A6C-1FBF-47E8-AF92-AA801AF376BB}" type="pres">
      <dgm:prSet presAssocID="{012E8C89-7D86-458F-AF85-4C463462AE41}" presName="entireBox" presStyleLbl="node1" presStyleIdx="0" presStyleCnt="2"/>
      <dgm:spPr/>
    </dgm:pt>
    <dgm:pt modelId="{64F04D59-7B3B-4299-9882-F625BE7822E4}" type="pres">
      <dgm:prSet presAssocID="{012E8C89-7D86-458F-AF85-4C463462AE41}" presName="descendantBox" presStyleCnt="0"/>
      <dgm:spPr/>
    </dgm:pt>
    <dgm:pt modelId="{2B303AF9-6D84-42A0-955D-22FB64C4E680}" type="pres">
      <dgm:prSet presAssocID="{449D10FF-9CA9-464A-9254-A3B8B42FA012}" presName="childTextBox" presStyleLbl="fgAccFollowNode1" presStyleIdx="0" presStyleCnt="2">
        <dgm:presLayoutVars>
          <dgm:bulletEnabled val="1"/>
        </dgm:presLayoutVars>
      </dgm:prSet>
      <dgm:spPr/>
    </dgm:pt>
    <dgm:pt modelId="{FA067FDE-F981-41DE-871D-2390C68CF451}" type="pres">
      <dgm:prSet presAssocID="{0CBA3978-7BF0-4938-8891-ADA5728853FB}" presName="childTextBox" presStyleLbl="fgAccFollowNode1" presStyleIdx="1" presStyleCnt="2">
        <dgm:presLayoutVars>
          <dgm:bulletEnabled val="1"/>
        </dgm:presLayoutVars>
      </dgm:prSet>
      <dgm:spPr/>
    </dgm:pt>
    <dgm:pt modelId="{EA192E45-2C4F-4FF9-AC72-3A64A6950159}" type="pres">
      <dgm:prSet presAssocID="{D4848E39-CFB3-435C-8723-6D8395F81EDB}" presName="sp" presStyleCnt="0"/>
      <dgm:spPr/>
    </dgm:pt>
    <dgm:pt modelId="{77768D08-239E-42B2-A282-E3058CB79137}" type="pres">
      <dgm:prSet presAssocID="{622156AE-2548-4B6E-A089-93D47DDB2C39}" presName="arrowAndChildren" presStyleCnt="0"/>
      <dgm:spPr/>
    </dgm:pt>
    <dgm:pt modelId="{7481D194-891B-4385-A2CC-1C52F989EF71}" type="pres">
      <dgm:prSet presAssocID="{622156AE-2548-4B6E-A089-93D47DDB2C39}" presName="parentTextArrow" presStyleLbl="node1" presStyleIdx="1" presStyleCnt="2" custLinFactNeighborY="-437"/>
      <dgm:spPr/>
    </dgm:pt>
  </dgm:ptLst>
  <dgm:cxnLst>
    <dgm:cxn modelId="{BB347102-C449-4BED-B35B-D3C82B6C08F7}" type="presOf" srcId="{0D1412E7-8FFB-4263-B1BF-75D938C705A3}" destId="{0C6485E4-5B9A-480B-AF7D-F04760E8FBE3}" srcOrd="0" destOrd="0" presId="urn:microsoft.com/office/officeart/2005/8/layout/process4"/>
    <dgm:cxn modelId="{2AEEAB02-BF3D-4E6D-BC2F-83EF6493CA27}" type="presOf" srcId="{012E8C89-7D86-458F-AF85-4C463462AE41}" destId="{26375A6C-1FBF-47E8-AF92-AA801AF376BB}" srcOrd="1" destOrd="0" presId="urn:microsoft.com/office/officeart/2005/8/layout/process4"/>
    <dgm:cxn modelId="{F7EFAC02-AB5B-4C2F-9A3E-83DD15C2E702}" type="presOf" srcId="{012E8C89-7D86-458F-AF85-4C463462AE41}" destId="{F17C69DA-B5EA-44C1-A3E6-D0CF91600F8C}" srcOrd="0" destOrd="0" presId="urn:microsoft.com/office/officeart/2005/8/layout/process4"/>
    <dgm:cxn modelId="{93D3011E-6921-4E32-AAC7-00AC8619A1CD}" srcId="{012E8C89-7D86-458F-AF85-4C463462AE41}" destId="{0CBA3978-7BF0-4938-8891-ADA5728853FB}" srcOrd="1" destOrd="0" parTransId="{D4D5778A-7A88-466B-A705-F8CCCB6BCEB2}" sibTransId="{94E6A71A-6630-4926-8187-BF6A1B79D0BD}"/>
    <dgm:cxn modelId="{770C4A39-FDB5-4079-A74B-BB3A89A5B715}" srcId="{0D1412E7-8FFB-4263-B1BF-75D938C705A3}" destId="{622156AE-2548-4B6E-A089-93D47DDB2C39}" srcOrd="0" destOrd="0" parTransId="{3CE67EFF-7AEF-40CC-A1D6-ECD395137E0A}" sibTransId="{D4848E39-CFB3-435C-8723-6D8395F81EDB}"/>
    <dgm:cxn modelId="{F692365E-E5D3-4608-95CA-90346B32E64F}" type="presOf" srcId="{0CBA3978-7BF0-4938-8891-ADA5728853FB}" destId="{FA067FDE-F981-41DE-871D-2390C68CF451}" srcOrd="0" destOrd="0" presId="urn:microsoft.com/office/officeart/2005/8/layout/process4"/>
    <dgm:cxn modelId="{D5FAC896-FF74-4242-9EA3-BA70B3EA48D3}" type="presOf" srcId="{622156AE-2548-4B6E-A089-93D47DDB2C39}" destId="{7481D194-891B-4385-A2CC-1C52F989EF71}" srcOrd="0" destOrd="0" presId="urn:microsoft.com/office/officeart/2005/8/layout/process4"/>
    <dgm:cxn modelId="{711641B3-6C27-4432-9351-6FF9D34A2DBE}" type="presOf" srcId="{449D10FF-9CA9-464A-9254-A3B8B42FA012}" destId="{2B303AF9-6D84-42A0-955D-22FB64C4E680}" srcOrd="0" destOrd="0" presId="urn:microsoft.com/office/officeart/2005/8/layout/process4"/>
    <dgm:cxn modelId="{3AE812B4-75FE-4179-862F-027D6852EE80}" srcId="{0D1412E7-8FFB-4263-B1BF-75D938C705A3}" destId="{012E8C89-7D86-458F-AF85-4C463462AE41}" srcOrd="1" destOrd="0" parTransId="{05910878-50BD-4A50-BB50-8F2BDC1C4C00}" sibTransId="{6C4867C1-614E-46BD-AF3C-9E712950D5E3}"/>
    <dgm:cxn modelId="{263360FB-9B0C-4C93-9842-A5533971BBA3}" srcId="{012E8C89-7D86-458F-AF85-4C463462AE41}" destId="{449D10FF-9CA9-464A-9254-A3B8B42FA012}" srcOrd="0" destOrd="0" parTransId="{5DA950D4-3A77-44BB-A72D-967BECBADE95}" sibTransId="{A2B4F514-AF56-4926-A9C4-C8EECF6674A0}"/>
    <dgm:cxn modelId="{6733A5B1-A8AF-496B-B6D9-E92C32AF804F}" type="presParOf" srcId="{0C6485E4-5B9A-480B-AF7D-F04760E8FBE3}" destId="{42A9600D-09A6-4572-B7A2-793A4BECC1F0}" srcOrd="0" destOrd="0" presId="urn:microsoft.com/office/officeart/2005/8/layout/process4"/>
    <dgm:cxn modelId="{3CEDEE5B-70A9-4D7B-951F-8A545074A3D6}" type="presParOf" srcId="{42A9600D-09A6-4572-B7A2-793A4BECC1F0}" destId="{F17C69DA-B5EA-44C1-A3E6-D0CF91600F8C}" srcOrd="0" destOrd="0" presId="urn:microsoft.com/office/officeart/2005/8/layout/process4"/>
    <dgm:cxn modelId="{C1FF16BA-DDBB-4841-9D02-B0BCF230C673}" type="presParOf" srcId="{42A9600D-09A6-4572-B7A2-793A4BECC1F0}" destId="{26375A6C-1FBF-47E8-AF92-AA801AF376BB}" srcOrd="1" destOrd="0" presId="urn:microsoft.com/office/officeart/2005/8/layout/process4"/>
    <dgm:cxn modelId="{1F0BB018-3110-4452-A8C5-335DFDD28D75}" type="presParOf" srcId="{42A9600D-09A6-4572-B7A2-793A4BECC1F0}" destId="{64F04D59-7B3B-4299-9882-F625BE7822E4}" srcOrd="2" destOrd="0" presId="urn:microsoft.com/office/officeart/2005/8/layout/process4"/>
    <dgm:cxn modelId="{B41D07E3-B7FB-4E92-8965-DFC1891BA200}" type="presParOf" srcId="{64F04D59-7B3B-4299-9882-F625BE7822E4}" destId="{2B303AF9-6D84-42A0-955D-22FB64C4E680}" srcOrd="0" destOrd="0" presId="urn:microsoft.com/office/officeart/2005/8/layout/process4"/>
    <dgm:cxn modelId="{1A244146-C00B-40E6-83FA-654CFF47FF40}" type="presParOf" srcId="{64F04D59-7B3B-4299-9882-F625BE7822E4}" destId="{FA067FDE-F981-41DE-871D-2390C68CF451}" srcOrd="1" destOrd="0" presId="urn:microsoft.com/office/officeart/2005/8/layout/process4"/>
    <dgm:cxn modelId="{F83D0391-2513-4BD9-BF9F-BB0C3D61EC37}" type="presParOf" srcId="{0C6485E4-5B9A-480B-AF7D-F04760E8FBE3}" destId="{EA192E45-2C4F-4FF9-AC72-3A64A6950159}" srcOrd="1" destOrd="0" presId="urn:microsoft.com/office/officeart/2005/8/layout/process4"/>
    <dgm:cxn modelId="{B7B08A92-C7BF-44FF-84F2-44AC30E51511}" type="presParOf" srcId="{0C6485E4-5B9A-480B-AF7D-F04760E8FBE3}" destId="{77768D08-239E-42B2-A282-E3058CB79137}" srcOrd="2" destOrd="0" presId="urn:microsoft.com/office/officeart/2005/8/layout/process4"/>
    <dgm:cxn modelId="{953325B0-FAD2-4F17-AE8D-E11C7B87832F}" type="presParOf" srcId="{77768D08-239E-42B2-A282-E3058CB79137}" destId="{7481D194-891B-4385-A2CC-1C52F989EF7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5D48587-0EA9-4D36-B3D4-4BBCEA74EF57}" type="doc">
      <dgm:prSet loTypeId="urn:microsoft.com/office/officeart/2005/8/layout/vList5" loCatId="list" qsTypeId="urn:microsoft.com/office/officeart/2005/8/quickstyle/simple1#4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B949499D-0B2E-4FD3-8247-FD1A031F6A51}">
      <dgm:prSet custT="1"/>
      <dgm:spPr/>
      <dgm:t>
        <a:bodyPr/>
        <a:lstStyle/>
        <a:p>
          <a:r>
            <a:rPr lang="en-GB" sz="2400" dirty="0"/>
            <a:t>Non-binary people can face </a:t>
          </a:r>
          <a:r>
            <a:rPr lang="en-GB" sz="2400" b="1" dirty="0"/>
            <a:t>unique challenges</a:t>
          </a:r>
          <a:r>
            <a:rPr lang="en-GB" sz="2400" dirty="0"/>
            <a:t>:</a:t>
          </a:r>
          <a:endParaRPr lang="en-US" sz="2400" dirty="0"/>
        </a:p>
      </dgm:t>
    </dgm:pt>
    <dgm:pt modelId="{2786848B-A26D-4959-AFF7-79FF8DF6CD72}" type="parTrans" cxnId="{4EE8F1C2-5F72-461A-B1D8-0B70216562AE}">
      <dgm:prSet/>
      <dgm:spPr/>
      <dgm:t>
        <a:bodyPr/>
        <a:lstStyle/>
        <a:p>
          <a:endParaRPr lang="en-US"/>
        </a:p>
      </dgm:t>
    </dgm:pt>
    <dgm:pt modelId="{C7154CB4-4E92-46D1-AB0F-D8DB79976AB1}" type="sibTrans" cxnId="{4EE8F1C2-5F72-461A-B1D8-0B70216562AE}">
      <dgm:prSet/>
      <dgm:spPr/>
      <dgm:t>
        <a:bodyPr/>
        <a:lstStyle/>
        <a:p>
          <a:endParaRPr lang="en-US"/>
        </a:p>
      </dgm:t>
    </dgm:pt>
    <dgm:pt modelId="{1A6E4560-187A-4638-A386-E22D7FC8C2EB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GB" sz="2000" b="1" dirty="0"/>
            <a:t>Invalidation</a:t>
          </a:r>
          <a:r>
            <a:rPr lang="en-GB" sz="2000" dirty="0"/>
            <a:t> (others not recognising their identity)</a:t>
          </a:r>
          <a:endParaRPr lang="en-US" sz="2000" dirty="0"/>
        </a:p>
      </dgm:t>
    </dgm:pt>
    <dgm:pt modelId="{912A13FF-F19F-41B4-B3FF-8B109F6A1D95}" type="parTrans" cxnId="{D6BE4A10-4176-4C7C-9A20-9B1354DDA35D}">
      <dgm:prSet/>
      <dgm:spPr/>
      <dgm:t>
        <a:bodyPr/>
        <a:lstStyle/>
        <a:p>
          <a:endParaRPr lang="en-US"/>
        </a:p>
      </dgm:t>
    </dgm:pt>
    <dgm:pt modelId="{37F7D068-AF15-4B5C-9F72-B2CB2E645288}" type="sibTrans" cxnId="{D6BE4A10-4176-4C7C-9A20-9B1354DDA35D}">
      <dgm:prSet/>
      <dgm:spPr/>
      <dgm:t>
        <a:bodyPr/>
        <a:lstStyle/>
        <a:p>
          <a:endParaRPr lang="en-US"/>
        </a:p>
      </dgm:t>
    </dgm:pt>
    <dgm:pt modelId="{E00A794D-B154-4FC9-A47E-699D663DBDCC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GB" sz="2000" dirty="0"/>
            <a:t>Lack of representation or understanding</a:t>
          </a:r>
          <a:endParaRPr lang="en-US" sz="2000" dirty="0"/>
        </a:p>
      </dgm:t>
    </dgm:pt>
    <dgm:pt modelId="{491D99E8-0C5D-4D96-9A27-48E9F7915374}" type="parTrans" cxnId="{1DD41BF3-5971-4A85-BCF6-77AE1936F56B}">
      <dgm:prSet/>
      <dgm:spPr/>
      <dgm:t>
        <a:bodyPr/>
        <a:lstStyle/>
        <a:p>
          <a:endParaRPr lang="en-US"/>
        </a:p>
      </dgm:t>
    </dgm:pt>
    <dgm:pt modelId="{3DBB6EB9-AF8C-463F-9397-08826F770613}" type="sibTrans" cxnId="{1DD41BF3-5971-4A85-BCF6-77AE1936F56B}">
      <dgm:prSet/>
      <dgm:spPr/>
      <dgm:t>
        <a:bodyPr/>
        <a:lstStyle/>
        <a:p>
          <a:endParaRPr lang="en-US"/>
        </a:p>
      </dgm:t>
    </dgm:pt>
    <dgm:pt modelId="{2179DC2B-42D3-4B18-A0BB-63B7645B1BFB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GB" sz="2000" dirty="0"/>
            <a:t>Pressure to fit binary categories</a:t>
          </a:r>
          <a:endParaRPr lang="en-US" sz="2000" dirty="0"/>
        </a:p>
      </dgm:t>
    </dgm:pt>
    <dgm:pt modelId="{65354361-56AB-4514-AE84-7069CE594A66}" type="parTrans" cxnId="{67F96C73-AE6E-435D-ACE5-6E8CA5608A98}">
      <dgm:prSet/>
      <dgm:spPr/>
      <dgm:t>
        <a:bodyPr/>
        <a:lstStyle/>
        <a:p>
          <a:endParaRPr lang="en-US"/>
        </a:p>
      </dgm:t>
    </dgm:pt>
    <dgm:pt modelId="{2B9FCEB7-84A4-4914-B8F6-CD2B93DAFA45}" type="sibTrans" cxnId="{67F96C73-AE6E-435D-ACE5-6E8CA5608A98}">
      <dgm:prSet/>
      <dgm:spPr/>
      <dgm:t>
        <a:bodyPr/>
        <a:lstStyle/>
        <a:p>
          <a:endParaRPr lang="en-US"/>
        </a:p>
      </dgm:t>
    </dgm:pt>
    <dgm:pt modelId="{FB31E4D0-85BE-42C8-9156-F8721DB9BD6D}">
      <dgm:prSet custT="1"/>
      <dgm:spPr/>
      <dgm:t>
        <a:bodyPr/>
        <a:lstStyle/>
        <a:p>
          <a:r>
            <a:rPr lang="en-GB" sz="2400" dirty="0"/>
            <a:t>This can lead to:</a:t>
          </a:r>
          <a:endParaRPr lang="en-US" sz="2400" dirty="0"/>
        </a:p>
      </dgm:t>
    </dgm:pt>
    <dgm:pt modelId="{E0DEEB1B-EFF8-491D-AA7C-EAE18453DF2E}" type="parTrans" cxnId="{E34E8813-65A7-4CC9-9347-091B4E7BC31C}">
      <dgm:prSet/>
      <dgm:spPr/>
      <dgm:t>
        <a:bodyPr/>
        <a:lstStyle/>
        <a:p>
          <a:endParaRPr lang="en-US"/>
        </a:p>
      </dgm:t>
    </dgm:pt>
    <dgm:pt modelId="{5A00A194-AAF0-465A-9081-0CD0F08A0BB2}" type="sibTrans" cxnId="{E34E8813-65A7-4CC9-9347-091B4E7BC31C}">
      <dgm:prSet/>
      <dgm:spPr/>
      <dgm:t>
        <a:bodyPr/>
        <a:lstStyle/>
        <a:p>
          <a:endParaRPr lang="en-US"/>
        </a:p>
      </dgm:t>
    </dgm:pt>
    <dgm:pt modelId="{37612C2C-ECD6-470D-9BB2-989FB1451A56}">
      <dgm:prSet custT="1"/>
      <dgm:spPr>
        <a:solidFill>
          <a:schemeClr val="accent5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2000" b="1" dirty="0"/>
            <a:t>Confusion, self-doubt, and emotional distress</a:t>
          </a:r>
          <a:endParaRPr lang="en-US" sz="2000" dirty="0"/>
        </a:p>
      </dgm:t>
    </dgm:pt>
    <dgm:pt modelId="{61963A7C-F0A9-489C-AE03-79E1EFD3651E}" type="parTrans" cxnId="{861A6CDC-4221-45C0-9B20-0FA6C467C071}">
      <dgm:prSet/>
      <dgm:spPr/>
      <dgm:t>
        <a:bodyPr/>
        <a:lstStyle/>
        <a:p>
          <a:endParaRPr lang="en-US"/>
        </a:p>
      </dgm:t>
    </dgm:pt>
    <dgm:pt modelId="{2616D504-D9B9-4EB4-8733-7A83C70CC5A3}" type="sibTrans" cxnId="{861A6CDC-4221-45C0-9B20-0FA6C467C071}">
      <dgm:prSet/>
      <dgm:spPr/>
      <dgm:t>
        <a:bodyPr/>
        <a:lstStyle/>
        <a:p>
          <a:endParaRPr lang="en-US"/>
        </a:p>
      </dgm:t>
    </dgm:pt>
    <dgm:pt modelId="{A70775C3-98FC-4A6C-8E02-04D7F0431FDC}">
      <dgm:prSet custT="1"/>
      <dgm:spPr>
        <a:solidFill>
          <a:schemeClr val="accent5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2000" dirty="0"/>
            <a:t>Increased risk of poor mental health outcomes</a:t>
          </a:r>
          <a:endParaRPr lang="en-US" sz="2000" dirty="0"/>
        </a:p>
      </dgm:t>
    </dgm:pt>
    <dgm:pt modelId="{20849299-860B-47DA-A8BE-F142BD663A66}" type="parTrans" cxnId="{0A7165DD-B0AF-4E52-90A2-2B8BD6ED7F17}">
      <dgm:prSet/>
      <dgm:spPr/>
      <dgm:t>
        <a:bodyPr/>
        <a:lstStyle/>
        <a:p>
          <a:endParaRPr lang="en-US"/>
        </a:p>
      </dgm:t>
    </dgm:pt>
    <dgm:pt modelId="{01C1552D-14F3-41DE-8248-1D405DF3A0F7}" type="sibTrans" cxnId="{0A7165DD-B0AF-4E52-90A2-2B8BD6ED7F17}">
      <dgm:prSet/>
      <dgm:spPr/>
      <dgm:t>
        <a:bodyPr/>
        <a:lstStyle/>
        <a:p>
          <a:endParaRPr lang="en-US"/>
        </a:p>
      </dgm:t>
    </dgm:pt>
    <dgm:pt modelId="{353008E3-5A76-4B0B-9256-78A1BE84A3C9}" type="pres">
      <dgm:prSet presAssocID="{A5D48587-0EA9-4D36-B3D4-4BBCEA74EF57}" presName="Name0" presStyleCnt="0">
        <dgm:presLayoutVars>
          <dgm:dir/>
          <dgm:animLvl val="lvl"/>
          <dgm:resizeHandles val="exact"/>
        </dgm:presLayoutVars>
      </dgm:prSet>
      <dgm:spPr/>
    </dgm:pt>
    <dgm:pt modelId="{BFA0626F-BA9E-4F23-B790-DAF6CAF3B09E}" type="pres">
      <dgm:prSet presAssocID="{B949499D-0B2E-4FD3-8247-FD1A031F6A51}" presName="linNode" presStyleCnt="0"/>
      <dgm:spPr/>
    </dgm:pt>
    <dgm:pt modelId="{AFC6F189-BF08-49B4-AB31-F7FE7CFEF8F3}" type="pres">
      <dgm:prSet presAssocID="{B949499D-0B2E-4FD3-8247-FD1A031F6A51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7E4A0198-DD54-439B-BBA7-1D9CA4416CFE}" type="pres">
      <dgm:prSet presAssocID="{B949499D-0B2E-4FD3-8247-FD1A031F6A51}" presName="descendantText" presStyleLbl="alignAccFollowNode1" presStyleIdx="0" presStyleCnt="2">
        <dgm:presLayoutVars>
          <dgm:bulletEnabled val="1"/>
        </dgm:presLayoutVars>
      </dgm:prSet>
      <dgm:spPr/>
    </dgm:pt>
    <dgm:pt modelId="{AC9EBE04-DC25-4395-A44A-69E37B8933F5}" type="pres">
      <dgm:prSet presAssocID="{C7154CB4-4E92-46D1-AB0F-D8DB79976AB1}" presName="sp" presStyleCnt="0"/>
      <dgm:spPr/>
    </dgm:pt>
    <dgm:pt modelId="{CDF97A92-1F8E-4EEF-B806-3F71190F99CE}" type="pres">
      <dgm:prSet presAssocID="{FB31E4D0-85BE-42C8-9156-F8721DB9BD6D}" presName="linNode" presStyleCnt="0"/>
      <dgm:spPr/>
    </dgm:pt>
    <dgm:pt modelId="{2D9985CE-4008-4B57-95C2-BE0FB10A9766}" type="pres">
      <dgm:prSet presAssocID="{FB31E4D0-85BE-42C8-9156-F8721DB9BD6D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61930208-5F4E-4EC4-9583-FAE3DAC7D6F5}" type="pres">
      <dgm:prSet presAssocID="{FB31E4D0-85BE-42C8-9156-F8721DB9BD6D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D6BE4A10-4176-4C7C-9A20-9B1354DDA35D}" srcId="{B949499D-0B2E-4FD3-8247-FD1A031F6A51}" destId="{1A6E4560-187A-4638-A386-E22D7FC8C2EB}" srcOrd="0" destOrd="0" parTransId="{912A13FF-F19F-41B4-B3FF-8B109F6A1D95}" sibTransId="{37F7D068-AF15-4B5C-9F72-B2CB2E645288}"/>
    <dgm:cxn modelId="{E34E8813-65A7-4CC9-9347-091B4E7BC31C}" srcId="{A5D48587-0EA9-4D36-B3D4-4BBCEA74EF57}" destId="{FB31E4D0-85BE-42C8-9156-F8721DB9BD6D}" srcOrd="1" destOrd="0" parTransId="{E0DEEB1B-EFF8-491D-AA7C-EAE18453DF2E}" sibTransId="{5A00A194-AAF0-465A-9081-0CD0F08A0BB2}"/>
    <dgm:cxn modelId="{833CD817-3A12-4DF1-A03D-63E6AA7D546E}" type="presOf" srcId="{A5D48587-0EA9-4D36-B3D4-4BBCEA74EF57}" destId="{353008E3-5A76-4B0B-9256-78A1BE84A3C9}" srcOrd="0" destOrd="0" presId="urn:microsoft.com/office/officeart/2005/8/layout/vList5"/>
    <dgm:cxn modelId="{3284DA30-6BBE-4C95-A195-638D5EC9E6D0}" type="presOf" srcId="{A70775C3-98FC-4A6C-8E02-04D7F0431FDC}" destId="{61930208-5F4E-4EC4-9583-FAE3DAC7D6F5}" srcOrd="0" destOrd="1" presId="urn:microsoft.com/office/officeart/2005/8/layout/vList5"/>
    <dgm:cxn modelId="{14208860-B3CB-488D-8600-258F3008090B}" type="presOf" srcId="{37612C2C-ECD6-470D-9BB2-989FB1451A56}" destId="{61930208-5F4E-4EC4-9583-FAE3DAC7D6F5}" srcOrd="0" destOrd="0" presId="urn:microsoft.com/office/officeart/2005/8/layout/vList5"/>
    <dgm:cxn modelId="{67F96C73-AE6E-435D-ACE5-6E8CA5608A98}" srcId="{B949499D-0B2E-4FD3-8247-FD1A031F6A51}" destId="{2179DC2B-42D3-4B18-A0BB-63B7645B1BFB}" srcOrd="2" destOrd="0" parTransId="{65354361-56AB-4514-AE84-7069CE594A66}" sibTransId="{2B9FCEB7-84A4-4914-B8F6-CD2B93DAFA45}"/>
    <dgm:cxn modelId="{3ADFB957-0E4F-4728-9198-5032C6C14B9F}" type="presOf" srcId="{B949499D-0B2E-4FD3-8247-FD1A031F6A51}" destId="{AFC6F189-BF08-49B4-AB31-F7FE7CFEF8F3}" srcOrd="0" destOrd="0" presId="urn:microsoft.com/office/officeart/2005/8/layout/vList5"/>
    <dgm:cxn modelId="{D6E5C284-7BBC-4575-800D-46649F82581D}" type="presOf" srcId="{1A6E4560-187A-4638-A386-E22D7FC8C2EB}" destId="{7E4A0198-DD54-439B-BBA7-1D9CA4416CFE}" srcOrd="0" destOrd="0" presId="urn:microsoft.com/office/officeart/2005/8/layout/vList5"/>
    <dgm:cxn modelId="{4EE8F1C2-5F72-461A-B1D8-0B70216562AE}" srcId="{A5D48587-0EA9-4D36-B3D4-4BBCEA74EF57}" destId="{B949499D-0B2E-4FD3-8247-FD1A031F6A51}" srcOrd="0" destOrd="0" parTransId="{2786848B-A26D-4959-AFF7-79FF8DF6CD72}" sibTransId="{C7154CB4-4E92-46D1-AB0F-D8DB79976AB1}"/>
    <dgm:cxn modelId="{6F20C7C5-BFEB-4804-A51A-35CDD0FBBC24}" type="presOf" srcId="{2179DC2B-42D3-4B18-A0BB-63B7645B1BFB}" destId="{7E4A0198-DD54-439B-BBA7-1D9CA4416CFE}" srcOrd="0" destOrd="2" presId="urn:microsoft.com/office/officeart/2005/8/layout/vList5"/>
    <dgm:cxn modelId="{861A6CDC-4221-45C0-9B20-0FA6C467C071}" srcId="{FB31E4D0-85BE-42C8-9156-F8721DB9BD6D}" destId="{37612C2C-ECD6-470D-9BB2-989FB1451A56}" srcOrd="0" destOrd="0" parTransId="{61963A7C-F0A9-489C-AE03-79E1EFD3651E}" sibTransId="{2616D504-D9B9-4EB4-8733-7A83C70CC5A3}"/>
    <dgm:cxn modelId="{0A7165DD-B0AF-4E52-90A2-2B8BD6ED7F17}" srcId="{FB31E4D0-85BE-42C8-9156-F8721DB9BD6D}" destId="{A70775C3-98FC-4A6C-8E02-04D7F0431FDC}" srcOrd="1" destOrd="0" parTransId="{20849299-860B-47DA-A8BE-F142BD663A66}" sibTransId="{01C1552D-14F3-41DE-8248-1D405DF3A0F7}"/>
    <dgm:cxn modelId="{F46D84EE-0CA9-49ED-92D3-46BEE3762ADC}" type="presOf" srcId="{E00A794D-B154-4FC9-A47E-699D663DBDCC}" destId="{7E4A0198-DD54-439B-BBA7-1D9CA4416CFE}" srcOrd="0" destOrd="1" presId="urn:microsoft.com/office/officeart/2005/8/layout/vList5"/>
    <dgm:cxn modelId="{1DD41BF3-5971-4A85-BCF6-77AE1936F56B}" srcId="{B949499D-0B2E-4FD3-8247-FD1A031F6A51}" destId="{E00A794D-B154-4FC9-A47E-699D663DBDCC}" srcOrd="1" destOrd="0" parTransId="{491D99E8-0C5D-4D96-9A27-48E9F7915374}" sibTransId="{3DBB6EB9-AF8C-463F-9397-08826F770613}"/>
    <dgm:cxn modelId="{33BF07F4-D4BF-41E4-A7B8-807EBA4B7732}" type="presOf" srcId="{FB31E4D0-85BE-42C8-9156-F8721DB9BD6D}" destId="{2D9985CE-4008-4B57-95C2-BE0FB10A9766}" srcOrd="0" destOrd="0" presId="urn:microsoft.com/office/officeart/2005/8/layout/vList5"/>
    <dgm:cxn modelId="{3F974409-E62D-4359-AD76-1EB9163A23D6}" type="presParOf" srcId="{353008E3-5A76-4B0B-9256-78A1BE84A3C9}" destId="{BFA0626F-BA9E-4F23-B790-DAF6CAF3B09E}" srcOrd="0" destOrd="0" presId="urn:microsoft.com/office/officeart/2005/8/layout/vList5"/>
    <dgm:cxn modelId="{A30CF498-0B45-4280-85B9-FD94B03305C9}" type="presParOf" srcId="{BFA0626F-BA9E-4F23-B790-DAF6CAF3B09E}" destId="{AFC6F189-BF08-49B4-AB31-F7FE7CFEF8F3}" srcOrd="0" destOrd="0" presId="urn:microsoft.com/office/officeart/2005/8/layout/vList5"/>
    <dgm:cxn modelId="{0A6435C2-E5B3-41F3-BFCB-FCD83D370D87}" type="presParOf" srcId="{BFA0626F-BA9E-4F23-B790-DAF6CAF3B09E}" destId="{7E4A0198-DD54-439B-BBA7-1D9CA4416CFE}" srcOrd="1" destOrd="0" presId="urn:microsoft.com/office/officeart/2005/8/layout/vList5"/>
    <dgm:cxn modelId="{AD6FBC5E-7E14-4BAB-8589-9C225F7D29CF}" type="presParOf" srcId="{353008E3-5A76-4B0B-9256-78A1BE84A3C9}" destId="{AC9EBE04-DC25-4395-A44A-69E37B8933F5}" srcOrd="1" destOrd="0" presId="urn:microsoft.com/office/officeart/2005/8/layout/vList5"/>
    <dgm:cxn modelId="{C32444C2-EBA8-4CFE-AA65-4933C7C1F0C5}" type="presParOf" srcId="{353008E3-5A76-4B0B-9256-78A1BE84A3C9}" destId="{CDF97A92-1F8E-4EEF-B806-3F71190F99CE}" srcOrd="2" destOrd="0" presId="urn:microsoft.com/office/officeart/2005/8/layout/vList5"/>
    <dgm:cxn modelId="{A918EA63-F77D-4BDC-BCC6-D2DCDF15C0BD}" type="presParOf" srcId="{CDF97A92-1F8E-4EEF-B806-3F71190F99CE}" destId="{2D9985CE-4008-4B57-95C2-BE0FB10A9766}" srcOrd="0" destOrd="0" presId="urn:microsoft.com/office/officeart/2005/8/layout/vList5"/>
    <dgm:cxn modelId="{8C4DBC97-58DC-4552-A8AE-879E15D0C733}" type="presParOf" srcId="{CDF97A92-1F8E-4EEF-B806-3F71190F99CE}" destId="{61930208-5F4E-4EC4-9583-FAE3DAC7D6F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FB8A8A-07A5-4681-8454-C13AD7393A44}" type="doc">
      <dgm:prSet loTypeId="urn:microsoft.com/office/officeart/2005/8/layout/vList5" loCatId="list" qsTypeId="urn:microsoft.com/office/officeart/2005/8/quickstyle/simple1#5" qsCatId="simple" csTypeId="urn:microsoft.com/office/officeart/2005/8/colors/accent1_2#4" csCatId="accent1" phldr="1"/>
      <dgm:spPr/>
      <dgm:t>
        <a:bodyPr/>
        <a:lstStyle/>
        <a:p>
          <a:endParaRPr lang="en-US"/>
        </a:p>
      </dgm:t>
    </dgm:pt>
    <dgm:pt modelId="{702BC5A3-01A9-4F60-9219-0B3267BB6246}">
      <dgm:prSet custT="1"/>
      <dgm:spPr/>
      <dgm:t>
        <a:bodyPr/>
        <a:lstStyle/>
        <a:p>
          <a:r>
            <a:rPr lang="en-GB" sz="2400" b="1" dirty="0"/>
            <a:t>Gender-diverse individuals experience chronic stress from:</a:t>
          </a:r>
          <a:endParaRPr lang="en-US" sz="2400" dirty="0"/>
        </a:p>
      </dgm:t>
    </dgm:pt>
    <dgm:pt modelId="{1478D39B-1E3F-461E-95EF-7DD819642157}" type="parTrans" cxnId="{3330227E-F563-422E-B439-0E4F98648F3B}">
      <dgm:prSet/>
      <dgm:spPr/>
      <dgm:t>
        <a:bodyPr/>
        <a:lstStyle/>
        <a:p>
          <a:endParaRPr lang="en-US"/>
        </a:p>
      </dgm:t>
    </dgm:pt>
    <dgm:pt modelId="{4A10A76E-CA56-4E03-9EEF-05298EB0F10F}" type="sibTrans" cxnId="{3330227E-F563-422E-B439-0E4F98648F3B}">
      <dgm:prSet/>
      <dgm:spPr/>
      <dgm:t>
        <a:bodyPr/>
        <a:lstStyle/>
        <a:p>
          <a:endParaRPr lang="en-US"/>
        </a:p>
      </dgm:t>
    </dgm:pt>
    <dgm:pt modelId="{15D7EF0F-6203-4BFA-AED6-79086AF8CF96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GB" sz="2000" b="0" dirty="0"/>
            <a:t>Discrimination</a:t>
          </a:r>
          <a:endParaRPr lang="en-US" sz="2000" b="0" dirty="0"/>
        </a:p>
      </dgm:t>
    </dgm:pt>
    <dgm:pt modelId="{0F003D97-8278-4ADD-B818-9B55A8161F33}" type="parTrans" cxnId="{F637DECD-BD32-43D7-B40E-EDC92A9EAD65}">
      <dgm:prSet/>
      <dgm:spPr/>
      <dgm:t>
        <a:bodyPr/>
        <a:lstStyle/>
        <a:p>
          <a:endParaRPr lang="en-US"/>
        </a:p>
      </dgm:t>
    </dgm:pt>
    <dgm:pt modelId="{90AB9897-1F9B-4999-B3A2-51897BBD4ADC}" type="sibTrans" cxnId="{F637DECD-BD32-43D7-B40E-EDC92A9EAD65}">
      <dgm:prSet/>
      <dgm:spPr/>
      <dgm:t>
        <a:bodyPr/>
        <a:lstStyle/>
        <a:p>
          <a:endParaRPr lang="en-US"/>
        </a:p>
      </dgm:t>
    </dgm:pt>
    <dgm:pt modelId="{04260F4F-95DC-4F8F-835F-C080D3FE8669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GB" sz="2000" b="0" dirty="0"/>
            <a:t>Bullying and victimisation</a:t>
          </a:r>
          <a:endParaRPr lang="en-US" sz="2000" b="0" dirty="0"/>
        </a:p>
      </dgm:t>
    </dgm:pt>
    <dgm:pt modelId="{639443EA-0B4E-4EF2-9B3F-C16D5173FCED}" type="parTrans" cxnId="{2582379C-2085-4BC7-913F-6F67895BB5E2}">
      <dgm:prSet/>
      <dgm:spPr/>
      <dgm:t>
        <a:bodyPr/>
        <a:lstStyle/>
        <a:p>
          <a:endParaRPr lang="en-US"/>
        </a:p>
      </dgm:t>
    </dgm:pt>
    <dgm:pt modelId="{8707AE26-69B9-47B7-8ED3-A896F588E911}" type="sibTrans" cxnId="{2582379C-2085-4BC7-913F-6F67895BB5E2}">
      <dgm:prSet/>
      <dgm:spPr/>
      <dgm:t>
        <a:bodyPr/>
        <a:lstStyle/>
        <a:p>
          <a:endParaRPr lang="en-US"/>
        </a:p>
      </dgm:t>
    </dgm:pt>
    <dgm:pt modelId="{BD00FF81-11AF-411E-9232-DFCF7AFFD26D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GB" sz="2000" b="0" dirty="0"/>
            <a:t>Social stigma and rejection</a:t>
          </a:r>
          <a:endParaRPr lang="en-US" sz="2000" b="0" dirty="0"/>
        </a:p>
      </dgm:t>
    </dgm:pt>
    <dgm:pt modelId="{428BF34E-4474-470A-BE47-393C51C1E6B6}" type="parTrans" cxnId="{29752E87-F5BB-4C02-97B5-71BAFD2ADA48}">
      <dgm:prSet/>
      <dgm:spPr/>
      <dgm:t>
        <a:bodyPr/>
        <a:lstStyle/>
        <a:p>
          <a:endParaRPr lang="en-US"/>
        </a:p>
      </dgm:t>
    </dgm:pt>
    <dgm:pt modelId="{C43129A6-E2A2-4D6D-9717-5DD4D2E20440}" type="sibTrans" cxnId="{29752E87-F5BB-4C02-97B5-71BAFD2ADA48}">
      <dgm:prSet/>
      <dgm:spPr/>
      <dgm:t>
        <a:bodyPr/>
        <a:lstStyle/>
        <a:p>
          <a:endParaRPr lang="en-US"/>
        </a:p>
      </dgm:t>
    </dgm:pt>
    <dgm:pt modelId="{792A7D0D-7A5B-4CEA-A1D5-AA6EDA7D04A9}">
      <dgm:prSet custT="1"/>
      <dgm:spPr/>
      <dgm:t>
        <a:bodyPr/>
        <a:lstStyle/>
        <a:p>
          <a:r>
            <a:rPr lang="en-GB" sz="2400" b="1" dirty="0"/>
            <a:t>These stressors lead to:</a:t>
          </a:r>
          <a:endParaRPr lang="en-US" sz="2400" dirty="0"/>
        </a:p>
      </dgm:t>
    </dgm:pt>
    <dgm:pt modelId="{BFDF40B7-8208-46BC-8C1C-FC4C42C20948}" type="parTrans" cxnId="{62D372F3-2DFB-4A9C-8794-3C7C71FC5FB3}">
      <dgm:prSet/>
      <dgm:spPr/>
      <dgm:t>
        <a:bodyPr/>
        <a:lstStyle/>
        <a:p>
          <a:endParaRPr lang="en-US"/>
        </a:p>
      </dgm:t>
    </dgm:pt>
    <dgm:pt modelId="{262D33EF-C135-4ED7-BA45-B1C99EC58829}" type="sibTrans" cxnId="{62D372F3-2DFB-4A9C-8794-3C7C71FC5FB3}">
      <dgm:prSet/>
      <dgm:spPr/>
      <dgm:t>
        <a:bodyPr/>
        <a:lstStyle/>
        <a:p>
          <a:endParaRPr lang="en-US"/>
        </a:p>
      </dgm:t>
    </dgm:pt>
    <dgm:pt modelId="{1F68C351-2CDF-4ED6-B895-8767B943C91B}">
      <dgm:prSet custT="1"/>
      <dgm:spPr>
        <a:solidFill>
          <a:schemeClr val="accent2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2000" b="0" dirty="0"/>
            <a:t>Increased depression and anxiety</a:t>
          </a:r>
          <a:endParaRPr lang="en-US" sz="2000" b="0" dirty="0"/>
        </a:p>
      </dgm:t>
    </dgm:pt>
    <dgm:pt modelId="{FC06899A-AD64-4F88-B50D-29195C0D582E}" type="parTrans" cxnId="{390EAAC0-45A4-4455-A4BC-F2F15FD98F70}">
      <dgm:prSet/>
      <dgm:spPr/>
      <dgm:t>
        <a:bodyPr/>
        <a:lstStyle/>
        <a:p>
          <a:endParaRPr lang="en-US"/>
        </a:p>
      </dgm:t>
    </dgm:pt>
    <dgm:pt modelId="{B67259E3-1A03-4723-BDD7-C744039A1378}" type="sibTrans" cxnId="{390EAAC0-45A4-4455-A4BC-F2F15FD98F70}">
      <dgm:prSet/>
      <dgm:spPr/>
      <dgm:t>
        <a:bodyPr/>
        <a:lstStyle/>
        <a:p>
          <a:endParaRPr lang="en-US"/>
        </a:p>
      </dgm:t>
    </dgm:pt>
    <dgm:pt modelId="{CBA974E9-80B8-41C5-B5D6-05C20FD4D1FC}">
      <dgm:prSet custT="1"/>
      <dgm:spPr>
        <a:solidFill>
          <a:schemeClr val="accent2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2000" b="0" dirty="0"/>
            <a:t>Higher suicide risk</a:t>
          </a:r>
          <a:endParaRPr lang="en-US" sz="2000" b="0" dirty="0"/>
        </a:p>
      </dgm:t>
    </dgm:pt>
    <dgm:pt modelId="{EFD717CF-7AA7-422C-ADD2-CC1180F45F9E}" type="parTrans" cxnId="{BD9B1765-CA01-4DD2-9D5E-465B45569D6E}">
      <dgm:prSet/>
      <dgm:spPr/>
      <dgm:t>
        <a:bodyPr/>
        <a:lstStyle/>
        <a:p>
          <a:endParaRPr lang="en-US"/>
        </a:p>
      </dgm:t>
    </dgm:pt>
    <dgm:pt modelId="{9C5ED346-E4E7-4940-9FED-8BFB1C8F1080}" type="sibTrans" cxnId="{BD9B1765-CA01-4DD2-9D5E-465B45569D6E}">
      <dgm:prSet/>
      <dgm:spPr/>
      <dgm:t>
        <a:bodyPr/>
        <a:lstStyle/>
        <a:p>
          <a:endParaRPr lang="en-US"/>
        </a:p>
      </dgm:t>
    </dgm:pt>
    <dgm:pt modelId="{7B0BD8B1-9E26-4597-AF63-53CCAD4030AC}">
      <dgm:prSet custT="1"/>
      <dgm:spPr>
        <a:solidFill>
          <a:schemeClr val="accent2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US" sz="2000" b="0" dirty="0"/>
            <a:t>Increased perceptions of hostile behaviours</a:t>
          </a:r>
        </a:p>
      </dgm:t>
    </dgm:pt>
    <dgm:pt modelId="{E9F26585-1037-48A8-A4AE-5AE8677C88FB}" type="parTrans" cxnId="{188F3681-D0F8-478D-A6CB-4C3E87621C11}">
      <dgm:prSet/>
      <dgm:spPr/>
      <dgm:t>
        <a:bodyPr/>
        <a:lstStyle/>
        <a:p>
          <a:endParaRPr lang="en-GB"/>
        </a:p>
      </dgm:t>
    </dgm:pt>
    <dgm:pt modelId="{B59B4B38-BBC0-496C-A52B-0B8107D78243}" type="sibTrans" cxnId="{188F3681-D0F8-478D-A6CB-4C3E87621C11}">
      <dgm:prSet/>
      <dgm:spPr/>
      <dgm:t>
        <a:bodyPr/>
        <a:lstStyle/>
        <a:p>
          <a:endParaRPr lang="en-GB"/>
        </a:p>
      </dgm:t>
    </dgm:pt>
    <dgm:pt modelId="{CB5CCE73-C15D-4C64-8072-0121468D3F09}" type="pres">
      <dgm:prSet presAssocID="{F3FB8A8A-07A5-4681-8454-C13AD7393A44}" presName="Name0" presStyleCnt="0">
        <dgm:presLayoutVars>
          <dgm:dir/>
          <dgm:animLvl val="lvl"/>
          <dgm:resizeHandles val="exact"/>
        </dgm:presLayoutVars>
      </dgm:prSet>
      <dgm:spPr/>
    </dgm:pt>
    <dgm:pt modelId="{250BBDF2-B420-4417-AFA3-BF52FE529A10}" type="pres">
      <dgm:prSet presAssocID="{702BC5A3-01A9-4F60-9219-0B3267BB6246}" presName="linNode" presStyleCnt="0"/>
      <dgm:spPr/>
    </dgm:pt>
    <dgm:pt modelId="{08DB4635-A259-475C-ADF4-FF0AB59E010F}" type="pres">
      <dgm:prSet presAssocID="{702BC5A3-01A9-4F60-9219-0B3267BB6246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835E3290-403E-4B84-A137-71B01B243CAB}" type="pres">
      <dgm:prSet presAssocID="{702BC5A3-01A9-4F60-9219-0B3267BB6246}" presName="descendantText" presStyleLbl="alignAccFollowNode1" presStyleIdx="0" presStyleCnt="2">
        <dgm:presLayoutVars>
          <dgm:bulletEnabled val="1"/>
        </dgm:presLayoutVars>
      </dgm:prSet>
      <dgm:spPr/>
    </dgm:pt>
    <dgm:pt modelId="{4ADD2EDF-1363-443B-BD08-66BBDFDBC49C}" type="pres">
      <dgm:prSet presAssocID="{4A10A76E-CA56-4E03-9EEF-05298EB0F10F}" presName="sp" presStyleCnt="0"/>
      <dgm:spPr/>
    </dgm:pt>
    <dgm:pt modelId="{B36F5A7D-52CD-4DE1-AA96-A2BACCD60990}" type="pres">
      <dgm:prSet presAssocID="{792A7D0D-7A5B-4CEA-A1D5-AA6EDA7D04A9}" presName="linNode" presStyleCnt="0"/>
      <dgm:spPr/>
    </dgm:pt>
    <dgm:pt modelId="{7C2AB848-D2BC-4D74-AA40-E007E1629109}" type="pres">
      <dgm:prSet presAssocID="{792A7D0D-7A5B-4CEA-A1D5-AA6EDA7D04A9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8F6A652B-A161-464A-A61D-BC7193C05949}" type="pres">
      <dgm:prSet presAssocID="{792A7D0D-7A5B-4CEA-A1D5-AA6EDA7D04A9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8BD37A32-91C6-4978-8702-4F645AA991F5}" type="presOf" srcId="{CBA974E9-80B8-41C5-B5D6-05C20FD4D1FC}" destId="{8F6A652B-A161-464A-A61D-BC7193C05949}" srcOrd="0" destOrd="2" presId="urn:microsoft.com/office/officeart/2005/8/layout/vList5"/>
    <dgm:cxn modelId="{7DFBAE3E-CF10-4683-8AF0-05035714B691}" type="presOf" srcId="{15D7EF0F-6203-4BFA-AED6-79086AF8CF96}" destId="{835E3290-403E-4B84-A137-71B01B243CAB}" srcOrd="0" destOrd="0" presId="urn:microsoft.com/office/officeart/2005/8/layout/vList5"/>
    <dgm:cxn modelId="{BD9B1765-CA01-4DD2-9D5E-465B45569D6E}" srcId="{792A7D0D-7A5B-4CEA-A1D5-AA6EDA7D04A9}" destId="{CBA974E9-80B8-41C5-B5D6-05C20FD4D1FC}" srcOrd="2" destOrd="0" parTransId="{EFD717CF-7AA7-422C-ADD2-CC1180F45F9E}" sibTransId="{9C5ED346-E4E7-4940-9FED-8BFB1C8F1080}"/>
    <dgm:cxn modelId="{EF89DB46-AB49-4B28-84AD-9767A3D679AF}" type="presOf" srcId="{792A7D0D-7A5B-4CEA-A1D5-AA6EDA7D04A9}" destId="{7C2AB848-D2BC-4D74-AA40-E007E1629109}" srcOrd="0" destOrd="0" presId="urn:microsoft.com/office/officeart/2005/8/layout/vList5"/>
    <dgm:cxn modelId="{530B5A4A-3C0B-4B4F-8B1C-6BFBD443DF07}" type="presOf" srcId="{BD00FF81-11AF-411E-9232-DFCF7AFFD26D}" destId="{835E3290-403E-4B84-A137-71B01B243CAB}" srcOrd="0" destOrd="2" presId="urn:microsoft.com/office/officeart/2005/8/layout/vList5"/>
    <dgm:cxn modelId="{3330227E-F563-422E-B439-0E4F98648F3B}" srcId="{F3FB8A8A-07A5-4681-8454-C13AD7393A44}" destId="{702BC5A3-01A9-4F60-9219-0B3267BB6246}" srcOrd="0" destOrd="0" parTransId="{1478D39B-1E3F-461E-95EF-7DD819642157}" sibTransId="{4A10A76E-CA56-4E03-9EEF-05298EB0F10F}"/>
    <dgm:cxn modelId="{188F3681-D0F8-478D-A6CB-4C3E87621C11}" srcId="{792A7D0D-7A5B-4CEA-A1D5-AA6EDA7D04A9}" destId="{7B0BD8B1-9E26-4597-AF63-53CCAD4030AC}" srcOrd="1" destOrd="0" parTransId="{E9F26585-1037-48A8-A4AE-5AE8677C88FB}" sibTransId="{B59B4B38-BBC0-496C-A52B-0B8107D78243}"/>
    <dgm:cxn modelId="{29752E87-F5BB-4C02-97B5-71BAFD2ADA48}" srcId="{702BC5A3-01A9-4F60-9219-0B3267BB6246}" destId="{BD00FF81-11AF-411E-9232-DFCF7AFFD26D}" srcOrd="2" destOrd="0" parTransId="{428BF34E-4474-470A-BE47-393C51C1E6B6}" sibTransId="{C43129A6-E2A2-4D6D-9717-5DD4D2E20440}"/>
    <dgm:cxn modelId="{A85E909B-4FFB-44B1-A819-6BF9C6EFBE19}" type="presOf" srcId="{702BC5A3-01A9-4F60-9219-0B3267BB6246}" destId="{08DB4635-A259-475C-ADF4-FF0AB59E010F}" srcOrd="0" destOrd="0" presId="urn:microsoft.com/office/officeart/2005/8/layout/vList5"/>
    <dgm:cxn modelId="{2582379C-2085-4BC7-913F-6F67895BB5E2}" srcId="{702BC5A3-01A9-4F60-9219-0B3267BB6246}" destId="{04260F4F-95DC-4F8F-835F-C080D3FE8669}" srcOrd="1" destOrd="0" parTransId="{639443EA-0B4E-4EF2-9B3F-C16D5173FCED}" sibTransId="{8707AE26-69B9-47B7-8ED3-A896F588E911}"/>
    <dgm:cxn modelId="{FDDDC1BF-12B0-4CFF-BC8F-22BE2E91EED8}" type="presOf" srcId="{1F68C351-2CDF-4ED6-B895-8767B943C91B}" destId="{8F6A652B-A161-464A-A61D-BC7193C05949}" srcOrd="0" destOrd="0" presId="urn:microsoft.com/office/officeart/2005/8/layout/vList5"/>
    <dgm:cxn modelId="{390EAAC0-45A4-4455-A4BC-F2F15FD98F70}" srcId="{792A7D0D-7A5B-4CEA-A1D5-AA6EDA7D04A9}" destId="{1F68C351-2CDF-4ED6-B895-8767B943C91B}" srcOrd="0" destOrd="0" parTransId="{FC06899A-AD64-4F88-B50D-29195C0D582E}" sibTransId="{B67259E3-1A03-4723-BDD7-C744039A1378}"/>
    <dgm:cxn modelId="{AEBB41CD-5C30-4847-919D-2F71EF3A5684}" type="presOf" srcId="{F3FB8A8A-07A5-4681-8454-C13AD7393A44}" destId="{CB5CCE73-C15D-4C64-8072-0121468D3F09}" srcOrd="0" destOrd="0" presId="urn:microsoft.com/office/officeart/2005/8/layout/vList5"/>
    <dgm:cxn modelId="{F637DECD-BD32-43D7-B40E-EDC92A9EAD65}" srcId="{702BC5A3-01A9-4F60-9219-0B3267BB6246}" destId="{15D7EF0F-6203-4BFA-AED6-79086AF8CF96}" srcOrd="0" destOrd="0" parTransId="{0F003D97-8278-4ADD-B818-9B55A8161F33}" sibTransId="{90AB9897-1F9B-4999-B3A2-51897BBD4ADC}"/>
    <dgm:cxn modelId="{9689C8D6-A768-4B26-BB58-49AD1B2FCF26}" type="presOf" srcId="{7B0BD8B1-9E26-4597-AF63-53CCAD4030AC}" destId="{8F6A652B-A161-464A-A61D-BC7193C05949}" srcOrd="0" destOrd="1" presId="urn:microsoft.com/office/officeart/2005/8/layout/vList5"/>
    <dgm:cxn modelId="{62D372F3-2DFB-4A9C-8794-3C7C71FC5FB3}" srcId="{F3FB8A8A-07A5-4681-8454-C13AD7393A44}" destId="{792A7D0D-7A5B-4CEA-A1D5-AA6EDA7D04A9}" srcOrd="1" destOrd="0" parTransId="{BFDF40B7-8208-46BC-8C1C-FC4C42C20948}" sibTransId="{262D33EF-C135-4ED7-BA45-B1C99EC58829}"/>
    <dgm:cxn modelId="{BAC087F9-03F7-4A0C-B908-07148B9884B0}" type="presOf" srcId="{04260F4F-95DC-4F8F-835F-C080D3FE8669}" destId="{835E3290-403E-4B84-A137-71B01B243CAB}" srcOrd="0" destOrd="1" presId="urn:microsoft.com/office/officeart/2005/8/layout/vList5"/>
    <dgm:cxn modelId="{C86843C8-43AC-4DC8-BCE6-431A35F3A170}" type="presParOf" srcId="{CB5CCE73-C15D-4C64-8072-0121468D3F09}" destId="{250BBDF2-B420-4417-AFA3-BF52FE529A10}" srcOrd="0" destOrd="0" presId="urn:microsoft.com/office/officeart/2005/8/layout/vList5"/>
    <dgm:cxn modelId="{C3543F5D-783A-4192-87DC-68FD60E0D024}" type="presParOf" srcId="{250BBDF2-B420-4417-AFA3-BF52FE529A10}" destId="{08DB4635-A259-475C-ADF4-FF0AB59E010F}" srcOrd="0" destOrd="0" presId="urn:microsoft.com/office/officeart/2005/8/layout/vList5"/>
    <dgm:cxn modelId="{835A2DD5-4E62-454F-BB7A-C3E46D93CA64}" type="presParOf" srcId="{250BBDF2-B420-4417-AFA3-BF52FE529A10}" destId="{835E3290-403E-4B84-A137-71B01B243CAB}" srcOrd="1" destOrd="0" presId="urn:microsoft.com/office/officeart/2005/8/layout/vList5"/>
    <dgm:cxn modelId="{2E9FB8C2-1CA9-47A0-B014-C4AB5C218CC9}" type="presParOf" srcId="{CB5CCE73-C15D-4C64-8072-0121468D3F09}" destId="{4ADD2EDF-1363-443B-BD08-66BBDFDBC49C}" srcOrd="1" destOrd="0" presId="urn:microsoft.com/office/officeart/2005/8/layout/vList5"/>
    <dgm:cxn modelId="{72A12E95-AF90-47E0-96C5-D2F5E1EF8CD7}" type="presParOf" srcId="{CB5CCE73-C15D-4C64-8072-0121468D3F09}" destId="{B36F5A7D-52CD-4DE1-AA96-A2BACCD60990}" srcOrd="2" destOrd="0" presId="urn:microsoft.com/office/officeart/2005/8/layout/vList5"/>
    <dgm:cxn modelId="{6C3C0799-9A87-4005-A0B6-1BE0608858E2}" type="presParOf" srcId="{B36F5A7D-52CD-4DE1-AA96-A2BACCD60990}" destId="{7C2AB848-D2BC-4D74-AA40-E007E1629109}" srcOrd="0" destOrd="0" presId="urn:microsoft.com/office/officeart/2005/8/layout/vList5"/>
    <dgm:cxn modelId="{D8B5CE8E-2B2C-404B-B265-AD0A513ACDAC}" type="presParOf" srcId="{B36F5A7D-52CD-4DE1-AA96-A2BACCD60990}" destId="{8F6A652B-A161-464A-A61D-BC7193C0594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B0B9D82-672D-4E9D-B8B9-5CF5B9D7B25B}" type="doc">
      <dgm:prSet loTypeId="urn:microsoft.com/office/officeart/2005/8/layout/hierarchy1" loCatId="hierarchy" qsTypeId="urn:microsoft.com/office/officeart/2005/8/quickstyle/simple1#6" qsCatId="simple" csTypeId="urn:microsoft.com/office/officeart/2005/8/colors/accent0_3#1" csCatId="mainScheme" phldr="1"/>
      <dgm:spPr/>
      <dgm:t>
        <a:bodyPr/>
        <a:lstStyle/>
        <a:p>
          <a:endParaRPr lang="en-US"/>
        </a:p>
      </dgm:t>
    </dgm:pt>
    <dgm:pt modelId="{44DA7624-A9C4-48AE-93C3-76D9FD65F76B}">
      <dgm:prSet custT="1"/>
      <dgm:spPr>
        <a:solidFill>
          <a:schemeClr val="accent2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2400" dirty="0"/>
            <a:t>Lack of inclusive education is linked to </a:t>
          </a:r>
          <a:r>
            <a:rPr lang="en-GB" sz="2400" b="1" dirty="0"/>
            <a:t>lower wellbeing and engagement</a:t>
          </a:r>
          <a:r>
            <a:rPr lang="en-GB" sz="2400" dirty="0"/>
            <a:t> (Epps et al., 2021) </a:t>
          </a:r>
          <a:endParaRPr lang="en-US" sz="2400" dirty="0"/>
        </a:p>
      </dgm:t>
    </dgm:pt>
    <dgm:pt modelId="{1F5476B0-FF5E-4422-8D7A-14C9F08EAEFE}" type="parTrans" cxnId="{CAF95452-A9D1-41DD-9D3B-8186D96D3760}">
      <dgm:prSet/>
      <dgm:spPr/>
      <dgm:t>
        <a:bodyPr/>
        <a:lstStyle/>
        <a:p>
          <a:endParaRPr lang="en-US"/>
        </a:p>
      </dgm:t>
    </dgm:pt>
    <dgm:pt modelId="{72EE3BBC-FFCC-44B0-8636-38B83AEA32AE}" type="sibTrans" cxnId="{CAF95452-A9D1-41DD-9D3B-8186D96D3760}">
      <dgm:prSet/>
      <dgm:spPr/>
      <dgm:t>
        <a:bodyPr/>
        <a:lstStyle/>
        <a:p>
          <a:endParaRPr lang="en-US"/>
        </a:p>
      </dgm:t>
    </dgm:pt>
    <dgm:pt modelId="{31E365D1-DC6A-4C40-B9FC-66C107A7BE34}">
      <dgm:prSet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GB" sz="2400" dirty="0"/>
            <a:t>Supportive school environments improve </a:t>
          </a:r>
          <a:r>
            <a:rPr lang="en-GB" sz="2400" b="1" dirty="0"/>
            <a:t>identity formation and mental health outcomes</a:t>
          </a:r>
          <a:r>
            <a:rPr lang="en-GB" sz="2400" dirty="0"/>
            <a:t> (Baams, 2026)</a:t>
          </a:r>
          <a:endParaRPr lang="en-US" sz="2400" dirty="0"/>
        </a:p>
      </dgm:t>
    </dgm:pt>
    <dgm:pt modelId="{60A4846C-EBA1-4B27-906C-8D6D5D7F588D}" type="parTrans" cxnId="{F6E4B717-4E77-4157-96AC-F16443DD5F68}">
      <dgm:prSet/>
      <dgm:spPr/>
      <dgm:t>
        <a:bodyPr/>
        <a:lstStyle/>
        <a:p>
          <a:endParaRPr lang="en-US"/>
        </a:p>
      </dgm:t>
    </dgm:pt>
    <dgm:pt modelId="{07A6FAD3-8A85-4A7C-B0C6-950882B6717D}" type="sibTrans" cxnId="{F6E4B717-4E77-4157-96AC-F16443DD5F68}">
      <dgm:prSet/>
      <dgm:spPr/>
      <dgm:t>
        <a:bodyPr/>
        <a:lstStyle/>
        <a:p>
          <a:endParaRPr lang="en-US"/>
        </a:p>
      </dgm:t>
    </dgm:pt>
    <dgm:pt modelId="{46F5C0A4-2F90-4C3E-963D-143E877AA1A6}" type="pres">
      <dgm:prSet presAssocID="{6B0B9D82-672D-4E9D-B8B9-5CF5B9D7B25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B93B745-F4D1-4021-8650-AC764AA53D68}" type="pres">
      <dgm:prSet presAssocID="{44DA7624-A9C4-48AE-93C3-76D9FD65F76B}" presName="hierRoot1" presStyleCnt="0"/>
      <dgm:spPr/>
    </dgm:pt>
    <dgm:pt modelId="{8AB51239-7D98-4C04-B4F3-7CDEA4873F60}" type="pres">
      <dgm:prSet presAssocID="{44DA7624-A9C4-48AE-93C3-76D9FD65F76B}" presName="composite" presStyleCnt="0"/>
      <dgm:spPr/>
    </dgm:pt>
    <dgm:pt modelId="{29D90575-3377-4A6D-A523-4B94698BA843}" type="pres">
      <dgm:prSet presAssocID="{44DA7624-A9C4-48AE-93C3-76D9FD65F76B}" presName="background" presStyleLbl="node0" presStyleIdx="0" presStyleCnt="2"/>
      <dgm:spPr/>
    </dgm:pt>
    <dgm:pt modelId="{155580DB-8C00-4C9F-AA38-89B673B8D590}" type="pres">
      <dgm:prSet presAssocID="{44DA7624-A9C4-48AE-93C3-76D9FD65F76B}" presName="text" presStyleLbl="fgAcc0" presStyleIdx="0" presStyleCnt="2">
        <dgm:presLayoutVars>
          <dgm:chPref val="3"/>
        </dgm:presLayoutVars>
      </dgm:prSet>
      <dgm:spPr/>
    </dgm:pt>
    <dgm:pt modelId="{6A4E242D-1288-4143-B9E0-7CFD6C4302D6}" type="pres">
      <dgm:prSet presAssocID="{44DA7624-A9C4-48AE-93C3-76D9FD65F76B}" presName="hierChild2" presStyleCnt="0"/>
      <dgm:spPr/>
    </dgm:pt>
    <dgm:pt modelId="{F5744AEA-E229-433C-8922-F50BD571DB27}" type="pres">
      <dgm:prSet presAssocID="{31E365D1-DC6A-4C40-B9FC-66C107A7BE34}" presName="hierRoot1" presStyleCnt="0"/>
      <dgm:spPr/>
    </dgm:pt>
    <dgm:pt modelId="{54E386E9-5187-42C0-A1F6-E10AC37B487D}" type="pres">
      <dgm:prSet presAssocID="{31E365D1-DC6A-4C40-B9FC-66C107A7BE34}" presName="composite" presStyleCnt="0"/>
      <dgm:spPr/>
    </dgm:pt>
    <dgm:pt modelId="{1FAFB197-44C9-4A32-A62B-ABB2469EA16C}" type="pres">
      <dgm:prSet presAssocID="{31E365D1-DC6A-4C40-B9FC-66C107A7BE34}" presName="background" presStyleLbl="node0" presStyleIdx="1" presStyleCnt="2"/>
      <dgm:spPr/>
    </dgm:pt>
    <dgm:pt modelId="{AF63A843-34CF-462F-B3CD-391CACC0C51E}" type="pres">
      <dgm:prSet presAssocID="{31E365D1-DC6A-4C40-B9FC-66C107A7BE34}" presName="text" presStyleLbl="fgAcc0" presStyleIdx="1" presStyleCnt="2">
        <dgm:presLayoutVars>
          <dgm:chPref val="3"/>
        </dgm:presLayoutVars>
      </dgm:prSet>
      <dgm:spPr/>
    </dgm:pt>
    <dgm:pt modelId="{33C238E8-3CDC-431D-8F09-D06AE60FB80E}" type="pres">
      <dgm:prSet presAssocID="{31E365D1-DC6A-4C40-B9FC-66C107A7BE34}" presName="hierChild2" presStyleCnt="0"/>
      <dgm:spPr/>
    </dgm:pt>
  </dgm:ptLst>
  <dgm:cxnLst>
    <dgm:cxn modelId="{F6E4B717-4E77-4157-96AC-F16443DD5F68}" srcId="{6B0B9D82-672D-4E9D-B8B9-5CF5B9D7B25B}" destId="{31E365D1-DC6A-4C40-B9FC-66C107A7BE34}" srcOrd="1" destOrd="0" parTransId="{60A4846C-EBA1-4B27-906C-8D6D5D7F588D}" sibTransId="{07A6FAD3-8A85-4A7C-B0C6-950882B6717D}"/>
    <dgm:cxn modelId="{B8506B1C-2CFD-434C-9C7D-ECCD6472AB09}" type="presOf" srcId="{44DA7624-A9C4-48AE-93C3-76D9FD65F76B}" destId="{155580DB-8C00-4C9F-AA38-89B673B8D590}" srcOrd="0" destOrd="0" presId="urn:microsoft.com/office/officeart/2005/8/layout/hierarchy1"/>
    <dgm:cxn modelId="{50DA1570-5DDA-49AC-9985-8008ED142011}" type="presOf" srcId="{31E365D1-DC6A-4C40-B9FC-66C107A7BE34}" destId="{AF63A843-34CF-462F-B3CD-391CACC0C51E}" srcOrd="0" destOrd="0" presId="urn:microsoft.com/office/officeart/2005/8/layout/hierarchy1"/>
    <dgm:cxn modelId="{CAF95452-A9D1-41DD-9D3B-8186D96D3760}" srcId="{6B0B9D82-672D-4E9D-B8B9-5CF5B9D7B25B}" destId="{44DA7624-A9C4-48AE-93C3-76D9FD65F76B}" srcOrd="0" destOrd="0" parTransId="{1F5476B0-FF5E-4422-8D7A-14C9F08EAEFE}" sibTransId="{72EE3BBC-FFCC-44B0-8636-38B83AEA32AE}"/>
    <dgm:cxn modelId="{8031C6D4-B3B5-4386-8961-B7B538C856B1}" type="presOf" srcId="{6B0B9D82-672D-4E9D-B8B9-5CF5B9D7B25B}" destId="{46F5C0A4-2F90-4C3E-963D-143E877AA1A6}" srcOrd="0" destOrd="0" presId="urn:microsoft.com/office/officeart/2005/8/layout/hierarchy1"/>
    <dgm:cxn modelId="{3FC3BFC0-BF72-4437-B869-60E892CFE1A9}" type="presParOf" srcId="{46F5C0A4-2F90-4C3E-963D-143E877AA1A6}" destId="{CB93B745-F4D1-4021-8650-AC764AA53D68}" srcOrd="0" destOrd="0" presId="urn:microsoft.com/office/officeart/2005/8/layout/hierarchy1"/>
    <dgm:cxn modelId="{4A4438BF-2DD5-43ED-A3F1-3AA226F323CD}" type="presParOf" srcId="{CB93B745-F4D1-4021-8650-AC764AA53D68}" destId="{8AB51239-7D98-4C04-B4F3-7CDEA4873F60}" srcOrd="0" destOrd="0" presId="urn:microsoft.com/office/officeart/2005/8/layout/hierarchy1"/>
    <dgm:cxn modelId="{C7D9E33A-329D-4400-B812-7AFFC0FF5BBE}" type="presParOf" srcId="{8AB51239-7D98-4C04-B4F3-7CDEA4873F60}" destId="{29D90575-3377-4A6D-A523-4B94698BA843}" srcOrd="0" destOrd="0" presId="urn:microsoft.com/office/officeart/2005/8/layout/hierarchy1"/>
    <dgm:cxn modelId="{493B6714-A4AF-4DB3-AFCB-D4E36ECFF075}" type="presParOf" srcId="{8AB51239-7D98-4C04-B4F3-7CDEA4873F60}" destId="{155580DB-8C00-4C9F-AA38-89B673B8D590}" srcOrd="1" destOrd="0" presId="urn:microsoft.com/office/officeart/2005/8/layout/hierarchy1"/>
    <dgm:cxn modelId="{4FF784AD-4B77-4830-AAA5-44F3536DE692}" type="presParOf" srcId="{CB93B745-F4D1-4021-8650-AC764AA53D68}" destId="{6A4E242D-1288-4143-B9E0-7CFD6C4302D6}" srcOrd="1" destOrd="0" presId="urn:microsoft.com/office/officeart/2005/8/layout/hierarchy1"/>
    <dgm:cxn modelId="{540D1D02-530C-4FC8-916A-C1143323A110}" type="presParOf" srcId="{46F5C0A4-2F90-4C3E-963D-143E877AA1A6}" destId="{F5744AEA-E229-433C-8922-F50BD571DB27}" srcOrd="1" destOrd="0" presId="urn:microsoft.com/office/officeart/2005/8/layout/hierarchy1"/>
    <dgm:cxn modelId="{D47657CB-8FB1-4A29-9AF2-CE52D1A8909F}" type="presParOf" srcId="{F5744AEA-E229-433C-8922-F50BD571DB27}" destId="{54E386E9-5187-42C0-A1F6-E10AC37B487D}" srcOrd="0" destOrd="0" presId="urn:microsoft.com/office/officeart/2005/8/layout/hierarchy1"/>
    <dgm:cxn modelId="{97C82688-EE04-4CB5-98FE-C1E7CA9EC30B}" type="presParOf" srcId="{54E386E9-5187-42C0-A1F6-E10AC37B487D}" destId="{1FAFB197-44C9-4A32-A62B-ABB2469EA16C}" srcOrd="0" destOrd="0" presId="urn:microsoft.com/office/officeart/2005/8/layout/hierarchy1"/>
    <dgm:cxn modelId="{0ED86895-A833-4E56-894C-943C39F7AC3C}" type="presParOf" srcId="{54E386E9-5187-42C0-A1F6-E10AC37B487D}" destId="{AF63A843-34CF-462F-B3CD-391CACC0C51E}" srcOrd="1" destOrd="0" presId="urn:microsoft.com/office/officeart/2005/8/layout/hierarchy1"/>
    <dgm:cxn modelId="{9057C6C5-E6EA-46E8-8A14-E66CD984873E}" type="presParOf" srcId="{F5744AEA-E229-433C-8922-F50BD571DB27}" destId="{33C238E8-3CDC-431D-8F09-D06AE60FB80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03AE1D2-653A-4DB8-A966-6C20C27D41AE}" type="doc">
      <dgm:prSet loTypeId="urn:microsoft.com/office/officeart/2005/8/layout/matrix3" loCatId="matrix" qsTypeId="urn:microsoft.com/office/officeart/2005/8/quickstyle/simple4#1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45CD6123-5669-4ABD-BF85-8F880C7A26BA}">
      <dgm:prSet custT="1"/>
      <dgm:spPr/>
      <dgm:t>
        <a:bodyPr/>
        <a:lstStyle/>
        <a:p>
          <a:r>
            <a:rPr lang="en-GB" sz="2400" dirty="0"/>
            <a:t>Family acceptance</a:t>
          </a:r>
          <a:endParaRPr lang="en-US" sz="2400" dirty="0"/>
        </a:p>
      </dgm:t>
    </dgm:pt>
    <dgm:pt modelId="{58B7980C-D84F-42B9-AC94-4E20E3931E00}" type="parTrans" cxnId="{0C3BEC81-DF79-475E-A66B-14D0484805B1}">
      <dgm:prSet/>
      <dgm:spPr/>
      <dgm:t>
        <a:bodyPr/>
        <a:lstStyle/>
        <a:p>
          <a:endParaRPr lang="en-US"/>
        </a:p>
      </dgm:t>
    </dgm:pt>
    <dgm:pt modelId="{DEEF4871-7E69-4997-9ED1-87DCBA9F3FD7}" type="sibTrans" cxnId="{0C3BEC81-DF79-475E-A66B-14D0484805B1}">
      <dgm:prSet/>
      <dgm:spPr/>
      <dgm:t>
        <a:bodyPr/>
        <a:lstStyle/>
        <a:p>
          <a:endParaRPr lang="en-US"/>
        </a:p>
      </dgm:t>
    </dgm:pt>
    <dgm:pt modelId="{7ACC1F0B-E5D2-4660-8E39-E8FEBE16E1E7}">
      <dgm:prSet custT="1"/>
      <dgm:spPr/>
      <dgm:t>
        <a:bodyPr/>
        <a:lstStyle/>
        <a:p>
          <a:r>
            <a:rPr lang="en-GB" sz="2400" dirty="0"/>
            <a:t>Supportive schools and communities</a:t>
          </a:r>
          <a:endParaRPr lang="en-US" sz="2400" dirty="0"/>
        </a:p>
      </dgm:t>
    </dgm:pt>
    <dgm:pt modelId="{04EE1365-ACCD-4C0E-9C00-DC5FE73294C2}" type="parTrans" cxnId="{4C6E65B2-395A-4C2A-A668-C33213810FE3}">
      <dgm:prSet/>
      <dgm:spPr/>
      <dgm:t>
        <a:bodyPr/>
        <a:lstStyle/>
        <a:p>
          <a:endParaRPr lang="en-US"/>
        </a:p>
      </dgm:t>
    </dgm:pt>
    <dgm:pt modelId="{F167C4AD-7A82-4A6E-8B35-BC0BB0E9DA41}" type="sibTrans" cxnId="{4C6E65B2-395A-4C2A-A668-C33213810FE3}">
      <dgm:prSet/>
      <dgm:spPr/>
      <dgm:t>
        <a:bodyPr/>
        <a:lstStyle/>
        <a:p>
          <a:endParaRPr lang="en-US"/>
        </a:p>
      </dgm:t>
    </dgm:pt>
    <dgm:pt modelId="{8DD5DA8A-1C1B-4EE0-B2E9-F3775C6BD50D}">
      <dgm:prSet custT="1"/>
      <dgm:spPr/>
      <dgm:t>
        <a:bodyPr/>
        <a:lstStyle/>
        <a:p>
          <a:r>
            <a:rPr lang="en-GB" sz="2400" dirty="0"/>
            <a:t>Access to mental health care</a:t>
          </a:r>
          <a:endParaRPr lang="en-US" sz="2400" dirty="0"/>
        </a:p>
      </dgm:t>
    </dgm:pt>
    <dgm:pt modelId="{85F17D03-7CD6-492F-A4E4-D37E3C5321A4}" type="parTrans" cxnId="{455965B3-B38A-446F-8C13-B26BD292326E}">
      <dgm:prSet/>
      <dgm:spPr/>
      <dgm:t>
        <a:bodyPr/>
        <a:lstStyle/>
        <a:p>
          <a:endParaRPr lang="en-US"/>
        </a:p>
      </dgm:t>
    </dgm:pt>
    <dgm:pt modelId="{6970083C-8D68-4664-BABD-261410352D24}" type="sibTrans" cxnId="{455965B3-B38A-446F-8C13-B26BD292326E}">
      <dgm:prSet/>
      <dgm:spPr/>
      <dgm:t>
        <a:bodyPr/>
        <a:lstStyle/>
        <a:p>
          <a:endParaRPr lang="en-US"/>
        </a:p>
      </dgm:t>
    </dgm:pt>
    <dgm:pt modelId="{736C48C6-16E9-4C7E-8D3E-B54D5387ED2A}">
      <dgm:prSet custT="1"/>
      <dgm:spPr/>
      <dgm:t>
        <a:bodyPr/>
        <a:lstStyle/>
        <a:p>
          <a:r>
            <a:rPr lang="en-GB" sz="2400" dirty="0"/>
            <a:t>Peer and community support</a:t>
          </a:r>
          <a:endParaRPr lang="en-US" sz="2400" dirty="0"/>
        </a:p>
      </dgm:t>
    </dgm:pt>
    <dgm:pt modelId="{2DEF0A31-606F-43A1-949C-D980E7A8F431}" type="parTrans" cxnId="{27F6D07D-90EF-4582-82CF-EBF27BB182F8}">
      <dgm:prSet/>
      <dgm:spPr/>
      <dgm:t>
        <a:bodyPr/>
        <a:lstStyle/>
        <a:p>
          <a:endParaRPr lang="en-US"/>
        </a:p>
      </dgm:t>
    </dgm:pt>
    <dgm:pt modelId="{5A3DC9BF-D499-4359-B37A-92FDFBF65175}" type="sibTrans" cxnId="{27F6D07D-90EF-4582-82CF-EBF27BB182F8}">
      <dgm:prSet/>
      <dgm:spPr/>
      <dgm:t>
        <a:bodyPr/>
        <a:lstStyle/>
        <a:p>
          <a:endParaRPr lang="en-US"/>
        </a:p>
      </dgm:t>
    </dgm:pt>
    <dgm:pt modelId="{654C3CB1-A3B9-45E8-9AF4-9AB21079E3CD}" type="pres">
      <dgm:prSet presAssocID="{D03AE1D2-653A-4DB8-A966-6C20C27D41AE}" presName="matrix" presStyleCnt="0">
        <dgm:presLayoutVars>
          <dgm:chMax val="1"/>
          <dgm:dir/>
          <dgm:resizeHandles val="exact"/>
        </dgm:presLayoutVars>
      </dgm:prSet>
      <dgm:spPr/>
    </dgm:pt>
    <dgm:pt modelId="{C9DB4EC8-B91B-480A-864D-F03A4F269F17}" type="pres">
      <dgm:prSet presAssocID="{D03AE1D2-653A-4DB8-A966-6C20C27D41AE}" presName="diamond" presStyleLbl="bgShp" presStyleIdx="0" presStyleCnt="1"/>
      <dgm:spPr/>
    </dgm:pt>
    <dgm:pt modelId="{CAF8D6D1-DBB1-44EE-923C-64A567CF43EC}" type="pres">
      <dgm:prSet presAssocID="{D03AE1D2-653A-4DB8-A966-6C20C27D41A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885785E-5643-43D1-B45A-A5B958B114F3}" type="pres">
      <dgm:prSet presAssocID="{D03AE1D2-653A-4DB8-A966-6C20C27D41A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7AF3137-F3DF-4D16-9437-AF9929473ED3}" type="pres">
      <dgm:prSet presAssocID="{D03AE1D2-653A-4DB8-A966-6C20C27D41A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C371ED4-3C59-4DCD-99D9-6C5B42B375DE}" type="pres">
      <dgm:prSet presAssocID="{D03AE1D2-653A-4DB8-A966-6C20C27D41A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95F3038-B12F-4AC9-BE32-6BA6503AE12D}" type="presOf" srcId="{8DD5DA8A-1C1B-4EE0-B2E9-F3775C6BD50D}" destId="{37AF3137-F3DF-4D16-9437-AF9929473ED3}" srcOrd="0" destOrd="0" presId="urn:microsoft.com/office/officeart/2005/8/layout/matrix3"/>
    <dgm:cxn modelId="{01D25359-D88B-4636-970A-47C69D5F93CD}" type="presOf" srcId="{7ACC1F0B-E5D2-4660-8E39-E8FEBE16E1E7}" destId="{8885785E-5643-43D1-B45A-A5B958B114F3}" srcOrd="0" destOrd="0" presId="urn:microsoft.com/office/officeart/2005/8/layout/matrix3"/>
    <dgm:cxn modelId="{27F6D07D-90EF-4582-82CF-EBF27BB182F8}" srcId="{D03AE1D2-653A-4DB8-A966-6C20C27D41AE}" destId="{736C48C6-16E9-4C7E-8D3E-B54D5387ED2A}" srcOrd="3" destOrd="0" parTransId="{2DEF0A31-606F-43A1-949C-D980E7A8F431}" sibTransId="{5A3DC9BF-D499-4359-B37A-92FDFBF65175}"/>
    <dgm:cxn modelId="{0C3BEC81-DF79-475E-A66B-14D0484805B1}" srcId="{D03AE1D2-653A-4DB8-A966-6C20C27D41AE}" destId="{45CD6123-5669-4ABD-BF85-8F880C7A26BA}" srcOrd="0" destOrd="0" parTransId="{58B7980C-D84F-42B9-AC94-4E20E3931E00}" sibTransId="{DEEF4871-7E69-4997-9ED1-87DCBA9F3FD7}"/>
    <dgm:cxn modelId="{536A91A8-A45E-4B38-B3CA-EC4389D3E499}" type="presOf" srcId="{D03AE1D2-653A-4DB8-A966-6C20C27D41AE}" destId="{654C3CB1-A3B9-45E8-9AF4-9AB21079E3CD}" srcOrd="0" destOrd="0" presId="urn:microsoft.com/office/officeart/2005/8/layout/matrix3"/>
    <dgm:cxn modelId="{5B33C3A8-E895-4414-9641-78347C6B1E5F}" type="presOf" srcId="{736C48C6-16E9-4C7E-8D3E-B54D5387ED2A}" destId="{EC371ED4-3C59-4DCD-99D9-6C5B42B375DE}" srcOrd="0" destOrd="0" presId="urn:microsoft.com/office/officeart/2005/8/layout/matrix3"/>
    <dgm:cxn modelId="{4C6E65B2-395A-4C2A-A668-C33213810FE3}" srcId="{D03AE1D2-653A-4DB8-A966-6C20C27D41AE}" destId="{7ACC1F0B-E5D2-4660-8E39-E8FEBE16E1E7}" srcOrd="1" destOrd="0" parTransId="{04EE1365-ACCD-4C0E-9C00-DC5FE73294C2}" sibTransId="{F167C4AD-7A82-4A6E-8B35-BC0BB0E9DA41}"/>
    <dgm:cxn modelId="{455965B3-B38A-446F-8C13-B26BD292326E}" srcId="{D03AE1D2-653A-4DB8-A966-6C20C27D41AE}" destId="{8DD5DA8A-1C1B-4EE0-B2E9-F3775C6BD50D}" srcOrd="2" destOrd="0" parTransId="{85F17D03-7CD6-492F-A4E4-D37E3C5321A4}" sibTransId="{6970083C-8D68-4664-BABD-261410352D24}"/>
    <dgm:cxn modelId="{CF4738C6-6D50-487D-9260-36B3CCD635BA}" type="presOf" srcId="{45CD6123-5669-4ABD-BF85-8F880C7A26BA}" destId="{CAF8D6D1-DBB1-44EE-923C-64A567CF43EC}" srcOrd="0" destOrd="0" presId="urn:microsoft.com/office/officeart/2005/8/layout/matrix3"/>
    <dgm:cxn modelId="{622E8BBB-8218-4491-9A0B-AB7B0265A682}" type="presParOf" srcId="{654C3CB1-A3B9-45E8-9AF4-9AB21079E3CD}" destId="{C9DB4EC8-B91B-480A-864D-F03A4F269F17}" srcOrd="0" destOrd="0" presId="urn:microsoft.com/office/officeart/2005/8/layout/matrix3"/>
    <dgm:cxn modelId="{E7D75679-D7F8-4A4E-98D1-E0F35E518B20}" type="presParOf" srcId="{654C3CB1-A3B9-45E8-9AF4-9AB21079E3CD}" destId="{CAF8D6D1-DBB1-44EE-923C-64A567CF43EC}" srcOrd="1" destOrd="0" presId="urn:microsoft.com/office/officeart/2005/8/layout/matrix3"/>
    <dgm:cxn modelId="{69C135F0-55C0-40B3-B178-972D4AFB55D7}" type="presParOf" srcId="{654C3CB1-A3B9-45E8-9AF4-9AB21079E3CD}" destId="{8885785E-5643-43D1-B45A-A5B958B114F3}" srcOrd="2" destOrd="0" presId="urn:microsoft.com/office/officeart/2005/8/layout/matrix3"/>
    <dgm:cxn modelId="{61603F8F-804D-4A34-BAFB-3D4D6A47C5EB}" type="presParOf" srcId="{654C3CB1-A3B9-45E8-9AF4-9AB21079E3CD}" destId="{37AF3137-F3DF-4D16-9437-AF9929473ED3}" srcOrd="3" destOrd="0" presId="urn:microsoft.com/office/officeart/2005/8/layout/matrix3"/>
    <dgm:cxn modelId="{61453D55-3B9A-4AA4-8DB4-1494997ED97B}" type="presParOf" srcId="{654C3CB1-A3B9-45E8-9AF4-9AB21079E3CD}" destId="{EC371ED4-3C59-4DCD-99D9-6C5B42B375D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BE14587-EE84-49AD-97F7-3E08A3013543}" type="doc">
      <dgm:prSet loTypeId="urn:microsoft.com/office/officeart/2005/8/layout/hList1" loCatId="list" qsTypeId="urn:microsoft.com/office/officeart/2005/8/quickstyle/simple1#7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2C126D2E-100A-48CC-AAB6-576F6167A1E6}">
      <dgm:prSet/>
      <dgm:spPr/>
      <dgm:t>
        <a:bodyPr/>
        <a:lstStyle/>
        <a:p>
          <a:r>
            <a:rPr lang="en-GB" b="1"/>
            <a:t>Culture and Social Learning</a:t>
          </a:r>
          <a:endParaRPr lang="en-US"/>
        </a:p>
      </dgm:t>
    </dgm:pt>
    <dgm:pt modelId="{26EE4A02-7E9B-4216-B857-4F719564AF35}" type="parTrans" cxnId="{C344D816-0063-4FBA-BF1A-A89324EE4791}">
      <dgm:prSet/>
      <dgm:spPr/>
      <dgm:t>
        <a:bodyPr/>
        <a:lstStyle/>
        <a:p>
          <a:endParaRPr lang="en-US"/>
        </a:p>
      </dgm:t>
    </dgm:pt>
    <dgm:pt modelId="{63369504-5A8D-4224-8F00-0B1FA2F173C4}" type="sibTrans" cxnId="{C344D816-0063-4FBA-BF1A-A89324EE4791}">
      <dgm:prSet/>
      <dgm:spPr/>
      <dgm:t>
        <a:bodyPr/>
        <a:lstStyle/>
        <a:p>
          <a:endParaRPr lang="en-US"/>
        </a:p>
      </dgm:t>
    </dgm:pt>
    <dgm:pt modelId="{CCA285BF-5996-48DF-935B-EC30BDFE764A}">
      <dgm:prSet/>
      <dgm:spPr/>
      <dgm:t>
        <a:bodyPr/>
        <a:lstStyle/>
        <a:p>
          <a:r>
            <a:rPr lang="en-GB" dirty="0"/>
            <a:t>Sex role stereotypes and socialisation</a:t>
          </a:r>
          <a:endParaRPr lang="en-US" dirty="0"/>
        </a:p>
      </dgm:t>
    </dgm:pt>
    <dgm:pt modelId="{CD9A7C81-8F90-41C9-9A38-7695989E6179}" type="parTrans" cxnId="{73C479CD-555F-4E50-9243-C6FA0D7D325C}">
      <dgm:prSet/>
      <dgm:spPr/>
      <dgm:t>
        <a:bodyPr/>
        <a:lstStyle/>
        <a:p>
          <a:endParaRPr lang="en-US"/>
        </a:p>
      </dgm:t>
    </dgm:pt>
    <dgm:pt modelId="{5B4B1DEF-296B-4810-8070-B5A2FF72130D}" type="sibTrans" cxnId="{73C479CD-555F-4E50-9243-C6FA0D7D325C}">
      <dgm:prSet/>
      <dgm:spPr/>
      <dgm:t>
        <a:bodyPr/>
        <a:lstStyle/>
        <a:p>
          <a:endParaRPr lang="en-US"/>
        </a:p>
      </dgm:t>
    </dgm:pt>
    <dgm:pt modelId="{C9719B11-682C-4E2E-B0B4-A71CB2DC02BB}">
      <dgm:prSet/>
      <dgm:spPr/>
      <dgm:t>
        <a:bodyPr/>
        <a:lstStyle/>
        <a:p>
          <a:r>
            <a:rPr lang="en-GB" b="1"/>
            <a:t>Biological Sex and Gender</a:t>
          </a:r>
          <a:endParaRPr lang="en-US"/>
        </a:p>
      </dgm:t>
    </dgm:pt>
    <dgm:pt modelId="{D0DA95F5-B48C-422B-9413-440AA5E93470}" type="parTrans" cxnId="{0358793F-D65D-4C86-BFE9-3B026676F446}">
      <dgm:prSet/>
      <dgm:spPr/>
      <dgm:t>
        <a:bodyPr/>
        <a:lstStyle/>
        <a:p>
          <a:endParaRPr lang="en-US"/>
        </a:p>
      </dgm:t>
    </dgm:pt>
    <dgm:pt modelId="{CF448402-A748-4CAE-AC49-BCA2F5B5CF51}" type="sibTrans" cxnId="{0358793F-D65D-4C86-BFE9-3B026676F446}">
      <dgm:prSet/>
      <dgm:spPr/>
      <dgm:t>
        <a:bodyPr/>
        <a:lstStyle/>
        <a:p>
          <a:endParaRPr lang="en-US"/>
        </a:p>
      </dgm:t>
    </dgm:pt>
    <dgm:pt modelId="{E135F06D-3438-46F0-8A20-58B189C08348}">
      <dgm:prSet/>
      <dgm:spPr/>
      <dgm:t>
        <a:bodyPr/>
        <a:lstStyle/>
        <a:p>
          <a:r>
            <a:rPr lang="en-GB" dirty="0"/>
            <a:t>Traditionally, gender seen as binary</a:t>
          </a:r>
          <a:endParaRPr lang="en-US" dirty="0"/>
        </a:p>
      </dgm:t>
    </dgm:pt>
    <dgm:pt modelId="{D1723942-A1D7-4819-9EBD-BE33CE4027A8}" type="parTrans" cxnId="{DC63EE16-F919-46B9-9D3C-C69BDE44F95C}">
      <dgm:prSet/>
      <dgm:spPr/>
      <dgm:t>
        <a:bodyPr/>
        <a:lstStyle/>
        <a:p>
          <a:endParaRPr lang="en-US"/>
        </a:p>
      </dgm:t>
    </dgm:pt>
    <dgm:pt modelId="{DB2AB878-D7CA-4494-9743-F53052B3A6DC}" type="sibTrans" cxnId="{DC63EE16-F919-46B9-9D3C-C69BDE44F95C}">
      <dgm:prSet/>
      <dgm:spPr/>
      <dgm:t>
        <a:bodyPr/>
        <a:lstStyle/>
        <a:p>
          <a:endParaRPr lang="en-US"/>
        </a:p>
      </dgm:t>
    </dgm:pt>
    <dgm:pt modelId="{D8869321-A1EB-4C30-A6C1-B4C245EC04D5}">
      <dgm:prSet/>
      <dgm:spPr/>
      <dgm:t>
        <a:bodyPr/>
        <a:lstStyle/>
        <a:p>
          <a:r>
            <a:rPr lang="en-GB" dirty="0"/>
            <a:t>Modern psychology recognises that gender:</a:t>
          </a:r>
          <a:endParaRPr lang="en-US" dirty="0"/>
        </a:p>
      </dgm:t>
    </dgm:pt>
    <dgm:pt modelId="{1084E366-A801-4C05-998A-FB769FEC8E2D}" type="parTrans" cxnId="{421A8D21-7EE0-422F-933C-09F751F29160}">
      <dgm:prSet/>
      <dgm:spPr/>
      <dgm:t>
        <a:bodyPr/>
        <a:lstStyle/>
        <a:p>
          <a:endParaRPr lang="en-US"/>
        </a:p>
      </dgm:t>
    </dgm:pt>
    <dgm:pt modelId="{C7D5ECA7-80DE-4FF4-9909-97A82811562A}" type="sibTrans" cxnId="{421A8D21-7EE0-422F-933C-09F751F29160}">
      <dgm:prSet/>
      <dgm:spPr/>
      <dgm:t>
        <a:bodyPr/>
        <a:lstStyle/>
        <a:p>
          <a:endParaRPr lang="en-US"/>
        </a:p>
      </dgm:t>
    </dgm:pt>
    <dgm:pt modelId="{2D99413F-D2DF-4242-9255-0D79A46E43CF}">
      <dgm:prSet/>
      <dgm:spPr/>
      <dgm:t>
        <a:bodyPr/>
        <a:lstStyle/>
        <a:p>
          <a:r>
            <a:rPr lang="en-GB"/>
            <a:t>can be fluid</a:t>
          </a:r>
          <a:endParaRPr lang="en-US"/>
        </a:p>
      </dgm:t>
    </dgm:pt>
    <dgm:pt modelId="{F81A5931-AFFC-4660-9EFF-6B81ECBC4465}" type="parTrans" cxnId="{D3D714D8-4452-4103-B33B-B7B0E812E9FF}">
      <dgm:prSet/>
      <dgm:spPr/>
      <dgm:t>
        <a:bodyPr/>
        <a:lstStyle/>
        <a:p>
          <a:endParaRPr lang="en-US"/>
        </a:p>
      </dgm:t>
    </dgm:pt>
    <dgm:pt modelId="{3BF19D72-7FFC-4158-8DD7-8D0D05F10479}" type="sibTrans" cxnId="{D3D714D8-4452-4103-B33B-B7B0E812E9FF}">
      <dgm:prSet/>
      <dgm:spPr/>
      <dgm:t>
        <a:bodyPr/>
        <a:lstStyle/>
        <a:p>
          <a:endParaRPr lang="en-US"/>
        </a:p>
      </dgm:t>
    </dgm:pt>
    <dgm:pt modelId="{3EC976CA-FC7F-4ACC-A7D7-BE99C29AE497}">
      <dgm:prSet/>
      <dgm:spPr/>
      <dgm:t>
        <a:bodyPr/>
        <a:lstStyle/>
        <a:p>
          <a:r>
            <a:rPr lang="en-GB"/>
            <a:t>exists on a spectrum</a:t>
          </a:r>
          <a:endParaRPr lang="en-US"/>
        </a:p>
      </dgm:t>
    </dgm:pt>
    <dgm:pt modelId="{9D36AA10-67E0-4C52-B85E-03152FE1C363}" type="parTrans" cxnId="{DA31C612-24D8-4652-8E95-6513BC5F5E2D}">
      <dgm:prSet/>
      <dgm:spPr/>
      <dgm:t>
        <a:bodyPr/>
        <a:lstStyle/>
        <a:p>
          <a:endParaRPr lang="en-US"/>
        </a:p>
      </dgm:t>
    </dgm:pt>
    <dgm:pt modelId="{490D3261-C33A-4DCD-8563-A07E5F843137}" type="sibTrans" cxnId="{DA31C612-24D8-4652-8E95-6513BC5F5E2D}">
      <dgm:prSet/>
      <dgm:spPr/>
      <dgm:t>
        <a:bodyPr/>
        <a:lstStyle/>
        <a:p>
          <a:endParaRPr lang="en-US"/>
        </a:p>
      </dgm:t>
    </dgm:pt>
    <dgm:pt modelId="{9FEECB18-E515-4B0F-AEAE-A1F37A6283AF}">
      <dgm:prSet/>
      <dgm:spPr/>
      <dgm:t>
        <a:bodyPr/>
        <a:lstStyle/>
        <a:p>
          <a:r>
            <a:rPr lang="en-GB" b="1"/>
            <a:t>Sociobiological view</a:t>
          </a:r>
          <a:endParaRPr lang="en-US"/>
        </a:p>
      </dgm:t>
    </dgm:pt>
    <dgm:pt modelId="{CAEF05DA-06C4-40F9-A2DD-74379948F20A}" type="parTrans" cxnId="{1CE2E311-9688-4B3F-A9A0-BFD357791D40}">
      <dgm:prSet/>
      <dgm:spPr/>
      <dgm:t>
        <a:bodyPr/>
        <a:lstStyle/>
        <a:p>
          <a:endParaRPr lang="en-US"/>
        </a:p>
      </dgm:t>
    </dgm:pt>
    <dgm:pt modelId="{DF875AF8-FF5B-40B6-8296-09F232905DC1}" type="sibTrans" cxnId="{1CE2E311-9688-4B3F-A9A0-BFD357791D40}">
      <dgm:prSet/>
      <dgm:spPr/>
      <dgm:t>
        <a:bodyPr/>
        <a:lstStyle/>
        <a:p>
          <a:endParaRPr lang="en-US"/>
        </a:p>
      </dgm:t>
    </dgm:pt>
    <dgm:pt modelId="{4D87DCC5-4CF2-4DCF-B1CE-66A2A384E8FD}">
      <dgm:prSet/>
      <dgm:spPr/>
      <dgm:t>
        <a:bodyPr/>
        <a:lstStyle/>
        <a:p>
          <a:r>
            <a:rPr lang="en-GB" dirty="0"/>
            <a:t>Men and women are the product of a complex system of factors and forces</a:t>
          </a:r>
          <a:endParaRPr lang="en-US" dirty="0"/>
        </a:p>
      </dgm:t>
    </dgm:pt>
    <dgm:pt modelId="{73D0BD8E-602D-455B-A41F-EA054A54FF3F}" type="parTrans" cxnId="{54C95D33-9CC9-4473-BACA-1005B75359C4}">
      <dgm:prSet/>
      <dgm:spPr/>
      <dgm:t>
        <a:bodyPr/>
        <a:lstStyle/>
        <a:p>
          <a:endParaRPr lang="en-US"/>
        </a:p>
      </dgm:t>
    </dgm:pt>
    <dgm:pt modelId="{17423335-D9B8-488D-86B6-ACFFDEA20B3C}" type="sibTrans" cxnId="{54C95D33-9CC9-4473-BACA-1005B75359C4}">
      <dgm:prSet/>
      <dgm:spPr/>
      <dgm:t>
        <a:bodyPr/>
        <a:lstStyle/>
        <a:p>
          <a:endParaRPr lang="en-US"/>
        </a:p>
      </dgm:t>
    </dgm:pt>
    <dgm:pt modelId="{75C03AB4-AAB1-4A1F-A021-30DB97759483}">
      <dgm:prSet/>
      <dgm:spPr/>
      <dgm:t>
        <a:bodyPr/>
        <a:lstStyle/>
        <a:p>
          <a:r>
            <a:rPr lang="en-GB" b="1"/>
            <a:t>Cognitive explanations</a:t>
          </a:r>
          <a:endParaRPr lang="en-US"/>
        </a:p>
      </dgm:t>
    </dgm:pt>
    <dgm:pt modelId="{665F1429-023C-4212-B088-354248A6B6F8}" type="parTrans" cxnId="{F6443B06-A432-447B-92D9-A816A8FEB8B5}">
      <dgm:prSet/>
      <dgm:spPr/>
      <dgm:t>
        <a:bodyPr/>
        <a:lstStyle/>
        <a:p>
          <a:endParaRPr lang="en-US"/>
        </a:p>
      </dgm:t>
    </dgm:pt>
    <dgm:pt modelId="{8EA99508-F094-4580-9F1B-52D32ED4EC6A}" type="sibTrans" cxnId="{F6443B06-A432-447B-92D9-A816A8FEB8B5}">
      <dgm:prSet/>
      <dgm:spPr/>
      <dgm:t>
        <a:bodyPr/>
        <a:lstStyle/>
        <a:p>
          <a:endParaRPr lang="en-US"/>
        </a:p>
      </dgm:t>
    </dgm:pt>
    <dgm:pt modelId="{5BE1341F-8380-4717-96C6-98C48FC13817}">
      <dgm:prSet/>
      <dgm:spPr/>
      <dgm:t>
        <a:bodyPr/>
        <a:lstStyle/>
        <a:p>
          <a:r>
            <a:rPr lang="en-GB"/>
            <a:t>Understandings of gender identities become increasingly complex as children develop cognitively</a:t>
          </a:r>
          <a:endParaRPr lang="en-US"/>
        </a:p>
      </dgm:t>
    </dgm:pt>
    <dgm:pt modelId="{64560F97-E41A-4820-B0F8-C45FA61BBE12}" type="parTrans" cxnId="{15E108B4-ECD4-4CD6-8F14-3A66003D6905}">
      <dgm:prSet/>
      <dgm:spPr/>
      <dgm:t>
        <a:bodyPr/>
        <a:lstStyle/>
        <a:p>
          <a:endParaRPr lang="en-US"/>
        </a:p>
      </dgm:t>
    </dgm:pt>
    <dgm:pt modelId="{03152A38-34B5-4E12-8E7E-EAF22A00AE6F}" type="sibTrans" cxnId="{15E108B4-ECD4-4CD6-8F14-3A66003D6905}">
      <dgm:prSet/>
      <dgm:spPr/>
      <dgm:t>
        <a:bodyPr/>
        <a:lstStyle/>
        <a:p>
          <a:endParaRPr lang="en-US"/>
        </a:p>
      </dgm:t>
    </dgm:pt>
    <dgm:pt modelId="{D0D170D7-7575-434D-9E07-47A4D418B6DA}">
      <dgm:prSet/>
      <dgm:spPr/>
      <dgm:t>
        <a:bodyPr/>
        <a:lstStyle/>
        <a:p>
          <a:r>
            <a:rPr lang="en-GB" b="1"/>
            <a:t>Alternative gender identities</a:t>
          </a:r>
          <a:endParaRPr lang="en-US"/>
        </a:p>
      </dgm:t>
    </dgm:pt>
    <dgm:pt modelId="{0B307499-576F-44B9-B2D1-4C743FA9DCCC}" type="parTrans" cxnId="{B380F5CC-28FE-4895-BD5B-C38C699F457D}">
      <dgm:prSet/>
      <dgm:spPr/>
      <dgm:t>
        <a:bodyPr/>
        <a:lstStyle/>
        <a:p>
          <a:endParaRPr lang="en-US"/>
        </a:p>
      </dgm:t>
    </dgm:pt>
    <dgm:pt modelId="{0D140F91-A3BD-4271-86AB-A2203AA0B6CE}" type="sibTrans" cxnId="{B380F5CC-28FE-4895-BD5B-C38C699F457D}">
      <dgm:prSet/>
      <dgm:spPr/>
      <dgm:t>
        <a:bodyPr/>
        <a:lstStyle/>
        <a:p>
          <a:endParaRPr lang="en-US"/>
        </a:p>
      </dgm:t>
    </dgm:pt>
    <dgm:pt modelId="{72EA652F-3AB9-4B7E-A7AD-568A5344D0AA}">
      <dgm:prSet/>
      <dgm:spPr/>
      <dgm:t>
        <a:bodyPr/>
        <a:lstStyle/>
        <a:p>
          <a:r>
            <a:rPr lang="en-US" dirty="0"/>
            <a:t>Gender as a spectrum</a:t>
          </a:r>
        </a:p>
      </dgm:t>
    </dgm:pt>
    <dgm:pt modelId="{9DB41797-07EB-4782-AD9C-25117A4C5E4D}" type="parTrans" cxnId="{B2184B03-084B-4551-BE2D-A325F38B95CA}">
      <dgm:prSet/>
      <dgm:spPr/>
      <dgm:t>
        <a:bodyPr/>
        <a:lstStyle/>
        <a:p>
          <a:endParaRPr lang="en-US"/>
        </a:p>
      </dgm:t>
    </dgm:pt>
    <dgm:pt modelId="{F9F0F429-F5BA-4C4B-905B-DBAC6979C79F}" type="sibTrans" cxnId="{B2184B03-084B-4551-BE2D-A325F38B95CA}">
      <dgm:prSet/>
      <dgm:spPr/>
      <dgm:t>
        <a:bodyPr/>
        <a:lstStyle/>
        <a:p>
          <a:endParaRPr lang="en-US"/>
        </a:p>
      </dgm:t>
    </dgm:pt>
    <dgm:pt modelId="{97836244-5799-42AF-A77A-09CDC638F25B}">
      <dgm:prSet/>
      <dgm:spPr/>
      <dgm:t>
        <a:bodyPr/>
        <a:lstStyle/>
        <a:p>
          <a:r>
            <a:rPr lang="en-GB"/>
            <a:t>Role of schools</a:t>
          </a:r>
          <a:endParaRPr lang="en-US"/>
        </a:p>
      </dgm:t>
    </dgm:pt>
    <dgm:pt modelId="{C6BA2B5B-E8F4-4B6F-A864-76A79B315E0F}" type="parTrans" cxnId="{0C41F0E9-4370-4956-9866-F17BEFD3B3E8}">
      <dgm:prSet/>
      <dgm:spPr/>
      <dgm:t>
        <a:bodyPr/>
        <a:lstStyle/>
        <a:p>
          <a:endParaRPr lang="en-US"/>
        </a:p>
      </dgm:t>
    </dgm:pt>
    <dgm:pt modelId="{C06D67C8-128A-49C1-A03D-0B84904E253F}" type="sibTrans" cxnId="{0C41F0E9-4370-4956-9866-F17BEFD3B3E8}">
      <dgm:prSet/>
      <dgm:spPr/>
      <dgm:t>
        <a:bodyPr/>
        <a:lstStyle/>
        <a:p>
          <a:endParaRPr lang="en-US"/>
        </a:p>
      </dgm:t>
    </dgm:pt>
    <dgm:pt modelId="{347A42A9-8AC2-435D-B8E5-6B08BB9E6A07}">
      <dgm:prSet/>
      <dgm:spPr/>
      <dgm:t>
        <a:bodyPr/>
        <a:lstStyle/>
        <a:p>
          <a:r>
            <a:rPr lang="en-GB"/>
            <a:t>Protective factors</a:t>
          </a:r>
          <a:endParaRPr lang="en-US"/>
        </a:p>
      </dgm:t>
    </dgm:pt>
    <dgm:pt modelId="{329E81E3-451E-480D-99B9-6BA8D8D4AB50}" type="parTrans" cxnId="{63BD11DD-BF68-4FCA-8946-235799445B81}">
      <dgm:prSet/>
      <dgm:spPr/>
      <dgm:t>
        <a:bodyPr/>
        <a:lstStyle/>
        <a:p>
          <a:endParaRPr lang="en-US"/>
        </a:p>
      </dgm:t>
    </dgm:pt>
    <dgm:pt modelId="{E874E180-7BF9-4967-99F0-955947B7D5B1}" type="sibTrans" cxnId="{63BD11DD-BF68-4FCA-8946-235799445B81}">
      <dgm:prSet/>
      <dgm:spPr/>
      <dgm:t>
        <a:bodyPr/>
        <a:lstStyle/>
        <a:p>
          <a:endParaRPr lang="en-US"/>
        </a:p>
      </dgm:t>
    </dgm:pt>
    <dgm:pt modelId="{6B1C2CA8-A9F3-4D37-AEF1-4A64E100CDBD}">
      <dgm:prSet/>
      <dgm:spPr/>
      <dgm:t>
        <a:bodyPr/>
        <a:lstStyle/>
        <a:p>
          <a:r>
            <a:rPr lang="en-US" dirty="0"/>
            <a:t>Social Learning Theory</a:t>
          </a:r>
        </a:p>
      </dgm:t>
    </dgm:pt>
    <dgm:pt modelId="{A5EA8162-25C8-4B91-8D0C-A088C45EE185}" type="parTrans" cxnId="{F01C9F1C-C3BC-45F9-9251-53EF9B1B1B8F}">
      <dgm:prSet/>
      <dgm:spPr/>
      <dgm:t>
        <a:bodyPr/>
        <a:lstStyle/>
        <a:p>
          <a:endParaRPr lang="en-GB"/>
        </a:p>
      </dgm:t>
    </dgm:pt>
    <dgm:pt modelId="{E1B4815A-CC2B-4C8B-BE4A-A7012A8E40AC}" type="sibTrans" cxnId="{F01C9F1C-C3BC-45F9-9251-53EF9B1B1B8F}">
      <dgm:prSet/>
      <dgm:spPr/>
      <dgm:t>
        <a:bodyPr/>
        <a:lstStyle/>
        <a:p>
          <a:endParaRPr lang="en-GB"/>
        </a:p>
      </dgm:t>
    </dgm:pt>
    <dgm:pt modelId="{4AA4F2ED-A764-4447-85FA-CC6F4724B9FB}">
      <dgm:prSet/>
      <dgm:spPr/>
      <dgm:t>
        <a:bodyPr/>
        <a:lstStyle/>
        <a:p>
          <a:r>
            <a:rPr lang="en-GB" dirty="0"/>
            <a:t>These combine in various ways to produce a whole range of masculinities and femininities</a:t>
          </a:r>
          <a:endParaRPr lang="en-US" dirty="0"/>
        </a:p>
      </dgm:t>
    </dgm:pt>
    <dgm:pt modelId="{1F7E8B9B-E219-495D-B83E-1026BA03101C}" type="parTrans" cxnId="{974C9464-E05F-499F-9503-E6BDEC3A6C55}">
      <dgm:prSet/>
      <dgm:spPr/>
      <dgm:t>
        <a:bodyPr/>
        <a:lstStyle/>
        <a:p>
          <a:endParaRPr lang="en-GB"/>
        </a:p>
      </dgm:t>
    </dgm:pt>
    <dgm:pt modelId="{1E37DB8F-9861-48B3-B305-55D23A1CBD6B}" type="sibTrans" cxnId="{974C9464-E05F-499F-9503-E6BDEC3A6C55}">
      <dgm:prSet/>
      <dgm:spPr/>
      <dgm:t>
        <a:bodyPr/>
        <a:lstStyle/>
        <a:p>
          <a:endParaRPr lang="en-GB"/>
        </a:p>
      </dgm:t>
    </dgm:pt>
    <dgm:pt modelId="{4D6728F9-4C4C-4BE6-9524-7F7B9ED366D7}">
      <dgm:prSet/>
      <dgm:spPr/>
      <dgm:t>
        <a:bodyPr/>
        <a:lstStyle/>
        <a:p>
          <a:r>
            <a:rPr lang="en-GB" dirty="0"/>
            <a:t>Mental health risks</a:t>
          </a:r>
          <a:endParaRPr lang="en-US" dirty="0"/>
        </a:p>
      </dgm:t>
    </dgm:pt>
    <dgm:pt modelId="{80CE0CCB-75E7-4FF7-B62B-3D71BAC4C9C7}" type="parTrans" cxnId="{AA033994-7913-46AA-919E-0483E2C693EB}">
      <dgm:prSet/>
      <dgm:spPr/>
      <dgm:t>
        <a:bodyPr/>
        <a:lstStyle/>
        <a:p>
          <a:endParaRPr lang="en-GB"/>
        </a:p>
      </dgm:t>
    </dgm:pt>
    <dgm:pt modelId="{C725BF77-E83D-4561-95C8-B7951E66D2A0}" type="sibTrans" cxnId="{AA033994-7913-46AA-919E-0483E2C693EB}">
      <dgm:prSet/>
      <dgm:spPr/>
      <dgm:t>
        <a:bodyPr/>
        <a:lstStyle/>
        <a:p>
          <a:endParaRPr lang="en-GB"/>
        </a:p>
      </dgm:t>
    </dgm:pt>
    <dgm:pt modelId="{624763DC-DCE6-4D41-BE9D-A9B105324F1B}" type="pres">
      <dgm:prSet presAssocID="{7BE14587-EE84-49AD-97F7-3E08A3013543}" presName="Name0" presStyleCnt="0">
        <dgm:presLayoutVars>
          <dgm:dir/>
          <dgm:animLvl val="lvl"/>
          <dgm:resizeHandles val="exact"/>
        </dgm:presLayoutVars>
      </dgm:prSet>
      <dgm:spPr/>
    </dgm:pt>
    <dgm:pt modelId="{2067B6A6-B80E-4566-A1EC-8A2198235EEB}" type="pres">
      <dgm:prSet presAssocID="{2C126D2E-100A-48CC-AAB6-576F6167A1E6}" presName="composite" presStyleCnt="0"/>
      <dgm:spPr/>
    </dgm:pt>
    <dgm:pt modelId="{3D6D712E-6DD0-4AFA-8E57-E08CBEB7E160}" type="pres">
      <dgm:prSet presAssocID="{2C126D2E-100A-48CC-AAB6-576F6167A1E6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7FE7C651-6996-4D05-92AD-0C4D3A95B763}" type="pres">
      <dgm:prSet presAssocID="{2C126D2E-100A-48CC-AAB6-576F6167A1E6}" presName="desTx" presStyleLbl="alignAccFollowNode1" presStyleIdx="0" presStyleCnt="5">
        <dgm:presLayoutVars>
          <dgm:bulletEnabled val="1"/>
        </dgm:presLayoutVars>
      </dgm:prSet>
      <dgm:spPr/>
    </dgm:pt>
    <dgm:pt modelId="{4BA252E4-3230-426E-BF3C-4E3BD98D6E6F}" type="pres">
      <dgm:prSet presAssocID="{63369504-5A8D-4224-8F00-0B1FA2F173C4}" presName="space" presStyleCnt="0"/>
      <dgm:spPr/>
    </dgm:pt>
    <dgm:pt modelId="{62B777CA-4273-4A58-B16A-FC8D8B34C011}" type="pres">
      <dgm:prSet presAssocID="{C9719B11-682C-4E2E-B0B4-A71CB2DC02BB}" presName="composite" presStyleCnt="0"/>
      <dgm:spPr/>
    </dgm:pt>
    <dgm:pt modelId="{7254A89D-5DEC-4721-8F8B-EEB55EF660C4}" type="pres">
      <dgm:prSet presAssocID="{C9719B11-682C-4E2E-B0B4-A71CB2DC02BB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49FA1D30-3BCF-47AC-82BB-B67290B7724D}" type="pres">
      <dgm:prSet presAssocID="{C9719B11-682C-4E2E-B0B4-A71CB2DC02BB}" presName="desTx" presStyleLbl="alignAccFollowNode1" presStyleIdx="1" presStyleCnt="5">
        <dgm:presLayoutVars>
          <dgm:bulletEnabled val="1"/>
        </dgm:presLayoutVars>
      </dgm:prSet>
      <dgm:spPr/>
    </dgm:pt>
    <dgm:pt modelId="{22998710-DA4A-4D29-B22E-00F5FD30A03C}" type="pres">
      <dgm:prSet presAssocID="{CF448402-A748-4CAE-AC49-BCA2F5B5CF51}" presName="space" presStyleCnt="0"/>
      <dgm:spPr/>
    </dgm:pt>
    <dgm:pt modelId="{6EB7E709-A2C8-4873-9FFF-58E7B237C207}" type="pres">
      <dgm:prSet presAssocID="{9FEECB18-E515-4B0F-AEAE-A1F37A6283AF}" presName="composite" presStyleCnt="0"/>
      <dgm:spPr/>
    </dgm:pt>
    <dgm:pt modelId="{05C5D5AD-FA16-497D-9A03-822CCD99B732}" type="pres">
      <dgm:prSet presAssocID="{9FEECB18-E515-4B0F-AEAE-A1F37A6283AF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0BBD506F-0078-43C6-BCCA-7C3C00CCEDDA}" type="pres">
      <dgm:prSet presAssocID="{9FEECB18-E515-4B0F-AEAE-A1F37A6283AF}" presName="desTx" presStyleLbl="alignAccFollowNode1" presStyleIdx="2" presStyleCnt="5">
        <dgm:presLayoutVars>
          <dgm:bulletEnabled val="1"/>
        </dgm:presLayoutVars>
      </dgm:prSet>
      <dgm:spPr/>
    </dgm:pt>
    <dgm:pt modelId="{F16E24F1-C40C-4BED-8A83-B919F9C863C6}" type="pres">
      <dgm:prSet presAssocID="{DF875AF8-FF5B-40B6-8296-09F232905DC1}" presName="space" presStyleCnt="0"/>
      <dgm:spPr/>
    </dgm:pt>
    <dgm:pt modelId="{F6255EEE-9B8C-4BED-A429-97DC9053841E}" type="pres">
      <dgm:prSet presAssocID="{75C03AB4-AAB1-4A1F-A021-30DB97759483}" presName="composite" presStyleCnt="0"/>
      <dgm:spPr/>
    </dgm:pt>
    <dgm:pt modelId="{BD0B92B9-B97A-4968-A241-666AF49CA2D5}" type="pres">
      <dgm:prSet presAssocID="{75C03AB4-AAB1-4A1F-A021-30DB97759483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F0D10E4B-5754-4D5A-B7FC-E2E443F548EF}" type="pres">
      <dgm:prSet presAssocID="{75C03AB4-AAB1-4A1F-A021-30DB97759483}" presName="desTx" presStyleLbl="alignAccFollowNode1" presStyleIdx="3" presStyleCnt="5">
        <dgm:presLayoutVars>
          <dgm:bulletEnabled val="1"/>
        </dgm:presLayoutVars>
      </dgm:prSet>
      <dgm:spPr/>
    </dgm:pt>
    <dgm:pt modelId="{27E7DE25-66DA-47EB-A99B-ACF56E0A6DEB}" type="pres">
      <dgm:prSet presAssocID="{8EA99508-F094-4580-9F1B-52D32ED4EC6A}" presName="space" presStyleCnt="0"/>
      <dgm:spPr/>
    </dgm:pt>
    <dgm:pt modelId="{5C5663DD-8931-4F45-9118-31E661A8EF41}" type="pres">
      <dgm:prSet presAssocID="{D0D170D7-7575-434D-9E07-47A4D418B6DA}" presName="composite" presStyleCnt="0"/>
      <dgm:spPr/>
    </dgm:pt>
    <dgm:pt modelId="{F6C43494-C03F-4B94-AD4B-186B6D31E696}" type="pres">
      <dgm:prSet presAssocID="{D0D170D7-7575-434D-9E07-47A4D418B6DA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BCCE7C7B-0CFF-4EEE-8CBA-03868FB2EF4D}" type="pres">
      <dgm:prSet presAssocID="{D0D170D7-7575-434D-9E07-47A4D418B6DA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B2184B03-084B-4551-BE2D-A325F38B95CA}" srcId="{D0D170D7-7575-434D-9E07-47A4D418B6DA}" destId="{72EA652F-3AB9-4B7E-A7AD-568A5344D0AA}" srcOrd="0" destOrd="0" parTransId="{9DB41797-07EB-4782-AD9C-25117A4C5E4D}" sibTransId="{F9F0F429-F5BA-4C4B-905B-DBAC6979C79F}"/>
    <dgm:cxn modelId="{F6443B06-A432-447B-92D9-A816A8FEB8B5}" srcId="{7BE14587-EE84-49AD-97F7-3E08A3013543}" destId="{75C03AB4-AAB1-4A1F-A021-30DB97759483}" srcOrd="3" destOrd="0" parTransId="{665F1429-023C-4212-B088-354248A6B6F8}" sibTransId="{8EA99508-F094-4580-9F1B-52D32ED4EC6A}"/>
    <dgm:cxn modelId="{1CE2E311-9688-4B3F-A9A0-BFD357791D40}" srcId="{7BE14587-EE84-49AD-97F7-3E08A3013543}" destId="{9FEECB18-E515-4B0F-AEAE-A1F37A6283AF}" srcOrd="2" destOrd="0" parTransId="{CAEF05DA-06C4-40F9-A2DD-74379948F20A}" sibTransId="{DF875AF8-FF5B-40B6-8296-09F232905DC1}"/>
    <dgm:cxn modelId="{DA31C612-24D8-4652-8E95-6513BC5F5E2D}" srcId="{D8869321-A1EB-4C30-A6C1-B4C245EC04D5}" destId="{3EC976CA-FC7F-4ACC-A7D7-BE99C29AE497}" srcOrd="1" destOrd="0" parTransId="{9D36AA10-67E0-4C52-B85E-03152FE1C363}" sibTransId="{490D3261-C33A-4DCD-8563-A07E5F843137}"/>
    <dgm:cxn modelId="{7EA92D13-6EE9-4478-8A41-EA998ABA5429}" type="presOf" srcId="{4D87DCC5-4CF2-4DCF-B1CE-66A2A384E8FD}" destId="{0BBD506F-0078-43C6-BCCA-7C3C00CCEDDA}" srcOrd="0" destOrd="0" presId="urn:microsoft.com/office/officeart/2005/8/layout/hList1"/>
    <dgm:cxn modelId="{C344D816-0063-4FBA-BF1A-A89324EE4791}" srcId="{7BE14587-EE84-49AD-97F7-3E08A3013543}" destId="{2C126D2E-100A-48CC-AAB6-576F6167A1E6}" srcOrd="0" destOrd="0" parTransId="{26EE4A02-7E9B-4216-B857-4F719564AF35}" sibTransId="{63369504-5A8D-4224-8F00-0B1FA2F173C4}"/>
    <dgm:cxn modelId="{56D4D916-2CEF-4FBA-BBAC-85284C7F2537}" type="presOf" srcId="{72EA652F-3AB9-4B7E-A7AD-568A5344D0AA}" destId="{BCCE7C7B-0CFF-4EEE-8CBA-03868FB2EF4D}" srcOrd="0" destOrd="0" presId="urn:microsoft.com/office/officeart/2005/8/layout/hList1"/>
    <dgm:cxn modelId="{DC63EE16-F919-46B9-9D3C-C69BDE44F95C}" srcId="{C9719B11-682C-4E2E-B0B4-A71CB2DC02BB}" destId="{E135F06D-3438-46F0-8A20-58B189C08348}" srcOrd="0" destOrd="0" parTransId="{D1723942-A1D7-4819-9EBD-BE33CE4027A8}" sibTransId="{DB2AB878-D7CA-4494-9743-F53052B3A6DC}"/>
    <dgm:cxn modelId="{F01C9F1C-C3BC-45F9-9251-53EF9B1B1B8F}" srcId="{2C126D2E-100A-48CC-AAB6-576F6167A1E6}" destId="{6B1C2CA8-A9F3-4D37-AEF1-4A64E100CDBD}" srcOrd="1" destOrd="0" parTransId="{A5EA8162-25C8-4B91-8D0C-A088C45EE185}" sibTransId="{E1B4815A-CC2B-4C8B-BE4A-A7012A8E40AC}"/>
    <dgm:cxn modelId="{421A8D21-7EE0-422F-933C-09F751F29160}" srcId="{C9719B11-682C-4E2E-B0B4-A71CB2DC02BB}" destId="{D8869321-A1EB-4C30-A6C1-B4C245EC04D5}" srcOrd="1" destOrd="0" parTransId="{1084E366-A801-4C05-998A-FB769FEC8E2D}" sibTransId="{C7D5ECA7-80DE-4FF4-9909-97A82811562A}"/>
    <dgm:cxn modelId="{54C95D33-9CC9-4473-BACA-1005B75359C4}" srcId="{9FEECB18-E515-4B0F-AEAE-A1F37A6283AF}" destId="{4D87DCC5-4CF2-4DCF-B1CE-66A2A384E8FD}" srcOrd="0" destOrd="0" parTransId="{73D0BD8E-602D-455B-A41F-EA054A54FF3F}" sibTransId="{17423335-D9B8-488D-86B6-ACFFDEA20B3C}"/>
    <dgm:cxn modelId="{0358793F-D65D-4C86-BFE9-3B026676F446}" srcId="{7BE14587-EE84-49AD-97F7-3E08A3013543}" destId="{C9719B11-682C-4E2E-B0B4-A71CB2DC02BB}" srcOrd="1" destOrd="0" parTransId="{D0DA95F5-B48C-422B-9413-440AA5E93470}" sibTransId="{CF448402-A748-4CAE-AC49-BCA2F5B5CF51}"/>
    <dgm:cxn modelId="{8923BC5D-12DF-437C-8CDB-7958FD1923FD}" type="presOf" srcId="{CCA285BF-5996-48DF-935B-EC30BDFE764A}" destId="{7FE7C651-6996-4D05-92AD-0C4D3A95B763}" srcOrd="0" destOrd="0" presId="urn:microsoft.com/office/officeart/2005/8/layout/hList1"/>
    <dgm:cxn modelId="{722D4D43-4AE3-4BB2-B7EF-18DB1591824D}" type="presOf" srcId="{2D99413F-D2DF-4242-9255-0D79A46E43CF}" destId="{49FA1D30-3BCF-47AC-82BB-B67290B7724D}" srcOrd="0" destOrd="2" presId="urn:microsoft.com/office/officeart/2005/8/layout/hList1"/>
    <dgm:cxn modelId="{974C9464-E05F-499F-9503-E6BDEC3A6C55}" srcId="{9FEECB18-E515-4B0F-AEAE-A1F37A6283AF}" destId="{4AA4F2ED-A764-4447-85FA-CC6F4724B9FB}" srcOrd="1" destOrd="0" parTransId="{1F7E8B9B-E219-495D-B83E-1026BA03101C}" sibTransId="{1E37DB8F-9861-48B3-B305-55D23A1CBD6B}"/>
    <dgm:cxn modelId="{5EDEEE64-BADC-4AE6-8876-DBD06A42EFD7}" type="presOf" srcId="{2C126D2E-100A-48CC-AAB6-576F6167A1E6}" destId="{3D6D712E-6DD0-4AFA-8E57-E08CBEB7E160}" srcOrd="0" destOrd="0" presId="urn:microsoft.com/office/officeart/2005/8/layout/hList1"/>
    <dgm:cxn modelId="{45D47166-1C17-4FA3-993A-6D6AB29D550F}" type="presOf" srcId="{3EC976CA-FC7F-4ACC-A7D7-BE99C29AE497}" destId="{49FA1D30-3BCF-47AC-82BB-B67290B7724D}" srcOrd="0" destOrd="3" presId="urn:microsoft.com/office/officeart/2005/8/layout/hList1"/>
    <dgm:cxn modelId="{0E93864B-DAF8-4993-9C90-E50E2731C60C}" type="presOf" srcId="{6B1C2CA8-A9F3-4D37-AEF1-4A64E100CDBD}" destId="{7FE7C651-6996-4D05-92AD-0C4D3A95B763}" srcOrd="0" destOrd="1" presId="urn:microsoft.com/office/officeart/2005/8/layout/hList1"/>
    <dgm:cxn modelId="{ED222A51-79B7-4951-99BA-4CBCC978CC4E}" type="presOf" srcId="{97836244-5799-42AF-A77A-09CDC638F25B}" destId="{BCCE7C7B-0CFF-4EEE-8CBA-03868FB2EF4D}" srcOrd="0" destOrd="2" presId="urn:microsoft.com/office/officeart/2005/8/layout/hList1"/>
    <dgm:cxn modelId="{B2E92054-A185-483A-BE1B-B723383B9E7D}" type="presOf" srcId="{7BE14587-EE84-49AD-97F7-3E08A3013543}" destId="{624763DC-DCE6-4D41-BE9D-A9B105324F1B}" srcOrd="0" destOrd="0" presId="urn:microsoft.com/office/officeart/2005/8/layout/hList1"/>
    <dgm:cxn modelId="{95A6E256-0A84-4711-A5CF-DA00F2B63C56}" type="presOf" srcId="{D8869321-A1EB-4C30-A6C1-B4C245EC04D5}" destId="{49FA1D30-3BCF-47AC-82BB-B67290B7724D}" srcOrd="0" destOrd="1" presId="urn:microsoft.com/office/officeart/2005/8/layout/hList1"/>
    <dgm:cxn modelId="{604C1757-78BF-4FB6-9AA3-1F88D545A48A}" type="presOf" srcId="{4D6728F9-4C4C-4BE6-9524-7F7B9ED366D7}" destId="{BCCE7C7B-0CFF-4EEE-8CBA-03868FB2EF4D}" srcOrd="0" destOrd="1" presId="urn:microsoft.com/office/officeart/2005/8/layout/hList1"/>
    <dgm:cxn modelId="{5735F977-FC69-46A5-A8A2-5103D837E7C7}" type="presOf" srcId="{347A42A9-8AC2-435D-B8E5-6B08BB9E6A07}" destId="{BCCE7C7B-0CFF-4EEE-8CBA-03868FB2EF4D}" srcOrd="0" destOrd="3" presId="urn:microsoft.com/office/officeart/2005/8/layout/hList1"/>
    <dgm:cxn modelId="{4CACC17E-90CD-416E-B20D-5C0ADF07801E}" type="presOf" srcId="{D0D170D7-7575-434D-9E07-47A4D418B6DA}" destId="{F6C43494-C03F-4B94-AD4B-186B6D31E696}" srcOrd="0" destOrd="0" presId="urn:microsoft.com/office/officeart/2005/8/layout/hList1"/>
    <dgm:cxn modelId="{84EA5786-FE4B-4428-B566-EDB90DE82B9D}" type="presOf" srcId="{75C03AB4-AAB1-4A1F-A021-30DB97759483}" destId="{BD0B92B9-B97A-4968-A241-666AF49CA2D5}" srcOrd="0" destOrd="0" presId="urn:microsoft.com/office/officeart/2005/8/layout/hList1"/>
    <dgm:cxn modelId="{FDF5A687-FF6B-498D-9423-B3C49CFDC8BE}" type="presOf" srcId="{E135F06D-3438-46F0-8A20-58B189C08348}" destId="{49FA1D30-3BCF-47AC-82BB-B67290B7724D}" srcOrd="0" destOrd="0" presId="urn:microsoft.com/office/officeart/2005/8/layout/hList1"/>
    <dgm:cxn modelId="{041B5893-B8FE-4864-91A1-4488BB54332D}" type="presOf" srcId="{C9719B11-682C-4E2E-B0B4-A71CB2DC02BB}" destId="{7254A89D-5DEC-4721-8F8B-EEB55EF660C4}" srcOrd="0" destOrd="0" presId="urn:microsoft.com/office/officeart/2005/8/layout/hList1"/>
    <dgm:cxn modelId="{AA033994-7913-46AA-919E-0483E2C693EB}" srcId="{D0D170D7-7575-434D-9E07-47A4D418B6DA}" destId="{4D6728F9-4C4C-4BE6-9524-7F7B9ED366D7}" srcOrd="1" destOrd="0" parTransId="{80CE0CCB-75E7-4FF7-B62B-3D71BAC4C9C7}" sibTransId="{C725BF77-E83D-4561-95C8-B7951E66D2A0}"/>
    <dgm:cxn modelId="{15E108B4-ECD4-4CD6-8F14-3A66003D6905}" srcId="{75C03AB4-AAB1-4A1F-A021-30DB97759483}" destId="{5BE1341F-8380-4717-96C6-98C48FC13817}" srcOrd="0" destOrd="0" parTransId="{64560F97-E41A-4820-B0F8-C45FA61BBE12}" sibTransId="{03152A38-34B5-4E12-8E7E-EAF22A00AE6F}"/>
    <dgm:cxn modelId="{B380F5CC-28FE-4895-BD5B-C38C699F457D}" srcId="{7BE14587-EE84-49AD-97F7-3E08A3013543}" destId="{D0D170D7-7575-434D-9E07-47A4D418B6DA}" srcOrd="4" destOrd="0" parTransId="{0B307499-576F-44B9-B2D1-4C743FA9DCCC}" sibTransId="{0D140F91-A3BD-4271-86AB-A2203AA0B6CE}"/>
    <dgm:cxn modelId="{73C479CD-555F-4E50-9243-C6FA0D7D325C}" srcId="{2C126D2E-100A-48CC-AAB6-576F6167A1E6}" destId="{CCA285BF-5996-48DF-935B-EC30BDFE764A}" srcOrd="0" destOrd="0" parTransId="{CD9A7C81-8F90-41C9-9A38-7695989E6179}" sibTransId="{5B4B1DEF-296B-4810-8070-B5A2FF72130D}"/>
    <dgm:cxn modelId="{B1E48BD3-C0EE-4213-BB06-6534BEA649E0}" type="presOf" srcId="{4AA4F2ED-A764-4447-85FA-CC6F4724B9FB}" destId="{0BBD506F-0078-43C6-BCCA-7C3C00CCEDDA}" srcOrd="0" destOrd="1" presId="urn:microsoft.com/office/officeart/2005/8/layout/hList1"/>
    <dgm:cxn modelId="{D3D714D8-4452-4103-B33B-B7B0E812E9FF}" srcId="{D8869321-A1EB-4C30-A6C1-B4C245EC04D5}" destId="{2D99413F-D2DF-4242-9255-0D79A46E43CF}" srcOrd="0" destOrd="0" parTransId="{F81A5931-AFFC-4660-9EFF-6B81ECBC4465}" sibTransId="{3BF19D72-7FFC-4158-8DD7-8D0D05F10479}"/>
    <dgm:cxn modelId="{63BD11DD-BF68-4FCA-8946-235799445B81}" srcId="{D0D170D7-7575-434D-9E07-47A4D418B6DA}" destId="{347A42A9-8AC2-435D-B8E5-6B08BB9E6A07}" srcOrd="3" destOrd="0" parTransId="{329E81E3-451E-480D-99B9-6BA8D8D4AB50}" sibTransId="{E874E180-7BF9-4967-99F0-955947B7D5B1}"/>
    <dgm:cxn modelId="{0C41F0E9-4370-4956-9866-F17BEFD3B3E8}" srcId="{D0D170D7-7575-434D-9E07-47A4D418B6DA}" destId="{97836244-5799-42AF-A77A-09CDC638F25B}" srcOrd="2" destOrd="0" parTransId="{C6BA2B5B-E8F4-4B6F-A864-76A79B315E0F}" sibTransId="{C06D67C8-128A-49C1-A03D-0B84904E253F}"/>
    <dgm:cxn modelId="{36570DEB-3663-4D48-9D4C-7F12B0C0CB17}" type="presOf" srcId="{5BE1341F-8380-4717-96C6-98C48FC13817}" destId="{F0D10E4B-5754-4D5A-B7FC-E2E443F548EF}" srcOrd="0" destOrd="0" presId="urn:microsoft.com/office/officeart/2005/8/layout/hList1"/>
    <dgm:cxn modelId="{AD0780FC-0D26-48C4-AAD1-6766F53276ED}" type="presOf" srcId="{9FEECB18-E515-4B0F-AEAE-A1F37A6283AF}" destId="{05C5D5AD-FA16-497D-9A03-822CCD99B732}" srcOrd="0" destOrd="0" presId="urn:microsoft.com/office/officeart/2005/8/layout/hList1"/>
    <dgm:cxn modelId="{279B4A01-BE47-4611-A2E1-9C709C9F786E}" type="presParOf" srcId="{624763DC-DCE6-4D41-BE9D-A9B105324F1B}" destId="{2067B6A6-B80E-4566-A1EC-8A2198235EEB}" srcOrd="0" destOrd="0" presId="urn:microsoft.com/office/officeart/2005/8/layout/hList1"/>
    <dgm:cxn modelId="{2782EEA9-DA4A-4DC9-9B42-5E9D1E768580}" type="presParOf" srcId="{2067B6A6-B80E-4566-A1EC-8A2198235EEB}" destId="{3D6D712E-6DD0-4AFA-8E57-E08CBEB7E160}" srcOrd="0" destOrd="0" presId="urn:microsoft.com/office/officeart/2005/8/layout/hList1"/>
    <dgm:cxn modelId="{D270971C-8974-4688-AE6C-2D1CDF4CE25E}" type="presParOf" srcId="{2067B6A6-B80E-4566-A1EC-8A2198235EEB}" destId="{7FE7C651-6996-4D05-92AD-0C4D3A95B763}" srcOrd="1" destOrd="0" presId="urn:microsoft.com/office/officeart/2005/8/layout/hList1"/>
    <dgm:cxn modelId="{6DCCAA38-B52F-4194-947A-D3299148E8AC}" type="presParOf" srcId="{624763DC-DCE6-4D41-BE9D-A9B105324F1B}" destId="{4BA252E4-3230-426E-BF3C-4E3BD98D6E6F}" srcOrd="1" destOrd="0" presId="urn:microsoft.com/office/officeart/2005/8/layout/hList1"/>
    <dgm:cxn modelId="{38333D0B-BB73-4E1D-A54C-D787B2081843}" type="presParOf" srcId="{624763DC-DCE6-4D41-BE9D-A9B105324F1B}" destId="{62B777CA-4273-4A58-B16A-FC8D8B34C011}" srcOrd="2" destOrd="0" presId="urn:microsoft.com/office/officeart/2005/8/layout/hList1"/>
    <dgm:cxn modelId="{7E1304F1-DE2C-4F01-A9F6-EABC985C43B9}" type="presParOf" srcId="{62B777CA-4273-4A58-B16A-FC8D8B34C011}" destId="{7254A89D-5DEC-4721-8F8B-EEB55EF660C4}" srcOrd="0" destOrd="0" presId="urn:microsoft.com/office/officeart/2005/8/layout/hList1"/>
    <dgm:cxn modelId="{A7E9214D-D803-42BE-9B9B-12DE9F040FD7}" type="presParOf" srcId="{62B777CA-4273-4A58-B16A-FC8D8B34C011}" destId="{49FA1D30-3BCF-47AC-82BB-B67290B7724D}" srcOrd="1" destOrd="0" presId="urn:microsoft.com/office/officeart/2005/8/layout/hList1"/>
    <dgm:cxn modelId="{B3FAA6C9-2877-4856-B805-999314DB3866}" type="presParOf" srcId="{624763DC-DCE6-4D41-BE9D-A9B105324F1B}" destId="{22998710-DA4A-4D29-B22E-00F5FD30A03C}" srcOrd="3" destOrd="0" presId="urn:microsoft.com/office/officeart/2005/8/layout/hList1"/>
    <dgm:cxn modelId="{A5E8C115-3A8B-48A3-9B98-EEBE0A02B6EE}" type="presParOf" srcId="{624763DC-DCE6-4D41-BE9D-A9B105324F1B}" destId="{6EB7E709-A2C8-4873-9FFF-58E7B237C207}" srcOrd="4" destOrd="0" presId="urn:microsoft.com/office/officeart/2005/8/layout/hList1"/>
    <dgm:cxn modelId="{E2441E7B-0478-484C-A852-43D808272058}" type="presParOf" srcId="{6EB7E709-A2C8-4873-9FFF-58E7B237C207}" destId="{05C5D5AD-FA16-497D-9A03-822CCD99B732}" srcOrd="0" destOrd="0" presId="urn:microsoft.com/office/officeart/2005/8/layout/hList1"/>
    <dgm:cxn modelId="{360A1FA8-21BF-47DC-86B1-6D8EDE5B0352}" type="presParOf" srcId="{6EB7E709-A2C8-4873-9FFF-58E7B237C207}" destId="{0BBD506F-0078-43C6-BCCA-7C3C00CCEDDA}" srcOrd="1" destOrd="0" presId="urn:microsoft.com/office/officeart/2005/8/layout/hList1"/>
    <dgm:cxn modelId="{F360FBE6-746F-4021-8B8F-57FBE9A8F743}" type="presParOf" srcId="{624763DC-DCE6-4D41-BE9D-A9B105324F1B}" destId="{F16E24F1-C40C-4BED-8A83-B919F9C863C6}" srcOrd="5" destOrd="0" presId="urn:microsoft.com/office/officeart/2005/8/layout/hList1"/>
    <dgm:cxn modelId="{0904C58C-2BBF-477E-9C7A-F86B9F93287B}" type="presParOf" srcId="{624763DC-DCE6-4D41-BE9D-A9B105324F1B}" destId="{F6255EEE-9B8C-4BED-A429-97DC9053841E}" srcOrd="6" destOrd="0" presId="urn:microsoft.com/office/officeart/2005/8/layout/hList1"/>
    <dgm:cxn modelId="{8B1131F8-C467-428A-9984-40FD394DDADD}" type="presParOf" srcId="{F6255EEE-9B8C-4BED-A429-97DC9053841E}" destId="{BD0B92B9-B97A-4968-A241-666AF49CA2D5}" srcOrd="0" destOrd="0" presId="urn:microsoft.com/office/officeart/2005/8/layout/hList1"/>
    <dgm:cxn modelId="{4D35800A-8C17-4431-9C0F-D7618F5227F8}" type="presParOf" srcId="{F6255EEE-9B8C-4BED-A429-97DC9053841E}" destId="{F0D10E4B-5754-4D5A-B7FC-E2E443F548EF}" srcOrd="1" destOrd="0" presId="urn:microsoft.com/office/officeart/2005/8/layout/hList1"/>
    <dgm:cxn modelId="{573DCDFF-50CA-46AD-9A38-2D0EC4978E06}" type="presParOf" srcId="{624763DC-DCE6-4D41-BE9D-A9B105324F1B}" destId="{27E7DE25-66DA-47EB-A99B-ACF56E0A6DEB}" srcOrd="7" destOrd="0" presId="urn:microsoft.com/office/officeart/2005/8/layout/hList1"/>
    <dgm:cxn modelId="{80E0E72A-8AA4-46D2-92A8-BB55272D16D8}" type="presParOf" srcId="{624763DC-DCE6-4D41-BE9D-A9B105324F1B}" destId="{5C5663DD-8931-4F45-9118-31E661A8EF41}" srcOrd="8" destOrd="0" presId="urn:microsoft.com/office/officeart/2005/8/layout/hList1"/>
    <dgm:cxn modelId="{9BCF1090-BEF5-467C-A7E7-6C4B9425166C}" type="presParOf" srcId="{5C5663DD-8931-4F45-9118-31E661A8EF41}" destId="{F6C43494-C03F-4B94-AD4B-186B6D31E696}" srcOrd="0" destOrd="0" presId="urn:microsoft.com/office/officeart/2005/8/layout/hList1"/>
    <dgm:cxn modelId="{61C68D75-1F26-43B0-B689-0190A8BA8DDB}" type="presParOf" srcId="{5C5663DD-8931-4F45-9118-31E661A8EF41}" destId="{BCCE7C7B-0CFF-4EEE-8CBA-03868FB2EF4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181BB0-9FD5-4BD4-A906-753FAF603418}">
      <dsp:nvSpPr>
        <dsp:cNvPr id="0" name=""/>
        <dsp:cNvSpPr/>
      </dsp:nvSpPr>
      <dsp:spPr>
        <a:xfrm>
          <a:off x="2103120" y="2007"/>
          <a:ext cx="8412480" cy="104002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Key theories of gender development</a:t>
          </a:r>
        </a:p>
      </dsp:txBody>
      <dsp:txXfrm>
        <a:off x="2103120" y="2007"/>
        <a:ext cx="8412480" cy="1040029"/>
      </dsp:txXfrm>
    </dsp:sp>
    <dsp:sp modelId="{50ACE2C8-42DB-4D95-B832-770C3102C59E}">
      <dsp:nvSpPr>
        <dsp:cNvPr id="0" name=""/>
        <dsp:cNvSpPr/>
      </dsp:nvSpPr>
      <dsp:spPr>
        <a:xfrm>
          <a:off x="0" y="2007"/>
          <a:ext cx="2103120" cy="10400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Describe</a:t>
          </a:r>
        </a:p>
      </dsp:txBody>
      <dsp:txXfrm>
        <a:off x="0" y="2007"/>
        <a:ext cx="2103120" cy="1040029"/>
      </dsp:txXfrm>
    </dsp:sp>
    <dsp:sp modelId="{F8D3DB27-69C3-4B91-BCEB-14A8C199A129}">
      <dsp:nvSpPr>
        <dsp:cNvPr id="0" name=""/>
        <dsp:cNvSpPr/>
      </dsp:nvSpPr>
      <dsp:spPr>
        <a:xfrm>
          <a:off x="2103120" y="1104438"/>
          <a:ext cx="8412480" cy="1040029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How social, cognitive and biological factors influence gender</a:t>
          </a:r>
        </a:p>
      </dsp:txBody>
      <dsp:txXfrm>
        <a:off x="2103120" y="1104438"/>
        <a:ext cx="8412480" cy="1040029"/>
      </dsp:txXfrm>
    </dsp:sp>
    <dsp:sp modelId="{2ADB5FE9-076B-48A2-BFC8-1667EC4A3ACD}">
      <dsp:nvSpPr>
        <dsp:cNvPr id="0" name=""/>
        <dsp:cNvSpPr/>
      </dsp:nvSpPr>
      <dsp:spPr>
        <a:xfrm>
          <a:off x="0" y="1104438"/>
          <a:ext cx="2103120" cy="1040029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</a:t>
          </a:r>
        </a:p>
      </dsp:txBody>
      <dsp:txXfrm>
        <a:off x="0" y="1104438"/>
        <a:ext cx="2103120" cy="1040029"/>
      </dsp:txXfrm>
    </dsp:sp>
    <dsp:sp modelId="{D9BF2298-9EED-4C6A-86EF-E0ADEBF82238}">
      <dsp:nvSpPr>
        <dsp:cNvPr id="0" name=""/>
        <dsp:cNvSpPr/>
      </dsp:nvSpPr>
      <dsp:spPr>
        <a:xfrm>
          <a:off x="2103120" y="2206869"/>
          <a:ext cx="8412480" cy="1040029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Alternative gender identities and their psychological significance</a:t>
          </a:r>
          <a:br>
            <a:rPr lang="en-US" sz="1800" kern="1200" dirty="0"/>
          </a:br>
          <a:endParaRPr lang="en-US" sz="1800" kern="1200" dirty="0"/>
        </a:p>
      </dsp:txBody>
      <dsp:txXfrm>
        <a:off x="2103120" y="2206869"/>
        <a:ext cx="8412480" cy="1040029"/>
      </dsp:txXfrm>
    </dsp:sp>
    <dsp:sp modelId="{944EEDE3-3771-4A6E-B997-600F5D588AAD}">
      <dsp:nvSpPr>
        <dsp:cNvPr id="0" name=""/>
        <dsp:cNvSpPr/>
      </dsp:nvSpPr>
      <dsp:spPr>
        <a:xfrm>
          <a:off x="0" y="2206869"/>
          <a:ext cx="2103120" cy="1040029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Understand</a:t>
          </a:r>
        </a:p>
      </dsp:txBody>
      <dsp:txXfrm>
        <a:off x="0" y="2206869"/>
        <a:ext cx="2103120" cy="1040029"/>
      </dsp:txXfrm>
    </dsp:sp>
    <dsp:sp modelId="{D9495D4A-BCF7-44F9-836F-6005C83EBAB0}">
      <dsp:nvSpPr>
        <dsp:cNvPr id="0" name=""/>
        <dsp:cNvSpPr/>
      </dsp:nvSpPr>
      <dsp:spPr>
        <a:xfrm>
          <a:off x="2103120" y="3309300"/>
          <a:ext cx="8412480" cy="1040029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How society shapes our understanding of gender</a:t>
          </a:r>
          <a:br>
            <a:rPr lang="en-US" sz="1800" kern="1200" dirty="0"/>
          </a:br>
          <a:endParaRPr lang="en-US" sz="1800" kern="1200" dirty="0"/>
        </a:p>
      </dsp:txBody>
      <dsp:txXfrm>
        <a:off x="2103120" y="3309300"/>
        <a:ext cx="8412480" cy="1040029"/>
      </dsp:txXfrm>
    </dsp:sp>
    <dsp:sp modelId="{69504F42-9A71-4ADC-A6D5-E6B3496481EA}">
      <dsp:nvSpPr>
        <dsp:cNvPr id="0" name=""/>
        <dsp:cNvSpPr/>
      </dsp:nvSpPr>
      <dsp:spPr>
        <a:xfrm>
          <a:off x="0" y="3309300"/>
          <a:ext cx="2103120" cy="1040029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Evaluate</a:t>
          </a:r>
        </a:p>
      </dsp:txBody>
      <dsp:txXfrm>
        <a:off x="0" y="3309300"/>
        <a:ext cx="2103120" cy="10400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BB4682-CE48-4E08-8646-6885A4805B8A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Complete the Bem Sex Role Inventory (BSRI) (1974) and score it!</a:t>
          </a:r>
          <a:endParaRPr lang="en-US" sz="3200" kern="1200"/>
        </a:p>
      </dsp:txBody>
      <dsp:txXfrm>
        <a:off x="62141" y="104940"/>
        <a:ext cx="6542551" cy="1148678"/>
      </dsp:txXfrm>
    </dsp:sp>
    <dsp:sp modelId="{E26D95A7-FF07-4D2D-A8F9-130926FB9354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did you do?</a:t>
          </a:r>
          <a:endParaRPr lang="en-US" sz="3200" kern="1200"/>
        </a:p>
      </dsp:txBody>
      <dsp:txXfrm>
        <a:off x="62141" y="1470060"/>
        <a:ext cx="6542551" cy="1148678"/>
      </dsp:txXfrm>
    </dsp:sp>
    <dsp:sp modelId="{262C3D40-7CF6-4168-8D1E-8FD1ABFF9CA7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Complete the IAT online – how did you do?</a:t>
          </a:r>
          <a:endParaRPr lang="en-US" sz="3200" kern="1200"/>
        </a:p>
      </dsp:txBody>
      <dsp:txXfrm>
        <a:off x="62141" y="2835181"/>
        <a:ext cx="6542551" cy="1148678"/>
      </dsp:txXfrm>
    </dsp:sp>
    <dsp:sp modelId="{0F82729D-45C4-44D0-A214-BDD198F1AFAD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hlinkClick xmlns:r="http://schemas.openxmlformats.org/officeDocument/2006/relationships" r:id="rId1"/>
            </a:rPr>
            <a:t>Select a Test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D4216-1219-4FA6-B37F-4D014878B28A}">
      <dsp:nvSpPr>
        <dsp:cNvPr id="0" name=""/>
        <dsp:cNvSpPr/>
      </dsp:nvSpPr>
      <dsp:spPr>
        <a:xfrm>
          <a:off x="934212" y="3943"/>
          <a:ext cx="2610006" cy="15660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Focus of items – personal characteristics – but not physical </a:t>
          </a:r>
          <a:endParaRPr lang="en-US" sz="1600" kern="1200" dirty="0"/>
        </a:p>
      </dsp:txBody>
      <dsp:txXfrm>
        <a:off x="934212" y="3943"/>
        <a:ext cx="2610006" cy="1566003"/>
      </dsp:txXfrm>
    </dsp:sp>
    <dsp:sp modelId="{8F26AE64-32BD-43EC-872D-30698E6B5287}">
      <dsp:nvSpPr>
        <dsp:cNvPr id="0" name=""/>
        <dsp:cNvSpPr/>
      </dsp:nvSpPr>
      <dsp:spPr>
        <a:xfrm>
          <a:off x="3805219" y="3943"/>
          <a:ext cx="2610006" cy="15660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 dirty="0"/>
        </a:p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7–point Likert scale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1= Never/Almost never true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7 = Always/Almost always true</a:t>
          </a:r>
          <a:endParaRPr lang="en-US" sz="1400" kern="1200" dirty="0"/>
        </a:p>
      </dsp:txBody>
      <dsp:txXfrm>
        <a:off x="3805219" y="3943"/>
        <a:ext cx="2610006" cy="1566003"/>
      </dsp:txXfrm>
    </dsp:sp>
    <dsp:sp modelId="{DD9161B3-8797-4BDF-8EAD-4498EB102418}">
      <dsp:nvSpPr>
        <dsp:cNvPr id="0" name=""/>
        <dsp:cNvSpPr/>
      </dsp:nvSpPr>
      <dsp:spPr>
        <a:xfrm>
          <a:off x="6676226" y="3943"/>
          <a:ext cx="2610006" cy="15660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Masculine  if above median score of Masculine items</a:t>
          </a:r>
          <a:endParaRPr lang="en-US" sz="1600" kern="1200" dirty="0"/>
        </a:p>
      </dsp:txBody>
      <dsp:txXfrm>
        <a:off x="6676226" y="3943"/>
        <a:ext cx="2610006" cy="1566003"/>
      </dsp:txXfrm>
    </dsp:sp>
    <dsp:sp modelId="{BCA7AA97-0D58-497F-8FBD-6D8800255DA4}">
      <dsp:nvSpPr>
        <dsp:cNvPr id="0" name=""/>
        <dsp:cNvSpPr/>
      </dsp:nvSpPr>
      <dsp:spPr>
        <a:xfrm>
          <a:off x="934212" y="1830947"/>
          <a:ext cx="2610006" cy="15660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Feminine if above median score of Feminine items</a:t>
          </a:r>
          <a:endParaRPr lang="en-US" sz="1600" kern="1200" dirty="0"/>
        </a:p>
      </dsp:txBody>
      <dsp:txXfrm>
        <a:off x="934212" y="1830947"/>
        <a:ext cx="2610006" cy="1566003"/>
      </dsp:txXfrm>
    </dsp:sp>
    <dsp:sp modelId="{05DDD2F8-7032-4FF8-B74C-191AC7CBE295}">
      <dsp:nvSpPr>
        <dsp:cNvPr id="0" name=""/>
        <dsp:cNvSpPr/>
      </dsp:nvSpPr>
      <dsp:spPr>
        <a:xfrm>
          <a:off x="3805219" y="1830947"/>
          <a:ext cx="2610006" cy="15660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Androgynous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(above median in both Masc./Fem.)</a:t>
          </a:r>
          <a:endParaRPr lang="en-US" sz="1600" kern="1200" dirty="0"/>
        </a:p>
      </dsp:txBody>
      <dsp:txXfrm>
        <a:off x="3805219" y="1830947"/>
        <a:ext cx="2610006" cy="1566003"/>
      </dsp:txXfrm>
    </dsp:sp>
    <dsp:sp modelId="{1E91721E-C18D-4660-AB7B-E070E348B3AE}">
      <dsp:nvSpPr>
        <dsp:cNvPr id="0" name=""/>
        <dsp:cNvSpPr/>
      </dsp:nvSpPr>
      <dsp:spPr>
        <a:xfrm>
          <a:off x="6676226" y="1830947"/>
          <a:ext cx="2610006" cy="15660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Undifferentiated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(below median in both Masc./Fem.)</a:t>
          </a:r>
          <a:endParaRPr lang="en-US" sz="1600" kern="1200" dirty="0"/>
        </a:p>
      </dsp:txBody>
      <dsp:txXfrm>
        <a:off x="6676226" y="1830947"/>
        <a:ext cx="2610006" cy="1566003"/>
      </dsp:txXfrm>
    </dsp:sp>
    <dsp:sp modelId="{7BDDC2F3-7C78-4219-A5A1-E5F5B48DA5AB}">
      <dsp:nvSpPr>
        <dsp:cNvPr id="0" name=""/>
        <dsp:cNvSpPr/>
      </dsp:nvSpPr>
      <dsp:spPr>
        <a:xfrm>
          <a:off x="934212" y="3657951"/>
          <a:ext cx="2610006" cy="1566003"/>
        </a:xfrm>
        <a:prstGeom prst="rect">
          <a:avLst/>
        </a:prstGeom>
        <a:solidFill>
          <a:schemeClr val="accent6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GB" sz="1600" kern="1200" dirty="0"/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kern="1200" dirty="0"/>
            <a:t>Most advanced level of gender role identity? Biological sex unimportant?</a:t>
          </a:r>
          <a:endParaRPr lang="en-US" sz="1600" kern="1200" dirty="0"/>
        </a:p>
        <a:p>
          <a:pPr marL="0"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934212" y="3657951"/>
        <a:ext cx="2610006" cy="1566003"/>
      </dsp:txXfrm>
    </dsp:sp>
    <dsp:sp modelId="{0173D23A-C1F1-4911-A856-25CC19D32649}">
      <dsp:nvSpPr>
        <dsp:cNvPr id="0" name=""/>
        <dsp:cNvSpPr/>
      </dsp:nvSpPr>
      <dsp:spPr>
        <a:xfrm>
          <a:off x="3805219" y="3657951"/>
          <a:ext cx="2610006" cy="1566003"/>
        </a:xfrm>
        <a:prstGeom prst="rect">
          <a:avLst/>
        </a:prstGeom>
        <a:solidFill>
          <a:schemeClr val="accent6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kern="1200" dirty="0"/>
            <a:t>Source of ‘masculine’ and ‘feminine’ items?</a:t>
          </a:r>
          <a:endParaRPr lang="en-US" sz="1600" kern="1200" dirty="0"/>
        </a:p>
        <a:p>
          <a:pPr marL="0"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3805219" y="3657951"/>
        <a:ext cx="2610006" cy="1566003"/>
      </dsp:txXfrm>
    </dsp:sp>
    <dsp:sp modelId="{C7DFE494-BCA8-4848-9BA2-3CE8DBA0B035}">
      <dsp:nvSpPr>
        <dsp:cNvPr id="0" name=""/>
        <dsp:cNvSpPr/>
      </dsp:nvSpPr>
      <dsp:spPr>
        <a:xfrm>
          <a:off x="6676226" y="3657951"/>
          <a:ext cx="2610006" cy="1566003"/>
        </a:xfrm>
        <a:prstGeom prst="rect">
          <a:avLst/>
        </a:prstGeom>
        <a:solidFill>
          <a:schemeClr val="accent6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Answers? 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Social desirability</a:t>
          </a:r>
        </a:p>
      </dsp:txBody>
      <dsp:txXfrm>
        <a:off x="6676226" y="3657951"/>
        <a:ext cx="2610006" cy="15660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375A6C-1FBF-47E8-AF92-AA801AF376BB}">
      <dsp:nvSpPr>
        <dsp:cNvPr id="0" name=""/>
        <dsp:cNvSpPr/>
      </dsp:nvSpPr>
      <dsp:spPr>
        <a:xfrm>
          <a:off x="0" y="2626263"/>
          <a:ext cx="10515600" cy="17231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 consistent finding across modern research is that </a:t>
          </a:r>
          <a:r>
            <a:rPr lang="en-GB" sz="2000" b="1" kern="1200"/>
            <a:t>transgender and non-binary individuals experience higher rates of mental health problems</a:t>
          </a:r>
          <a:r>
            <a:rPr lang="en-GB" sz="2000" kern="1200"/>
            <a:t> than cisgender populations:</a:t>
          </a:r>
          <a:endParaRPr lang="en-US" sz="2000" kern="1200"/>
        </a:p>
      </dsp:txBody>
      <dsp:txXfrm>
        <a:off x="0" y="2626263"/>
        <a:ext cx="10515600" cy="930480"/>
      </dsp:txXfrm>
    </dsp:sp>
    <dsp:sp modelId="{2B303AF9-6D84-42A0-955D-22FB64C4E680}">
      <dsp:nvSpPr>
        <dsp:cNvPr id="0" name=""/>
        <dsp:cNvSpPr/>
      </dsp:nvSpPr>
      <dsp:spPr>
        <a:xfrm>
          <a:off x="0" y="3522281"/>
          <a:ext cx="5257799" cy="7926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Higher prevalence of </a:t>
          </a:r>
          <a:r>
            <a:rPr lang="en-GB" sz="2000" b="1" kern="1200"/>
            <a:t>depression, anxiety, and psychological distress</a:t>
          </a:r>
          <a:r>
            <a:rPr lang="en-GB" sz="2000" kern="1200"/>
            <a:t> </a:t>
          </a:r>
          <a:endParaRPr lang="en-US" sz="2000" kern="1200"/>
        </a:p>
      </dsp:txBody>
      <dsp:txXfrm>
        <a:off x="0" y="3522281"/>
        <a:ext cx="5257799" cy="792631"/>
      </dsp:txXfrm>
    </dsp:sp>
    <dsp:sp modelId="{FA067FDE-F981-41DE-871D-2390C68CF451}">
      <dsp:nvSpPr>
        <dsp:cNvPr id="0" name=""/>
        <dsp:cNvSpPr/>
      </dsp:nvSpPr>
      <dsp:spPr>
        <a:xfrm>
          <a:off x="5257800" y="3522281"/>
          <a:ext cx="5257799" cy="7926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Much higher rates of </a:t>
          </a:r>
          <a:r>
            <a:rPr lang="en-GB" sz="2000" b="1" kern="1200"/>
            <a:t>suicidal ideation and attempts</a:t>
          </a:r>
          <a:r>
            <a:rPr lang="en-GB" sz="2000" kern="1200"/>
            <a:t>, particularly among young people</a:t>
          </a:r>
          <a:endParaRPr lang="en-US" sz="2000" kern="1200"/>
        </a:p>
      </dsp:txBody>
      <dsp:txXfrm>
        <a:off x="5257800" y="3522281"/>
        <a:ext cx="5257799" cy="792631"/>
      </dsp:txXfrm>
    </dsp:sp>
    <dsp:sp modelId="{7481D194-891B-4385-A2CC-1C52F989EF71}">
      <dsp:nvSpPr>
        <dsp:cNvPr id="0" name=""/>
        <dsp:cNvSpPr/>
      </dsp:nvSpPr>
      <dsp:spPr>
        <a:xfrm rot="10800000">
          <a:off x="0" y="0"/>
          <a:ext cx="10515600" cy="265014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Higher rates of mental health difficulties</a:t>
          </a:r>
          <a:endParaRPr lang="en-US" sz="2000" kern="1200"/>
        </a:p>
      </dsp:txBody>
      <dsp:txXfrm rot="10800000">
        <a:off x="0" y="0"/>
        <a:ext cx="10515600" cy="17219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A0198-DD54-439B-BBA7-1D9CA4416CFE}">
      <dsp:nvSpPr>
        <dsp:cNvPr id="0" name=""/>
        <dsp:cNvSpPr/>
      </dsp:nvSpPr>
      <dsp:spPr>
        <a:xfrm rot="5400000">
          <a:off x="6301587" y="-2303662"/>
          <a:ext cx="1698041" cy="6729984"/>
        </a:xfrm>
        <a:prstGeom prst="round2Same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Invalidation</a:t>
          </a:r>
          <a:r>
            <a:rPr lang="en-GB" sz="2000" kern="1200" dirty="0"/>
            <a:t> (others not recognising their identity)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Lack of representation or understanding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Pressure to fit binary categories</a:t>
          </a:r>
          <a:endParaRPr lang="en-US" sz="2000" kern="1200" dirty="0"/>
        </a:p>
      </dsp:txBody>
      <dsp:txXfrm rot="-5400000">
        <a:off x="3785616" y="295201"/>
        <a:ext cx="6647092" cy="1532257"/>
      </dsp:txXfrm>
    </dsp:sp>
    <dsp:sp modelId="{AFC6F189-BF08-49B4-AB31-F7FE7CFEF8F3}">
      <dsp:nvSpPr>
        <dsp:cNvPr id="0" name=""/>
        <dsp:cNvSpPr/>
      </dsp:nvSpPr>
      <dsp:spPr>
        <a:xfrm>
          <a:off x="0" y="53"/>
          <a:ext cx="3785616" cy="21225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Non-binary people can face </a:t>
          </a:r>
          <a:r>
            <a:rPr lang="en-GB" sz="2400" b="1" kern="1200" dirty="0"/>
            <a:t>unique challenges</a:t>
          </a:r>
          <a:r>
            <a:rPr lang="en-GB" sz="2400" kern="1200" dirty="0"/>
            <a:t>:</a:t>
          </a:r>
          <a:endParaRPr lang="en-US" sz="2400" kern="1200" dirty="0"/>
        </a:p>
      </dsp:txBody>
      <dsp:txXfrm>
        <a:off x="103614" y="103667"/>
        <a:ext cx="3578388" cy="1915324"/>
      </dsp:txXfrm>
    </dsp:sp>
    <dsp:sp modelId="{61930208-5F4E-4EC4-9583-FAE3DAC7D6F5}">
      <dsp:nvSpPr>
        <dsp:cNvPr id="0" name=""/>
        <dsp:cNvSpPr/>
      </dsp:nvSpPr>
      <dsp:spPr>
        <a:xfrm rot="5400000">
          <a:off x="6301587" y="-74983"/>
          <a:ext cx="1698041" cy="6729984"/>
        </a:xfrm>
        <a:prstGeom prst="round2SameRect">
          <a:avLst/>
        </a:prstGeom>
        <a:solidFill>
          <a:schemeClr val="accent5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Confusion, self-doubt, and emotional distress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Increased risk of poor mental health outcomes</a:t>
          </a:r>
          <a:endParaRPr lang="en-US" sz="2000" kern="1200" dirty="0"/>
        </a:p>
      </dsp:txBody>
      <dsp:txXfrm rot="-5400000">
        <a:off x="3785616" y="2523880"/>
        <a:ext cx="6647092" cy="1532257"/>
      </dsp:txXfrm>
    </dsp:sp>
    <dsp:sp modelId="{2D9985CE-4008-4B57-95C2-BE0FB10A9766}">
      <dsp:nvSpPr>
        <dsp:cNvPr id="0" name=""/>
        <dsp:cNvSpPr/>
      </dsp:nvSpPr>
      <dsp:spPr>
        <a:xfrm>
          <a:off x="0" y="2228732"/>
          <a:ext cx="3785616" cy="21225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This can lead to:</a:t>
          </a:r>
          <a:endParaRPr lang="en-US" sz="2400" kern="1200" dirty="0"/>
        </a:p>
      </dsp:txBody>
      <dsp:txXfrm>
        <a:off x="103614" y="2332346"/>
        <a:ext cx="3578388" cy="19153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5E3290-403E-4B84-A137-71B01B243CAB}">
      <dsp:nvSpPr>
        <dsp:cNvPr id="0" name=""/>
        <dsp:cNvSpPr/>
      </dsp:nvSpPr>
      <dsp:spPr>
        <a:xfrm rot="5400000">
          <a:off x="6301587" y="-2303662"/>
          <a:ext cx="1698041" cy="6729984"/>
        </a:xfrm>
        <a:prstGeom prst="round2SameRect">
          <a:avLst/>
        </a:prstGeom>
        <a:solidFill>
          <a:schemeClr val="accent3">
            <a:lumMod val="20000"/>
            <a:lumOff val="80000"/>
            <a:alpha val="9000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/>
            <a:t>Discrimination</a:t>
          </a:r>
          <a:endParaRPr lang="en-US" sz="2000" b="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/>
            <a:t>Bullying and victimisation</a:t>
          </a:r>
          <a:endParaRPr lang="en-US" sz="2000" b="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/>
            <a:t>Social stigma and rejection</a:t>
          </a:r>
          <a:endParaRPr lang="en-US" sz="2000" b="0" kern="1200" dirty="0"/>
        </a:p>
      </dsp:txBody>
      <dsp:txXfrm rot="-5400000">
        <a:off x="3785616" y="295201"/>
        <a:ext cx="6647092" cy="1532257"/>
      </dsp:txXfrm>
    </dsp:sp>
    <dsp:sp modelId="{08DB4635-A259-475C-ADF4-FF0AB59E010F}">
      <dsp:nvSpPr>
        <dsp:cNvPr id="0" name=""/>
        <dsp:cNvSpPr/>
      </dsp:nvSpPr>
      <dsp:spPr>
        <a:xfrm>
          <a:off x="0" y="53"/>
          <a:ext cx="3785616" cy="21225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Gender-diverse individuals experience chronic stress from:</a:t>
          </a:r>
          <a:endParaRPr lang="en-US" sz="2400" kern="1200" dirty="0"/>
        </a:p>
      </dsp:txBody>
      <dsp:txXfrm>
        <a:off x="103614" y="103667"/>
        <a:ext cx="3578388" cy="1915324"/>
      </dsp:txXfrm>
    </dsp:sp>
    <dsp:sp modelId="{8F6A652B-A161-464A-A61D-BC7193C05949}">
      <dsp:nvSpPr>
        <dsp:cNvPr id="0" name=""/>
        <dsp:cNvSpPr/>
      </dsp:nvSpPr>
      <dsp:spPr>
        <a:xfrm rot="5400000">
          <a:off x="6301587" y="-74983"/>
          <a:ext cx="1698041" cy="6729984"/>
        </a:xfrm>
        <a:prstGeom prst="round2SameRect">
          <a:avLst/>
        </a:prstGeom>
        <a:solidFill>
          <a:schemeClr val="accent2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/>
            <a:t>Increased depression and anxiety</a:t>
          </a:r>
          <a:endParaRPr lang="en-US" sz="2000" b="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0" kern="1200" dirty="0"/>
            <a:t>Increased perceptions of hostile behaviours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/>
            <a:t>Higher suicide risk</a:t>
          </a:r>
          <a:endParaRPr lang="en-US" sz="2000" b="0" kern="1200" dirty="0"/>
        </a:p>
      </dsp:txBody>
      <dsp:txXfrm rot="-5400000">
        <a:off x="3785616" y="2523880"/>
        <a:ext cx="6647092" cy="1532257"/>
      </dsp:txXfrm>
    </dsp:sp>
    <dsp:sp modelId="{7C2AB848-D2BC-4D74-AA40-E007E1629109}">
      <dsp:nvSpPr>
        <dsp:cNvPr id="0" name=""/>
        <dsp:cNvSpPr/>
      </dsp:nvSpPr>
      <dsp:spPr>
        <a:xfrm>
          <a:off x="0" y="2228732"/>
          <a:ext cx="3785616" cy="21225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These stressors lead to:</a:t>
          </a:r>
          <a:endParaRPr lang="en-US" sz="2400" kern="1200" dirty="0"/>
        </a:p>
      </dsp:txBody>
      <dsp:txXfrm>
        <a:off x="103614" y="2332346"/>
        <a:ext cx="3578388" cy="19153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D90575-3377-4A6D-A523-4B94698BA843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5580DB-8C00-4C9F-AA38-89B673B8D590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  <a:alpha val="9000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Lack of inclusive education is linked to </a:t>
          </a:r>
          <a:r>
            <a:rPr lang="en-GB" sz="2400" b="1" kern="1200" dirty="0"/>
            <a:t>lower wellbeing and engagement</a:t>
          </a:r>
          <a:r>
            <a:rPr lang="en-GB" sz="2400" kern="1200" dirty="0"/>
            <a:t> (Epps et al., 2021) </a:t>
          </a:r>
          <a:endParaRPr lang="en-US" sz="2400" kern="1200" dirty="0"/>
        </a:p>
      </dsp:txBody>
      <dsp:txXfrm>
        <a:off x="608661" y="692298"/>
        <a:ext cx="4508047" cy="2799040"/>
      </dsp:txXfrm>
    </dsp:sp>
    <dsp:sp modelId="{1FAFB197-44C9-4A32-A62B-ABB2469EA16C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63A843-34CF-462F-B3CD-391CACC0C51E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accent3">
            <a:lumMod val="20000"/>
            <a:lumOff val="80000"/>
            <a:alpha val="9000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Supportive school environments improve </a:t>
          </a:r>
          <a:r>
            <a:rPr lang="en-GB" sz="2400" b="1" kern="1200" dirty="0"/>
            <a:t>identity formation and mental health outcomes</a:t>
          </a:r>
          <a:r>
            <a:rPr lang="en-GB" sz="2400" kern="1200" dirty="0"/>
            <a:t> (Baams, 2026)</a:t>
          </a:r>
          <a:endParaRPr lang="en-US" sz="2400" kern="1200" dirty="0"/>
        </a:p>
      </dsp:txBody>
      <dsp:txXfrm>
        <a:off x="6331365" y="692298"/>
        <a:ext cx="4508047" cy="27990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DB4EC8-B91B-480A-864D-F03A4F269F17}">
      <dsp:nvSpPr>
        <dsp:cNvPr id="0" name=""/>
        <dsp:cNvSpPr/>
      </dsp:nvSpPr>
      <dsp:spPr>
        <a:xfrm>
          <a:off x="658225" y="0"/>
          <a:ext cx="6837724" cy="6837724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AF8D6D1-DBB1-44EE-923C-64A567CF43EC}">
      <dsp:nvSpPr>
        <dsp:cNvPr id="0" name=""/>
        <dsp:cNvSpPr/>
      </dsp:nvSpPr>
      <dsp:spPr>
        <a:xfrm>
          <a:off x="1307809" y="649583"/>
          <a:ext cx="2666712" cy="266671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Family acceptance</a:t>
          </a:r>
          <a:endParaRPr lang="en-US" sz="2400" kern="1200" dirty="0"/>
        </a:p>
      </dsp:txBody>
      <dsp:txXfrm>
        <a:off x="1437987" y="779761"/>
        <a:ext cx="2406356" cy="2406356"/>
      </dsp:txXfrm>
    </dsp:sp>
    <dsp:sp modelId="{8885785E-5643-43D1-B45A-A5B958B114F3}">
      <dsp:nvSpPr>
        <dsp:cNvPr id="0" name=""/>
        <dsp:cNvSpPr/>
      </dsp:nvSpPr>
      <dsp:spPr>
        <a:xfrm>
          <a:off x="4179653" y="649583"/>
          <a:ext cx="2666712" cy="2666712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Supportive schools and communities</a:t>
          </a:r>
          <a:endParaRPr lang="en-US" sz="2400" kern="1200" dirty="0"/>
        </a:p>
      </dsp:txBody>
      <dsp:txXfrm>
        <a:off x="4309831" y="779761"/>
        <a:ext cx="2406356" cy="2406356"/>
      </dsp:txXfrm>
    </dsp:sp>
    <dsp:sp modelId="{37AF3137-F3DF-4D16-9437-AF9929473ED3}">
      <dsp:nvSpPr>
        <dsp:cNvPr id="0" name=""/>
        <dsp:cNvSpPr/>
      </dsp:nvSpPr>
      <dsp:spPr>
        <a:xfrm>
          <a:off x="1307809" y="3521427"/>
          <a:ext cx="2666712" cy="2666712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Access to mental health care</a:t>
          </a:r>
          <a:endParaRPr lang="en-US" sz="2400" kern="1200" dirty="0"/>
        </a:p>
      </dsp:txBody>
      <dsp:txXfrm>
        <a:off x="1437987" y="3651605"/>
        <a:ext cx="2406356" cy="2406356"/>
      </dsp:txXfrm>
    </dsp:sp>
    <dsp:sp modelId="{EC371ED4-3C59-4DCD-99D9-6C5B42B375DE}">
      <dsp:nvSpPr>
        <dsp:cNvPr id="0" name=""/>
        <dsp:cNvSpPr/>
      </dsp:nvSpPr>
      <dsp:spPr>
        <a:xfrm>
          <a:off x="4179653" y="3521427"/>
          <a:ext cx="2666712" cy="2666712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Peer and community support</a:t>
          </a:r>
          <a:endParaRPr lang="en-US" sz="2400" kern="1200" dirty="0"/>
        </a:p>
      </dsp:txBody>
      <dsp:txXfrm>
        <a:off x="4309831" y="3651605"/>
        <a:ext cx="2406356" cy="240635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6D712E-6DD0-4AFA-8E57-E08CBEB7E160}">
      <dsp:nvSpPr>
        <dsp:cNvPr id="0" name=""/>
        <dsp:cNvSpPr/>
      </dsp:nvSpPr>
      <dsp:spPr>
        <a:xfrm>
          <a:off x="5528" y="496769"/>
          <a:ext cx="2119342" cy="6880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Culture and Social Learning</a:t>
          </a:r>
          <a:endParaRPr lang="en-US" sz="1900" kern="1200"/>
        </a:p>
      </dsp:txBody>
      <dsp:txXfrm>
        <a:off x="5528" y="496769"/>
        <a:ext cx="2119342" cy="688076"/>
      </dsp:txXfrm>
    </dsp:sp>
    <dsp:sp modelId="{7FE7C651-6996-4D05-92AD-0C4D3A95B763}">
      <dsp:nvSpPr>
        <dsp:cNvPr id="0" name=""/>
        <dsp:cNvSpPr/>
      </dsp:nvSpPr>
      <dsp:spPr>
        <a:xfrm>
          <a:off x="5528" y="1184845"/>
          <a:ext cx="2119342" cy="356171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Sex role stereotypes and socialisation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Social Learning Theory</a:t>
          </a:r>
        </a:p>
      </dsp:txBody>
      <dsp:txXfrm>
        <a:off x="5528" y="1184845"/>
        <a:ext cx="2119342" cy="3561717"/>
      </dsp:txXfrm>
    </dsp:sp>
    <dsp:sp modelId="{7254A89D-5DEC-4721-8F8B-EEB55EF660C4}">
      <dsp:nvSpPr>
        <dsp:cNvPr id="0" name=""/>
        <dsp:cNvSpPr/>
      </dsp:nvSpPr>
      <dsp:spPr>
        <a:xfrm>
          <a:off x="2421579" y="496769"/>
          <a:ext cx="2119342" cy="68807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Biological Sex and Gender</a:t>
          </a:r>
          <a:endParaRPr lang="en-US" sz="1900" kern="1200"/>
        </a:p>
      </dsp:txBody>
      <dsp:txXfrm>
        <a:off x="2421579" y="496769"/>
        <a:ext cx="2119342" cy="688076"/>
      </dsp:txXfrm>
    </dsp:sp>
    <dsp:sp modelId="{49FA1D30-3BCF-47AC-82BB-B67290B7724D}">
      <dsp:nvSpPr>
        <dsp:cNvPr id="0" name=""/>
        <dsp:cNvSpPr/>
      </dsp:nvSpPr>
      <dsp:spPr>
        <a:xfrm>
          <a:off x="2421579" y="1184845"/>
          <a:ext cx="2119342" cy="356171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Traditionally, gender seen as binary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Modern psychology recognises that gender:</a:t>
          </a:r>
          <a:endParaRPr lang="en-US" sz="1900" kern="1200" dirty="0"/>
        </a:p>
        <a:p>
          <a:pPr marL="342900" lvl="2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can be fluid</a:t>
          </a:r>
          <a:endParaRPr lang="en-US" sz="1900" kern="1200"/>
        </a:p>
        <a:p>
          <a:pPr marL="342900" lvl="2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exists on a spectrum</a:t>
          </a:r>
          <a:endParaRPr lang="en-US" sz="1900" kern="1200"/>
        </a:p>
      </dsp:txBody>
      <dsp:txXfrm>
        <a:off x="2421579" y="1184845"/>
        <a:ext cx="2119342" cy="3561717"/>
      </dsp:txXfrm>
    </dsp:sp>
    <dsp:sp modelId="{05C5D5AD-FA16-497D-9A03-822CCD99B732}">
      <dsp:nvSpPr>
        <dsp:cNvPr id="0" name=""/>
        <dsp:cNvSpPr/>
      </dsp:nvSpPr>
      <dsp:spPr>
        <a:xfrm>
          <a:off x="4837629" y="496769"/>
          <a:ext cx="2119342" cy="68807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Sociobiological view</a:t>
          </a:r>
          <a:endParaRPr lang="en-US" sz="1900" kern="1200"/>
        </a:p>
      </dsp:txBody>
      <dsp:txXfrm>
        <a:off x="4837629" y="496769"/>
        <a:ext cx="2119342" cy="688076"/>
      </dsp:txXfrm>
    </dsp:sp>
    <dsp:sp modelId="{0BBD506F-0078-43C6-BCCA-7C3C00CCEDDA}">
      <dsp:nvSpPr>
        <dsp:cNvPr id="0" name=""/>
        <dsp:cNvSpPr/>
      </dsp:nvSpPr>
      <dsp:spPr>
        <a:xfrm>
          <a:off x="4837629" y="1184845"/>
          <a:ext cx="2119342" cy="356171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Men and women are the product of a complex system of factors and forces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These combine in various ways to produce a whole range of masculinities and femininities</a:t>
          </a:r>
          <a:endParaRPr lang="en-US" sz="1900" kern="1200" dirty="0"/>
        </a:p>
      </dsp:txBody>
      <dsp:txXfrm>
        <a:off x="4837629" y="1184845"/>
        <a:ext cx="2119342" cy="3561717"/>
      </dsp:txXfrm>
    </dsp:sp>
    <dsp:sp modelId="{BD0B92B9-B97A-4968-A241-666AF49CA2D5}">
      <dsp:nvSpPr>
        <dsp:cNvPr id="0" name=""/>
        <dsp:cNvSpPr/>
      </dsp:nvSpPr>
      <dsp:spPr>
        <a:xfrm>
          <a:off x="7253680" y="496769"/>
          <a:ext cx="2119342" cy="68807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Cognitive explanations</a:t>
          </a:r>
          <a:endParaRPr lang="en-US" sz="1900" kern="1200"/>
        </a:p>
      </dsp:txBody>
      <dsp:txXfrm>
        <a:off x="7253680" y="496769"/>
        <a:ext cx="2119342" cy="688076"/>
      </dsp:txXfrm>
    </dsp:sp>
    <dsp:sp modelId="{F0D10E4B-5754-4D5A-B7FC-E2E443F548EF}">
      <dsp:nvSpPr>
        <dsp:cNvPr id="0" name=""/>
        <dsp:cNvSpPr/>
      </dsp:nvSpPr>
      <dsp:spPr>
        <a:xfrm>
          <a:off x="7253680" y="1184845"/>
          <a:ext cx="2119342" cy="356171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Understandings of gender identities become increasingly complex as children develop cognitively</a:t>
          </a:r>
          <a:endParaRPr lang="en-US" sz="1900" kern="1200"/>
        </a:p>
      </dsp:txBody>
      <dsp:txXfrm>
        <a:off x="7253680" y="1184845"/>
        <a:ext cx="2119342" cy="3561717"/>
      </dsp:txXfrm>
    </dsp:sp>
    <dsp:sp modelId="{F6C43494-C03F-4B94-AD4B-186B6D31E696}">
      <dsp:nvSpPr>
        <dsp:cNvPr id="0" name=""/>
        <dsp:cNvSpPr/>
      </dsp:nvSpPr>
      <dsp:spPr>
        <a:xfrm>
          <a:off x="9669730" y="496769"/>
          <a:ext cx="2119342" cy="68807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Alternative gender identities</a:t>
          </a:r>
          <a:endParaRPr lang="en-US" sz="1900" kern="1200"/>
        </a:p>
      </dsp:txBody>
      <dsp:txXfrm>
        <a:off x="9669730" y="496769"/>
        <a:ext cx="2119342" cy="688076"/>
      </dsp:txXfrm>
    </dsp:sp>
    <dsp:sp modelId="{BCCE7C7B-0CFF-4EEE-8CBA-03868FB2EF4D}">
      <dsp:nvSpPr>
        <dsp:cNvPr id="0" name=""/>
        <dsp:cNvSpPr/>
      </dsp:nvSpPr>
      <dsp:spPr>
        <a:xfrm>
          <a:off x="9669730" y="1184845"/>
          <a:ext cx="2119342" cy="3561717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Gender as a spectrum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Mental health risks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Role of schools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Protective factors</a:t>
          </a:r>
          <a:endParaRPr lang="en-US" sz="1900" kern="1200"/>
        </a:p>
      </dsp:txBody>
      <dsp:txXfrm>
        <a:off x="9669730" y="1184845"/>
        <a:ext cx="2119342" cy="35617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#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7046D-43EB-6159-8271-B8F8F9CEA7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7E6309-B31D-AA95-B404-4FAEAAD9DB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47625-392A-78BC-47CB-2DDCC12E1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0B8CF-5B0C-F8A4-2BDA-525DB35C6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23487-6A59-F64C-5C4A-CB1BC4B67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422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7A15A-79FE-1DF1-9294-5BC0FC90D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0AEFC-B84E-8551-252A-2D6B979AC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915BB-E678-AFB7-8120-DA52CB612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9B4A54-0E20-F886-BBBB-F865BD76F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72858-F055-132A-74A0-989CDDC29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53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B55B0-9040-B7D1-6C0D-9AF42A7C1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D4A0EE-AF77-A8EA-6037-A2FC94595F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A7D8-7CBE-99F0-1550-ECF5236E6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2DD92-642D-4130-A1DD-A362475F5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56393-AA68-E086-DBC4-343045AF0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74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7ED03-DD8E-87EF-FD45-060CD43C9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BC51F-7DAE-E571-B075-3FD13A4045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D1EC74-7793-E678-7F63-E6AC63AEA8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7C00F4-B403-5197-870D-12A746E2D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D08C2D-6C4F-6A3B-4B37-6D706FF72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5E34F5-F0C7-468D-4B46-305B57E61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314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7D586-E766-07AD-F72D-037A7FBC0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F5FB8E-0271-886C-19DB-7B94BC9208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9DDDE8-9429-7DAC-0726-DE96AC8118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26BD82-66D6-9A2B-A9CD-03C97F68EE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F2433B-99FD-8838-EF16-BBD7AD7587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0716AA-71EA-EF96-8E0C-244D6EE1E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7CC0E1-4291-92C4-40D0-3DCC6B14A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2A8A9B-CD6A-36FD-5224-0B2912FF1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607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91809-79F9-8007-3282-941B4F840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968C08-AA96-83B5-87B4-0EC079931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F42CB-F310-1641-FA03-F4A704957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AD5E4C-6006-0862-8C06-584617A93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986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CD7E13-C0E8-4B64-1896-CC9F224ED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1539FA-3C2D-47C4-2C0E-5776F8392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AAE94F-AE65-E171-565F-52C504FF8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236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8576D-77B9-316E-706E-E74412BB5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E64AC-91D5-5FA6-404E-B5690C2AA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D88636-FF10-33C8-EFAD-5FB293D85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5CF987-BE2B-D8DA-9993-B385F28DC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7A890C-E59D-6A77-477D-D20DEC742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3FEAC-142D-9F72-C54A-2E931983A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80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C35BC-756B-2FF5-5405-8AD2AD7BC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2EC4CE-002B-3E17-4E16-56439FDEAB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CFA927-5EBA-526E-1C95-FF64F0E45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F30B51-20E8-5D70-3E75-8F038A6E0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AF63B8-C8BF-9548-1C61-94AB6AD87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AF5A0E-CB2C-CF6B-084A-4FADFD4F5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906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553DC-E655-BA2E-4D14-4F031554A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135897-896D-95E7-7DEA-CDAD723F6C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E0755-D873-E68F-BF54-341A7D3D2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F3E3EE-C9B6-0369-CA87-41551FAB5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DCD01B-03AD-AF3E-D240-1BB6F219B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147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6A9835-7FAD-12EC-D588-6E1907AF37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AD3E73-5DE5-7E14-5D04-A340CBBD77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DD3908-805E-AB24-3C3A-2448957AE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10AC4-2790-258F-4C1B-7459C42C5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73A7A5-991F-2C01-9346-26D194FD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4145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7814"/>
            <a:ext cx="109728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1"/>
            <a:ext cx="53848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3941763"/>
            <a:ext cx="53848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13">
            <a:extLst>
              <a:ext uri="{FF2B5EF4-FFF2-40B4-BE49-F238E27FC236}">
                <a16:creationId xmlns:a16="http://schemas.microsoft.com/office/drawing/2014/main" id="{B7165FAB-EB9C-6D0F-93F1-86E89DD80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E141F546-F30F-9DA2-504F-7029F124F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22">
            <a:extLst>
              <a:ext uri="{FF2B5EF4-FFF2-40B4-BE49-F238E27FC236}">
                <a16:creationId xmlns:a16="http://schemas.microsoft.com/office/drawing/2014/main" id="{6ED164B0-1874-5700-F592-657921844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D2D52-5993-4407-8F3E-9D7B1018A6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3527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ABAC25-14D1-D8F9-B754-9615F3B4F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26AC4D-89EB-2033-0F04-EB86D3E62A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65FE2-EB8A-10D2-748B-09DF63035F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DE2149-EB26-45A0-9873-1F3B9E7A8921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72E88-C734-F766-49B5-968FA3F63C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3D2F2-E5B7-0846-E1E1-83EA0C2584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5F2499-748E-4B64-AE59-4E051B22C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939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3Aweo-74k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Wu44AqF0iI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vIzGbWq7Ko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Cutout symbol of transgender">
            <a:extLst>
              <a:ext uri="{FF2B5EF4-FFF2-40B4-BE49-F238E27FC236}">
                <a16:creationId xmlns:a16="http://schemas.microsoft.com/office/drawing/2014/main" id="{76D09CA6-0C20-C823-1C49-934AB2456A6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0283" b="5447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F1310-5EFD-A27D-F8FF-183EE61910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137434"/>
            <a:ext cx="7800660" cy="1520987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rgbClr val="FFFFFF"/>
                </a:solidFill>
              </a:rPr>
              <a:t>Gender Development &amp; Alternative Gender Identities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146DA8-BA10-5D85-37DD-132EACB513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44100" y="6381749"/>
            <a:ext cx="2076450" cy="376505"/>
          </a:xfrm>
        </p:spPr>
        <p:txBody>
          <a:bodyPr anchor="b">
            <a:normAutofit/>
          </a:bodyPr>
          <a:lstStyle/>
          <a:p>
            <a:pPr algn="l"/>
            <a:r>
              <a:rPr lang="en-GB" sz="1800" dirty="0">
                <a:solidFill>
                  <a:srgbClr val="FFFFFF"/>
                </a:solidFill>
              </a:rPr>
              <a:t>Dr Judith Marshall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4101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4FCBE-7108-AF60-34EE-A0633636D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5-minute “Gender Box” Challenge</a:t>
            </a:r>
            <a:br>
              <a:rPr lang="en-GB" dirty="0"/>
            </a:b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E25A0F-2474-4383-712F-2E93F1559D80}"/>
              </a:ext>
            </a:extLst>
          </p:cNvPr>
          <p:cNvSpPr/>
          <p:nvPr/>
        </p:nvSpPr>
        <p:spPr>
          <a:xfrm>
            <a:off x="838200" y="3411537"/>
            <a:ext cx="4681396" cy="308133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337184-DF28-D6CD-E092-57ED7150B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1334" y="3411536"/>
            <a:ext cx="4681396" cy="308133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02EB6A-DDCA-EBDC-3EF7-54B646AF374E}"/>
              </a:ext>
            </a:extLst>
          </p:cNvPr>
          <p:cNvSpPr txBox="1"/>
          <p:nvPr/>
        </p:nvSpPr>
        <p:spPr>
          <a:xfrm>
            <a:off x="838200" y="2921052"/>
            <a:ext cx="4681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society expects from men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44045C-7F77-3F2F-D7BD-AF66FE7B68E3}"/>
              </a:ext>
            </a:extLst>
          </p:cNvPr>
          <p:cNvSpPr txBox="1"/>
          <p:nvPr/>
        </p:nvSpPr>
        <p:spPr>
          <a:xfrm>
            <a:off x="6491334" y="2921052"/>
            <a:ext cx="4681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society expects from women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C5DBD8-C27B-EECC-EFFE-AD05977C060F}"/>
              </a:ext>
            </a:extLst>
          </p:cNvPr>
          <p:cNvSpPr txBox="1"/>
          <p:nvPr/>
        </p:nvSpPr>
        <p:spPr>
          <a:xfrm>
            <a:off x="838200" y="1627782"/>
            <a:ext cx="103345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Work in pairs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Write 3 expectations for each box</a:t>
            </a:r>
          </a:p>
        </p:txBody>
      </p:sp>
    </p:spTree>
    <p:extLst>
      <p:ext uri="{BB962C8B-B14F-4D97-AF65-F5344CB8AC3E}">
        <p14:creationId xmlns:p14="http://schemas.microsoft.com/office/powerpoint/2010/main" val="2993533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B6938-851C-84F9-42D0-766DC7151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Autofit/>
          </a:bodyPr>
          <a:lstStyle/>
          <a:p>
            <a:r>
              <a:rPr lang="en-GB" sz="4000" dirty="0"/>
              <a:t>Where did these ideas come from? 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E7199-B358-8E5B-4A24-5CAF81317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705674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Family? media? culture? 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Are they the same across all cultures? 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What happens if someone doesn’t fit these expectations?</a:t>
            </a:r>
          </a:p>
          <a:p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C76CE82-6791-EB5D-8201-C57875FD62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889" y="2358592"/>
            <a:ext cx="6903720" cy="3555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298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7B73AD-CD5A-F606-5DD7-4DD5F0F45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Gender Stereotypes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8F3CE-49E3-ECCE-C947-5F3330521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475" y="3158656"/>
            <a:ext cx="9541286" cy="3860400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GB" sz="2600" u="sng" dirty="0">
                <a:solidFill>
                  <a:srgbClr val="00B0F0"/>
                </a:solidFill>
                <a:ea typeface="DengXian" panose="02010600030101010101" pitchFamily="2" charset="-122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https://www.youtube.com/watch?v=G3Aweo-74kY</a:t>
            </a:r>
            <a:endParaRPr lang="en-GB" sz="2600" u="sng" dirty="0">
              <a:solidFill>
                <a:srgbClr val="00B0F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u="sng" dirty="0">
              <a:solidFill>
                <a:srgbClr val="00B0F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u="sng" dirty="0">
              <a:solidFill>
                <a:srgbClr val="00B0F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/>
              <a:t>Young children </a:t>
            </a:r>
            <a:r>
              <a:rPr lang="en-GB" sz="2600" b="1" dirty="0"/>
              <a:t>internalise gender stereotypes early</a:t>
            </a:r>
            <a:r>
              <a:rPr lang="en-GB" sz="2600" dirty="0"/>
              <a:t> and increasingly use them to organise their thinking.</a:t>
            </a:r>
          </a:p>
          <a:p>
            <a:pPr marL="0" indent="0" algn="r">
              <a:buNone/>
            </a:pPr>
            <a:r>
              <a:rPr lang="en-GB" sz="2600" dirty="0"/>
              <a:t>(</a:t>
            </a:r>
            <a:r>
              <a:rPr lang="en-GB" sz="2600" dirty="0" err="1"/>
              <a:t>Solbes</a:t>
            </a:r>
            <a:r>
              <a:rPr lang="en-GB" sz="2600" dirty="0"/>
              <a:t>‑Canales, 2020)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Children’s own gender schemas predict their </a:t>
            </a:r>
            <a:r>
              <a:rPr lang="en-GB" sz="2600" b="1" dirty="0"/>
              <a:t>future career and family expectations</a:t>
            </a:r>
            <a:r>
              <a:rPr lang="en-GB" sz="2600" dirty="0"/>
              <a:t>.</a:t>
            </a:r>
          </a:p>
          <a:p>
            <a:pPr marL="0" lvl="0" indent="0">
              <a:buNone/>
            </a:pPr>
            <a:r>
              <a:rPr lang="en-GB" sz="2600" dirty="0"/>
              <a:t>Children with stronger gender schemas showed: </a:t>
            </a:r>
          </a:p>
          <a:p>
            <a:pPr lvl="1"/>
            <a:r>
              <a:rPr lang="en-GB" sz="2600" dirty="0"/>
              <a:t>More </a:t>
            </a:r>
            <a:r>
              <a:rPr lang="en-GB" sz="2600" b="1" dirty="0"/>
              <a:t>gender‑typical career expectations</a:t>
            </a:r>
            <a:endParaRPr lang="en-GB" sz="2600" dirty="0"/>
          </a:p>
          <a:p>
            <a:pPr lvl="1"/>
            <a:r>
              <a:rPr lang="en-GB" sz="2600" dirty="0"/>
              <a:t>More stereotypical beliefs about family roles</a:t>
            </a:r>
          </a:p>
          <a:p>
            <a:pPr marL="457200" lvl="1" indent="0">
              <a:buNone/>
            </a:pPr>
            <a:endParaRPr lang="en-GB" sz="2600" dirty="0"/>
          </a:p>
          <a:p>
            <a:pPr marL="0" lvl="0" indent="0">
              <a:buNone/>
            </a:pPr>
            <a:r>
              <a:rPr lang="en-GB" sz="2600" dirty="0"/>
              <a:t>These schemas were linked to </a:t>
            </a:r>
            <a:r>
              <a:rPr lang="en-GB" sz="2600" b="1" dirty="0"/>
              <a:t>parents’ gender roles</a:t>
            </a:r>
            <a:r>
              <a:rPr lang="en-GB" sz="2600" dirty="0"/>
              <a:t>                             (</a:t>
            </a:r>
            <a:r>
              <a:rPr lang="en-GB" sz="2600" dirty="0" err="1"/>
              <a:t>Endendijk</a:t>
            </a:r>
            <a:r>
              <a:rPr lang="en-GB" sz="2600" dirty="0"/>
              <a:t>, </a:t>
            </a:r>
            <a:r>
              <a:rPr lang="en-GB" sz="2600" dirty="0" err="1"/>
              <a:t>Portengen</a:t>
            </a:r>
            <a:r>
              <a:rPr lang="en-GB" sz="2600" dirty="0"/>
              <a:t>, 2022)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u="sng" dirty="0">
              <a:solidFill>
                <a:srgbClr val="00B0F0"/>
              </a:solidFill>
              <a:ea typeface="DengXian" panose="02010600030101010101" pitchFamily="2" charset="-122"/>
              <a:cs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GB" sz="2400" u="sng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u="sng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22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41405-D00F-65EB-8B03-34BC6459A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1067107" cy="4351338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US" dirty="0"/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77BB8A5-0500-EA6E-2F35-A6668E197472}"/>
              </a:ext>
            </a:extLst>
          </p:cNvPr>
          <p:cNvSpPr/>
          <p:nvPr/>
        </p:nvSpPr>
        <p:spPr>
          <a:xfrm>
            <a:off x="286694" y="306692"/>
            <a:ext cx="11618611" cy="13399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>
                <a:solidFill>
                  <a:schemeClr val="tx1"/>
                </a:solidFill>
              </a:rPr>
              <a:t>Culture and Social Learning</a:t>
            </a:r>
          </a:p>
          <a:p>
            <a:pPr lvl="1"/>
            <a:endParaRPr lang="en-GB" sz="1000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Sex role stereotypes and socialisation</a:t>
            </a:r>
          </a:p>
          <a:p>
            <a:pPr algn="ctr"/>
            <a:r>
              <a:rPr lang="en-GB" dirty="0"/>
              <a:t>	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FEABB75-BAC6-1EFD-7696-00C735BAF25F}"/>
              </a:ext>
            </a:extLst>
          </p:cNvPr>
          <p:cNvSpPr/>
          <p:nvPr/>
        </p:nvSpPr>
        <p:spPr>
          <a:xfrm>
            <a:off x="286694" y="1773691"/>
            <a:ext cx="11618611" cy="210051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  <a:p>
            <a:endParaRPr lang="en-GB" dirty="0"/>
          </a:p>
          <a:p>
            <a:r>
              <a:rPr lang="en-GB" sz="2000" b="1" dirty="0">
                <a:solidFill>
                  <a:schemeClr val="tx1"/>
                </a:solidFill>
              </a:rPr>
              <a:t>Biological Sex and Gender</a:t>
            </a:r>
          </a:p>
          <a:p>
            <a:endParaRPr lang="en-GB" sz="1000" b="1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Traditionally, gender seen as binary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- male or female </a:t>
            </a:r>
          </a:p>
          <a:p>
            <a:pPr lvl="1"/>
            <a:endParaRPr lang="en-GB" sz="1000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Modern psychology recognises that gender:</a:t>
            </a:r>
            <a:endParaRPr lang="en-US" dirty="0">
              <a:solidFill>
                <a:schemeClr val="tx1"/>
              </a:solidFill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can be fluid</a:t>
            </a:r>
            <a:endParaRPr lang="en-US" dirty="0">
              <a:solidFill>
                <a:schemeClr val="tx1"/>
              </a:solidFill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exists on a spectrum</a:t>
            </a:r>
            <a:endParaRPr lang="en-US" dirty="0">
              <a:solidFill>
                <a:schemeClr val="tx1"/>
              </a:solidFill>
            </a:endParaRPr>
          </a:p>
          <a:p>
            <a:endParaRPr lang="en-GB" dirty="0"/>
          </a:p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11D5C9-DFFF-39E0-987C-73EE57B80DB2}"/>
              </a:ext>
            </a:extLst>
          </p:cNvPr>
          <p:cNvSpPr/>
          <p:nvPr/>
        </p:nvSpPr>
        <p:spPr>
          <a:xfrm>
            <a:off x="286694" y="4001294"/>
            <a:ext cx="11618611" cy="13399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000" b="1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</a:rPr>
              <a:t>Sociobiological view</a:t>
            </a:r>
          </a:p>
          <a:p>
            <a:endParaRPr lang="en-GB" sz="1000" b="1" dirty="0">
              <a:solidFill>
                <a:schemeClr val="tx1"/>
              </a:solidFill>
            </a:endParaRPr>
          </a:p>
          <a:p>
            <a:pPr lvl="1"/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Men and women are the product of a complex system of factors and forces which combine in various ways to produce a whole range of masculinities and femininities (Gross, 2010)</a:t>
            </a:r>
          </a:p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20CB68A-FF41-6683-21F1-426678D5DA38}"/>
              </a:ext>
            </a:extLst>
          </p:cNvPr>
          <p:cNvSpPr/>
          <p:nvPr/>
        </p:nvSpPr>
        <p:spPr>
          <a:xfrm>
            <a:off x="286694" y="5468293"/>
            <a:ext cx="11618611" cy="115431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000" b="1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</a:rPr>
              <a:t>Cognitive explanations</a:t>
            </a:r>
          </a:p>
          <a:p>
            <a:pPr lvl="1"/>
            <a:endParaRPr lang="en-GB" sz="1000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Understandings of gender identities become increasingly complex as children develop cognitively</a:t>
            </a:r>
            <a:endParaRPr lang="en-US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45F6AC3-1CE9-3474-1D9B-E59162CA49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0721" y="1814053"/>
            <a:ext cx="6364584" cy="202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51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5014BD8-FB83-4DC8-FAF5-C85A36C293A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26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74C1F-CB64-29A7-767F-1194B4956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Today we will…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CAA83C-BA6B-4E85-4EB7-9841B8F41F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046651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9511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6" name="Rectangle 3115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18" name="Freeform: Shape 3117">
            <a:extLst>
              <a:ext uri="{FF2B5EF4-FFF2-40B4-BE49-F238E27FC236}">
                <a16:creationId xmlns:a16="http://schemas.microsoft.com/office/drawing/2014/main" id="{39C3C864-C625-4883-B868-9A4C470F4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291" y="3296652"/>
            <a:ext cx="12202113" cy="3561346"/>
          </a:xfrm>
          <a:custGeom>
            <a:avLst/>
            <a:gdLst>
              <a:gd name="connsiteX0" fmla="*/ 0 w 12202113"/>
              <a:gd name="connsiteY0" fmla="*/ 3188466 h 3188466"/>
              <a:gd name="connsiteX1" fmla="*/ 10116 w 12202113"/>
              <a:gd name="connsiteY1" fmla="*/ 2657641 h 3188466"/>
              <a:gd name="connsiteX2" fmla="*/ 10116 w 12202113"/>
              <a:gd name="connsiteY2" fmla="*/ 0 h 3188466"/>
              <a:gd name="connsiteX3" fmla="*/ 12202113 w 12202113"/>
              <a:gd name="connsiteY3" fmla="*/ 0 h 3188466"/>
              <a:gd name="connsiteX4" fmla="*/ 12202113 w 12202113"/>
              <a:gd name="connsiteY4" fmla="*/ 2879832 h 3188466"/>
              <a:gd name="connsiteX5" fmla="*/ 12198167 w 12202113"/>
              <a:gd name="connsiteY5" fmla="*/ 2880360 h 3188466"/>
              <a:gd name="connsiteX6" fmla="*/ 12122128 w 12202113"/>
              <a:gd name="connsiteY6" fmla="*/ 2887194 h 3188466"/>
              <a:gd name="connsiteX7" fmla="*/ 12028868 w 12202113"/>
              <a:gd name="connsiteY7" fmla="*/ 2911786 h 3188466"/>
              <a:gd name="connsiteX8" fmla="*/ 11995238 w 12202113"/>
              <a:gd name="connsiteY8" fmla="*/ 2914090 h 3188466"/>
              <a:gd name="connsiteX9" fmla="*/ 11996460 w 12202113"/>
              <a:gd name="connsiteY9" fmla="*/ 2918442 h 3188466"/>
              <a:gd name="connsiteX10" fmla="*/ 11983968 w 12202113"/>
              <a:gd name="connsiteY10" fmla="*/ 2918762 h 3188466"/>
              <a:gd name="connsiteX11" fmla="*/ 11956084 w 12202113"/>
              <a:gd name="connsiteY11" fmla="*/ 2918868 h 3188466"/>
              <a:gd name="connsiteX12" fmla="*/ 11872586 w 12202113"/>
              <a:gd name="connsiteY12" fmla="*/ 2920076 h 3188466"/>
              <a:gd name="connsiteX13" fmla="*/ 11849804 w 12202113"/>
              <a:gd name="connsiteY13" fmla="*/ 2928420 h 3188466"/>
              <a:gd name="connsiteX14" fmla="*/ 11828254 w 12202113"/>
              <a:gd name="connsiteY14" fmla="*/ 2928551 h 3188466"/>
              <a:gd name="connsiteX15" fmla="*/ 11703277 w 12202113"/>
              <a:gd name="connsiteY15" fmla="*/ 2939735 h 3188466"/>
              <a:gd name="connsiteX16" fmla="*/ 11686094 w 12202113"/>
              <a:gd name="connsiteY16" fmla="*/ 2940570 h 3188466"/>
              <a:gd name="connsiteX17" fmla="*/ 11676788 w 12202113"/>
              <a:gd name="connsiteY17" fmla="*/ 2944321 h 3188466"/>
              <a:gd name="connsiteX18" fmla="*/ 11643464 w 12202113"/>
              <a:gd name="connsiteY18" fmla="*/ 2945066 h 3188466"/>
              <a:gd name="connsiteX19" fmla="*/ 11641922 w 12202113"/>
              <a:gd name="connsiteY19" fmla="*/ 2947200 h 3188466"/>
              <a:gd name="connsiteX20" fmla="*/ 11532386 w 12202113"/>
              <a:gd name="connsiteY20" fmla="*/ 2965529 h 3188466"/>
              <a:gd name="connsiteX21" fmla="*/ 11513619 w 12202113"/>
              <a:gd name="connsiteY21" fmla="*/ 2968556 h 3188466"/>
              <a:gd name="connsiteX22" fmla="*/ 11497404 w 12202113"/>
              <a:gd name="connsiteY22" fmla="*/ 2967639 h 3188466"/>
              <a:gd name="connsiteX23" fmla="*/ 11407630 w 12202113"/>
              <a:gd name="connsiteY23" fmla="*/ 2970255 h 3188466"/>
              <a:gd name="connsiteX24" fmla="*/ 11386276 w 12202113"/>
              <a:gd name="connsiteY24" fmla="*/ 2968648 h 3188466"/>
              <a:gd name="connsiteX25" fmla="*/ 11377296 w 12202113"/>
              <a:gd name="connsiteY25" fmla="*/ 2965257 h 3188466"/>
              <a:gd name="connsiteX26" fmla="*/ 11342536 w 12202113"/>
              <a:gd name="connsiteY26" fmla="*/ 2971666 h 3188466"/>
              <a:gd name="connsiteX27" fmla="*/ 11288902 w 12202113"/>
              <a:gd name="connsiteY27" fmla="*/ 2976058 h 3188466"/>
              <a:gd name="connsiteX28" fmla="*/ 11263411 w 12202113"/>
              <a:gd name="connsiteY28" fmla="*/ 2979228 h 3188466"/>
              <a:gd name="connsiteX29" fmla="*/ 11242843 w 12202113"/>
              <a:gd name="connsiteY29" fmla="*/ 2977303 h 3188466"/>
              <a:gd name="connsiteX30" fmla="*/ 11125798 w 12202113"/>
              <a:gd name="connsiteY30" fmla="*/ 2976816 h 3188466"/>
              <a:gd name="connsiteX31" fmla="*/ 11098884 w 12202113"/>
              <a:gd name="connsiteY31" fmla="*/ 2973758 h 3188466"/>
              <a:gd name="connsiteX32" fmla="*/ 11086128 w 12202113"/>
              <a:gd name="connsiteY32" fmla="*/ 2967663 h 3188466"/>
              <a:gd name="connsiteX33" fmla="*/ 11076132 w 12202113"/>
              <a:gd name="connsiteY33" fmla="*/ 2969836 h 3188466"/>
              <a:gd name="connsiteX34" fmla="*/ 11005337 w 12202113"/>
              <a:gd name="connsiteY34" fmla="*/ 2970053 h 3188466"/>
              <a:gd name="connsiteX35" fmla="*/ 10959154 w 12202113"/>
              <a:gd name="connsiteY35" fmla="*/ 2970750 h 3188466"/>
              <a:gd name="connsiteX36" fmla="*/ 10956347 w 12202113"/>
              <a:gd name="connsiteY36" fmla="*/ 2979118 h 3188466"/>
              <a:gd name="connsiteX37" fmla="*/ 10915223 w 12202113"/>
              <a:gd name="connsiteY37" fmla="*/ 2982099 h 3188466"/>
              <a:gd name="connsiteX38" fmla="*/ 10871398 w 12202113"/>
              <a:gd name="connsiteY38" fmla="*/ 2976728 h 3188466"/>
              <a:gd name="connsiteX39" fmla="*/ 10819743 w 12202113"/>
              <a:gd name="connsiteY39" fmla="*/ 2977481 h 3188466"/>
              <a:gd name="connsiteX40" fmla="*/ 10788834 w 12202113"/>
              <a:gd name="connsiteY40" fmla="*/ 2977840 h 3188466"/>
              <a:gd name="connsiteX41" fmla="*/ 10707711 w 12202113"/>
              <a:gd name="connsiteY41" fmla="*/ 2985644 h 3188466"/>
              <a:gd name="connsiteX42" fmla="*/ 10576086 w 12202113"/>
              <a:gd name="connsiteY42" fmla="*/ 3015319 h 3188466"/>
              <a:gd name="connsiteX43" fmla="*/ 10534761 w 12202113"/>
              <a:gd name="connsiteY43" fmla="*/ 3019524 h 3188466"/>
              <a:gd name="connsiteX44" fmla="*/ 10527537 w 12202113"/>
              <a:gd name="connsiteY44" fmla="*/ 3017814 h 3188466"/>
              <a:gd name="connsiteX45" fmla="*/ 10321799 w 12202113"/>
              <a:gd name="connsiteY45" fmla="*/ 3035635 h 3188466"/>
              <a:gd name="connsiteX46" fmla="*/ 10284989 w 12202113"/>
              <a:gd name="connsiteY46" fmla="*/ 3036679 h 3188466"/>
              <a:gd name="connsiteX47" fmla="*/ 10257423 w 12202113"/>
              <a:gd name="connsiteY47" fmla="*/ 3036027 h 3188466"/>
              <a:gd name="connsiteX48" fmla="*/ 10191450 w 12202113"/>
              <a:gd name="connsiteY48" fmla="*/ 3041963 h 3188466"/>
              <a:gd name="connsiteX49" fmla="*/ 10083845 w 12202113"/>
              <a:gd name="connsiteY49" fmla="*/ 3054978 h 3188466"/>
              <a:gd name="connsiteX50" fmla="*/ 10060611 w 12202113"/>
              <a:gd name="connsiteY50" fmla="*/ 3057035 h 3188466"/>
              <a:gd name="connsiteX51" fmla="*/ 10039363 w 12202113"/>
              <a:gd name="connsiteY51" fmla="*/ 3055961 h 3188466"/>
              <a:gd name="connsiteX52" fmla="*/ 10033322 w 12202113"/>
              <a:gd name="connsiteY52" fmla="*/ 3053238 h 3188466"/>
              <a:gd name="connsiteX53" fmla="*/ 10020337 w 12202113"/>
              <a:gd name="connsiteY53" fmla="*/ 3053912 h 3188466"/>
              <a:gd name="connsiteX54" fmla="*/ 10016616 w 12202113"/>
              <a:gd name="connsiteY54" fmla="*/ 3053498 h 3188466"/>
              <a:gd name="connsiteX55" fmla="*/ 9995549 w 12202113"/>
              <a:gd name="connsiteY55" fmla="*/ 3051719 h 3188466"/>
              <a:gd name="connsiteX56" fmla="*/ 9957212 w 12202113"/>
              <a:gd name="connsiteY56" fmla="*/ 3062663 h 3188466"/>
              <a:gd name="connsiteX57" fmla="*/ 9904584 w 12202113"/>
              <a:gd name="connsiteY57" fmla="*/ 3063999 h 3188466"/>
              <a:gd name="connsiteX58" fmla="*/ 9713857 w 12202113"/>
              <a:gd name="connsiteY58" fmla="*/ 3087955 h 3188466"/>
              <a:gd name="connsiteX59" fmla="*/ 9678879 w 12202113"/>
              <a:gd name="connsiteY59" fmla="*/ 3079676 h 3188466"/>
              <a:gd name="connsiteX60" fmla="*/ 9598760 w 12202113"/>
              <a:gd name="connsiteY60" fmla="*/ 3085228 h 3188466"/>
              <a:gd name="connsiteX61" fmla="*/ 9488796 w 12202113"/>
              <a:gd name="connsiteY61" fmla="*/ 3115384 h 3188466"/>
              <a:gd name="connsiteX62" fmla="*/ 9341972 w 12202113"/>
              <a:gd name="connsiteY62" fmla="*/ 3126583 h 3188466"/>
              <a:gd name="connsiteX63" fmla="*/ 9333795 w 12202113"/>
              <a:gd name="connsiteY63" fmla="*/ 3132083 h 3188466"/>
              <a:gd name="connsiteX64" fmla="*/ 9321736 w 12202113"/>
              <a:gd name="connsiteY64" fmla="*/ 3135834 h 3188466"/>
              <a:gd name="connsiteX65" fmla="*/ 9319405 w 12202113"/>
              <a:gd name="connsiteY65" fmla="*/ 3135561 h 3188466"/>
              <a:gd name="connsiteX66" fmla="*/ 9302847 w 12202113"/>
              <a:gd name="connsiteY66" fmla="*/ 3137746 h 3188466"/>
              <a:gd name="connsiteX67" fmla="*/ 9300930 w 12202113"/>
              <a:gd name="connsiteY67" fmla="*/ 3139687 h 3188466"/>
              <a:gd name="connsiteX68" fmla="*/ 9290106 w 12202113"/>
              <a:gd name="connsiteY68" fmla="*/ 3141645 h 3188466"/>
              <a:gd name="connsiteX69" fmla="*/ 9270220 w 12202113"/>
              <a:gd name="connsiteY69" fmla="*/ 3146737 h 3188466"/>
              <a:gd name="connsiteX70" fmla="*/ 9265150 w 12202113"/>
              <a:gd name="connsiteY70" fmla="*/ 3146531 h 3188466"/>
              <a:gd name="connsiteX71" fmla="*/ 9233057 w 12202113"/>
              <a:gd name="connsiteY71" fmla="*/ 3152408 h 3188466"/>
              <a:gd name="connsiteX72" fmla="*/ 9231974 w 12202113"/>
              <a:gd name="connsiteY72" fmla="*/ 3151938 h 3188466"/>
              <a:gd name="connsiteX73" fmla="*/ 9220130 w 12202113"/>
              <a:gd name="connsiteY73" fmla="*/ 3151189 h 3188466"/>
              <a:gd name="connsiteX74" fmla="*/ 9198955 w 12202113"/>
              <a:gd name="connsiteY74" fmla="*/ 3151015 h 3188466"/>
              <a:gd name="connsiteX75" fmla="*/ 9142196 w 12202113"/>
              <a:gd name="connsiteY75" fmla="*/ 3143802 h 3188466"/>
              <a:gd name="connsiteX76" fmla="*/ 9108665 w 12202113"/>
              <a:gd name="connsiteY76" fmla="*/ 3149868 h 3188466"/>
              <a:gd name="connsiteX77" fmla="*/ 9014086 w 12202113"/>
              <a:gd name="connsiteY77" fmla="*/ 3150791 h 3188466"/>
              <a:gd name="connsiteX78" fmla="*/ 8915037 w 12202113"/>
              <a:gd name="connsiteY78" fmla="*/ 3140020 h 3188466"/>
              <a:gd name="connsiteX79" fmla="*/ 8815667 w 12202113"/>
              <a:gd name="connsiteY79" fmla="*/ 3138606 h 3188466"/>
              <a:gd name="connsiteX80" fmla="*/ 8779688 w 12202113"/>
              <a:gd name="connsiteY80" fmla="*/ 3138895 h 3188466"/>
              <a:gd name="connsiteX81" fmla="*/ 8715556 w 12202113"/>
              <a:gd name="connsiteY81" fmla="*/ 3135878 h 3188466"/>
              <a:gd name="connsiteX82" fmla="*/ 8686183 w 12202113"/>
              <a:gd name="connsiteY82" fmla="*/ 3132307 h 3188466"/>
              <a:gd name="connsiteX83" fmla="*/ 8684895 w 12202113"/>
              <a:gd name="connsiteY83" fmla="*/ 3132527 h 3188466"/>
              <a:gd name="connsiteX84" fmla="*/ 8682270 w 12202113"/>
              <a:gd name="connsiteY84" fmla="*/ 3130989 h 3188466"/>
              <a:gd name="connsiteX85" fmla="*/ 8676836 w 12202113"/>
              <a:gd name="connsiteY85" fmla="*/ 3130278 h 3188466"/>
              <a:gd name="connsiteX86" fmla="*/ 8662002 w 12202113"/>
              <a:gd name="connsiteY86" fmla="*/ 3130735 h 3188466"/>
              <a:gd name="connsiteX87" fmla="*/ 8656423 w 12202113"/>
              <a:gd name="connsiteY87" fmla="*/ 3131304 h 3188466"/>
              <a:gd name="connsiteX88" fmla="*/ 8648261 w 12202113"/>
              <a:gd name="connsiteY88" fmla="*/ 3131294 h 3188466"/>
              <a:gd name="connsiteX89" fmla="*/ 8648057 w 12202113"/>
              <a:gd name="connsiteY89" fmla="*/ 3131167 h 3188466"/>
              <a:gd name="connsiteX90" fmla="*/ 8640412 w 12202113"/>
              <a:gd name="connsiteY90" fmla="*/ 3131403 h 3188466"/>
              <a:gd name="connsiteX91" fmla="*/ 8603003 w 12202113"/>
              <a:gd name="connsiteY91" fmla="*/ 3134155 h 3188466"/>
              <a:gd name="connsiteX92" fmla="*/ 8553571 w 12202113"/>
              <a:gd name="connsiteY92" fmla="*/ 3122125 h 3188466"/>
              <a:gd name="connsiteX93" fmla="*/ 8533128 w 12202113"/>
              <a:gd name="connsiteY93" fmla="*/ 3120039 h 3188466"/>
              <a:gd name="connsiteX94" fmla="*/ 8522209 w 12202113"/>
              <a:gd name="connsiteY94" fmla="*/ 3118252 h 3188466"/>
              <a:gd name="connsiteX95" fmla="*/ 8521532 w 12202113"/>
              <a:gd name="connsiteY95" fmla="*/ 3117705 h 3188466"/>
              <a:gd name="connsiteX96" fmla="*/ 8485667 w 12202113"/>
              <a:gd name="connsiteY96" fmla="*/ 3120406 h 3188466"/>
              <a:gd name="connsiteX97" fmla="*/ 8480905 w 12202113"/>
              <a:gd name="connsiteY97" fmla="*/ 3119749 h 3188466"/>
              <a:gd name="connsiteX98" fmla="*/ 8457530 w 12202113"/>
              <a:gd name="connsiteY98" fmla="*/ 3122810 h 3188466"/>
              <a:gd name="connsiteX99" fmla="*/ 8445451 w 12202113"/>
              <a:gd name="connsiteY99" fmla="*/ 3123697 h 3188466"/>
              <a:gd name="connsiteX100" fmla="*/ 8442039 w 12202113"/>
              <a:gd name="connsiteY100" fmla="*/ 3125378 h 3188466"/>
              <a:gd name="connsiteX101" fmla="*/ 8424215 w 12202113"/>
              <a:gd name="connsiteY101" fmla="*/ 3125963 h 3188466"/>
              <a:gd name="connsiteX102" fmla="*/ 8422165 w 12202113"/>
              <a:gd name="connsiteY102" fmla="*/ 3125491 h 3188466"/>
              <a:gd name="connsiteX103" fmla="*/ 8407465 w 12202113"/>
              <a:gd name="connsiteY103" fmla="*/ 3127979 h 3188466"/>
              <a:gd name="connsiteX104" fmla="*/ 8395146 w 12202113"/>
              <a:gd name="connsiteY104" fmla="*/ 3132488 h 3188466"/>
              <a:gd name="connsiteX105" fmla="*/ 8243538 w 12202113"/>
              <a:gd name="connsiteY105" fmla="*/ 3129873 h 3188466"/>
              <a:gd name="connsiteX106" fmla="*/ 8112685 w 12202113"/>
              <a:gd name="connsiteY106" fmla="*/ 3148698 h 3188466"/>
              <a:gd name="connsiteX107" fmla="*/ 8026741 w 12202113"/>
              <a:gd name="connsiteY107" fmla="*/ 3154015 h 3188466"/>
              <a:gd name="connsiteX108" fmla="*/ 8030400 w 12202113"/>
              <a:gd name="connsiteY108" fmla="*/ 3146736 h 3188466"/>
              <a:gd name="connsiteX109" fmla="*/ 8002987 w 12202113"/>
              <a:gd name="connsiteY109" fmla="*/ 3135663 h 3188466"/>
              <a:gd name="connsiteX110" fmla="*/ 7798568 w 12202113"/>
              <a:gd name="connsiteY110" fmla="*/ 3141249 h 3188466"/>
              <a:gd name="connsiteX111" fmla="*/ 7746353 w 12202113"/>
              <a:gd name="connsiteY111" fmla="*/ 3137755 h 3188466"/>
              <a:gd name="connsiteX112" fmla="*/ 7700395 w 12202113"/>
              <a:gd name="connsiteY112" fmla="*/ 3144729 h 3188466"/>
              <a:gd name="connsiteX113" fmla="*/ 7681335 w 12202113"/>
              <a:gd name="connsiteY113" fmla="*/ 3141120 h 3188466"/>
              <a:gd name="connsiteX114" fmla="*/ 7678044 w 12202113"/>
              <a:gd name="connsiteY114" fmla="*/ 3140387 h 3188466"/>
              <a:gd name="connsiteX115" fmla="*/ 7664890 w 12202113"/>
              <a:gd name="connsiteY115" fmla="*/ 3139855 h 3188466"/>
              <a:gd name="connsiteX116" fmla="*/ 7661183 w 12202113"/>
              <a:gd name="connsiteY116" fmla="*/ 3136706 h 3188466"/>
              <a:gd name="connsiteX117" fmla="*/ 7641383 w 12202113"/>
              <a:gd name="connsiteY117" fmla="*/ 3133755 h 3188466"/>
              <a:gd name="connsiteX118" fmla="*/ 7617169 w 12202113"/>
              <a:gd name="connsiteY118" fmla="*/ 3133614 h 3188466"/>
              <a:gd name="connsiteX119" fmla="*/ 7531143 w 12202113"/>
              <a:gd name="connsiteY119" fmla="*/ 3132781 h 3188466"/>
              <a:gd name="connsiteX120" fmla="*/ 7517113 w 12202113"/>
              <a:gd name="connsiteY120" fmla="*/ 3134483 h 3188466"/>
              <a:gd name="connsiteX121" fmla="*/ 7471320 w 12202113"/>
              <a:gd name="connsiteY121" fmla="*/ 3131645 h 3188466"/>
              <a:gd name="connsiteX122" fmla="*/ 7430512 w 12202113"/>
              <a:gd name="connsiteY122" fmla="*/ 3131007 h 3188466"/>
              <a:gd name="connsiteX123" fmla="*/ 7404071 w 12202113"/>
              <a:gd name="connsiteY123" fmla="*/ 3132361 h 3188466"/>
              <a:gd name="connsiteX124" fmla="*/ 7397140 w 12202113"/>
              <a:gd name="connsiteY124" fmla="*/ 3131239 h 3188466"/>
              <a:gd name="connsiteX125" fmla="*/ 7370514 w 12202113"/>
              <a:gd name="connsiteY125" fmla="*/ 3130516 h 3188466"/>
              <a:gd name="connsiteX126" fmla="*/ 7356953 w 12202113"/>
              <a:gd name="connsiteY126" fmla="*/ 3132179 h 3188466"/>
              <a:gd name="connsiteX127" fmla="*/ 7343567 w 12202113"/>
              <a:gd name="connsiteY127" fmla="*/ 3128350 h 3188466"/>
              <a:gd name="connsiteX128" fmla="*/ 7340295 w 12202113"/>
              <a:gd name="connsiteY128" fmla="*/ 3125545 h 3188466"/>
              <a:gd name="connsiteX129" fmla="*/ 7321348 w 12202113"/>
              <a:gd name="connsiteY129" fmla="*/ 3126804 h 3188466"/>
              <a:gd name="connsiteX130" fmla="*/ 7305815 w 12202113"/>
              <a:gd name="connsiteY130" fmla="*/ 3124063 h 3188466"/>
              <a:gd name="connsiteX131" fmla="*/ 7292274 w 12202113"/>
              <a:gd name="connsiteY131" fmla="*/ 3125855 h 3188466"/>
              <a:gd name="connsiteX132" fmla="*/ 7286654 w 12202113"/>
              <a:gd name="connsiteY132" fmla="*/ 3125451 h 3188466"/>
              <a:gd name="connsiteX133" fmla="*/ 7272685 w 12202113"/>
              <a:gd name="connsiteY133" fmla="*/ 3124094 h 3188466"/>
              <a:gd name="connsiteX134" fmla="*/ 7248584 w 12202113"/>
              <a:gd name="connsiteY134" fmla="*/ 3121080 h 3188466"/>
              <a:gd name="connsiteX135" fmla="*/ 7241065 w 12202113"/>
              <a:gd name="connsiteY135" fmla="*/ 3120661 h 3188466"/>
              <a:gd name="connsiteX136" fmla="*/ 7224696 w 12202113"/>
              <a:gd name="connsiteY136" fmla="*/ 3116051 h 3188466"/>
              <a:gd name="connsiteX137" fmla="*/ 7193009 w 12202113"/>
              <a:gd name="connsiteY137" fmla="*/ 3112108 h 3188466"/>
              <a:gd name="connsiteX138" fmla="*/ 7137220 w 12202113"/>
              <a:gd name="connsiteY138" fmla="*/ 3098354 h 3188466"/>
              <a:gd name="connsiteX139" fmla="*/ 7104427 w 12202113"/>
              <a:gd name="connsiteY139" fmla="*/ 3091790 h 3188466"/>
              <a:gd name="connsiteX140" fmla="*/ 7082240 w 12202113"/>
              <a:gd name="connsiteY140" fmla="*/ 3085740 h 3188466"/>
              <a:gd name="connsiteX141" fmla="*/ 7016754 w 12202113"/>
              <a:gd name="connsiteY141" fmla="*/ 3077196 h 3188466"/>
              <a:gd name="connsiteX142" fmla="*/ 6904436 w 12202113"/>
              <a:gd name="connsiteY142" fmla="*/ 3065900 h 3188466"/>
              <a:gd name="connsiteX143" fmla="*/ 6881434 w 12202113"/>
              <a:gd name="connsiteY143" fmla="*/ 3062865 h 3188466"/>
              <a:gd name="connsiteX144" fmla="*/ 6865273 w 12202113"/>
              <a:gd name="connsiteY144" fmla="*/ 3057749 h 3188466"/>
              <a:gd name="connsiteX145" fmla="*/ 6864671 w 12202113"/>
              <a:gd name="connsiteY145" fmla="*/ 3054378 h 3188466"/>
              <a:gd name="connsiteX146" fmla="*/ 6852599 w 12202113"/>
              <a:gd name="connsiteY146" fmla="*/ 3052306 h 3188466"/>
              <a:gd name="connsiteX147" fmla="*/ 6850143 w 12202113"/>
              <a:gd name="connsiteY147" fmla="*/ 3051232 h 3188466"/>
              <a:gd name="connsiteX148" fmla="*/ 6835301 w 12202113"/>
              <a:gd name="connsiteY148" fmla="*/ 3045593 h 3188466"/>
              <a:gd name="connsiteX149" fmla="*/ 6784871 w 12202113"/>
              <a:gd name="connsiteY149" fmla="*/ 3046562 h 3188466"/>
              <a:gd name="connsiteX150" fmla="*/ 6738245 w 12202113"/>
              <a:gd name="connsiteY150" fmla="*/ 3037055 h 3188466"/>
              <a:gd name="connsiteX151" fmla="*/ 6537703 w 12202113"/>
              <a:gd name="connsiteY151" fmla="*/ 3017736 h 3188466"/>
              <a:gd name="connsiteX152" fmla="*/ 6521858 w 12202113"/>
              <a:gd name="connsiteY152" fmla="*/ 3004158 h 3188466"/>
              <a:gd name="connsiteX153" fmla="*/ 6445069 w 12202113"/>
              <a:gd name="connsiteY153" fmla="*/ 2992470 h 3188466"/>
              <a:gd name="connsiteX154" fmla="*/ 6302447 w 12202113"/>
              <a:gd name="connsiteY154" fmla="*/ 2994274 h 3188466"/>
              <a:gd name="connsiteX155" fmla="*/ 6160029 w 12202113"/>
              <a:gd name="connsiteY155" fmla="*/ 2973666 h 3188466"/>
              <a:gd name="connsiteX156" fmla="*/ 6144046 w 12202113"/>
              <a:gd name="connsiteY156" fmla="*/ 2976380 h 3188466"/>
              <a:gd name="connsiteX157" fmla="*/ 6127670 w 12202113"/>
              <a:gd name="connsiteY157" fmla="*/ 2976929 h 3188466"/>
              <a:gd name="connsiteX158" fmla="*/ 6126155 w 12202113"/>
              <a:gd name="connsiteY158" fmla="*/ 2976245 h 3188466"/>
              <a:gd name="connsiteX159" fmla="*/ 6108575 w 12202113"/>
              <a:gd name="connsiteY159" fmla="*/ 2974651 h 3188466"/>
              <a:gd name="connsiteX160" fmla="*/ 6103746 w 12202113"/>
              <a:gd name="connsiteY160" fmla="*/ 2975803 h 3188466"/>
              <a:gd name="connsiteX161" fmla="*/ 6091377 w 12202113"/>
              <a:gd name="connsiteY161" fmla="*/ 2975180 h 3188466"/>
              <a:gd name="connsiteX162" fmla="*/ 6066183 w 12202113"/>
              <a:gd name="connsiteY162" fmla="*/ 2975222 h 3188466"/>
              <a:gd name="connsiteX163" fmla="*/ 6063287 w 12202113"/>
              <a:gd name="connsiteY163" fmla="*/ 2974353 h 3188466"/>
              <a:gd name="connsiteX164" fmla="*/ 6054813 w 12202113"/>
              <a:gd name="connsiteY164" fmla="*/ 2974911 h 3188466"/>
              <a:gd name="connsiteX165" fmla="*/ 6050809 w 12202113"/>
              <a:gd name="connsiteY165" fmla="*/ 2973985 h 3188466"/>
              <a:gd name="connsiteX166" fmla="*/ 6013979 w 12202113"/>
              <a:gd name="connsiteY166" fmla="*/ 2974553 h 3188466"/>
              <a:gd name="connsiteX167" fmla="*/ 6013800 w 12202113"/>
              <a:gd name="connsiteY167" fmla="*/ 2973973 h 3188466"/>
              <a:gd name="connsiteX168" fmla="*/ 6004866 w 12202113"/>
              <a:gd name="connsiteY168" fmla="*/ 2971570 h 3188466"/>
              <a:gd name="connsiteX169" fmla="*/ 5987036 w 12202113"/>
              <a:gd name="connsiteY169" fmla="*/ 2968315 h 3188466"/>
              <a:gd name="connsiteX170" fmla="*/ 5950027 w 12202113"/>
              <a:gd name="connsiteY170" fmla="*/ 2953546 h 3188466"/>
              <a:gd name="connsiteX171" fmla="*/ 5911668 w 12202113"/>
              <a:gd name="connsiteY171" fmla="*/ 2954074 h 3188466"/>
              <a:gd name="connsiteX172" fmla="*/ 5904110 w 12202113"/>
              <a:gd name="connsiteY172" fmla="*/ 2953861 h 3188466"/>
              <a:gd name="connsiteX173" fmla="*/ 5904026 w 12202113"/>
              <a:gd name="connsiteY173" fmla="*/ 2953724 h 3188466"/>
              <a:gd name="connsiteX174" fmla="*/ 5896189 w 12202113"/>
              <a:gd name="connsiteY174" fmla="*/ 2953236 h 3188466"/>
              <a:gd name="connsiteX175" fmla="*/ 5890331 w 12202113"/>
              <a:gd name="connsiteY175" fmla="*/ 2953471 h 3188466"/>
              <a:gd name="connsiteX176" fmla="*/ 5875672 w 12202113"/>
              <a:gd name="connsiteY176" fmla="*/ 2953056 h 3188466"/>
              <a:gd name="connsiteX177" fmla="*/ 5871070 w 12202113"/>
              <a:gd name="connsiteY177" fmla="*/ 2952035 h 3188466"/>
              <a:gd name="connsiteX178" fmla="*/ 5869888 w 12202113"/>
              <a:gd name="connsiteY178" fmla="*/ 2950364 h 3188466"/>
              <a:gd name="connsiteX179" fmla="*/ 5868461 w 12202113"/>
              <a:gd name="connsiteY179" fmla="*/ 2950506 h 3188466"/>
              <a:gd name="connsiteX180" fmla="*/ 5843343 w 12202113"/>
              <a:gd name="connsiteY180" fmla="*/ 2945262 h 3188466"/>
              <a:gd name="connsiteX181" fmla="*/ 5784331 w 12202113"/>
              <a:gd name="connsiteY181" fmla="*/ 2938531 h 3188466"/>
              <a:gd name="connsiteX182" fmla="*/ 5749498 w 12202113"/>
              <a:gd name="connsiteY182" fmla="*/ 2936713 h 3188466"/>
              <a:gd name="connsiteX183" fmla="*/ 5655214 w 12202113"/>
              <a:gd name="connsiteY183" fmla="*/ 2929503 h 3188466"/>
              <a:gd name="connsiteX184" fmla="*/ 5561446 w 12202113"/>
              <a:gd name="connsiteY184" fmla="*/ 2920575 h 3188466"/>
              <a:gd name="connsiteX185" fmla="*/ 5519456 w 12202113"/>
              <a:gd name="connsiteY185" fmla="*/ 2906631 h 3188466"/>
              <a:gd name="connsiteX186" fmla="*/ 5514099 w 12202113"/>
              <a:gd name="connsiteY186" fmla="*/ 2906097 h 3188466"/>
              <a:gd name="connsiteX187" fmla="*/ 5499273 w 12202113"/>
              <a:gd name="connsiteY187" fmla="*/ 2907057 h 3188466"/>
              <a:gd name="connsiteX188" fmla="*/ 5493664 w 12202113"/>
              <a:gd name="connsiteY188" fmla="*/ 2907817 h 3188466"/>
              <a:gd name="connsiteX189" fmla="*/ 5485530 w 12202113"/>
              <a:gd name="connsiteY189" fmla="*/ 2908080 h 3188466"/>
              <a:gd name="connsiteX190" fmla="*/ 5485337 w 12202113"/>
              <a:gd name="connsiteY190" fmla="*/ 2907959 h 3188466"/>
              <a:gd name="connsiteX191" fmla="*/ 5477696 w 12202113"/>
              <a:gd name="connsiteY191" fmla="*/ 2908455 h 3188466"/>
              <a:gd name="connsiteX192" fmla="*/ 5440170 w 12202113"/>
              <a:gd name="connsiteY192" fmla="*/ 2912482 h 3188466"/>
              <a:gd name="connsiteX193" fmla="*/ 5391911 w 12202113"/>
              <a:gd name="connsiteY193" fmla="*/ 2902040 h 3188466"/>
              <a:gd name="connsiteX194" fmla="*/ 5371708 w 12202113"/>
              <a:gd name="connsiteY194" fmla="*/ 2900629 h 3188466"/>
              <a:gd name="connsiteX195" fmla="*/ 5360976 w 12202113"/>
              <a:gd name="connsiteY195" fmla="*/ 2899197 h 3188466"/>
              <a:gd name="connsiteX196" fmla="*/ 5360345 w 12202113"/>
              <a:gd name="connsiteY196" fmla="*/ 2898671 h 3188466"/>
              <a:gd name="connsiteX197" fmla="*/ 5324367 w 12202113"/>
              <a:gd name="connsiteY197" fmla="*/ 2902593 h 3188466"/>
              <a:gd name="connsiteX198" fmla="*/ 5319673 w 12202113"/>
              <a:gd name="connsiteY198" fmla="*/ 2902094 h 3188466"/>
              <a:gd name="connsiteX199" fmla="*/ 5296114 w 12202113"/>
              <a:gd name="connsiteY199" fmla="*/ 2905958 h 3188466"/>
              <a:gd name="connsiteX200" fmla="*/ 5283999 w 12202113"/>
              <a:gd name="connsiteY200" fmla="*/ 2907258 h 3188466"/>
              <a:gd name="connsiteX201" fmla="*/ 5280460 w 12202113"/>
              <a:gd name="connsiteY201" fmla="*/ 2909063 h 3188466"/>
              <a:gd name="connsiteX202" fmla="*/ 5262637 w 12202113"/>
              <a:gd name="connsiteY202" fmla="*/ 2910250 h 3188466"/>
              <a:gd name="connsiteX203" fmla="*/ 5260635 w 12202113"/>
              <a:gd name="connsiteY203" fmla="*/ 2909845 h 3188466"/>
              <a:gd name="connsiteX204" fmla="*/ 5245770 w 12202113"/>
              <a:gd name="connsiteY204" fmla="*/ 2912842 h 3188466"/>
              <a:gd name="connsiteX205" fmla="*/ 5233108 w 12202113"/>
              <a:gd name="connsiteY205" fmla="*/ 2917794 h 3188466"/>
              <a:gd name="connsiteX206" fmla="*/ 5082201 w 12202113"/>
              <a:gd name="connsiteY206" fmla="*/ 2920260 h 3188466"/>
              <a:gd name="connsiteX207" fmla="*/ 4939211 w 12202113"/>
              <a:gd name="connsiteY207" fmla="*/ 2931760 h 3188466"/>
              <a:gd name="connsiteX208" fmla="*/ 4794309 w 12202113"/>
              <a:gd name="connsiteY208" fmla="*/ 2937227 h 3188466"/>
              <a:gd name="connsiteX209" fmla="*/ 4637676 w 12202113"/>
              <a:gd name="connsiteY209" fmla="*/ 2946666 h 3188466"/>
              <a:gd name="connsiteX210" fmla="*/ 4585922 w 12202113"/>
              <a:gd name="connsiteY210" fmla="*/ 2944906 h 3188466"/>
              <a:gd name="connsiteX211" fmla="*/ 4539516 w 12202113"/>
              <a:gd name="connsiteY211" fmla="*/ 2953466 h 3188466"/>
              <a:gd name="connsiteX212" fmla="*/ 4520819 w 12202113"/>
              <a:gd name="connsiteY212" fmla="*/ 2950477 h 3188466"/>
              <a:gd name="connsiteX213" fmla="*/ 4517604 w 12202113"/>
              <a:gd name="connsiteY213" fmla="*/ 2949852 h 3188466"/>
              <a:gd name="connsiteX214" fmla="*/ 4504537 w 12202113"/>
              <a:gd name="connsiteY214" fmla="*/ 2949759 h 3188466"/>
              <a:gd name="connsiteX215" fmla="*/ 4501104 w 12202113"/>
              <a:gd name="connsiteY215" fmla="*/ 2946715 h 3188466"/>
              <a:gd name="connsiteX216" fmla="*/ 4342695 w 12202113"/>
              <a:gd name="connsiteY216" fmla="*/ 2951638 h 3188466"/>
              <a:gd name="connsiteX217" fmla="*/ 4274096 w 12202113"/>
              <a:gd name="connsiteY217" fmla="*/ 2953640 h 3188466"/>
              <a:gd name="connsiteX218" fmla="*/ 4248170 w 12202113"/>
              <a:gd name="connsiteY218" fmla="*/ 2951384 h 3188466"/>
              <a:gd name="connsiteX219" fmla="*/ 4147924 w 12202113"/>
              <a:gd name="connsiteY219" fmla="*/ 2945945 h 3188466"/>
              <a:gd name="connsiteX220" fmla="*/ 4061825 w 12202113"/>
              <a:gd name="connsiteY220" fmla="*/ 2944206 h 3188466"/>
              <a:gd name="connsiteX221" fmla="*/ 3998557 w 12202113"/>
              <a:gd name="connsiteY221" fmla="*/ 2955821 h 3188466"/>
              <a:gd name="connsiteX222" fmla="*/ 3993107 w 12202113"/>
              <a:gd name="connsiteY222" fmla="*/ 2953708 h 3188466"/>
              <a:gd name="connsiteX223" fmla="*/ 3949713 w 12202113"/>
              <a:gd name="connsiteY223" fmla="*/ 2955441 h 3188466"/>
              <a:gd name="connsiteX224" fmla="*/ 3797284 w 12202113"/>
              <a:gd name="connsiteY224" fmla="*/ 2977037 h 3188466"/>
              <a:gd name="connsiteX225" fmla="*/ 3712498 w 12202113"/>
              <a:gd name="connsiteY225" fmla="*/ 2979996 h 3188466"/>
              <a:gd name="connsiteX226" fmla="*/ 3682471 w 12202113"/>
              <a:gd name="connsiteY226" fmla="*/ 2978543 h 3188466"/>
              <a:gd name="connsiteX227" fmla="*/ 3632163 w 12202113"/>
              <a:gd name="connsiteY227" fmla="*/ 2976264 h 3188466"/>
              <a:gd name="connsiteX228" fmla="*/ 3594728 w 12202113"/>
              <a:gd name="connsiteY228" fmla="*/ 2968398 h 3188466"/>
              <a:gd name="connsiteX229" fmla="*/ 3552594 w 12202113"/>
              <a:gd name="connsiteY229" fmla="*/ 2968934 h 3188466"/>
              <a:gd name="connsiteX230" fmla="*/ 3542589 w 12202113"/>
              <a:gd name="connsiteY230" fmla="*/ 2977031 h 3188466"/>
              <a:gd name="connsiteX231" fmla="*/ 3497591 w 12202113"/>
              <a:gd name="connsiteY231" fmla="*/ 2975018 h 3188466"/>
              <a:gd name="connsiteX232" fmla="*/ 3429352 w 12202113"/>
              <a:gd name="connsiteY232" fmla="*/ 2971090 h 3188466"/>
              <a:gd name="connsiteX233" fmla="*/ 3389938 w 12202113"/>
              <a:gd name="connsiteY233" fmla="*/ 2970884 h 3188466"/>
              <a:gd name="connsiteX234" fmla="*/ 3282344 w 12202113"/>
              <a:gd name="connsiteY234" fmla="*/ 2968084 h 3188466"/>
              <a:gd name="connsiteX235" fmla="*/ 3174624 w 12202113"/>
              <a:gd name="connsiteY235" fmla="*/ 2963576 h 3188466"/>
              <a:gd name="connsiteX236" fmla="*/ 3111077 w 12202113"/>
              <a:gd name="connsiteY236" fmla="*/ 2951285 h 3188466"/>
              <a:gd name="connsiteX237" fmla="*/ 3022501 w 12202113"/>
              <a:gd name="connsiteY237" fmla="*/ 2948619 h 3188466"/>
              <a:gd name="connsiteX238" fmla="*/ 3007714 w 12202113"/>
              <a:gd name="connsiteY238" fmla="*/ 2946762 h 3188466"/>
              <a:gd name="connsiteX239" fmla="*/ 2903098 w 12202113"/>
              <a:gd name="connsiteY239" fmla="*/ 2940576 h 3188466"/>
              <a:gd name="connsiteX240" fmla="*/ 2781591 w 12202113"/>
              <a:gd name="connsiteY240" fmla="*/ 2946394 h 3188466"/>
              <a:gd name="connsiteX241" fmla="*/ 2627942 w 12202113"/>
              <a:gd name="connsiteY241" fmla="*/ 2919996 h 3188466"/>
              <a:gd name="connsiteX242" fmla="*/ 2354959 w 12202113"/>
              <a:gd name="connsiteY242" fmla="*/ 2882080 h 3188466"/>
              <a:gd name="connsiteX243" fmla="*/ 2063184 w 12202113"/>
              <a:gd name="connsiteY243" fmla="*/ 2879109 h 3188466"/>
              <a:gd name="connsiteX244" fmla="*/ 1986946 w 12202113"/>
              <a:gd name="connsiteY244" fmla="*/ 2887619 h 3188466"/>
              <a:gd name="connsiteX245" fmla="*/ 1763479 w 12202113"/>
              <a:gd name="connsiteY245" fmla="*/ 2909077 h 3188466"/>
              <a:gd name="connsiteX246" fmla="*/ 1537980 w 12202113"/>
              <a:gd name="connsiteY246" fmla="*/ 2960398 h 3188466"/>
              <a:gd name="connsiteX247" fmla="*/ 1395229 w 12202113"/>
              <a:gd name="connsiteY247" fmla="*/ 2975625 h 3188466"/>
              <a:gd name="connsiteX248" fmla="*/ 1327834 w 12202113"/>
              <a:gd name="connsiteY248" fmla="*/ 2989485 h 3188466"/>
              <a:gd name="connsiteX249" fmla="*/ 1280757 w 12202113"/>
              <a:gd name="connsiteY249" fmla="*/ 2992959 h 3188466"/>
              <a:gd name="connsiteX250" fmla="*/ 1252582 w 12202113"/>
              <a:gd name="connsiteY250" fmla="*/ 2995877 h 3188466"/>
              <a:gd name="connsiteX251" fmla="*/ 1204670 w 12202113"/>
              <a:gd name="connsiteY251" fmla="*/ 3014826 h 3188466"/>
              <a:gd name="connsiteX252" fmla="*/ 1020457 w 12202113"/>
              <a:gd name="connsiteY252" fmla="*/ 3031603 h 3188466"/>
              <a:gd name="connsiteX253" fmla="*/ 843248 w 12202113"/>
              <a:gd name="connsiteY253" fmla="*/ 3026954 h 3188466"/>
              <a:gd name="connsiteX254" fmla="*/ 583517 w 12202113"/>
              <a:gd name="connsiteY254" fmla="*/ 3089095 h 3188466"/>
              <a:gd name="connsiteX255" fmla="*/ 556836 w 12202113"/>
              <a:gd name="connsiteY255" fmla="*/ 3094374 h 3188466"/>
              <a:gd name="connsiteX256" fmla="*/ 412089 w 12202113"/>
              <a:gd name="connsiteY256" fmla="*/ 3121334 h 3188466"/>
              <a:gd name="connsiteX257" fmla="*/ 83929 w 12202113"/>
              <a:gd name="connsiteY257" fmla="*/ 3150566 h 3188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12202113" h="3188466">
                <a:moveTo>
                  <a:pt x="0" y="3188466"/>
                </a:moveTo>
                <a:lnTo>
                  <a:pt x="10116" y="2657641"/>
                </a:lnTo>
                <a:lnTo>
                  <a:pt x="10116" y="0"/>
                </a:lnTo>
                <a:lnTo>
                  <a:pt x="12202113" y="0"/>
                </a:lnTo>
                <a:lnTo>
                  <a:pt x="12202113" y="2879832"/>
                </a:lnTo>
                <a:lnTo>
                  <a:pt x="12198167" y="2880360"/>
                </a:lnTo>
                <a:cubicBezTo>
                  <a:pt x="12163116" y="2884349"/>
                  <a:pt x="12143771" y="2884544"/>
                  <a:pt x="12122128" y="2887194"/>
                </a:cubicBezTo>
                <a:cubicBezTo>
                  <a:pt x="12087086" y="2893347"/>
                  <a:pt x="12050015" y="2907304"/>
                  <a:pt x="12028868" y="2911786"/>
                </a:cubicBezTo>
                <a:lnTo>
                  <a:pt x="11995238" y="2914090"/>
                </a:lnTo>
                <a:lnTo>
                  <a:pt x="11996460" y="2918442"/>
                </a:lnTo>
                <a:lnTo>
                  <a:pt x="11983968" y="2918762"/>
                </a:lnTo>
                <a:lnTo>
                  <a:pt x="11956084" y="2918868"/>
                </a:lnTo>
                <a:cubicBezTo>
                  <a:pt x="11938684" y="2919526"/>
                  <a:pt x="11890300" y="2918483"/>
                  <a:pt x="11872586" y="2920076"/>
                </a:cubicBezTo>
                <a:cubicBezTo>
                  <a:pt x="11867476" y="2924717"/>
                  <a:pt x="11859589" y="2927247"/>
                  <a:pt x="11849804" y="2928420"/>
                </a:cubicBezTo>
                <a:lnTo>
                  <a:pt x="11828254" y="2928551"/>
                </a:lnTo>
                <a:lnTo>
                  <a:pt x="11703277" y="2939735"/>
                </a:lnTo>
                <a:lnTo>
                  <a:pt x="11686094" y="2940570"/>
                </a:lnTo>
                <a:lnTo>
                  <a:pt x="11676788" y="2944321"/>
                </a:lnTo>
                <a:cubicBezTo>
                  <a:pt x="11669684" y="2945069"/>
                  <a:pt x="11649276" y="2944585"/>
                  <a:pt x="11643464" y="2945066"/>
                </a:cubicBezTo>
                <a:lnTo>
                  <a:pt x="11641922" y="2947200"/>
                </a:lnTo>
                <a:cubicBezTo>
                  <a:pt x="11623408" y="2950611"/>
                  <a:pt x="11553770" y="2961969"/>
                  <a:pt x="11532386" y="2965529"/>
                </a:cubicBezTo>
                <a:cubicBezTo>
                  <a:pt x="11528114" y="2962248"/>
                  <a:pt x="11518548" y="2967430"/>
                  <a:pt x="11513619" y="2968556"/>
                </a:cubicBezTo>
                <a:cubicBezTo>
                  <a:pt x="11512856" y="2966346"/>
                  <a:pt x="11500924" y="2965672"/>
                  <a:pt x="11497404" y="2967639"/>
                </a:cubicBezTo>
                <a:cubicBezTo>
                  <a:pt x="11413522" y="2978420"/>
                  <a:pt x="11455510" y="2956141"/>
                  <a:pt x="11407630" y="2970255"/>
                </a:cubicBezTo>
                <a:cubicBezTo>
                  <a:pt x="11399160" y="2971190"/>
                  <a:pt x="11392296" y="2970299"/>
                  <a:pt x="11386276" y="2968648"/>
                </a:cubicBezTo>
                <a:lnTo>
                  <a:pt x="11377296" y="2965257"/>
                </a:lnTo>
                <a:lnTo>
                  <a:pt x="11342536" y="2971666"/>
                </a:lnTo>
                <a:cubicBezTo>
                  <a:pt x="11325414" y="2973900"/>
                  <a:pt x="11307393" y="2975381"/>
                  <a:pt x="11288902" y="2976058"/>
                </a:cubicBezTo>
                <a:cubicBezTo>
                  <a:pt x="11284753" y="2971542"/>
                  <a:pt x="11270239" y="2977957"/>
                  <a:pt x="11263411" y="2979228"/>
                </a:cubicBezTo>
                <a:cubicBezTo>
                  <a:pt x="11263340" y="2976278"/>
                  <a:pt x="11248212" y="2974865"/>
                  <a:pt x="11242843" y="2977303"/>
                </a:cubicBezTo>
                <a:cubicBezTo>
                  <a:pt x="11130019" y="2987845"/>
                  <a:pt x="11193504" y="2960297"/>
                  <a:pt x="11125798" y="2976816"/>
                </a:cubicBezTo>
                <a:cubicBezTo>
                  <a:pt x="11114472" y="2977677"/>
                  <a:pt x="11105974" y="2976199"/>
                  <a:pt x="11098884" y="2973758"/>
                </a:cubicBezTo>
                <a:lnTo>
                  <a:pt x="11086128" y="2967663"/>
                </a:lnTo>
                <a:lnTo>
                  <a:pt x="11076132" y="2969836"/>
                </a:lnTo>
                <a:cubicBezTo>
                  <a:pt x="11038408" y="2970007"/>
                  <a:pt x="11027285" y="2963760"/>
                  <a:pt x="11005337" y="2970053"/>
                </a:cubicBezTo>
                <a:cubicBezTo>
                  <a:pt x="10972902" y="2956973"/>
                  <a:pt x="10983824" y="2968749"/>
                  <a:pt x="10959154" y="2970750"/>
                </a:cubicBezTo>
                <a:cubicBezTo>
                  <a:pt x="10939692" y="2973358"/>
                  <a:pt x="10975422" y="2978377"/>
                  <a:pt x="10956347" y="2979118"/>
                </a:cubicBezTo>
                <a:cubicBezTo>
                  <a:pt x="10935712" y="2975741"/>
                  <a:pt x="10936682" y="2986229"/>
                  <a:pt x="10915223" y="2982099"/>
                </a:cubicBezTo>
                <a:cubicBezTo>
                  <a:pt x="10920436" y="2974198"/>
                  <a:pt x="10872877" y="2983630"/>
                  <a:pt x="10871398" y="2976728"/>
                </a:cubicBezTo>
                <a:cubicBezTo>
                  <a:pt x="10853171" y="2986599"/>
                  <a:pt x="10844013" y="2974439"/>
                  <a:pt x="10819743" y="2977481"/>
                </a:cubicBezTo>
                <a:cubicBezTo>
                  <a:pt x="10808314" y="2981215"/>
                  <a:pt x="10800068" y="2981856"/>
                  <a:pt x="10788834" y="2977840"/>
                </a:cubicBezTo>
                <a:cubicBezTo>
                  <a:pt x="10736185" y="2996020"/>
                  <a:pt x="10756982" y="2978653"/>
                  <a:pt x="10707711" y="2985644"/>
                </a:cubicBezTo>
                <a:cubicBezTo>
                  <a:pt x="10665262" y="2992997"/>
                  <a:pt x="10617142" y="2997767"/>
                  <a:pt x="10576086" y="3015319"/>
                </a:cubicBezTo>
                <a:cubicBezTo>
                  <a:pt x="10568550" y="3020292"/>
                  <a:pt x="10550046" y="3022174"/>
                  <a:pt x="10534761" y="3019524"/>
                </a:cubicBezTo>
                <a:cubicBezTo>
                  <a:pt x="10532134" y="3019067"/>
                  <a:pt x="10529698" y="3018490"/>
                  <a:pt x="10527537" y="3017814"/>
                </a:cubicBezTo>
                <a:cubicBezTo>
                  <a:pt x="10492044" y="3020498"/>
                  <a:pt x="10362224" y="3032491"/>
                  <a:pt x="10321799" y="3035635"/>
                </a:cubicBezTo>
                <a:cubicBezTo>
                  <a:pt x="10318526" y="3029246"/>
                  <a:pt x="10298084" y="3040774"/>
                  <a:pt x="10284989" y="3036679"/>
                </a:cubicBezTo>
                <a:cubicBezTo>
                  <a:pt x="10275610" y="3033085"/>
                  <a:pt x="10267220" y="3035744"/>
                  <a:pt x="10257423" y="3036027"/>
                </a:cubicBezTo>
                <a:cubicBezTo>
                  <a:pt x="10244517" y="3033202"/>
                  <a:pt x="10202424" y="3038304"/>
                  <a:pt x="10191450" y="3041963"/>
                </a:cubicBezTo>
                <a:cubicBezTo>
                  <a:pt x="10165225" y="3054679"/>
                  <a:pt x="10105634" y="3045236"/>
                  <a:pt x="10083845" y="3054978"/>
                </a:cubicBezTo>
                <a:cubicBezTo>
                  <a:pt x="10075939" y="3056408"/>
                  <a:pt x="10068203" y="3056986"/>
                  <a:pt x="10060611" y="3057035"/>
                </a:cubicBezTo>
                <a:lnTo>
                  <a:pt x="10039363" y="3055961"/>
                </a:lnTo>
                <a:lnTo>
                  <a:pt x="10033322" y="3053238"/>
                </a:lnTo>
                <a:lnTo>
                  <a:pt x="10020337" y="3053912"/>
                </a:lnTo>
                <a:lnTo>
                  <a:pt x="10016616" y="3053498"/>
                </a:lnTo>
                <a:cubicBezTo>
                  <a:pt x="10009508" y="3052695"/>
                  <a:pt x="10002492" y="3051995"/>
                  <a:pt x="9995549" y="3051719"/>
                </a:cubicBezTo>
                <a:cubicBezTo>
                  <a:pt x="10004680" y="3065377"/>
                  <a:pt x="9937988" y="3051618"/>
                  <a:pt x="9957212" y="3062663"/>
                </a:cubicBezTo>
                <a:cubicBezTo>
                  <a:pt x="9920646" y="3063519"/>
                  <a:pt x="9948538" y="3073806"/>
                  <a:pt x="9904584" y="3063999"/>
                </a:cubicBezTo>
                <a:cubicBezTo>
                  <a:pt x="9847813" y="3075166"/>
                  <a:pt x="9758323" y="3071010"/>
                  <a:pt x="9713857" y="3087955"/>
                </a:cubicBezTo>
                <a:cubicBezTo>
                  <a:pt x="9719380" y="3081485"/>
                  <a:pt x="9695453" y="3076466"/>
                  <a:pt x="9678879" y="3079676"/>
                </a:cubicBezTo>
                <a:cubicBezTo>
                  <a:pt x="9698255" y="3054291"/>
                  <a:pt x="9613348" y="3102551"/>
                  <a:pt x="9598760" y="3085228"/>
                </a:cubicBezTo>
                <a:cubicBezTo>
                  <a:pt x="9598041" y="3101310"/>
                  <a:pt x="9523758" y="3128579"/>
                  <a:pt x="9488796" y="3115384"/>
                </a:cubicBezTo>
                <a:cubicBezTo>
                  <a:pt x="9435532" y="3118605"/>
                  <a:pt x="9397815" y="3131898"/>
                  <a:pt x="9341972" y="3126583"/>
                </a:cubicBezTo>
                <a:cubicBezTo>
                  <a:pt x="9340239" y="3128735"/>
                  <a:pt x="9337399" y="3130536"/>
                  <a:pt x="9333795" y="3132083"/>
                </a:cubicBezTo>
                <a:lnTo>
                  <a:pt x="9321736" y="3135834"/>
                </a:lnTo>
                <a:lnTo>
                  <a:pt x="9319405" y="3135561"/>
                </a:lnTo>
                <a:cubicBezTo>
                  <a:pt x="9310247" y="3135512"/>
                  <a:pt x="9305558" y="3136419"/>
                  <a:pt x="9302847" y="3137746"/>
                </a:cubicBezTo>
                <a:lnTo>
                  <a:pt x="9300930" y="3139687"/>
                </a:lnTo>
                <a:lnTo>
                  <a:pt x="9290106" y="3141645"/>
                </a:lnTo>
                <a:lnTo>
                  <a:pt x="9270220" y="3146737"/>
                </a:lnTo>
                <a:lnTo>
                  <a:pt x="9265150" y="3146531"/>
                </a:lnTo>
                <a:lnTo>
                  <a:pt x="9233057" y="3152408"/>
                </a:lnTo>
                <a:lnTo>
                  <a:pt x="9231974" y="3151938"/>
                </a:lnTo>
                <a:cubicBezTo>
                  <a:pt x="9228816" y="3151020"/>
                  <a:pt x="9225099" y="3150595"/>
                  <a:pt x="9220130" y="3151189"/>
                </a:cubicBezTo>
                <a:cubicBezTo>
                  <a:pt x="9218372" y="3142213"/>
                  <a:pt x="9213458" y="3148467"/>
                  <a:pt x="9198955" y="3151015"/>
                </a:cubicBezTo>
                <a:cubicBezTo>
                  <a:pt x="9192986" y="3137641"/>
                  <a:pt x="9157451" y="3149750"/>
                  <a:pt x="9142196" y="3143802"/>
                </a:cubicBezTo>
                <a:cubicBezTo>
                  <a:pt x="9131673" y="3145976"/>
                  <a:pt x="9120437" y="3148030"/>
                  <a:pt x="9108665" y="3149868"/>
                </a:cubicBezTo>
                <a:lnTo>
                  <a:pt x="9014086" y="3150791"/>
                </a:lnTo>
                <a:lnTo>
                  <a:pt x="8915037" y="3140020"/>
                </a:lnTo>
                <a:cubicBezTo>
                  <a:pt x="8878400" y="3139785"/>
                  <a:pt x="8846675" y="3135786"/>
                  <a:pt x="8815667" y="3138606"/>
                </a:cubicBezTo>
                <a:cubicBezTo>
                  <a:pt x="8803071" y="3135495"/>
                  <a:pt x="8791199" y="3134238"/>
                  <a:pt x="8779688" y="3138895"/>
                </a:cubicBezTo>
                <a:cubicBezTo>
                  <a:pt x="8745498" y="3137342"/>
                  <a:pt x="8737221" y="3130691"/>
                  <a:pt x="8715556" y="3135878"/>
                </a:cubicBezTo>
                <a:cubicBezTo>
                  <a:pt x="8696347" y="3125121"/>
                  <a:pt x="8695210" y="3129227"/>
                  <a:pt x="8686183" y="3132307"/>
                </a:cubicBezTo>
                <a:lnTo>
                  <a:pt x="8684895" y="3132527"/>
                </a:lnTo>
                <a:lnTo>
                  <a:pt x="8682270" y="3130989"/>
                </a:lnTo>
                <a:lnTo>
                  <a:pt x="8676836" y="3130278"/>
                </a:lnTo>
                <a:lnTo>
                  <a:pt x="8662002" y="3130735"/>
                </a:lnTo>
                <a:lnTo>
                  <a:pt x="8656423" y="3131304"/>
                </a:lnTo>
                <a:cubicBezTo>
                  <a:pt x="8652581" y="3131550"/>
                  <a:pt x="8650028" y="3131521"/>
                  <a:pt x="8648261" y="3131294"/>
                </a:cubicBezTo>
                <a:lnTo>
                  <a:pt x="8648057" y="3131167"/>
                </a:lnTo>
                <a:lnTo>
                  <a:pt x="8640412" y="3131403"/>
                </a:lnTo>
                <a:cubicBezTo>
                  <a:pt x="8627510" y="3132092"/>
                  <a:pt x="8614954" y="3133035"/>
                  <a:pt x="8603003" y="3134155"/>
                </a:cubicBezTo>
                <a:cubicBezTo>
                  <a:pt x="8592897" y="3127095"/>
                  <a:pt x="8548738" y="3135435"/>
                  <a:pt x="8553571" y="3122125"/>
                </a:cubicBezTo>
                <a:cubicBezTo>
                  <a:pt x="8537450" y="3123243"/>
                  <a:pt x="8527699" y="3128769"/>
                  <a:pt x="8533128" y="3120039"/>
                </a:cubicBezTo>
                <a:cubicBezTo>
                  <a:pt x="8527821" y="3120156"/>
                  <a:pt x="8524551" y="3119414"/>
                  <a:pt x="8522209" y="3118252"/>
                </a:cubicBezTo>
                <a:lnTo>
                  <a:pt x="8521532" y="3117705"/>
                </a:lnTo>
                <a:lnTo>
                  <a:pt x="8485667" y="3120406"/>
                </a:lnTo>
                <a:lnTo>
                  <a:pt x="8480905" y="3119749"/>
                </a:lnTo>
                <a:lnTo>
                  <a:pt x="8457530" y="3122810"/>
                </a:lnTo>
                <a:lnTo>
                  <a:pt x="8445451" y="3123697"/>
                </a:lnTo>
                <a:lnTo>
                  <a:pt x="8442039" y="3125378"/>
                </a:lnTo>
                <a:cubicBezTo>
                  <a:pt x="8438355" y="3126399"/>
                  <a:pt x="8433075" y="3126839"/>
                  <a:pt x="8424215" y="3125963"/>
                </a:cubicBezTo>
                <a:lnTo>
                  <a:pt x="8422165" y="3125491"/>
                </a:lnTo>
                <a:lnTo>
                  <a:pt x="8407465" y="3127979"/>
                </a:lnTo>
                <a:cubicBezTo>
                  <a:pt x="8402731" y="3129129"/>
                  <a:pt x="8398540" y="3130592"/>
                  <a:pt x="8395146" y="3132488"/>
                </a:cubicBezTo>
                <a:cubicBezTo>
                  <a:pt x="8345093" y="3122354"/>
                  <a:pt x="8297866" y="3131626"/>
                  <a:pt x="8243538" y="3129873"/>
                </a:cubicBezTo>
                <a:cubicBezTo>
                  <a:pt x="8220052" y="3114107"/>
                  <a:pt x="8126172" y="3133411"/>
                  <a:pt x="8112685" y="3148698"/>
                </a:cubicBezTo>
                <a:cubicBezTo>
                  <a:pt x="8112380" y="3135302"/>
                  <a:pt x="8044302" y="3153542"/>
                  <a:pt x="8026741" y="3154015"/>
                </a:cubicBezTo>
                <a:cubicBezTo>
                  <a:pt x="8020887" y="3154173"/>
                  <a:pt x="8020646" y="3152357"/>
                  <a:pt x="8030400" y="3146736"/>
                </a:cubicBezTo>
                <a:cubicBezTo>
                  <a:pt x="8011739" y="3148301"/>
                  <a:pt x="7992477" y="3141339"/>
                  <a:pt x="8002987" y="3135663"/>
                </a:cubicBezTo>
                <a:cubicBezTo>
                  <a:pt x="7946297" y="3147811"/>
                  <a:pt x="7862627" y="3135732"/>
                  <a:pt x="7798568" y="3141249"/>
                </a:cubicBezTo>
                <a:cubicBezTo>
                  <a:pt x="7763645" y="3127901"/>
                  <a:pt x="7782577" y="3140251"/>
                  <a:pt x="7746353" y="3137755"/>
                </a:cubicBezTo>
                <a:cubicBezTo>
                  <a:pt x="7756261" y="3150042"/>
                  <a:pt x="7702377" y="3130861"/>
                  <a:pt x="7700395" y="3144729"/>
                </a:cubicBezTo>
                <a:cubicBezTo>
                  <a:pt x="7693866" y="3143835"/>
                  <a:pt x="7687603" y="3142532"/>
                  <a:pt x="7681335" y="3141120"/>
                </a:cubicBezTo>
                <a:lnTo>
                  <a:pt x="7678044" y="3140387"/>
                </a:lnTo>
                <a:lnTo>
                  <a:pt x="7664890" y="3139855"/>
                </a:lnTo>
                <a:lnTo>
                  <a:pt x="7661183" y="3136706"/>
                </a:lnTo>
                <a:lnTo>
                  <a:pt x="7641383" y="3133755"/>
                </a:lnTo>
                <a:cubicBezTo>
                  <a:pt x="7633967" y="3133115"/>
                  <a:pt x="7625987" y="3132967"/>
                  <a:pt x="7617169" y="3133614"/>
                </a:cubicBezTo>
                <a:cubicBezTo>
                  <a:pt x="7595475" y="3139109"/>
                  <a:pt x="7561695" y="3132374"/>
                  <a:pt x="7531143" y="3132781"/>
                </a:cubicBezTo>
                <a:lnTo>
                  <a:pt x="7517113" y="3134483"/>
                </a:lnTo>
                <a:lnTo>
                  <a:pt x="7471320" y="3131645"/>
                </a:lnTo>
                <a:cubicBezTo>
                  <a:pt x="7458285" y="3131095"/>
                  <a:pt x="7444756" y="3130805"/>
                  <a:pt x="7430512" y="3131007"/>
                </a:cubicBezTo>
                <a:lnTo>
                  <a:pt x="7404071" y="3132361"/>
                </a:lnTo>
                <a:lnTo>
                  <a:pt x="7397140" y="3131239"/>
                </a:lnTo>
                <a:cubicBezTo>
                  <a:pt x="7385068" y="3131364"/>
                  <a:pt x="7369091" y="3135313"/>
                  <a:pt x="7370514" y="3130516"/>
                </a:cubicBezTo>
                <a:lnTo>
                  <a:pt x="7356953" y="3132179"/>
                </a:lnTo>
                <a:lnTo>
                  <a:pt x="7343567" y="3128350"/>
                </a:lnTo>
                <a:cubicBezTo>
                  <a:pt x="7342101" y="3127461"/>
                  <a:pt x="7340998" y="3126514"/>
                  <a:pt x="7340295" y="3125545"/>
                </a:cubicBezTo>
                <a:lnTo>
                  <a:pt x="7321348" y="3126804"/>
                </a:lnTo>
                <a:lnTo>
                  <a:pt x="7305815" y="3124063"/>
                </a:lnTo>
                <a:lnTo>
                  <a:pt x="7292274" y="3125855"/>
                </a:lnTo>
                <a:lnTo>
                  <a:pt x="7286654" y="3125451"/>
                </a:lnTo>
                <a:lnTo>
                  <a:pt x="7272685" y="3124094"/>
                </a:lnTo>
                <a:cubicBezTo>
                  <a:pt x="7265523" y="3123143"/>
                  <a:pt x="7257508" y="3121997"/>
                  <a:pt x="7248584" y="3121080"/>
                </a:cubicBezTo>
                <a:lnTo>
                  <a:pt x="7241065" y="3120661"/>
                </a:lnTo>
                <a:lnTo>
                  <a:pt x="7224696" y="3116051"/>
                </a:lnTo>
                <a:cubicBezTo>
                  <a:pt x="7212786" y="3112566"/>
                  <a:pt x="7203412" y="3110217"/>
                  <a:pt x="7193009" y="3112108"/>
                </a:cubicBezTo>
                <a:cubicBezTo>
                  <a:pt x="7175276" y="3107606"/>
                  <a:pt x="7162888" y="3094987"/>
                  <a:pt x="7137220" y="3098354"/>
                </a:cubicBezTo>
                <a:cubicBezTo>
                  <a:pt x="7145010" y="3092637"/>
                  <a:pt x="7108715" y="3097662"/>
                  <a:pt x="7104427" y="3091790"/>
                </a:cubicBezTo>
                <a:cubicBezTo>
                  <a:pt x="7102447" y="3087061"/>
                  <a:pt x="7090976" y="3087484"/>
                  <a:pt x="7082240" y="3085740"/>
                </a:cubicBezTo>
                <a:cubicBezTo>
                  <a:pt x="7076014" y="3080911"/>
                  <a:pt x="7032058" y="3076501"/>
                  <a:pt x="7016754" y="3077196"/>
                </a:cubicBezTo>
                <a:cubicBezTo>
                  <a:pt x="6973620" y="3082001"/>
                  <a:pt x="6938923" y="3062558"/>
                  <a:pt x="6904436" y="3065900"/>
                </a:cubicBezTo>
                <a:cubicBezTo>
                  <a:pt x="6895406" y="3065445"/>
                  <a:pt x="6887919" y="3064350"/>
                  <a:pt x="6881434" y="3062865"/>
                </a:cubicBezTo>
                <a:lnTo>
                  <a:pt x="6865273" y="3057749"/>
                </a:lnTo>
                <a:cubicBezTo>
                  <a:pt x="6865072" y="3056626"/>
                  <a:pt x="6864871" y="3055502"/>
                  <a:pt x="6864671" y="3054378"/>
                </a:cubicBezTo>
                <a:lnTo>
                  <a:pt x="6852599" y="3052306"/>
                </a:lnTo>
                <a:lnTo>
                  <a:pt x="6850143" y="3051232"/>
                </a:lnTo>
                <a:cubicBezTo>
                  <a:pt x="6845470" y="3049168"/>
                  <a:pt x="6840704" y="3047206"/>
                  <a:pt x="6835301" y="3045593"/>
                </a:cubicBezTo>
                <a:cubicBezTo>
                  <a:pt x="6820447" y="3058242"/>
                  <a:pt x="6786888" y="3033956"/>
                  <a:pt x="6784871" y="3046562"/>
                </a:cubicBezTo>
                <a:cubicBezTo>
                  <a:pt x="6752593" y="3039899"/>
                  <a:pt x="6759140" y="3053646"/>
                  <a:pt x="6738245" y="3037055"/>
                </a:cubicBezTo>
                <a:cubicBezTo>
                  <a:pt x="6671880" y="3034501"/>
                  <a:pt x="6603220" y="3013245"/>
                  <a:pt x="6537703" y="3017736"/>
                </a:cubicBezTo>
                <a:cubicBezTo>
                  <a:pt x="6553051" y="3013722"/>
                  <a:pt x="6541149" y="3004943"/>
                  <a:pt x="6521858" y="3004158"/>
                </a:cubicBezTo>
                <a:cubicBezTo>
                  <a:pt x="6580141" y="2987944"/>
                  <a:pt x="6428765" y="3009117"/>
                  <a:pt x="6445069" y="2992470"/>
                </a:cubicBezTo>
                <a:cubicBezTo>
                  <a:pt x="6417897" y="3005060"/>
                  <a:pt x="6310156" y="3011743"/>
                  <a:pt x="6302447" y="2994274"/>
                </a:cubicBezTo>
                <a:cubicBezTo>
                  <a:pt x="6252173" y="2986131"/>
                  <a:pt x="6198382" y="2989085"/>
                  <a:pt x="6160029" y="2973666"/>
                </a:cubicBezTo>
                <a:cubicBezTo>
                  <a:pt x="6155014" y="2975022"/>
                  <a:pt x="6149642" y="2975878"/>
                  <a:pt x="6144046" y="2976380"/>
                </a:cubicBezTo>
                <a:lnTo>
                  <a:pt x="6127670" y="2976929"/>
                </a:lnTo>
                <a:lnTo>
                  <a:pt x="6126155" y="2976245"/>
                </a:lnTo>
                <a:cubicBezTo>
                  <a:pt x="6118509" y="2974369"/>
                  <a:pt x="6113052" y="2974144"/>
                  <a:pt x="6108575" y="2974651"/>
                </a:cubicBezTo>
                <a:lnTo>
                  <a:pt x="6103746" y="2975803"/>
                </a:lnTo>
                <a:lnTo>
                  <a:pt x="6091377" y="2975180"/>
                </a:lnTo>
                <a:lnTo>
                  <a:pt x="6066183" y="2975222"/>
                </a:lnTo>
                <a:lnTo>
                  <a:pt x="6063287" y="2974353"/>
                </a:lnTo>
                <a:lnTo>
                  <a:pt x="6054813" y="2974911"/>
                </a:lnTo>
                <a:lnTo>
                  <a:pt x="6050809" y="2973985"/>
                </a:lnTo>
                <a:lnTo>
                  <a:pt x="6013979" y="2974553"/>
                </a:lnTo>
                <a:cubicBezTo>
                  <a:pt x="6013918" y="2974361"/>
                  <a:pt x="6013860" y="2974167"/>
                  <a:pt x="6013800" y="2973973"/>
                </a:cubicBezTo>
                <a:cubicBezTo>
                  <a:pt x="6012565" y="2972689"/>
                  <a:pt x="6010070" y="2971765"/>
                  <a:pt x="6004866" y="2971570"/>
                </a:cubicBezTo>
                <a:cubicBezTo>
                  <a:pt x="6017706" y="2963268"/>
                  <a:pt x="6003515" y="2968156"/>
                  <a:pt x="5987036" y="2968315"/>
                </a:cubicBezTo>
                <a:cubicBezTo>
                  <a:pt x="6003302" y="2955458"/>
                  <a:pt x="5953573" y="2961108"/>
                  <a:pt x="5950027" y="2953546"/>
                </a:cubicBezTo>
                <a:cubicBezTo>
                  <a:pt x="5937559" y="2953953"/>
                  <a:pt x="5924668" y="2954151"/>
                  <a:pt x="5911668" y="2954074"/>
                </a:cubicBezTo>
                <a:lnTo>
                  <a:pt x="5904110" y="2953861"/>
                </a:lnTo>
                <a:cubicBezTo>
                  <a:pt x="5904082" y="2953815"/>
                  <a:pt x="5904053" y="2953769"/>
                  <a:pt x="5904026" y="2953724"/>
                </a:cubicBezTo>
                <a:cubicBezTo>
                  <a:pt x="5902528" y="2953395"/>
                  <a:pt x="5900097" y="2953219"/>
                  <a:pt x="5896189" y="2953236"/>
                </a:cubicBezTo>
                <a:lnTo>
                  <a:pt x="5890331" y="2953471"/>
                </a:lnTo>
                <a:lnTo>
                  <a:pt x="5875672" y="2953056"/>
                </a:lnTo>
                <a:lnTo>
                  <a:pt x="5871070" y="2952035"/>
                </a:lnTo>
                <a:lnTo>
                  <a:pt x="5869888" y="2950364"/>
                </a:lnTo>
                <a:lnTo>
                  <a:pt x="5868461" y="2950506"/>
                </a:lnTo>
                <a:cubicBezTo>
                  <a:pt x="5857092" y="2953019"/>
                  <a:pt x="5852416" y="2957005"/>
                  <a:pt x="5843343" y="2945262"/>
                </a:cubicBezTo>
                <a:cubicBezTo>
                  <a:pt x="5817989" y="2949116"/>
                  <a:pt x="5815840" y="2942065"/>
                  <a:pt x="5784331" y="2938531"/>
                </a:cubicBezTo>
                <a:cubicBezTo>
                  <a:pt x="5769202" y="2942455"/>
                  <a:pt x="5758885" y="2940521"/>
                  <a:pt x="5749498" y="2936713"/>
                </a:cubicBezTo>
                <a:cubicBezTo>
                  <a:pt x="5717228" y="2937683"/>
                  <a:pt x="5690227" y="2931877"/>
                  <a:pt x="5655214" y="2929503"/>
                </a:cubicBezTo>
                <a:cubicBezTo>
                  <a:pt x="5614827" y="2933899"/>
                  <a:pt x="5598877" y="2923069"/>
                  <a:pt x="5561446" y="2920575"/>
                </a:cubicBezTo>
                <a:cubicBezTo>
                  <a:pt x="5525084" y="2929276"/>
                  <a:pt x="5537471" y="2911136"/>
                  <a:pt x="5519456" y="2906631"/>
                </a:cubicBezTo>
                <a:lnTo>
                  <a:pt x="5514099" y="2906097"/>
                </a:lnTo>
                <a:lnTo>
                  <a:pt x="5499273" y="2907057"/>
                </a:lnTo>
                <a:lnTo>
                  <a:pt x="5493664" y="2907817"/>
                </a:lnTo>
                <a:cubicBezTo>
                  <a:pt x="5489815" y="2908191"/>
                  <a:pt x="5487270" y="2908250"/>
                  <a:pt x="5485530" y="2908080"/>
                </a:cubicBezTo>
                <a:lnTo>
                  <a:pt x="5485337" y="2907959"/>
                </a:lnTo>
                <a:lnTo>
                  <a:pt x="5477696" y="2908455"/>
                </a:lnTo>
                <a:cubicBezTo>
                  <a:pt x="5464775" y="2909581"/>
                  <a:pt x="5452182" y="2910951"/>
                  <a:pt x="5440170" y="2912482"/>
                </a:cubicBezTo>
                <a:cubicBezTo>
                  <a:pt x="5430698" y="2905718"/>
                  <a:pt x="5385970" y="2915593"/>
                  <a:pt x="5391911" y="2902040"/>
                </a:cubicBezTo>
                <a:cubicBezTo>
                  <a:pt x="5375744" y="2903707"/>
                  <a:pt x="5365560" y="2909594"/>
                  <a:pt x="5371708" y="2900629"/>
                </a:cubicBezTo>
                <a:cubicBezTo>
                  <a:pt x="5366408" y="2900926"/>
                  <a:pt x="5363213" y="2900288"/>
                  <a:pt x="5360976" y="2899197"/>
                </a:cubicBezTo>
                <a:lnTo>
                  <a:pt x="5360345" y="2898671"/>
                </a:lnTo>
                <a:lnTo>
                  <a:pt x="5324367" y="2902593"/>
                </a:lnTo>
                <a:lnTo>
                  <a:pt x="5319673" y="2902094"/>
                </a:lnTo>
                <a:lnTo>
                  <a:pt x="5296114" y="2905958"/>
                </a:lnTo>
                <a:lnTo>
                  <a:pt x="5283999" y="2907258"/>
                </a:lnTo>
                <a:lnTo>
                  <a:pt x="5280460" y="2909063"/>
                </a:lnTo>
                <a:cubicBezTo>
                  <a:pt x="5276699" y="2910214"/>
                  <a:pt x="5271395" y="2910834"/>
                  <a:pt x="5262637" y="2910250"/>
                </a:cubicBezTo>
                <a:lnTo>
                  <a:pt x="5260635" y="2909845"/>
                </a:lnTo>
                <a:lnTo>
                  <a:pt x="5245770" y="2912842"/>
                </a:lnTo>
                <a:cubicBezTo>
                  <a:pt x="5240955" y="2914159"/>
                  <a:pt x="5236652" y="2915770"/>
                  <a:pt x="5233108" y="2917794"/>
                </a:cubicBezTo>
                <a:cubicBezTo>
                  <a:pt x="5184071" y="2909280"/>
                  <a:pt x="5136210" y="2920197"/>
                  <a:pt x="5082201" y="2920260"/>
                </a:cubicBezTo>
                <a:lnTo>
                  <a:pt x="4939211" y="2931760"/>
                </a:lnTo>
                <a:cubicBezTo>
                  <a:pt x="4920477" y="2933960"/>
                  <a:pt x="4783353" y="2943291"/>
                  <a:pt x="4794309" y="2937227"/>
                </a:cubicBezTo>
                <a:cubicBezTo>
                  <a:pt x="4736776" y="2951353"/>
                  <a:pt x="4701995" y="2938961"/>
                  <a:pt x="4637676" y="2946666"/>
                </a:cubicBezTo>
                <a:cubicBezTo>
                  <a:pt x="4603987" y="2934412"/>
                  <a:pt x="4621816" y="2946201"/>
                  <a:pt x="4585922" y="2944906"/>
                </a:cubicBezTo>
                <a:cubicBezTo>
                  <a:pt x="4594760" y="2956935"/>
                  <a:pt x="4542663" y="2939450"/>
                  <a:pt x="4539516" y="2953466"/>
                </a:cubicBezTo>
                <a:cubicBezTo>
                  <a:pt x="4533082" y="2952789"/>
                  <a:pt x="4526953" y="2951687"/>
                  <a:pt x="4520819" y="2950477"/>
                </a:cubicBezTo>
                <a:lnTo>
                  <a:pt x="4517604" y="2949852"/>
                </a:lnTo>
                <a:lnTo>
                  <a:pt x="4504537" y="2949759"/>
                </a:lnTo>
                <a:lnTo>
                  <a:pt x="4501104" y="2946715"/>
                </a:lnTo>
                <a:lnTo>
                  <a:pt x="4342695" y="2951638"/>
                </a:lnTo>
                <a:cubicBezTo>
                  <a:pt x="4328954" y="2954609"/>
                  <a:pt x="4284038" y="2957184"/>
                  <a:pt x="4274096" y="2953640"/>
                </a:cubicBezTo>
                <a:cubicBezTo>
                  <a:pt x="4264434" y="2953346"/>
                  <a:pt x="4254047" y="2955481"/>
                  <a:pt x="4248170" y="2951384"/>
                </a:cubicBezTo>
                <a:lnTo>
                  <a:pt x="4147924" y="2945945"/>
                </a:lnTo>
                <a:cubicBezTo>
                  <a:pt x="4131656" y="2952619"/>
                  <a:pt x="4104816" y="2942907"/>
                  <a:pt x="4061825" y="2944206"/>
                </a:cubicBezTo>
                <a:cubicBezTo>
                  <a:pt x="4044045" y="2951860"/>
                  <a:pt x="4032845" y="2944993"/>
                  <a:pt x="3998557" y="2955821"/>
                </a:cubicBezTo>
                <a:cubicBezTo>
                  <a:pt x="3997072" y="2955023"/>
                  <a:pt x="3995237" y="2954313"/>
                  <a:pt x="3993107" y="2953708"/>
                </a:cubicBezTo>
                <a:cubicBezTo>
                  <a:pt x="3980729" y="2950196"/>
                  <a:pt x="3961302" y="2950972"/>
                  <a:pt x="3949713" y="2955441"/>
                </a:cubicBezTo>
                <a:cubicBezTo>
                  <a:pt x="3894925" y="2970367"/>
                  <a:pt x="3844508" y="2972262"/>
                  <a:pt x="3797284" y="2977037"/>
                </a:cubicBezTo>
                <a:cubicBezTo>
                  <a:pt x="3743822" y="2981057"/>
                  <a:pt x="3778974" y="2965129"/>
                  <a:pt x="3712498" y="2979996"/>
                </a:cubicBezTo>
                <a:cubicBezTo>
                  <a:pt x="3705202" y="2975373"/>
                  <a:pt x="3696720" y="2975524"/>
                  <a:pt x="3682471" y="2978543"/>
                </a:cubicBezTo>
                <a:cubicBezTo>
                  <a:pt x="3656488" y="2980127"/>
                  <a:pt x="3658300" y="2967587"/>
                  <a:pt x="3632163" y="2976264"/>
                </a:cubicBezTo>
                <a:cubicBezTo>
                  <a:pt x="3636766" y="2969363"/>
                  <a:pt x="3582819" y="2975892"/>
                  <a:pt x="3594728" y="2968398"/>
                </a:cubicBezTo>
                <a:cubicBezTo>
                  <a:pt x="3577705" y="2963064"/>
                  <a:pt x="3569481" y="2973476"/>
                  <a:pt x="3552594" y="2968934"/>
                </a:cubicBezTo>
                <a:cubicBezTo>
                  <a:pt x="3533613" y="2968552"/>
                  <a:pt x="3563577" y="2975594"/>
                  <a:pt x="3542589" y="2977031"/>
                </a:cubicBezTo>
                <a:cubicBezTo>
                  <a:pt x="3517131" y="2977564"/>
                  <a:pt x="3517346" y="2989828"/>
                  <a:pt x="3497591" y="2975018"/>
                </a:cubicBezTo>
                <a:lnTo>
                  <a:pt x="3429352" y="2971090"/>
                </a:lnTo>
                <a:cubicBezTo>
                  <a:pt x="3414141" y="2975624"/>
                  <a:pt x="3401904" y="2974195"/>
                  <a:pt x="3389938" y="2970884"/>
                </a:cubicBezTo>
                <a:cubicBezTo>
                  <a:pt x="3354504" y="2973297"/>
                  <a:pt x="3322178" y="2968827"/>
                  <a:pt x="3282344" y="2968084"/>
                </a:cubicBezTo>
                <a:cubicBezTo>
                  <a:pt x="3239277" y="2974224"/>
                  <a:pt x="3217192" y="2964327"/>
                  <a:pt x="3174624" y="2963576"/>
                </a:cubicBezTo>
                <a:cubicBezTo>
                  <a:pt x="3132504" y="2975210"/>
                  <a:pt x="3146911" y="2949576"/>
                  <a:pt x="3111077" y="2951285"/>
                </a:cubicBezTo>
                <a:cubicBezTo>
                  <a:pt x="3052732" y="2962418"/>
                  <a:pt x="3112543" y="2942881"/>
                  <a:pt x="3022501" y="2948619"/>
                </a:cubicBezTo>
                <a:cubicBezTo>
                  <a:pt x="3017399" y="2950352"/>
                  <a:pt x="3006521" y="2948989"/>
                  <a:pt x="3007714" y="2946762"/>
                </a:cubicBezTo>
                <a:cubicBezTo>
                  <a:pt x="2987987" y="2948105"/>
                  <a:pt x="2931270" y="2937206"/>
                  <a:pt x="2903098" y="2940576"/>
                </a:cubicBezTo>
                <a:cubicBezTo>
                  <a:pt x="2848155" y="2935894"/>
                  <a:pt x="2821430" y="2947095"/>
                  <a:pt x="2781591" y="2946394"/>
                </a:cubicBezTo>
                <a:cubicBezTo>
                  <a:pt x="2735559" y="2940279"/>
                  <a:pt x="2708563" y="2934146"/>
                  <a:pt x="2627942" y="2919996"/>
                </a:cubicBezTo>
                <a:lnTo>
                  <a:pt x="2354959" y="2882080"/>
                </a:lnTo>
                <a:cubicBezTo>
                  <a:pt x="2252426" y="2847776"/>
                  <a:pt x="2124519" y="2878188"/>
                  <a:pt x="2063184" y="2879109"/>
                </a:cubicBezTo>
                <a:cubicBezTo>
                  <a:pt x="2038620" y="2892844"/>
                  <a:pt x="2017217" y="2880735"/>
                  <a:pt x="1986946" y="2887619"/>
                </a:cubicBezTo>
                <a:cubicBezTo>
                  <a:pt x="1919067" y="2894646"/>
                  <a:pt x="1852404" y="2912737"/>
                  <a:pt x="1763479" y="2909077"/>
                </a:cubicBezTo>
                <a:cubicBezTo>
                  <a:pt x="1726097" y="2949538"/>
                  <a:pt x="1621108" y="2933327"/>
                  <a:pt x="1537980" y="2960398"/>
                </a:cubicBezTo>
                <a:cubicBezTo>
                  <a:pt x="1489205" y="2967965"/>
                  <a:pt x="1410921" y="2954082"/>
                  <a:pt x="1395229" y="2975625"/>
                </a:cubicBezTo>
                <a:cubicBezTo>
                  <a:pt x="1371975" y="2964548"/>
                  <a:pt x="1352259" y="2986116"/>
                  <a:pt x="1327834" y="2989485"/>
                </a:cubicBezTo>
                <a:cubicBezTo>
                  <a:pt x="1307734" y="2982782"/>
                  <a:pt x="1298456" y="2990289"/>
                  <a:pt x="1280757" y="2992959"/>
                </a:cubicBezTo>
                <a:cubicBezTo>
                  <a:pt x="1272383" y="2988567"/>
                  <a:pt x="1257337" y="2989790"/>
                  <a:pt x="1252582" y="2995877"/>
                </a:cubicBezTo>
                <a:cubicBezTo>
                  <a:pt x="1260705" y="3008688"/>
                  <a:pt x="1207969" y="3005420"/>
                  <a:pt x="1204670" y="3014826"/>
                </a:cubicBezTo>
                <a:cubicBezTo>
                  <a:pt x="1174431" y="3018683"/>
                  <a:pt x="1041848" y="3015513"/>
                  <a:pt x="1020457" y="3031603"/>
                </a:cubicBezTo>
                <a:cubicBezTo>
                  <a:pt x="959520" y="3042500"/>
                  <a:pt x="869308" y="3024872"/>
                  <a:pt x="843248" y="3026954"/>
                </a:cubicBezTo>
                <a:cubicBezTo>
                  <a:pt x="815646" y="3001836"/>
                  <a:pt x="694189" y="3080490"/>
                  <a:pt x="583517" y="3089095"/>
                </a:cubicBezTo>
                <a:cubicBezTo>
                  <a:pt x="568425" y="3087467"/>
                  <a:pt x="560448" y="3088013"/>
                  <a:pt x="556836" y="3094374"/>
                </a:cubicBezTo>
                <a:cubicBezTo>
                  <a:pt x="528264" y="3099747"/>
                  <a:pt x="471823" y="3109156"/>
                  <a:pt x="412089" y="3121334"/>
                </a:cubicBezTo>
                <a:cubicBezTo>
                  <a:pt x="367235" y="3131096"/>
                  <a:pt x="143790" y="3139436"/>
                  <a:pt x="83929" y="315056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C310D-2C49-D5CE-2FFF-BD891A87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905833"/>
            <a:ext cx="10337800" cy="239871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kern="1200" dirty="0">
                <a:latin typeface="+mj-lt"/>
                <a:ea typeface="+mj-ea"/>
                <a:cs typeface="+mj-cs"/>
              </a:rPr>
              <a:t>Biological Sex &amp; Gender Identity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739A4B4-70B6-F0CC-BBCA-53B419BFAE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6985" y="553454"/>
            <a:ext cx="8979198" cy="2469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062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EB9BAE-F5A7-94BF-1D9B-8A78492AEA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3BF47-8925-297A-7056-EBCCA5151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Biological Sex &amp; Gender Identity</a:t>
            </a:r>
          </a:p>
        </p:txBody>
      </p:sp>
      <p:sp>
        <p:nvSpPr>
          <p:cNvPr id="2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65FA6E-97A6-81A8-519A-4EBE8E816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2205" y="374394"/>
            <a:ext cx="5545891" cy="668148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Prenatal exposure to hormones  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(Hines, 2020)</a:t>
            </a:r>
            <a:endParaRPr lang="en-GB" sz="1800" b="1" dirty="0">
              <a:solidFill>
                <a:schemeClr val="tx1">
                  <a:alpha val="80000"/>
                </a:schemeClr>
              </a:solidFill>
            </a:endParaRPr>
          </a:p>
          <a:p>
            <a:pPr marL="285750" indent="-285750"/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Prenatal hormone exposure—especially testosterone—has </a:t>
            </a:r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organisational effects on the brain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, influencing later gender identity and gender‑related behaviour.</a:t>
            </a:r>
          </a:p>
          <a:p>
            <a:pPr marL="285750" indent="-285750"/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Early testosterone exposure produces </a:t>
            </a:r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permanent changes in brain structure and behaviour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, affecting gender identity, sexual orientation, and sex‑typed play   </a:t>
            </a:r>
          </a:p>
          <a:p>
            <a:r>
              <a:rPr lang="en-GB" altLang="en-US" sz="1800" b="1" dirty="0">
                <a:solidFill>
                  <a:schemeClr val="tx1">
                    <a:alpha val="80000"/>
                  </a:schemeClr>
                </a:solidFill>
              </a:rPr>
              <a:t>Congenital Adrenal Hyperplasia </a:t>
            </a:r>
            <a:r>
              <a:rPr lang="en-GB" altLang="en-US" sz="1800" dirty="0">
                <a:solidFill>
                  <a:schemeClr val="tx1">
                    <a:alpha val="80000"/>
                  </a:schemeClr>
                </a:solidFill>
              </a:rPr>
              <a:t>(Berenbaum and Bailey, 2003; Hall et al, 2004) </a:t>
            </a:r>
          </a:p>
          <a:p>
            <a:pPr lvl="1"/>
            <a:r>
              <a:rPr lang="en-GB" altLang="en-US" sz="1800" dirty="0">
                <a:solidFill>
                  <a:schemeClr val="tx1">
                    <a:alpha val="80000"/>
                  </a:schemeClr>
                </a:solidFill>
              </a:rPr>
              <a:t>Inherited hormonal disorder (androgens)</a:t>
            </a:r>
          </a:p>
          <a:p>
            <a:pPr lvl="1"/>
            <a:r>
              <a:rPr lang="en-GB" altLang="en-US" sz="1800" dirty="0">
                <a:solidFill>
                  <a:schemeClr val="tx1">
                    <a:alpha val="80000"/>
                  </a:schemeClr>
                </a:solidFill>
              </a:rPr>
              <a:t>Development of male characteristics in females  (small ‘penis’) and early puberty in boys and girls</a:t>
            </a:r>
          </a:p>
          <a:p>
            <a:pPr lvl="1"/>
            <a:r>
              <a:rPr lang="en-GB" altLang="en-US" sz="1800" dirty="0">
                <a:solidFill>
                  <a:schemeClr val="tx1">
                    <a:alpha val="80000"/>
                  </a:schemeClr>
                </a:solidFill>
              </a:rPr>
              <a:t>Girls – behave in more masculine ways and show masculine preferences regarding activities e.g. sports</a:t>
            </a:r>
            <a:endParaRPr lang="en-GB" sz="18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Structural brain differences  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(Flint et al, 2020</a:t>
            </a:r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)</a:t>
            </a:r>
          </a:p>
          <a:p>
            <a:pPr marL="285750" indent="-285750"/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MRI research shows that </a:t>
            </a:r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transgender individuals exhibit brain structures that differ from their biological sex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, indicating a neurological basis of gender identity. </a:t>
            </a:r>
          </a:p>
          <a:p>
            <a:pPr marL="285750" indent="-285750"/>
            <a:endParaRPr lang="en-GB" sz="18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333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78FDF2-76A5-0C56-1609-3B6BC19FF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DF9AD-1D96-B15D-BDC3-B66E276E3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Biological Sex &amp; Gender Identity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2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817041-8172-4313-E2C4-0467FCBC2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>
                <a:solidFill>
                  <a:schemeClr val="tx1">
                    <a:alpha val="80000"/>
                  </a:schemeClr>
                </a:solidFill>
              </a:rPr>
              <a:t>Genes  </a:t>
            </a:r>
            <a:r>
              <a:rPr lang="en-GB" sz="1900">
                <a:solidFill>
                  <a:schemeClr val="tx1">
                    <a:alpha val="80000"/>
                  </a:schemeClr>
                </a:solidFill>
              </a:rPr>
              <a:t>(Foreman et al, 2019)</a:t>
            </a:r>
          </a:p>
          <a:p>
            <a:endParaRPr lang="en-GB" sz="1900" b="1">
              <a:solidFill>
                <a:schemeClr val="tx1">
                  <a:alpha val="80000"/>
                </a:schemeClr>
              </a:solidFill>
            </a:endParaRPr>
          </a:p>
          <a:p>
            <a:pPr marL="285750" indent="-285750"/>
            <a:r>
              <a:rPr lang="en-GB" sz="1900">
                <a:solidFill>
                  <a:schemeClr val="tx1">
                    <a:alpha val="80000"/>
                  </a:schemeClr>
                </a:solidFill>
              </a:rPr>
              <a:t>Research shows </a:t>
            </a:r>
            <a:r>
              <a:rPr lang="en-GB" sz="1900" b="1">
                <a:solidFill>
                  <a:schemeClr val="tx1">
                    <a:alpha val="80000"/>
                  </a:schemeClr>
                </a:solidFill>
              </a:rPr>
              <a:t>associations between gender dysphoria and genes involved in sex hormone signalling</a:t>
            </a:r>
            <a:r>
              <a:rPr lang="en-GB" sz="1900">
                <a:solidFill>
                  <a:schemeClr val="tx1">
                    <a:alpha val="80000"/>
                  </a:schemeClr>
                </a:solidFill>
              </a:rPr>
              <a:t> (e.g., oestrogen receptor and androgen pathways</a:t>
            </a:r>
          </a:p>
          <a:p>
            <a:pPr marL="285750" indent="-285750"/>
            <a:r>
              <a:rPr lang="en-GB" sz="1900">
                <a:solidFill>
                  <a:schemeClr val="tx1">
                    <a:alpha val="80000"/>
                  </a:schemeClr>
                </a:solidFill>
              </a:rPr>
              <a:t>Suggests gender development is influenced by </a:t>
            </a:r>
            <a:r>
              <a:rPr lang="en-GB" sz="1900" b="1">
                <a:solidFill>
                  <a:schemeClr val="tx1">
                    <a:alpha val="80000"/>
                  </a:schemeClr>
                </a:solidFill>
              </a:rPr>
              <a:t>multiple genes affecting hormonal pathways (polygenic model)</a:t>
            </a:r>
          </a:p>
          <a:p>
            <a:pPr marL="285750" indent="-285750"/>
            <a:endParaRPr lang="en-GB" sz="1900" b="1">
              <a:solidFill>
                <a:schemeClr val="tx1">
                  <a:alpha val="80000"/>
                </a:schemeClr>
              </a:solidFill>
            </a:endParaRPr>
          </a:p>
          <a:p>
            <a:pPr marL="285750" indent="-285750"/>
            <a:endParaRPr lang="en-GB" sz="19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900" b="1">
                <a:solidFill>
                  <a:schemeClr val="tx1">
                    <a:alpha val="80000"/>
                  </a:schemeClr>
                </a:solidFill>
              </a:rPr>
              <a:t>Functional Brain Connectivity  </a:t>
            </a:r>
            <a:r>
              <a:rPr lang="en-GB" sz="1900">
                <a:solidFill>
                  <a:schemeClr val="tx1">
                    <a:alpha val="80000"/>
                  </a:schemeClr>
                </a:solidFill>
              </a:rPr>
              <a:t>(Uribe et al, 2020)</a:t>
            </a:r>
          </a:p>
          <a:p>
            <a:endParaRPr lang="en-GB" sz="1900" b="1">
              <a:solidFill>
                <a:schemeClr val="tx1">
                  <a:alpha val="80000"/>
                </a:schemeClr>
              </a:solidFill>
            </a:endParaRPr>
          </a:p>
          <a:p>
            <a:pPr marL="285750" indent="-285750"/>
            <a:r>
              <a:rPr lang="en-GB" sz="1900">
                <a:solidFill>
                  <a:schemeClr val="tx1">
                    <a:alpha val="80000"/>
                  </a:schemeClr>
                </a:solidFill>
              </a:rPr>
              <a:t>fMRI studies show </a:t>
            </a:r>
            <a:r>
              <a:rPr lang="en-GB" sz="1900" b="1">
                <a:solidFill>
                  <a:schemeClr val="tx1">
                    <a:alpha val="80000"/>
                  </a:schemeClr>
                </a:solidFill>
              </a:rPr>
              <a:t>differences in brain networks related to self‑perception and body awareness in transgender individuals</a:t>
            </a:r>
            <a:r>
              <a:rPr lang="en-GB" sz="1900">
                <a:solidFill>
                  <a:schemeClr val="tx1">
                    <a:alpha val="80000"/>
                  </a:schemeClr>
                </a:solidFill>
              </a:rPr>
              <a:t>. </a:t>
            </a:r>
          </a:p>
          <a:p>
            <a:pPr marL="285750" indent="-285750"/>
            <a:endParaRPr lang="en-GB" sz="19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19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6831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15755-CCFC-277B-8084-399C01116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000" dirty="0"/>
              <a:t>Early Observational Research</a:t>
            </a:r>
          </a:p>
        </p:txBody>
      </p:sp>
      <p:sp>
        <p:nvSpPr>
          <p:cNvPr id="54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3CCC5-AB89-D502-4203-819BACA6E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6105884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  <a:defRPr/>
            </a:pPr>
            <a:r>
              <a:rPr lang="en-GB" altLang="en-US" sz="1800" dirty="0"/>
              <a:t>Batista family (Imperato-McGinley et al, 1974)</a:t>
            </a:r>
          </a:p>
          <a:p>
            <a:pPr>
              <a:defRPr/>
            </a:pPr>
            <a:endParaRPr lang="en-GB" altLang="en-US" sz="1800" dirty="0"/>
          </a:p>
          <a:p>
            <a:pPr lvl="1">
              <a:defRPr/>
            </a:pPr>
            <a:r>
              <a:rPr lang="en-GB" altLang="en-US" sz="1800" dirty="0"/>
              <a:t>Dominican Republic</a:t>
            </a:r>
          </a:p>
          <a:p>
            <a:pPr lvl="1">
              <a:defRPr/>
            </a:pPr>
            <a:r>
              <a:rPr lang="en-GB" altLang="en-US" sz="1800" dirty="0"/>
              <a:t>Single family - 10 children - 4 grew up as girls but developed into muscular men</a:t>
            </a:r>
          </a:p>
          <a:p>
            <a:pPr lvl="1">
              <a:defRPr/>
            </a:pPr>
            <a:r>
              <a:rPr lang="en-GB" altLang="en-US" sz="1800" dirty="0"/>
              <a:t>Twenty-three affected families (37 children in total) </a:t>
            </a:r>
          </a:p>
          <a:p>
            <a:pPr lvl="1">
              <a:defRPr/>
            </a:pPr>
            <a:r>
              <a:rPr lang="en-GB" altLang="en-US" sz="1800" dirty="0"/>
              <a:t>Common female ancestor (mid-18</a:t>
            </a:r>
            <a:r>
              <a:rPr lang="en-GB" altLang="en-US" sz="1800" baseline="30000" dirty="0"/>
              <a:t>th</a:t>
            </a:r>
            <a:r>
              <a:rPr lang="en-GB" altLang="en-US" sz="1800" dirty="0"/>
              <a:t> century) </a:t>
            </a:r>
          </a:p>
          <a:p>
            <a:pPr lvl="1">
              <a:defRPr/>
            </a:pPr>
            <a:r>
              <a:rPr lang="en-GB" altLang="en-US" sz="1800" dirty="0"/>
              <a:t>Occurs only when mutant gene carried by both parents</a:t>
            </a:r>
          </a:p>
          <a:p>
            <a:pPr marL="0" indent="0">
              <a:buNone/>
              <a:defRPr/>
            </a:pPr>
            <a:endParaRPr lang="en-GB" sz="1800" dirty="0"/>
          </a:p>
          <a:p>
            <a:pPr marL="0" indent="0">
              <a:buNone/>
              <a:defRPr/>
            </a:pPr>
            <a:r>
              <a:rPr lang="en-GB" sz="1800" b="1" dirty="0"/>
              <a:t>5-alpha-reductase deficiency: </a:t>
            </a:r>
            <a:r>
              <a:rPr lang="en-GB" sz="1800" dirty="0"/>
              <a:t>they couldn’t convert testosterone into dihydrotestosterone (DHT).  </a:t>
            </a:r>
          </a:p>
          <a:p>
            <a:pPr marL="0" indent="0">
              <a:buNone/>
              <a:defRPr/>
            </a:pPr>
            <a:r>
              <a:rPr lang="en-GB" sz="1800" dirty="0"/>
              <a:t>DHT required for development of male characteristics</a:t>
            </a:r>
          </a:p>
          <a:p>
            <a:pPr marL="457200" lvl="1" indent="0">
              <a:buNone/>
              <a:defRPr/>
            </a:pPr>
            <a:endParaRPr lang="en-GB" altLang="en-US" sz="1800" dirty="0"/>
          </a:p>
          <a:p>
            <a:pPr marL="457200" lvl="1" indent="0">
              <a:buNone/>
              <a:defRPr/>
            </a:pPr>
            <a:r>
              <a:rPr lang="en-GB" altLang="en-US" sz="1800" dirty="0" err="1"/>
              <a:t>Batistas</a:t>
            </a:r>
            <a:r>
              <a:rPr lang="en-GB" altLang="en-US" sz="1800" dirty="0"/>
              <a:t>:</a:t>
            </a:r>
          </a:p>
          <a:p>
            <a:pPr lvl="1">
              <a:defRPr/>
            </a:pPr>
            <a:r>
              <a:rPr lang="en-GB" altLang="en-US" sz="1800" dirty="0"/>
              <a:t>Late flood of testosterone produces dihydrotestosterone (for male appearance)</a:t>
            </a:r>
          </a:p>
          <a:p>
            <a:pPr lvl="1">
              <a:defRPr/>
            </a:pPr>
            <a:r>
              <a:rPr lang="en-GB" altLang="en-US" sz="1800" dirty="0"/>
              <a:t>Age 12 – vaginas healed over, they grew full-sized penises and testicles</a:t>
            </a:r>
          </a:p>
          <a:p>
            <a:pPr lvl="1">
              <a:defRPr/>
            </a:pPr>
            <a:r>
              <a:rPr lang="en-GB" altLang="en-US" sz="1800" dirty="0"/>
              <a:t>Behaviour changed to match that of boys in Dominican Republic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28292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3AC3C6-B6EC-9C4F-1271-3EC641B03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000" dirty="0"/>
              <a:t>Evaluation of Batista  Research</a:t>
            </a: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78370-87A6-3C13-26CA-4E59248E5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3273" y="776024"/>
            <a:ext cx="6155813" cy="5957351"/>
          </a:xfrm>
        </p:spPr>
        <p:txBody>
          <a:bodyPr anchor="ctr">
            <a:noAutofit/>
          </a:bodyPr>
          <a:lstStyle/>
          <a:p>
            <a:pPr marL="0" indent="0">
              <a:buNone/>
              <a:defRPr/>
            </a:pPr>
            <a:r>
              <a:rPr lang="en-GB" altLang="en-US" sz="1800" dirty="0"/>
              <a:t>The Batista study supports that testosterone had </a:t>
            </a:r>
            <a:r>
              <a:rPr lang="en-GB" altLang="en-US" sz="1800" b="1" dirty="0"/>
              <a:t>pre-programmed masculinity into their brains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1800" dirty="0"/>
              <a:t>But:</a:t>
            </a:r>
          </a:p>
          <a:p>
            <a:endParaRPr lang="en-GB" sz="800" dirty="0"/>
          </a:p>
          <a:p>
            <a:r>
              <a:rPr lang="en-GB" sz="1800" dirty="0"/>
              <a:t>The study was observational and retrospective: can introduce </a:t>
            </a:r>
            <a:r>
              <a:rPr lang="en-GB" sz="1800" b="1" dirty="0"/>
              <a:t>bias</a:t>
            </a:r>
          </a:p>
          <a:p>
            <a:endParaRPr lang="en-GB" sz="1800" b="1" dirty="0"/>
          </a:p>
          <a:p>
            <a:r>
              <a:rPr lang="en-GB" sz="1800" dirty="0"/>
              <a:t>The community </a:t>
            </a:r>
            <a:r>
              <a:rPr lang="en-GB" sz="1800" b="1" dirty="0"/>
              <a:t>recognised and supported their transition to male roles</a:t>
            </a:r>
            <a:r>
              <a:rPr lang="en-GB" sz="1800" dirty="0"/>
              <a:t>., so change was also influenced by </a:t>
            </a:r>
            <a:r>
              <a:rPr lang="en-GB" sz="1800" b="1" dirty="0"/>
              <a:t>social acceptance and expectations</a:t>
            </a:r>
            <a:r>
              <a:rPr lang="en-GB" sz="1800" dirty="0"/>
              <a:t>.</a:t>
            </a:r>
          </a:p>
          <a:p>
            <a:endParaRPr lang="en-GB" sz="1800" dirty="0"/>
          </a:p>
          <a:p>
            <a:r>
              <a:rPr lang="en-GB" sz="1800" dirty="0"/>
              <a:t>Not all individuals fully switched identity or behaviour.  Some retained aspects of upbringing, suggesting gender development is </a:t>
            </a:r>
            <a:r>
              <a:rPr lang="en-GB" sz="1800" b="1" dirty="0"/>
              <a:t>not determined by hormones alone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     Links to Sociobiological view…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97598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14054-9C73-8692-70CD-922E3984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Sociobiological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E0CF8-60C2-C937-A874-1559368CE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01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000" dirty="0">
                <a:cs typeface="Tahoma" panose="020B0604030504040204" pitchFamily="34" charset="0"/>
              </a:rPr>
              <a:t>Men and women are the product of a complex system of factors and forces which combine in various ways to produce a whole range of masculinities and femininities (Gross, 2010)</a:t>
            </a:r>
          </a:p>
          <a:p>
            <a:endParaRPr lang="en-GB" altLang="en-US" sz="2000" dirty="0">
              <a:cs typeface="Tahoma" panose="020B0604030504040204" pitchFamily="34" charset="0"/>
            </a:endParaRPr>
          </a:p>
          <a:p>
            <a:endParaRPr lang="en-GB" altLang="en-US" sz="20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sz="2000" u="sng" dirty="0">
                <a:ea typeface="DengXian" panose="02010600030101010101" pitchFamily="2" charset="-122"/>
                <a:cs typeface="Arial" panose="020B0604020202020204" pitchFamily="34" charset="0"/>
              </a:rPr>
              <a:t>Gender-typed playing</a:t>
            </a:r>
          </a:p>
          <a:p>
            <a:pPr marL="0" indent="0">
              <a:buNone/>
            </a:pPr>
            <a:r>
              <a:rPr lang="nb-NO" sz="2000" u="sng" dirty="0">
                <a:solidFill>
                  <a:srgbClr val="00B0F0"/>
                </a:solidFill>
                <a:ea typeface="DengXian" panose="02010600030101010101" pitchFamily="2" charset="-122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https://www.youtube.com/watch?v=nWu44AqF0iI</a:t>
            </a:r>
            <a:endParaRPr lang="en-GB" sz="2000" dirty="0">
              <a:solidFill>
                <a:srgbClr val="00B0F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000" dirty="0"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2000" dirty="0">
              <a:cs typeface="Tahoma" panose="020B0604030504040204" pitchFamily="34" charset="0"/>
            </a:endParaRPr>
          </a:p>
          <a:p>
            <a:r>
              <a:rPr lang="en-GB" altLang="en-US" sz="2000" dirty="0">
                <a:cs typeface="Tahoma" panose="020B0604030504040204" pitchFamily="34" charset="0"/>
              </a:rPr>
              <a:t>Schaffer (2004)</a:t>
            </a:r>
          </a:p>
          <a:p>
            <a:pPr lvl="1"/>
            <a:r>
              <a:rPr lang="en-GB" altLang="en-US" sz="2000" dirty="0">
                <a:cs typeface="Tahoma" panose="020B0604030504040204" pitchFamily="34" charset="0"/>
              </a:rPr>
              <a:t>‘Baby X’ studies – ‘David’ or ‘Dana’ – neither overtly masculine or feminine in appearance</a:t>
            </a:r>
          </a:p>
          <a:p>
            <a:pPr lvl="1"/>
            <a:r>
              <a:rPr lang="en-GB" altLang="en-US" sz="2000" dirty="0">
                <a:cs typeface="Tahoma" panose="020B0604030504040204" pitchFamily="34" charset="0"/>
              </a:rPr>
              <a:t>Played with range of toys</a:t>
            </a:r>
          </a:p>
          <a:p>
            <a:pPr lvl="1"/>
            <a:r>
              <a:rPr lang="en-GB" altLang="en-US" sz="2000" dirty="0">
                <a:cs typeface="Tahoma" panose="020B0604030504040204" pitchFamily="34" charset="0"/>
              </a:rPr>
              <a:t>When cried in response to jack-in-the box – labelled as either anger or fear</a:t>
            </a:r>
          </a:p>
          <a:p>
            <a:endParaRPr lang="en-GB" altLang="en-US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1188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76EF25-B888-BC91-4858-23BCF132F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006" y="934719"/>
            <a:ext cx="11018520" cy="968866"/>
          </a:xfrm>
        </p:spPr>
        <p:txBody>
          <a:bodyPr anchor="b">
            <a:normAutofit fontScale="90000"/>
          </a:bodyPr>
          <a:lstStyle/>
          <a:p>
            <a:br>
              <a:rPr lang="en-GB" sz="4000" dirty="0"/>
            </a:br>
            <a:br>
              <a:rPr lang="en-GB" sz="4000" dirty="0"/>
            </a:br>
            <a:br>
              <a:rPr lang="en-GB" sz="4000" dirty="0"/>
            </a:br>
            <a:endParaRPr lang="en-GB" sz="4000" dirty="0"/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947A9-A154-1FFE-8C6C-FAD05615F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199992"/>
            <a:ext cx="7512252" cy="4496082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The influence of social acceptance and expectations alone is limited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Intersex studies:</a:t>
            </a:r>
          </a:p>
          <a:p>
            <a:pPr marL="0" indent="0">
              <a:buNone/>
            </a:pPr>
            <a:r>
              <a:rPr lang="en-GB" sz="1800" dirty="0"/>
              <a:t>Gender of rearing different from their chromosomal/anatomical/hormonal (CAH) gender status e.g. genitals not sufficiently male or female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US" sz="1800" dirty="0"/>
              <a:t>Twin Bruce Reimer - accidental penile destruction during circumcision</a:t>
            </a:r>
            <a:endParaRPr lang="en-GB" sz="1800" dirty="0"/>
          </a:p>
          <a:p>
            <a:pPr lvl="1"/>
            <a:r>
              <a:rPr lang="en-US" sz="1800" dirty="0"/>
              <a:t>Surgically reassigned, raised as girl ‘Brenda’</a:t>
            </a:r>
            <a:endParaRPr lang="en-GB" sz="1800" dirty="0"/>
          </a:p>
          <a:p>
            <a:pPr lvl="1"/>
            <a:r>
              <a:rPr lang="en-US" sz="1800" dirty="0"/>
              <a:t>By 14 – changed name to ‘John’ – surgical penis construction</a:t>
            </a:r>
            <a:endParaRPr lang="en-GB" sz="1800" dirty="0"/>
          </a:p>
          <a:p>
            <a:pPr lvl="1"/>
            <a:r>
              <a:rPr lang="en-US" sz="1800" dirty="0"/>
              <a:t>1997 - age 31 - now David Reimer and married a woman </a:t>
            </a:r>
            <a:endParaRPr lang="en-GB" sz="1800" dirty="0"/>
          </a:p>
          <a:p>
            <a:pPr lvl="1"/>
            <a:r>
              <a:rPr lang="en-US" sz="1800" dirty="0"/>
              <a:t>2004 - age 38 – suicide</a:t>
            </a:r>
            <a:endParaRPr lang="en-GB" sz="1800" dirty="0"/>
          </a:p>
          <a:p>
            <a:pPr marL="0" indent="0" algn="r">
              <a:buNone/>
            </a:pPr>
            <a:r>
              <a:rPr lang="en-US" sz="1800" dirty="0"/>
              <a:t>             (Money and Erhardt, 1972)</a:t>
            </a:r>
            <a:endParaRPr lang="en-GB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DA5E56-5C75-B877-82FC-DB0CF034F7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139" r="497" b="-1"/>
          <a:stretch>
            <a:fillRect/>
          </a:stretch>
        </p:blipFill>
        <p:spPr>
          <a:xfrm>
            <a:off x="8495899" y="3470512"/>
            <a:ext cx="2556017" cy="2720339"/>
          </a:xfrm>
          <a:prstGeom prst="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B2E41B-E7CC-5ED3-B7E7-98DFF0AFD677}"/>
              </a:ext>
            </a:extLst>
          </p:cNvPr>
          <p:cNvSpPr txBox="1"/>
          <p:nvPr/>
        </p:nvSpPr>
        <p:spPr>
          <a:xfrm>
            <a:off x="598202" y="824216"/>
            <a:ext cx="72239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Sociobiological View</a:t>
            </a:r>
            <a:endParaRPr lang="en-GB" sz="4000" dirty="0"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49805F-A8B4-26C8-9645-39D1CAA198CE}"/>
              </a:ext>
            </a:extLst>
          </p:cNvPr>
          <p:cNvSpPr txBox="1"/>
          <p:nvPr/>
        </p:nvSpPr>
        <p:spPr>
          <a:xfrm>
            <a:off x="7162800" y="351692"/>
            <a:ext cx="4456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`As Nature Made Him`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B2C1FA-017A-71A3-7B85-E727CD79CE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3908" y="351692"/>
            <a:ext cx="1809750" cy="2905125"/>
          </a:xfrm>
          <a:prstGeom prst="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58662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9" name="Rectangle 25608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64596776-1362-74B2-4555-23DF113F2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Psychoanalytic perspective</a:t>
            </a:r>
          </a:p>
        </p:txBody>
      </p:sp>
      <p:sp>
        <p:nvSpPr>
          <p:cNvPr id="25611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4" name="Text Box 6">
            <a:extLst>
              <a:ext uri="{FF2B5EF4-FFF2-40B4-BE49-F238E27FC236}">
                <a16:creationId xmlns:a16="http://schemas.microsoft.com/office/drawing/2014/main" id="{3BC3FEF7-4C42-18E9-EFAF-F71CF0A035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4295" y="502920"/>
            <a:ext cx="6894576" cy="14630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0000"/>
              <a:buNone/>
            </a:pPr>
            <a:r>
              <a:rPr lang="en-US" altLang="en-US" sz="2200" dirty="0">
                <a:latin typeface="+mn-lt"/>
              </a:rPr>
              <a:t>Gender identifications are linked to the phallic stage – the Oedipal/Electra complex</a:t>
            </a:r>
          </a:p>
          <a:p>
            <a:pPr indent="-228600"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endParaRPr lang="en-US" altLang="en-US" sz="2200" dirty="0">
              <a:latin typeface="+mn-lt"/>
            </a:endParaRPr>
          </a:p>
        </p:txBody>
      </p:sp>
      <p:pic>
        <p:nvPicPr>
          <p:cNvPr id="25603" name="Picture 5" descr="freud">
            <a:extLst>
              <a:ext uri="{FF2B5EF4-FFF2-40B4-BE49-F238E27FC236}">
                <a16:creationId xmlns:a16="http://schemas.microsoft.com/office/drawing/2014/main" id="{2BE361C9-2F6F-0ED4-9E7F-0A07FA39A7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5338" y="2290936"/>
            <a:ext cx="10629132" cy="3959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6" name="Rectangle 2253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C4FA3219-EC62-D791-C26F-0F047A0A68B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9755" y="2071316"/>
            <a:ext cx="6446290" cy="4119172"/>
          </a:xfrm>
        </p:spPr>
        <p:txBody>
          <a:bodyPr anchor="t">
            <a:normAutofit/>
          </a:bodyPr>
          <a:lstStyle/>
          <a:p>
            <a:pPr marL="609600" indent="-609600">
              <a:buNone/>
            </a:pPr>
            <a:r>
              <a:rPr lang="en-GB" altLang="en-US" sz="2200" dirty="0"/>
              <a:t> </a:t>
            </a:r>
          </a:p>
          <a:p>
            <a:pPr marL="990600" lvl="1" indent="-533400">
              <a:buNone/>
            </a:pPr>
            <a:endParaRPr lang="en-GB" altLang="en-US" sz="2000" dirty="0">
              <a:latin typeface="Tahoma" panose="020B0604030504040204" pitchFamily="34" charset="0"/>
            </a:endParaRPr>
          </a:p>
          <a:p>
            <a:pPr marL="533400" indent="-533400">
              <a:buNone/>
            </a:pPr>
            <a:r>
              <a:rPr lang="en-GB" altLang="en-US" sz="2000" dirty="0">
                <a:latin typeface="Tahoma" panose="020B0604030504040204" pitchFamily="34" charset="0"/>
              </a:rPr>
              <a:t>Single parent families, gay or lesbian parents?</a:t>
            </a:r>
          </a:p>
          <a:p>
            <a:pPr marL="533400" indent="-533400">
              <a:buNone/>
            </a:pPr>
            <a:endParaRPr lang="en-GB" altLang="en-US" sz="2000" dirty="0">
              <a:latin typeface="Tahoma" panose="020B0604030504040204" pitchFamily="34" charset="0"/>
            </a:endParaRPr>
          </a:p>
          <a:p>
            <a:pPr marL="533400" indent="-533400">
              <a:buNone/>
            </a:pPr>
            <a:r>
              <a:rPr lang="en-GB" altLang="en-US" sz="2000" dirty="0">
                <a:latin typeface="Tahoma" panose="020B0604030504040204" pitchFamily="34" charset="0"/>
              </a:rPr>
              <a:t>Child very different from same-sex parent?</a:t>
            </a:r>
          </a:p>
          <a:p>
            <a:pPr marL="533400" indent="-533400">
              <a:buNone/>
            </a:pPr>
            <a:endParaRPr lang="en-GB" altLang="en-US" sz="2000" dirty="0">
              <a:latin typeface="Tahoma" panose="020B0604030504040204" pitchFamily="34" charset="0"/>
            </a:endParaRPr>
          </a:p>
          <a:p>
            <a:pPr marL="533400" indent="-533400">
              <a:buNone/>
            </a:pPr>
            <a:r>
              <a:rPr lang="en-GB" altLang="en-US" sz="2000" dirty="0">
                <a:latin typeface="Tahoma" panose="020B0604030504040204" pitchFamily="34" charset="0"/>
              </a:rPr>
              <a:t>Child very similar to opposite sex parent?</a:t>
            </a:r>
          </a:p>
        </p:txBody>
      </p:sp>
      <p:pic>
        <p:nvPicPr>
          <p:cNvPr id="21508" name="Picture 4">
            <a:extLst>
              <a:ext uri="{FF2B5EF4-FFF2-40B4-BE49-F238E27FC236}">
                <a16:creationId xmlns:a16="http://schemas.microsoft.com/office/drawing/2014/main" id="{86C06095-AEC4-79DC-ABD2-785EDE59F1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18" r="3226" b="3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0A999B-1130-6D72-55FE-334100511760}"/>
              </a:ext>
            </a:extLst>
          </p:cNvPr>
          <p:cNvSpPr txBox="1"/>
          <p:nvPr/>
        </p:nvSpPr>
        <p:spPr>
          <a:xfrm>
            <a:off x="839756" y="829366"/>
            <a:ext cx="882675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09600" indent="-609600">
              <a:buNone/>
            </a:pPr>
            <a:r>
              <a:rPr lang="en-GB" altLang="en-US" sz="4000" dirty="0"/>
              <a:t>Challenges to Freud’s theory include?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79" name="Rectangle 2867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681" name="Rectangle 2868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3" name="Rectangle 2868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5" name="Rectangle 2868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7" name="Rectangle 2868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689" name="Freeform: Shape 2868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691" name="Rectangle 2869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4" name="Title 1">
            <a:extLst>
              <a:ext uri="{FF2B5EF4-FFF2-40B4-BE49-F238E27FC236}">
                <a16:creationId xmlns:a16="http://schemas.microsoft.com/office/drawing/2014/main" id="{1F4A2ABA-BEFC-015E-7ABF-F8E51A6D7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 dirty="0">
                <a:solidFill>
                  <a:srgbClr val="FFFFFF"/>
                </a:solidFill>
                <a:latin typeface="+mn-lt"/>
                <a:cs typeface="Tahoma" panose="020B0604030504040204" pitchFamily="34" charset="0"/>
              </a:rPr>
              <a:t>Social Learning explanation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57D1173C-E357-6E09-6099-B5EA14E3F16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367695" y="438539"/>
            <a:ext cx="7435529" cy="6326155"/>
          </a:xfrm>
        </p:spPr>
        <p:txBody>
          <a:bodyPr anchor="ctr">
            <a:normAutofit fontScale="92500" lnSpcReduction="20000"/>
          </a:bodyPr>
          <a:lstStyle/>
          <a:p>
            <a:r>
              <a:rPr lang="en-GB" altLang="en-US" sz="1900" dirty="0">
                <a:cs typeface="Tahoma" panose="020B0604030504040204" pitchFamily="34" charset="0"/>
              </a:rPr>
              <a:t>Culturally determined: e.g. </a:t>
            </a:r>
            <a:r>
              <a:rPr lang="en-GB" altLang="en-US" sz="1900" dirty="0" err="1">
                <a:cs typeface="Tahoma" panose="020B0604030504040204" pitchFamily="34" charset="0"/>
              </a:rPr>
              <a:t>Kwoma</a:t>
            </a:r>
            <a:r>
              <a:rPr lang="en-GB" altLang="en-US" sz="1900" dirty="0">
                <a:cs typeface="Tahoma" panose="020B0604030504040204" pitchFamily="34" charset="0"/>
              </a:rPr>
              <a:t> tribe (Papua New Guinea) - large, strong women able to carry heavy loads considered highly desirable by men </a:t>
            </a:r>
          </a:p>
          <a:p>
            <a:pPr lvl="2"/>
            <a:r>
              <a:rPr lang="en-GB" altLang="en-US" sz="1900" dirty="0">
                <a:cs typeface="Tahoma" panose="020B0604030504040204" pitchFamily="34" charset="0"/>
              </a:rPr>
              <a:t>For most men in the Western world?</a:t>
            </a:r>
          </a:p>
          <a:p>
            <a:pPr lvl="1"/>
            <a:endParaRPr lang="en-GB" altLang="en-US" sz="1900" dirty="0">
              <a:cs typeface="Tahoma" panose="020B0604030504040204" pitchFamily="34" charset="0"/>
            </a:endParaRPr>
          </a:p>
          <a:p>
            <a:pPr lvl="1"/>
            <a:r>
              <a:rPr lang="en-GB" altLang="en-US" sz="1900" dirty="0">
                <a:cs typeface="Tahoma" panose="020B0604030504040204" pitchFamily="34" charset="0"/>
              </a:rPr>
              <a:t>Socializing agents within each culture – repetitive messages </a:t>
            </a:r>
          </a:p>
          <a:p>
            <a:pPr lvl="1"/>
            <a:endParaRPr lang="en-GB" altLang="en-US" sz="1900" dirty="0">
              <a:cs typeface="Tahoma" panose="020B0604030504040204" pitchFamily="34" charset="0"/>
            </a:endParaRPr>
          </a:p>
          <a:p>
            <a:pPr lvl="1"/>
            <a:r>
              <a:rPr lang="en-GB" altLang="en-US" sz="1900" dirty="0">
                <a:cs typeface="Tahoma" panose="020B0604030504040204" pitchFamily="34" charset="0"/>
              </a:rPr>
              <a:t>Bandura and Walters (1963): Principle mechanisms:</a:t>
            </a:r>
          </a:p>
          <a:p>
            <a:pPr lvl="2"/>
            <a:r>
              <a:rPr lang="en-GB" altLang="en-US" sz="1900" dirty="0">
                <a:cs typeface="Tahoma" panose="020B0604030504040204" pitchFamily="34" charset="0"/>
              </a:rPr>
              <a:t>Reinforcement</a:t>
            </a:r>
          </a:p>
          <a:p>
            <a:pPr lvl="3"/>
            <a:r>
              <a:rPr lang="en-GB" altLang="en-US" sz="1900" dirty="0">
                <a:cs typeface="Tahoma" panose="020B0604030504040204" pitchFamily="34" charset="0"/>
              </a:rPr>
              <a:t>Langlois and Downs (1980): Fathers particularly sensitive to child’s gendered playing/toy selection</a:t>
            </a:r>
          </a:p>
          <a:p>
            <a:pPr lvl="3"/>
            <a:r>
              <a:rPr lang="en-GB" altLang="en-US" sz="1900" dirty="0">
                <a:cs typeface="Tahoma" panose="020B0604030504040204" pitchFamily="34" charset="0"/>
              </a:rPr>
              <a:t>Openly ridiculed cross-sex play; strongest with sons</a:t>
            </a:r>
          </a:p>
          <a:p>
            <a:pPr lvl="3"/>
            <a:endParaRPr lang="en-GB" altLang="en-US" sz="1900" dirty="0">
              <a:cs typeface="Tahoma" panose="020B0604030504040204" pitchFamily="34" charset="0"/>
            </a:endParaRPr>
          </a:p>
          <a:p>
            <a:pPr lvl="2"/>
            <a:r>
              <a:rPr lang="en-GB" altLang="en-US" sz="1900" dirty="0">
                <a:cs typeface="Tahoma" panose="020B0604030504040204" pitchFamily="34" charset="0"/>
              </a:rPr>
              <a:t>Observational learning (models)</a:t>
            </a:r>
          </a:p>
          <a:p>
            <a:pPr lvl="3"/>
            <a:r>
              <a:rPr lang="en-GB" altLang="en-US" sz="1900" dirty="0">
                <a:cs typeface="Tahoma" panose="020B0604030504040204" pitchFamily="34" charset="0"/>
              </a:rPr>
              <a:t>Different models become prominent depending on sex of child</a:t>
            </a:r>
          </a:p>
          <a:p>
            <a:pPr lvl="3"/>
            <a:endParaRPr lang="en-GB" altLang="en-US" sz="1900" dirty="0">
              <a:cs typeface="Tahoma" panose="020B0604030504040204" pitchFamily="34" charset="0"/>
            </a:endParaRPr>
          </a:p>
          <a:p>
            <a:pPr lvl="2"/>
            <a:r>
              <a:rPr lang="en-GB" altLang="en-US" sz="1900" dirty="0">
                <a:cs typeface="Tahoma" panose="020B0604030504040204" pitchFamily="34" charset="0"/>
              </a:rPr>
              <a:t>Self-regulation</a:t>
            </a:r>
          </a:p>
          <a:p>
            <a:pPr lvl="2"/>
            <a:endParaRPr lang="en-GB" altLang="en-US" sz="1900" dirty="0">
              <a:cs typeface="Tahoma" panose="020B060403050404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altLang="en-US" sz="1900" dirty="0">
                <a:cs typeface="Tahoma" panose="020B0604030504040204" pitchFamily="34" charset="0"/>
              </a:rPr>
              <a:t>Learns from others’ responses to regulate own behaviour according to gender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dirty="0">
                <a:ea typeface="DengXian" panose="02010600030101010101" pitchFamily="2" charset="-122"/>
                <a:cs typeface="Arial" panose="020B0604020202020204" pitchFamily="34" charset="0"/>
              </a:rPr>
              <a:t>Children’s interpretations of gender in 2018: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2000" dirty="0">
                <a:hlinkClick r:id="rId2"/>
              </a:rPr>
              <a:t>Gender stereotypes 'begin in childhood' | ITV News</a:t>
            </a:r>
            <a:endParaRPr lang="en-GB" sz="19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altLang="en-US" sz="1600" dirty="0">
              <a:cs typeface="Tahoma" panose="020B060403050404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49B66D-41E2-E855-6410-7C2436CE90EA}"/>
              </a:ext>
            </a:extLst>
          </p:cNvPr>
          <p:cNvSpPr txBox="1"/>
          <p:nvPr/>
        </p:nvSpPr>
        <p:spPr>
          <a:xfrm>
            <a:off x="1646853" y="6166084"/>
            <a:ext cx="6167534" cy="3785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solidFill>
                <a:srgbClr val="00B0F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6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662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662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62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62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6" name="Rectangle 29705">
            <a:extLst>
              <a:ext uri="{FF2B5EF4-FFF2-40B4-BE49-F238E27FC236}">
                <a16:creationId xmlns:a16="http://schemas.microsoft.com/office/drawing/2014/main" id="{873DDF9D-E27C-4E23-A1E8-CA352535F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" y="-10138"/>
            <a:ext cx="121920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8" name="Rectangle 29707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10" name="Rectangle 29709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699" name="Picture 5" descr="SuperStock_1804R-3248">
            <a:extLst>
              <a:ext uri="{FF2B5EF4-FFF2-40B4-BE49-F238E27FC236}">
                <a16:creationId xmlns:a16="http://schemas.microsoft.com/office/drawing/2014/main" id="{12935D7D-8BBC-420A-D552-40EFE70EACF3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8339"/>
          <a:stretch>
            <a:fillRect/>
          </a:stretch>
        </p:blipFill>
        <p:spPr>
          <a:xfrm>
            <a:off x="8331957" y="-10138"/>
            <a:ext cx="3860043" cy="3457378"/>
          </a:xfrm>
          <a:prstGeom prst="rect">
            <a:avLst/>
          </a:prstGeo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9712" name="Rectangle 29711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714" name="Rectangle 29713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16" name="Freeform: Shape 29715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701" name="TextBox 1">
            <a:extLst>
              <a:ext uri="{FF2B5EF4-FFF2-40B4-BE49-F238E27FC236}">
                <a16:creationId xmlns:a16="http://schemas.microsoft.com/office/drawing/2014/main" id="{F35DB96F-4D49-6E04-7E40-322115F7C7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1065" y="457201"/>
            <a:ext cx="3020560" cy="358887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lang="en-US" altLang="en-US" sz="4000" kern="1200" dirty="0">
                <a:solidFill>
                  <a:srgbClr val="FFFFFF"/>
                </a:solidFill>
                <a:latin typeface="Aptos Display" panose="020B0004020202020204" pitchFamily="34" charset="0"/>
                <a:ea typeface="+mj-ea"/>
                <a:cs typeface="+mj-cs"/>
              </a:rPr>
              <a:t>Social Learning explanation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FBFC7418-FAD4-3AF2-9A74-6C65CD4C296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391025" y="247651"/>
            <a:ext cx="3763143" cy="6477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400" b="1" dirty="0"/>
              <a:t>Parental influences</a:t>
            </a:r>
          </a:p>
          <a:p>
            <a:pPr marL="0" indent="0">
              <a:buNone/>
              <a:defRPr/>
            </a:pPr>
            <a:endParaRPr lang="en-US" sz="2400" b="1" dirty="0"/>
          </a:p>
          <a:p>
            <a:pPr marL="0" indent="0">
              <a:buNone/>
              <a:defRPr/>
            </a:pPr>
            <a:r>
              <a:rPr lang="en-US" sz="1800" dirty="0"/>
              <a:t>During the child’s second year:</a:t>
            </a:r>
          </a:p>
          <a:p>
            <a:pPr>
              <a:defRPr/>
            </a:pPr>
            <a:r>
              <a:rPr lang="en-US" sz="1800" dirty="0"/>
              <a:t>Fathers spend more time talking to sons</a:t>
            </a:r>
          </a:p>
          <a:p>
            <a:pPr>
              <a:defRPr/>
            </a:pPr>
            <a:r>
              <a:rPr lang="en-US" sz="1800" dirty="0"/>
              <a:t>Mothers spend more time supporting their daughters</a:t>
            </a:r>
          </a:p>
          <a:p>
            <a:pPr marL="0" indent="0">
              <a:buNone/>
              <a:defRPr/>
            </a:pPr>
            <a:endParaRPr lang="en-US" sz="1800" dirty="0"/>
          </a:p>
          <a:p>
            <a:pPr marL="0" indent="0">
              <a:buNone/>
              <a:defRPr/>
            </a:pPr>
            <a:endParaRPr lang="en-US" sz="1800" dirty="0"/>
          </a:p>
          <a:p>
            <a:pPr marL="0" indent="0">
              <a:buNone/>
              <a:defRPr/>
            </a:pPr>
            <a:r>
              <a:rPr lang="en-US" sz="1800" dirty="0"/>
              <a:t>Fathers </a:t>
            </a:r>
          </a:p>
          <a:p>
            <a:pPr>
              <a:defRPr/>
            </a:pPr>
            <a:r>
              <a:rPr lang="en-US" sz="1800" dirty="0"/>
              <a:t>More physical play with sons More sensitivity to daughters </a:t>
            </a:r>
          </a:p>
          <a:p>
            <a:pPr marL="0" indent="0" algn="r">
              <a:buNone/>
              <a:defRPr/>
            </a:pPr>
            <a:r>
              <a:rPr lang="en-US" sz="1600" dirty="0"/>
              <a:t>(Lindsay and Mize, 2001)</a:t>
            </a:r>
          </a:p>
          <a:p>
            <a:pPr marL="0" indent="0">
              <a:buNone/>
              <a:defRPr/>
            </a:pPr>
            <a:endParaRPr lang="en-US" sz="1800" dirty="0"/>
          </a:p>
          <a:p>
            <a:pPr marL="0" indent="0">
              <a:buNone/>
              <a:defRPr/>
            </a:pPr>
            <a:r>
              <a:rPr lang="en-US" sz="1800" dirty="0"/>
              <a:t>Different types of father?</a:t>
            </a:r>
          </a:p>
          <a:p>
            <a:pPr marL="0">
              <a:defRPr/>
            </a:pPr>
            <a:endParaRPr lang="en-US" sz="1100" dirty="0"/>
          </a:p>
          <a:p>
            <a:pPr>
              <a:defRPr/>
            </a:pPr>
            <a:endParaRPr lang="en-US" sz="1100" dirty="0"/>
          </a:p>
          <a:p>
            <a:pPr marL="776288">
              <a:defRPr/>
            </a:pPr>
            <a:endParaRPr lang="en-US" sz="1100" dirty="0"/>
          </a:p>
        </p:txBody>
      </p:sp>
      <p:pic>
        <p:nvPicPr>
          <p:cNvPr id="29700" name="Picture 10" descr="20100601-father-hugging-young-son-600x411">
            <a:extLst>
              <a:ext uri="{FF2B5EF4-FFF2-40B4-BE49-F238E27FC236}">
                <a16:creationId xmlns:a16="http://schemas.microsoft.com/office/drawing/2014/main" id="{9D3A5DD7-8536-8039-0645-FAB8E38A8183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71" r="-1" b="-1"/>
          <a:stretch>
            <a:fillRect/>
          </a:stretch>
        </p:blipFill>
        <p:spPr>
          <a:xfrm>
            <a:off x="8331957" y="3420897"/>
            <a:ext cx="3860043" cy="3437103"/>
          </a:xfrm>
          <a:prstGeom prst="rect">
            <a:avLst/>
          </a:prstGeo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86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867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67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54" name="Rectangle 31753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912DEBC0-10A1-94B5-04B6-3A8F25060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02020"/>
            <a:ext cx="6281537" cy="964641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000" b="1" dirty="0">
                <a:latin typeface="Aptos Display" panose="020B0004020202020204" pitchFamily="34" charset="0"/>
                <a:cs typeface="Tahoma" panose="020B0604030504040204" pitchFamily="34" charset="0"/>
              </a:rPr>
              <a:t>Social Learning explanation</a:t>
            </a:r>
            <a:endParaRPr lang="en-GB" altLang="en-US" sz="4000" b="1" dirty="0">
              <a:latin typeface="Aptos Display" panose="020B0004020202020204" pitchFamily="34" charset="0"/>
            </a:endParaRP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E9E4953B-E306-9B48-A68C-A790E165F94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199" y="1892174"/>
            <a:ext cx="5934549" cy="4291343"/>
          </a:xfrm>
        </p:spPr>
        <p:txBody>
          <a:bodyPr anchor="t"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endParaRPr lang="en-GB" altLang="en-US" sz="1100" i="1" dirty="0">
              <a:latin typeface="Comic Sans MS" panose="030F0702030302020204" pitchFamily="66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1900" dirty="0"/>
              <a:t> </a:t>
            </a:r>
            <a:r>
              <a:rPr lang="en-GB" altLang="en-US" sz="1900" b="1" dirty="0"/>
              <a:t>Peer influences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900" b="1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1900" dirty="0"/>
              <a:t>	Children develop ‘gendered’ ideas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1900" dirty="0"/>
              <a:t>	</a:t>
            </a:r>
          </a:p>
          <a:p>
            <a:pPr lvl="1"/>
            <a:r>
              <a:rPr lang="en-GB" altLang="en-US" sz="1800" dirty="0"/>
              <a:t>By 3 years - gender appropriateness</a:t>
            </a:r>
          </a:p>
          <a:p>
            <a:pPr lvl="1"/>
            <a:endParaRPr lang="en-GB" altLang="en-US" sz="1800" dirty="0"/>
          </a:p>
          <a:p>
            <a:pPr lvl="1"/>
            <a:r>
              <a:rPr lang="en-GB" altLang="en-US" sz="1800" dirty="0"/>
              <a:t>By 4 years – policing each other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9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1900" dirty="0"/>
              <a:t>	But – must be linked to cognitive development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900" dirty="0"/>
          </a:p>
          <a:p>
            <a:pPr>
              <a:buNone/>
            </a:pPr>
            <a:r>
              <a:rPr lang="en-GB" altLang="en-US" sz="1900" dirty="0"/>
              <a:t>Gender appropriateness’ – fluid, changing, cultural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100" dirty="0">
              <a:latin typeface="Tahoma" panose="020B0604030504040204" pitchFamily="34" charset="0"/>
            </a:endParaRPr>
          </a:p>
        </p:txBody>
      </p:sp>
      <p:sp>
        <p:nvSpPr>
          <p:cNvPr id="31756" name="Rectangle 31755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58" name="Rectangle 31757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760" name="Rectangle 31759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762" name="Rectangle 31761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1748" name="Picture 4" descr="hoar01_pinkboys">
            <a:extLst>
              <a:ext uri="{FF2B5EF4-FFF2-40B4-BE49-F238E27FC236}">
                <a16:creationId xmlns:a16="http://schemas.microsoft.com/office/drawing/2014/main" id="{37FF6B08-A60B-46B1-3C00-DCE8A621D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95936" y="909081"/>
            <a:ext cx="3930591" cy="5071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5" name="Rectangle 3277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777" name="Rectangle 3277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9" name="Rectangle 3277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81" name="Rectangle 3278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83" name="Rectangle 3278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785" name="Freeform: Shape 3278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787" name="Rectangle 3278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Title 1">
            <a:extLst>
              <a:ext uri="{FF2B5EF4-FFF2-40B4-BE49-F238E27FC236}">
                <a16:creationId xmlns:a16="http://schemas.microsoft.com/office/drawing/2014/main" id="{1085FA60-B1D7-3B3B-6321-D700209FD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3700" b="1">
                <a:solidFill>
                  <a:srgbClr val="FFFF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Social Learning explanation</a:t>
            </a:r>
            <a:endParaRPr lang="en-GB" altLang="en-US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7B1E5-D468-BBBA-0F3B-D9A6F575E7A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644428" y="966721"/>
            <a:ext cx="7080850" cy="554604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altLang="en-US" sz="2000" b="1" dirty="0">
                <a:cs typeface="Tahoma" panose="020B0604030504040204" pitchFamily="34" charset="0"/>
              </a:rPr>
              <a:t>Findings supporting SL explanation</a:t>
            </a:r>
          </a:p>
          <a:p>
            <a:pPr marL="0" indent="0">
              <a:buNone/>
            </a:pPr>
            <a:endParaRPr lang="en-GB" altLang="en-US" sz="2000" dirty="0"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20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2000" dirty="0">
                <a:cs typeface="Tahoma" panose="020B0604030504040204" pitchFamily="34" charset="0"/>
              </a:rPr>
              <a:t>Parents allow sons to show more aggression than girls</a:t>
            </a:r>
          </a:p>
          <a:p>
            <a:pPr marL="0" indent="0"/>
            <a:endParaRPr lang="en-GB" altLang="en-US" sz="20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2000" dirty="0">
                <a:cs typeface="Tahoma" panose="020B0604030504040204" pitchFamily="34" charset="0"/>
              </a:rPr>
              <a:t>Boys more likely to imitate aggressive models</a:t>
            </a:r>
          </a:p>
          <a:p>
            <a:pPr marL="0" indent="0"/>
            <a:endParaRPr lang="en-GB" altLang="en-US" sz="20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2000" dirty="0">
                <a:cs typeface="Tahoma" panose="020B0604030504040204" pitchFamily="34" charset="0"/>
              </a:rPr>
              <a:t>Children more likely to imitate same-gender models</a:t>
            </a:r>
          </a:p>
          <a:p>
            <a:pPr marL="0" indent="0"/>
            <a:endParaRPr lang="en-GB" altLang="en-US" sz="20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2000" dirty="0">
                <a:cs typeface="Tahoma" panose="020B0604030504040204" pitchFamily="34" charset="0"/>
              </a:rPr>
              <a:t>Parents encourage their same-gender children to participate in gender appropriate activities</a:t>
            </a:r>
          </a:p>
          <a:p>
            <a:pPr marL="0" indent="0">
              <a:buNone/>
            </a:pPr>
            <a:endParaRPr lang="en-GB" altLang="en-US" sz="20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2000" dirty="0">
                <a:cs typeface="Tahoma" panose="020B0604030504040204" pitchFamily="34" charset="0"/>
              </a:rPr>
              <a:t>A positive correlation has been found between fathers’ traditional/egalitarian attitudes and four-year-olds perceptions of gender roles</a:t>
            </a:r>
          </a:p>
          <a:p>
            <a:pPr marL="0" indent="0">
              <a:buNone/>
            </a:pPr>
            <a:endParaRPr lang="en-GB" altLang="en-US" sz="17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17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799" name="Rectangle 3379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801" name="Rectangle 3380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3" name="Rectangle 3380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5" name="Rectangle 3380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7" name="Rectangle 3380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809" name="Freeform: Shape 3380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811" name="Rectangle 3381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Title 1">
            <a:extLst>
              <a:ext uri="{FF2B5EF4-FFF2-40B4-BE49-F238E27FC236}">
                <a16:creationId xmlns:a16="http://schemas.microsoft.com/office/drawing/2014/main" id="{C7E52D57-E302-7DD7-74EF-BF9713C65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3700" b="1">
                <a:solidFill>
                  <a:srgbClr val="FFFF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Social Learning explanation</a:t>
            </a:r>
            <a:endParaRPr lang="en-GB" altLang="en-US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AEB34-2C0E-D549-AFDE-595E0DFC56E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405854" y="1278326"/>
            <a:ext cx="7783098" cy="6303581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US" sz="2200" b="1" dirty="0">
                <a:cs typeface="Tahoma" panose="020B0604030504040204" pitchFamily="34" charset="0"/>
              </a:rPr>
              <a:t>More recent findings not supporting SL explanation</a:t>
            </a:r>
          </a:p>
          <a:p>
            <a:pPr marL="0" indent="0">
              <a:buNone/>
            </a:pPr>
            <a:endParaRPr lang="en-GB" altLang="en-US" sz="1900" dirty="0">
              <a:cs typeface="Tahoma" panose="020B0604030504040204" pitchFamily="34" charset="0"/>
            </a:endParaRPr>
          </a:p>
          <a:p>
            <a:pPr marL="0" indent="0"/>
            <a:r>
              <a:rPr lang="en-GB" altLang="en-US" sz="1900" dirty="0">
                <a:cs typeface="Tahoma" panose="020B0604030504040204" pitchFamily="34" charset="0"/>
              </a:rPr>
              <a:t>No consistent differences in ways in which boys’ and girls’ behaviours are  reinforced</a:t>
            </a:r>
          </a:p>
          <a:p>
            <a:pPr marL="0" indent="0"/>
            <a:endParaRPr lang="en-GB" altLang="en-US" sz="1900" dirty="0">
              <a:cs typeface="Tahoma" panose="020B0604030504040204" pitchFamily="34" charset="0"/>
            </a:endParaRPr>
          </a:p>
          <a:p>
            <a:pPr marL="0" indent="0"/>
            <a:r>
              <a:rPr lang="en-GB" altLang="en-US" sz="1900" dirty="0">
                <a:cs typeface="Tahoma" panose="020B0604030504040204" pitchFamily="34" charset="0"/>
              </a:rPr>
              <a:t>Bandura’s findings (imitation of same-gender models) not always found in other studies </a:t>
            </a:r>
          </a:p>
          <a:p>
            <a:pPr marL="0" indent="0"/>
            <a:endParaRPr lang="en-GB" altLang="en-US" sz="1900" dirty="0">
              <a:cs typeface="Tahoma" panose="020B0604030504040204" pitchFamily="34" charset="0"/>
            </a:endParaRPr>
          </a:p>
          <a:p>
            <a:pPr lvl="1"/>
            <a:r>
              <a:rPr lang="en-GB" altLang="en-US" sz="1900" dirty="0">
                <a:cs typeface="Tahoma" panose="020B0604030504040204" pitchFamily="34" charset="0"/>
              </a:rPr>
              <a:t>Barkley et al (1977), meta-analysis: of 81 studies, only 18 matched Bandura’s findings</a:t>
            </a:r>
          </a:p>
          <a:p>
            <a:pPr marL="0" indent="0"/>
            <a:endParaRPr lang="en-GB" altLang="en-US" sz="19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1900" dirty="0">
                <a:cs typeface="Tahoma" panose="020B0604030504040204" pitchFamily="34" charset="0"/>
              </a:rPr>
              <a:t>Children aware of own gender and prefer to imitate gender appropriate behaviour, regardless of sex of model</a:t>
            </a:r>
          </a:p>
          <a:p>
            <a:pPr marL="0" indent="0">
              <a:buNone/>
            </a:pPr>
            <a:endParaRPr lang="en-GB" altLang="en-US" sz="19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1900" dirty="0">
                <a:cs typeface="Tahoma" panose="020B0604030504040204" pitchFamily="34" charset="0"/>
              </a:rPr>
              <a:t>Issue with studies:</a:t>
            </a:r>
          </a:p>
          <a:p>
            <a:pPr marL="0" indent="0">
              <a:buNone/>
            </a:pPr>
            <a:endParaRPr lang="en-GB" altLang="en-US" sz="1900" dirty="0">
              <a:cs typeface="Tahoma" panose="020B0604030504040204" pitchFamily="34" charset="0"/>
            </a:endParaRPr>
          </a:p>
          <a:p>
            <a:pPr lvl="1">
              <a:defRPr/>
            </a:pPr>
            <a:r>
              <a:rPr lang="en-GB" altLang="en-US" sz="1900" dirty="0">
                <a:cs typeface="Tahoma" panose="020B0604030504040204" pitchFamily="34" charset="0"/>
              </a:rPr>
              <a:t>Adults were asked to model children’s behaviours in studies</a:t>
            </a:r>
          </a:p>
          <a:p>
            <a:pPr lvl="1">
              <a:defRPr/>
            </a:pPr>
            <a:endParaRPr lang="en-GB" altLang="en-US" sz="1900" dirty="0">
              <a:cs typeface="Tahoma" panose="020B0604030504040204" pitchFamily="34" charset="0"/>
            </a:endParaRPr>
          </a:p>
          <a:p>
            <a:pPr lvl="1">
              <a:defRPr/>
            </a:pPr>
            <a:r>
              <a:rPr lang="en-GB" altLang="en-US" sz="1900" dirty="0">
                <a:cs typeface="Tahoma" panose="020B0604030504040204" pitchFamily="34" charset="0"/>
              </a:rPr>
              <a:t>In real life adults do adult behaviours – may not be of much interest to younger children, so influence of modelling may vary with age </a:t>
            </a:r>
          </a:p>
          <a:p>
            <a:pPr marL="0" indent="0">
              <a:buNone/>
            </a:pPr>
            <a:endParaRPr lang="en-GB" altLang="en-US" sz="2000" dirty="0"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2000" dirty="0">
              <a:cs typeface="Tahoma" panose="020B0604030504040204" pitchFamily="34" charset="0"/>
            </a:endParaRPr>
          </a:p>
          <a:p>
            <a:pPr marL="0" indent="0"/>
            <a:endParaRPr lang="en-GB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indent="0"/>
            <a:endParaRPr lang="en-GB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903" name="Rectangle 37902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7890" name="Title 5">
            <a:extLst>
              <a:ext uri="{FF2B5EF4-FFF2-40B4-BE49-F238E27FC236}">
                <a16:creationId xmlns:a16="http://schemas.microsoft.com/office/drawing/2014/main" id="{A8284827-C088-605C-71F2-F5D61B94C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altLang="en-US" sz="2800" b="1">
                <a:latin typeface="Tahoma" panose="020B0604030504040204" pitchFamily="34" charset="0"/>
                <a:cs typeface="Tahoma" panose="020B0604030504040204" pitchFamily="34" charset="0"/>
              </a:rPr>
              <a:t>Cognitive-developmental explanations</a:t>
            </a:r>
          </a:p>
        </p:txBody>
      </p:sp>
      <p:pic>
        <p:nvPicPr>
          <p:cNvPr id="35844" name="Picture 2">
            <a:extLst>
              <a:ext uri="{FF2B5EF4-FFF2-40B4-BE49-F238E27FC236}">
                <a16:creationId xmlns:a16="http://schemas.microsoft.com/office/drawing/2014/main" id="{ED8440F4-28D9-FF98-D366-2A2640454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4141"/>
          <a:stretch>
            <a:fillRect/>
          </a:stretch>
        </p:blipFill>
        <p:spPr bwMode="auto">
          <a:xfrm>
            <a:off x="20" y="2768743"/>
            <a:ext cx="4278264" cy="408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904" name="Rectangle 37903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721D26F-C769-4071-BF19-E18AA3B0FC1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890531" y="371475"/>
            <a:ext cx="6961236" cy="6553200"/>
          </a:xfrm>
        </p:spPr>
        <p:txBody>
          <a:bodyPr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GB" altLang="en-US" sz="2600" b="1" dirty="0">
                <a:cs typeface="Tahoma" panose="020B0604030504040204" pitchFamily="34" charset="0"/>
              </a:rPr>
              <a:t>Kohlberg’s Theory of Gender Development: </a:t>
            </a:r>
            <a:r>
              <a:rPr lang="en-GB" altLang="en-US" sz="2600" dirty="0">
                <a:cs typeface="Tahoma" panose="020B0604030504040204" pitchFamily="34" charset="0"/>
              </a:rPr>
              <a:t> </a:t>
            </a:r>
          </a:p>
          <a:p>
            <a:pPr marL="0" indent="0">
              <a:buNone/>
            </a:pPr>
            <a:endParaRPr lang="en-GB" altLang="en-US" sz="19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1900" b="1" dirty="0">
                <a:cs typeface="Tahoma" panose="020B0604030504040204" pitchFamily="34" charset="0"/>
              </a:rPr>
              <a:t>Schemas</a:t>
            </a:r>
          </a:p>
          <a:p>
            <a:pPr marL="0" indent="0"/>
            <a:endParaRPr lang="en-GB" altLang="en-US" sz="18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1800" b="1" dirty="0">
                <a:cs typeface="Tahoma" panose="020B0604030504040204" pitchFamily="34" charset="0"/>
              </a:rPr>
              <a:t>Gender labelling (identity) </a:t>
            </a:r>
            <a:r>
              <a:rPr lang="en-GB" altLang="en-US" sz="1800" dirty="0">
                <a:cs typeface="Tahoma" panose="020B0604030504040204" pitchFamily="34" charset="0"/>
              </a:rPr>
              <a:t>(</a:t>
            </a:r>
            <a:r>
              <a:rPr lang="en-GB" altLang="en-US" sz="1800" dirty="0" err="1">
                <a:cs typeface="Tahoma" panose="020B0604030504040204" pitchFamily="34" charset="0"/>
              </a:rPr>
              <a:t>approx</a:t>
            </a:r>
            <a:r>
              <a:rPr lang="en-GB" altLang="en-US" sz="1800" dirty="0">
                <a:cs typeface="Tahoma" panose="020B0604030504040204" pitchFamily="34" charset="0"/>
              </a:rPr>
              <a:t> 2 – 3</a:t>
            </a:r>
            <a:r>
              <a:rPr lang="en-GB" altLang="en-US" sz="1800" baseline="30000" dirty="0">
                <a:cs typeface="Tahoma" panose="020B0604030504040204" pitchFamily="34" charset="0"/>
              </a:rPr>
              <a:t>1</a:t>
            </a:r>
            <a:r>
              <a:rPr lang="en-GB" altLang="en-US" sz="1800" dirty="0">
                <a:cs typeface="Tahoma" panose="020B0604030504040204" pitchFamily="34" charset="0"/>
              </a:rPr>
              <a:t>/</a:t>
            </a:r>
            <a:r>
              <a:rPr lang="en-GB" altLang="en-US" sz="1800" baseline="-25000" dirty="0">
                <a:cs typeface="Tahoma" panose="020B0604030504040204" pitchFamily="34" charset="0"/>
              </a:rPr>
              <a:t>2</a:t>
            </a:r>
            <a:r>
              <a:rPr lang="en-GB" altLang="en-US" sz="1800" dirty="0">
                <a:cs typeface="Tahoma" panose="020B0604030504040204" pitchFamily="34" charset="0"/>
              </a:rPr>
              <a:t> years) </a:t>
            </a:r>
          </a:p>
          <a:p>
            <a:pPr marL="0" indent="0">
              <a:buNone/>
            </a:pPr>
            <a:endParaRPr lang="en-GB" altLang="en-US" sz="1800" dirty="0">
              <a:cs typeface="Tahoma" panose="020B0604030504040204" pitchFamily="34" charset="0"/>
            </a:endParaRPr>
          </a:p>
          <a:p>
            <a:pPr lvl="1"/>
            <a:r>
              <a:rPr lang="en-GB" altLang="en-US" sz="1800" dirty="0">
                <a:cs typeface="Tahoma" panose="020B0604030504040204" pitchFamily="34" charset="0"/>
              </a:rPr>
              <a:t>Slowly becomes aware that belongs to particular sex group</a:t>
            </a:r>
          </a:p>
          <a:p>
            <a:pPr lvl="1"/>
            <a:r>
              <a:rPr lang="en-GB" altLang="en-US" sz="1800" dirty="0">
                <a:cs typeface="Tahoma" panose="020B0604030504040204" pitchFamily="34" charset="0"/>
              </a:rPr>
              <a:t>At first, just a label</a:t>
            </a:r>
          </a:p>
          <a:p>
            <a:pPr lvl="1"/>
            <a:r>
              <a:rPr lang="en-GB" altLang="en-US" sz="1800" dirty="0">
                <a:cs typeface="Tahoma" panose="020B0604030504040204" pitchFamily="34" charset="0"/>
              </a:rPr>
              <a:t>Adapts gender labels – who belongs in which group?</a:t>
            </a:r>
          </a:p>
          <a:p>
            <a:pPr lvl="1"/>
            <a:r>
              <a:rPr lang="en-GB" altLang="en-US" sz="1800" dirty="0">
                <a:cs typeface="Tahoma" panose="020B0604030504040204" pitchFamily="34" charset="0"/>
              </a:rPr>
              <a:t>Not always aware that this categorisation can be lifelong (Slaby and Frey, 1975)</a:t>
            </a:r>
          </a:p>
          <a:p>
            <a:pPr lvl="1"/>
            <a:endParaRPr lang="en-GB" altLang="en-US" sz="18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1800" b="1" dirty="0">
                <a:cs typeface="Tahoma" panose="020B0604030504040204" pitchFamily="34" charset="0"/>
              </a:rPr>
              <a:t>Gender stability </a:t>
            </a:r>
            <a:r>
              <a:rPr lang="en-GB" altLang="en-US" sz="1800" dirty="0">
                <a:cs typeface="Tahoma" panose="020B0604030504040204" pitchFamily="34" charset="0"/>
              </a:rPr>
              <a:t>(3</a:t>
            </a:r>
            <a:r>
              <a:rPr lang="en-GB" altLang="en-US" sz="1800" baseline="30000" dirty="0">
                <a:cs typeface="Tahoma" panose="020B0604030504040204" pitchFamily="34" charset="0"/>
              </a:rPr>
              <a:t>1</a:t>
            </a:r>
            <a:r>
              <a:rPr lang="en-GB" altLang="en-US" sz="1800" dirty="0">
                <a:cs typeface="Tahoma" panose="020B0604030504040204" pitchFamily="34" charset="0"/>
              </a:rPr>
              <a:t>/</a:t>
            </a:r>
            <a:r>
              <a:rPr lang="en-GB" altLang="en-US" sz="1800" baseline="-25000" dirty="0">
                <a:cs typeface="Tahoma" panose="020B0604030504040204" pitchFamily="34" charset="0"/>
              </a:rPr>
              <a:t>2</a:t>
            </a:r>
            <a:r>
              <a:rPr lang="en-GB" altLang="en-US" sz="1800" dirty="0">
                <a:cs typeface="Tahoma" panose="020B0604030504040204" pitchFamily="34" charset="0"/>
              </a:rPr>
              <a:t> – 4</a:t>
            </a:r>
            <a:r>
              <a:rPr lang="en-GB" altLang="en-US" sz="1800" baseline="30000" dirty="0">
                <a:cs typeface="Tahoma" panose="020B0604030504040204" pitchFamily="34" charset="0"/>
              </a:rPr>
              <a:t>1</a:t>
            </a:r>
            <a:r>
              <a:rPr lang="en-GB" altLang="en-US" sz="1800" dirty="0">
                <a:cs typeface="Tahoma" panose="020B0604030504040204" pitchFamily="34" charset="0"/>
              </a:rPr>
              <a:t>/</a:t>
            </a:r>
            <a:r>
              <a:rPr lang="en-GB" altLang="en-US" sz="1800" baseline="-25000" dirty="0">
                <a:cs typeface="Tahoma" panose="020B0604030504040204" pitchFamily="34" charset="0"/>
              </a:rPr>
              <a:t>2</a:t>
            </a:r>
            <a:r>
              <a:rPr lang="en-GB" altLang="en-US" sz="1800" dirty="0">
                <a:cs typeface="Tahoma" panose="020B0604030504040204" pitchFamily="34" charset="0"/>
              </a:rPr>
              <a:t>) </a:t>
            </a:r>
          </a:p>
          <a:p>
            <a:pPr marL="0" indent="0">
              <a:buNone/>
            </a:pPr>
            <a:endParaRPr lang="en-GB" altLang="en-US" sz="1800" dirty="0">
              <a:cs typeface="Tahoma" panose="020B0604030504040204" pitchFamily="34" charset="0"/>
            </a:endParaRPr>
          </a:p>
          <a:p>
            <a:pPr lvl="1"/>
            <a:r>
              <a:rPr lang="en-GB" altLang="en-US" sz="1800" dirty="0">
                <a:cs typeface="Tahoma" panose="020B0604030504040204" pitchFamily="34" charset="0"/>
              </a:rPr>
              <a:t>Gradually becomes aware of durability  of own gender</a:t>
            </a:r>
          </a:p>
          <a:p>
            <a:pPr lvl="1"/>
            <a:r>
              <a:rPr lang="en-GB" altLang="en-US" sz="1800" dirty="0">
                <a:cs typeface="Tahoma" panose="020B0604030504040204" pitchFamily="34" charset="0"/>
              </a:rPr>
              <a:t>But still dependent on physical concept of gender – superficial characteristics e.g. clothing</a:t>
            </a:r>
          </a:p>
          <a:p>
            <a:pPr lvl="1"/>
            <a:r>
              <a:rPr lang="en-GB" altLang="en-US" sz="1800" dirty="0">
                <a:cs typeface="Tahoma" panose="020B0604030504040204" pitchFamily="34" charset="0"/>
              </a:rPr>
              <a:t>Can be confused if someone appears to look unlike the gender stereotype</a:t>
            </a:r>
          </a:p>
          <a:p>
            <a:pPr lvl="1"/>
            <a:endParaRPr lang="en-GB" altLang="en-US" sz="1800" dirty="0"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1800" b="1" dirty="0">
                <a:cs typeface="Tahoma" panose="020B0604030504040204" pitchFamily="34" charset="0"/>
              </a:rPr>
              <a:t>Gender constancy </a:t>
            </a:r>
            <a:r>
              <a:rPr lang="en-GB" altLang="en-US" sz="1800" dirty="0">
                <a:cs typeface="Tahoma" panose="020B0604030504040204" pitchFamily="34" charset="0"/>
              </a:rPr>
              <a:t>(4</a:t>
            </a:r>
            <a:r>
              <a:rPr lang="en-GB" altLang="en-US" sz="1800" baseline="30000" dirty="0">
                <a:cs typeface="Tahoma" panose="020B0604030504040204" pitchFamily="34" charset="0"/>
              </a:rPr>
              <a:t>1</a:t>
            </a:r>
            <a:r>
              <a:rPr lang="en-GB" altLang="en-US" sz="1800" dirty="0">
                <a:cs typeface="Tahoma" panose="020B0604030504040204" pitchFamily="34" charset="0"/>
              </a:rPr>
              <a:t>/</a:t>
            </a:r>
            <a:r>
              <a:rPr lang="en-GB" altLang="en-US" sz="1800" baseline="-25000" dirty="0">
                <a:cs typeface="Tahoma" panose="020B0604030504040204" pitchFamily="34" charset="0"/>
              </a:rPr>
              <a:t>2</a:t>
            </a:r>
            <a:r>
              <a:rPr lang="en-GB" altLang="en-US" sz="1800" dirty="0">
                <a:cs typeface="Tahoma" panose="020B0604030504040204" pitchFamily="34" charset="0"/>
              </a:rPr>
              <a:t> – 7)</a:t>
            </a:r>
          </a:p>
          <a:p>
            <a:pPr marL="0" indent="0">
              <a:buNone/>
            </a:pPr>
            <a:endParaRPr lang="en-GB" altLang="en-US" sz="1800" dirty="0">
              <a:cs typeface="Tahoma" panose="020B0604030504040204" pitchFamily="34" charset="0"/>
            </a:endParaRPr>
          </a:p>
          <a:p>
            <a:pPr lvl="1"/>
            <a:r>
              <a:rPr lang="en-GB" altLang="en-US" sz="1800" dirty="0">
                <a:cs typeface="Tahoma" panose="020B0604030504040204" pitchFamily="34" charset="0"/>
              </a:rPr>
              <a:t>Awareness of the permanency of gender regardless of appearance</a:t>
            </a:r>
          </a:p>
          <a:p>
            <a:pPr lvl="1"/>
            <a:r>
              <a:rPr lang="en-GB" altLang="en-US" sz="1800" dirty="0">
                <a:cs typeface="Tahoma" panose="020B0604030504040204" pitchFamily="34" charset="0"/>
              </a:rPr>
              <a:t>Challenge: 2-year-olds often show a preference for </a:t>
            </a:r>
          </a:p>
          <a:p>
            <a:pPr lvl="1">
              <a:buFont typeface="Wingdings 2" panose="05020102010507070707" pitchFamily="18" charset="2"/>
              <a:buNone/>
            </a:pPr>
            <a:r>
              <a:rPr lang="en-GB" altLang="en-US" sz="1800" dirty="0">
                <a:cs typeface="Tahoma" panose="020B0604030504040204" pitchFamily="34" charset="0"/>
              </a:rPr>
              <a:t>     gender-appropriate toys</a:t>
            </a:r>
          </a:p>
          <a:p>
            <a:pPr lvl="1"/>
            <a:endParaRPr lang="en-GB" altLang="en-US" sz="14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lvl="1"/>
            <a:endParaRPr lang="en-GB" altLang="en-US" sz="14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7905" name="Rectangle 37904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590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0" name="Rectangle 39939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38" name="Title 1">
            <a:extLst>
              <a:ext uri="{FF2B5EF4-FFF2-40B4-BE49-F238E27FC236}">
                <a16:creationId xmlns:a16="http://schemas.microsoft.com/office/drawing/2014/main" id="{39F4EC32-51BE-53F4-C330-2BD95289D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altLang="en-US" sz="3700" b="1" dirty="0">
                <a:latin typeface="Tahoma" panose="020B0604030504040204" pitchFamily="34" charset="0"/>
                <a:cs typeface="Tahoma" panose="020B0604030504040204" pitchFamily="34" charset="0"/>
              </a:rPr>
              <a:t>Cognitive-developmental explanations</a:t>
            </a:r>
            <a:endParaRPr lang="en-GB" altLang="en-US" sz="3700" dirty="0"/>
          </a:p>
        </p:txBody>
      </p:sp>
      <p:grpSp>
        <p:nvGrpSpPr>
          <p:cNvPr id="39941" name="Group 39940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39946" name="Rectangle 39945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9942" name="Straight Connector 3994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944" name="Rectangle 3994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52563-6B06-0B08-97A7-7966E861BFA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5220182" y="740781"/>
            <a:ext cx="6326753" cy="5440100"/>
          </a:xfrm>
          <a:ln>
            <a:solidFill>
              <a:schemeClr val="accent1"/>
            </a:solidFill>
          </a:ln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altLang="en-US" sz="1800" b="1" dirty="0">
                <a:latin typeface="Aptos" panose="020B0004020202020204" pitchFamily="34" charset="0"/>
                <a:cs typeface="Tahoma" panose="020B0604030504040204" pitchFamily="34" charset="0"/>
              </a:rPr>
              <a:t>Gender Schematic Processing theory </a:t>
            </a:r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(Martin and Halverson, 1981)</a:t>
            </a:r>
          </a:p>
          <a:p>
            <a:pPr marL="0" indent="0"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Argues that child does strive to develop an increasingly complex schema about their gender group (values, behaviours etc.) </a:t>
            </a:r>
          </a:p>
          <a:p>
            <a:pPr marL="0" indent="0"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BUT - this starts when child discovers their own gender identity - </a:t>
            </a:r>
            <a:r>
              <a:rPr lang="en-GB" altLang="en-US" sz="1800" b="1" dirty="0">
                <a:latin typeface="Aptos" panose="020B0004020202020204" pitchFamily="34" charset="0"/>
                <a:cs typeface="Tahoma" panose="020B0604030504040204" pitchFamily="34" charset="0"/>
              </a:rPr>
              <a:t>not</a:t>
            </a:r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 when they obtain gender constancy</a:t>
            </a:r>
          </a:p>
          <a:p>
            <a:pPr marL="0" indent="0"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Helps to explain resilience of children’s sex role beliefs and attitudes</a:t>
            </a:r>
          </a:p>
          <a:p>
            <a:pPr marL="0" indent="0"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lvl="1"/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Process information schematically (admit or ignore information) – congruent information supports and strengthens a gender schema</a:t>
            </a:r>
          </a:p>
          <a:p>
            <a:pPr lvl="1"/>
            <a:endParaRPr lang="en-GB" altLang="en-US" sz="15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966" name="Rectangle 40965">
            <a:extLst>
              <a:ext uri="{FF2B5EF4-FFF2-40B4-BE49-F238E27FC236}">
                <a16:creationId xmlns:a16="http://schemas.microsoft.com/office/drawing/2014/main" id="{13844EE9-2895-4B7B-A445-00BA91721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BCBBE1C1-351A-9D7E-DEE2-F7AD542B8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2537" y="620546"/>
            <a:ext cx="7232531" cy="104667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b="1" dirty="0">
                <a:latin typeface="Tahoma" panose="020B0604030504040204" pitchFamily="34" charset="0"/>
                <a:cs typeface="Tahoma" panose="020B0604030504040204" pitchFamily="34" charset="0"/>
              </a:rPr>
              <a:t>Cognitive-developmental explanations</a:t>
            </a:r>
            <a:endParaRPr lang="en-GB" altLang="en-US" sz="2800" b="1" dirty="0"/>
          </a:p>
        </p:txBody>
      </p:sp>
      <p:sp>
        <p:nvSpPr>
          <p:cNvPr id="40968" name="Rectangle 40967">
            <a:extLst>
              <a:ext uri="{FF2B5EF4-FFF2-40B4-BE49-F238E27FC236}">
                <a16:creationId xmlns:a16="http://schemas.microsoft.com/office/drawing/2014/main" id="{97B03642-7722-4B15-897F-76918F86B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39937"/>
            <a:ext cx="4525605" cy="577812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0" name="Rectangle 40969">
            <a:extLst>
              <a:ext uri="{FF2B5EF4-FFF2-40B4-BE49-F238E27FC236}">
                <a16:creationId xmlns:a16="http://schemas.microsoft.com/office/drawing/2014/main" id="{6068EAC2-2623-4156-A990-D776FF9BF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9937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38916" name="Picture 2">
            <a:extLst>
              <a:ext uri="{FF2B5EF4-FFF2-40B4-BE49-F238E27FC236}">
                <a16:creationId xmlns:a16="http://schemas.microsoft.com/office/drawing/2014/main" id="{650E0BB5-ADDA-63B6-2927-D2CE009125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8248" y="832282"/>
            <a:ext cx="3869110" cy="519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699" name="Rectangle 3">
            <a:extLst>
              <a:ext uri="{FF2B5EF4-FFF2-40B4-BE49-F238E27FC236}">
                <a16:creationId xmlns:a16="http://schemas.microsoft.com/office/drawing/2014/main" id="{A1664EF5-897B-76EA-5FAB-735365C388C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814523" y="2010667"/>
            <a:ext cx="7509597" cy="5114925"/>
          </a:xfrm>
        </p:spPr>
        <p:txBody>
          <a:bodyPr anchor="ctr">
            <a:normAutofit fontScale="92500" lnSpcReduction="10000"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1800" dirty="0"/>
              <a:t>	</a:t>
            </a:r>
            <a:r>
              <a:rPr lang="en-GB" altLang="en-US" sz="2100" b="1" dirty="0">
                <a:cs typeface="Tahoma" panose="020B0604030504040204" pitchFamily="34" charset="0"/>
              </a:rPr>
              <a:t>Gender Schema Theory  </a:t>
            </a:r>
            <a:r>
              <a:rPr lang="en-GB" altLang="en-US" sz="2100" dirty="0">
                <a:cs typeface="Tahoma" panose="020B0604030504040204" pitchFamily="34" charset="0"/>
              </a:rPr>
              <a:t>(Bem, 1983, 1985, 1993)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1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100" dirty="0"/>
              <a:t>	Gender typing = gender schemas  (re. appropriateness)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1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100" dirty="0"/>
              <a:t>	Acceptance of gender labels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1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100" dirty="0"/>
              <a:t> 	Gender schemas promote gender stereotypes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1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100" dirty="0"/>
              <a:t>	Bem: </a:t>
            </a:r>
            <a:r>
              <a:rPr lang="en-GB" altLang="en-US" sz="2100" b="1" dirty="0"/>
              <a:t>Androgyny</a:t>
            </a:r>
            <a:r>
              <a:rPr lang="en-GB" altLang="en-US" sz="2100" dirty="0"/>
              <a:t> most advanced level of gender role identity (?) 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100" dirty="0"/>
              <a:t>	Biological sex unimportant (?)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1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100" dirty="0"/>
              <a:t>	Bem Sex Role Inventory (BSRI) (1974) – 3 x 20 items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500" dirty="0">
              <a:latin typeface="Tahoma" panose="020B060403050404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500" dirty="0">
              <a:latin typeface="Tahoma" panose="020B060403050404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500" dirty="0">
              <a:latin typeface="Tahoma" panose="020B060403050404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500" dirty="0">
              <a:latin typeface="Tahoma" panose="020B060403050404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500" dirty="0">
                <a:latin typeface="Tahoma" panose="020B0604030504040204" pitchFamily="34" charset="0"/>
              </a:rPr>
              <a:t>	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500" dirty="0">
              <a:latin typeface="Comic Sans MS" panose="030F0702030302020204" pitchFamily="66" charset="0"/>
            </a:endParaRPr>
          </a:p>
        </p:txBody>
      </p:sp>
      <p:sp>
        <p:nvSpPr>
          <p:cNvPr id="40975" name="Rectangle 40974">
            <a:extLst>
              <a:ext uri="{FF2B5EF4-FFF2-40B4-BE49-F238E27FC236}">
                <a16:creationId xmlns:a16="http://schemas.microsoft.com/office/drawing/2014/main" id="{4C707BC9-731A-490A-AF25-6F349FD9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5405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40977" name="Rectangle 40976">
            <a:extLst>
              <a:ext uri="{FF2B5EF4-FFF2-40B4-BE49-F238E27FC236}">
                <a16:creationId xmlns:a16="http://schemas.microsoft.com/office/drawing/2014/main" id="{3FD7C480-AC7D-4FEE-BB95-EEE23BB3E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64601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9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96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775E9C-431D-6942-3BF3-C98882DA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Task time!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9164F3-48C9-B2C9-0D27-59EFEF1BCB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614738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90478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3">
            <a:extLst>
              <a:ext uri="{FF2B5EF4-FFF2-40B4-BE49-F238E27FC236}">
                <a16:creationId xmlns:a16="http://schemas.microsoft.com/office/drawing/2014/main" id="{9043BB24-6D55-879E-5302-DEED6136D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1079"/>
          </a:xfrm>
        </p:spPr>
        <p:txBody>
          <a:bodyPr/>
          <a:lstStyle/>
          <a:p>
            <a:r>
              <a:rPr lang="en-GB" altLang="en-US" sz="2000" b="1" dirty="0"/>
              <a:t>BSRI (short form) </a:t>
            </a:r>
            <a:r>
              <a:rPr lang="en-GB" altLang="en-US" sz="2000" dirty="0"/>
              <a:t>– 3 x 10 items </a:t>
            </a:r>
          </a:p>
        </p:txBody>
      </p:sp>
      <p:sp>
        <p:nvSpPr>
          <p:cNvPr id="41989" name="TextBox 6">
            <a:extLst>
              <a:ext uri="{FF2B5EF4-FFF2-40B4-BE49-F238E27FC236}">
                <a16:creationId xmlns:a16="http://schemas.microsoft.com/office/drawing/2014/main" id="{03148042-3655-E694-1F9C-9EBCE21723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6381750"/>
            <a:ext cx="82819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657081B-DA35-07A0-8A31-FC91DC6FC3C4}"/>
              </a:ext>
            </a:extLst>
          </p:cNvPr>
          <p:cNvSpPr/>
          <p:nvPr/>
        </p:nvSpPr>
        <p:spPr>
          <a:xfrm>
            <a:off x="1642575" y="1419335"/>
            <a:ext cx="3702868" cy="4019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altLang="en-US" b="1" dirty="0">
                <a:solidFill>
                  <a:schemeClr val="tx1"/>
                </a:solidFill>
                <a:cs typeface="Tahoma" panose="020B0604030504040204" pitchFamily="34" charset="0"/>
              </a:rPr>
              <a:t>Masculine items</a:t>
            </a:r>
          </a:p>
          <a:p>
            <a:endParaRPr lang="en-GB" altLang="en-US" b="1" dirty="0">
              <a:solidFill>
                <a:schemeClr val="tx1"/>
              </a:solidFill>
              <a:cs typeface="Tahoma" panose="020B0604030504040204" pitchFamily="34" charset="0"/>
            </a:endParaRP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Assertive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Leadership ability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Dominant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Strong personality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Forceful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Aggressive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Willing to take a stand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Independent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Defends own beliefs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Willing to take risks</a:t>
            </a:r>
          </a:p>
          <a:p>
            <a:pPr algn="ctr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B525AA8-581F-8D0F-DC94-30660BF00AFA}"/>
              </a:ext>
            </a:extLst>
          </p:cNvPr>
          <p:cNvSpPr/>
          <p:nvPr/>
        </p:nvSpPr>
        <p:spPr>
          <a:xfrm>
            <a:off x="6482833" y="1419335"/>
            <a:ext cx="3702868" cy="40331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altLang="en-US" b="1" dirty="0">
                <a:solidFill>
                  <a:schemeClr val="tx1"/>
                </a:solidFill>
                <a:cs typeface="Tahoma" panose="020B0604030504040204" pitchFamily="34" charset="0"/>
              </a:rPr>
              <a:t>Feminine items</a:t>
            </a:r>
          </a:p>
          <a:p>
            <a:endParaRPr lang="en-GB" altLang="en-US" b="1" dirty="0">
              <a:solidFill>
                <a:schemeClr val="tx1"/>
              </a:solidFill>
              <a:cs typeface="Tahoma" panose="020B0604030504040204" pitchFamily="34" charset="0"/>
            </a:endParaRP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Understanding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Sympathetic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Eager to soothe hurt feelings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Sensitive to needs of others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Compassionate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Loves children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Affectionate 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Gentle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Warm</a:t>
            </a:r>
          </a:p>
          <a:p>
            <a:r>
              <a:rPr lang="en-GB" altLang="en-US" dirty="0">
                <a:solidFill>
                  <a:schemeClr val="tx1"/>
                </a:solidFill>
                <a:cs typeface="Tahoma" panose="020B0604030504040204" pitchFamily="34" charset="0"/>
              </a:rPr>
              <a:t>Tender </a:t>
            </a:r>
          </a:p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A54F1B-D4BA-6C0A-650A-27604C4A6FF2}"/>
              </a:ext>
            </a:extLst>
          </p:cNvPr>
          <p:cNvSpPr/>
          <p:nvPr/>
        </p:nvSpPr>
        <p:spPr>
          <a:xfrm>
            <a:off x="1655016" y="5841324"/>
            <a:ext cx="8624055" cy="5266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altLang="en-US" dirty="0">
              <a:solidFill>
                <a:schemeClr val="tx1"/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algn="ctr"/>
            <a:r>
              <a:rPr lang="en-GB" altLang="en-US" dirty="0">
                <a:solidFill>
                  <a:schemeClr val="tx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Also 10 </a:t>
            </a:r>
            <a:r>
              <a:rPr lang="en-GB" altLang="en-US" b="1" dirty="0">
                <a:solidFill>
                  <a:schemeClr val="tx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‘filler’ items </a:t>
            </a:r>
            <a:r>
              <a:rPr lang="en-GB" altLang="en-US" dirty="0">
                <a:solidFill>
                  <a:schemeClr val="tx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(gender neutral):  e.g. truthful, happy, conceited….</a:t>
            </a:r>
          </a:p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4">
            <a:extLst>
              <a:ext uri="{FF2B5EF4-FFF2-40B4-BE49-F238E27FC236}">
                <a16:creationId xmlns:a16="http://schemas.microsoft.com/office/drawing/2014/main" id="{56A9ADC1-27A1-B043-4D0B-3CAB880D4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r>
              <a:rPr lang="en-US" altLang="en-US" dirty="0"/>
              <a:t>Scoring the Bem inventory</a:t>
            </a:r>
          </a:p>
        </p:txBody>
      </p:sp>
      <p:graphicFrame>
        <p:nvGraphicFramePr>
          <p:cNvPr id="43014" name="Content Placeholder 5">
            <a:extLst>
              <a:ext uri="{FF2B5EF4-FFF2-40B4-BE49-F238E27FC236}">
                <a16:creationId xmlns:a16="http://schemas.microsoft.com/office/drawing/2014/main" id="{41361301-05B6-3F95-A809-A139C968648B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78602087"/>
              </p:ext>
            </p:extLst>
          </p:nvPr>
        </p:nvGraphicFramePr>
        <p:xfrm>
          <a:off x="844952" y="1401501"/>
          <a:ext cx="10220445" cy="5227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0A8A5-B448-5607-0AFA-FF400EF0B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Alternative Gender Identities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4D676-123D-18C5-D80E-3283D0E19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499079" cy="3659732"/>
          </a:xfrm>
        </p:spPr>
        <p:txBody>
          <a:bodyPr>
            <a:normAutofit/>
          </a:bodyPr>
          <a:lstStyle/>
          <a:p>
            <a:r>
              <a:rPr lang="en-GB" sz="2000" dirty="0"/>
              <a:t>Gender as a spectrum</a:t>
            </a:r>
          </a:p>
          <a:p>
            <a:endParaRPr lang="en-GB" sz="2000" dirty="0"/>
          </a:p>
          <a:p>
            <a:r>
              <a:rPr lang="en-GB" sz="2000" dirty="0"/>
              <a:t>Involves:</a:t>
            </a:r>
          </a:p>
          <a:p>
            <a:pPr lvl="1"/>
            <a:r>
              <a:rPr lang="en-GB" sz="2000" dirty="0"/>
              <a:t>Cognitive processing (e.g. Gender Schema Theory)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Biological factors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Socially learning gender information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A9F5D2-F9BC-6173-469C-DFCCC66D6C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2" r="1017" b="1"/>
          <a:stretch>
            <a:fillRect/>
          </a:stretch>
        </p:blipFill>
        <p:spPr>
          <a:xfrm>
            <a:off x="4987579" y="0"/>
            <a:ext cx="6934345" cy="686824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694249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29F40-5B21-8342-DEEC-A8398FB1A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3731"/>
            <a:ext cx="10515600" cy="766957"/>
          </a:xfrm>
        </p:spPr>
        <p:txBody>
          <a:bodyPr>
            <a:normAutofit fontScale="90000"/>
          </a:bodyPr>
          <a:lstStyle/>
          <a:p>
            <a:r>
              <a:rPr lang="en-GB" dirty="0"/>
              <a:t>Mental health implications of gender spectrum identities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67AA2CD-9B17-93BA-3033-681F71CCBE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3878056"/>
              </p:ext>
            </p:extLst>
          </p:nvPr>
        </p:nvGraphicFramePr>
        <p:xfrm>
          <a:off x="838200" y="1956254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38640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2E7B6-E641-80AE-E919-8E250E5BB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Specific issues for non-binary individuals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DE31115-C4DA-34FE-5C04-D5E164725E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032922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11555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623E-FCC4-80E2-482C-6ACE683CD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Minority stress explanation (key theory)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C27F03-E4F7-AFF2-F2FD-0A231D7D30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243495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73135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3AB1BB-CE42-7A29-AD5C-C24D07C84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010" y="348865"/>
            <a:ext cx="11320041" cy="1576446"/>
          </a:xfrm>
        </p:spPr>
        <p:txBody>
          <a:bodyPr anchor="ctr">
            <a:normAutofit fontScale="90000"/>
          </a:bodyPr>
          <a:lstStyle/>
          <a:p>
            <a:br>
              <a:rPr lang="en-GB" sz="1900" dirty="0">
                <a:solidFill>
                  <a:srgbClr val="FFFFFF"/>
                </a:solidFill>
              </a:rPr>
            </a:br>
            <a:br>
              <a:rPr lang="en-GB" sz="1900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Role of schools in identity development: Recent conclusions</a:t>
            </a:r>
            <a:br>
              <a:rPr lang="en-GB" sz="1900" dirty="0">
                <a:solidFill>
                  <a:srgbClr val="FFFFFF"/>
                </a:solidFill>
              </a:rPr>
            </a:br>
            <a:br>
              <a:rPr lang="en-GB" sz="1900" dirty="0">
                <a:solidFill>
                  <a:srgbClr val="FFFFFF"/>
                </a:solidFill>
              </a:rPr>
            </a:br>
            <a:endParaRPr lang="en-GB" sz="19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AC87AD-07CA-D62E-4382-CE0387C0A4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412291"/>
              </p:ext>
            </p:extLst>
          </p:nvPr>
        </p:nvGraphicFramePr>
        <p:xfrm>
          <a:off x="544010" y="2518294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68320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2145D-F9EB-9462-17FF-16838C9A5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protective factors:</a:t>
            </a:r>
            <a:b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2B7DF9-A019-94BB-4D61-F9B2E78905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4311666"/>
              </p:ext>
            </p:extLst>
          </p:nvPr>
        </p:nvGraphicFramePr>
        <p:xfrm>
          <a:off x="4037824" y="10138"/>
          <a:ext cx="8154176" cy="6837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100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D3C727-FF4B-DC02-10DA-0364D7017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Summary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25C10438-D47C-4CE2-E2AD-C228BB2A07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3106224"/>
              </p:ext>
            </p:extLst>
          </p:nvPr>
        </p:nvGraphicFramePr>
        <p:xfrm>
          <a:off x="185195" y="1458409"/>
          <a:ext cx="11794602" cy="5243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40757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1F53251F9C1224FB2C56D3FC3F5AEBD" ma:contentTypeVersion="3" ma:contentTypeDescription="Create a new document." ma:contentTypeScope="" ma:versionID="fd8515eb077f4ce898535f86cc777c9c">
  <xsd:schema xmlns:xsd="http://www.w3.org/2001/XMLSchema" xmlns:xs="http://www.w3.org/2001/XMLSchema" xmlns:p="http://schemas.microsoft.com/office/2006/metadata/properties" xmlns:ns2="c8467a35-94cf-4991-95b1-62d23d6ef9da" targetNamespace="http://schemas.microsoft.com/office/2006/metadata/properties" ma:root="true" ma:fieldsID="971e58b123daefd2bd565549ca0577e3" ns2:_="">
    <xsd:import namespace="c8467a35-94cf-4991-95b1-62d23d6ef9d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467a35-94cf-4991-95b1-62d23d6ef9d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CCC9C66-0478-4C08-8480-08991EE494D7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FC2ED203-F1C4-44B6-93F4-50FA28B10A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8467a35-94cf-4991-95b1-62d23d6ef9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E014D3D-F3D4-4A00-B96E-EE0F80956CC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2167</Words>
  <Application>Microsoft Office PowerPoint</Application>
  <PresentationFormat>Widescreen</PresentationFormat>
  <Paragraphs>388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DengXian</vt:lpstr>
      <vt:lpstr>Aptos</vt:lpstr>
      <vt:lpstr>Aptos Display</vt:lpstr>
      <vt:lpstr>Arial</vt:lpstr>
      <vt:lpstr>Calibri</vt:lpstr>
      <vt:lpstr>Comic Sans MS</vt:lpstr>
      <vt:lpstr>Tahoma</vt:lpstr>
      <vt:lpstr>Wingdings</vt:lpstr>
      <vt:lpstr>Wingdings 2</vt:lpstr>
      <vt:lpstr>Office Theme</vt:lpstr>
      <vt:lpstr>Gender Development &amp; Alternative Gender Identities</vt:lpstr>
      <vt:lpstr>5-minute “Gender Box” Challenge </vt:lpstr>
      <vt:lpstr>Where did these ideas come from? </vt:lpstr>
      <vt:lpstr>Gender Stereotypes</vt:lpstr>
      <vt:lpstr>PowerPoint Presentation</vt:lpstr>
      <vt:lpstr>Today we will…</vt:lpstr>
      <vt:lpstr>Biological Sex &amp; Gender Identity</vt:lpstr>
      <vt:lpstr>Biological Sex &amp; Gender Identity</vt:lpstr>
      <vt:lpstr>Biological Sex &amp; Gender Identity</vt:lpstr>
      <vt:lpstr>Early Observational Research</vt:lpstr>
      <vt:lpstr>Evaluation of Batista  Research</vt:lpstr>
      <vt:lpstr>Sociobiological View</vt:lpstr>
      <vt:lpstr>   </vt:lpstr>
      <vt:lpstr>Psychoanalytic perspective</vt:lpstr>
      <vt:lpstr>PowerPoint Presentation</vt:lpstr>
      <vt:lpstr>Social Learning explanation</vt:lpstr>
      <vt:lpstr>PowerPoint Presentation</vt:lpstr>
      <vt:lpstr>Social Learning explanation</vt:lpstr>
      <vt:lpstr>Social Learning explanation</vt:lpstr>
      <vt:lpstr>Social Learning explanation</vt:lpstr>
      <vt:lpstr>Cognitive-developmental explanations</vt:lpstr>
      <vt:lpstr>Cognitive-developmental explanations</vt:lpstr>
      <vt:lpstr>Cognitive-developmental explanations</vt:lpstr>
      <vt:lpstr>Task time!</vt:lpstr>
      <vt:lpstr>BSRI (short form) – 3 x 10 items </vt:lpstr>
      <vt:lpstr>Scoring the Bem inventory</vt:lpstr>
      <vt:lpstr>Alternative Gender Identities</vt:lpstr>
      <vt:lpstr>Mental health implications of gender spectrum identities </vt:lpstr>
      <vt:lpstr>Specific issues for non-binary individuals </vt:lpstr>
      <vt:lpstr>Minority stress explanation (key theory) </vt:lpstr>
      <vt:lpstr>  Role of schools in identity development: Recent conclusions  </vt:lpstr>
      <vt:lpstr>Key protective factors: 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Judith Marshall</dc:creator>
  <cp:lastModifiedBy>Karen EatonThomas</cp:lastModifiedBy>
  <cp:revision>3</cp:revision>
  <dcterms:created xsi:type="dcterms:W3CDTF">2026-05-26T14:07:52Z</dcterms:created>
  <dcterms:modified xsi:type="dcterms:W3CDTF">2026-10-19T10:46:34Z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0x01010091F53251F9C1224FB2C56D3FC3F5AEBD</vt:lpwstr>
  </property>
</Properties>
</file>