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8"/>
  </p:notesMasterIdLst>
  <p:sldIdLst>
    <p:sldId id="256" r:id="rId2"/>
    <p:sldId id="257" r:id="rId3"/>
    <p:sldId id="259" r:id="rId4"/>
    <p:sldId id="260" r:id="rId5"/>
    <p:sldId id="272" r:id="rId6"/>
    <p:sldId id="263" r:id="rId7"/>
    <p:sldId id="264" r:id="rId8"/>
    <p:sldId id="265" r:id="rId9"/>
    <p:sldId id="261" r:id="rId10"/>
    <p:sldId id="270" r:id="rId11"/>
    <p:sldId id="262" r:id="rId12"/>
    <p:sldId id="266" r:id="rId13"/>
    <p:sldId id="267" r:id="rId14"/>
    <p:sldId id="268" r:id="rId15"/>
    <p:sldId id="269" r:id="rId16"/>
    <p:sldId id="271" r:id="rId17"/>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pitchFamily="34" charset="0"/>
              </a:defRPr>
            </a:lvl1pPr>
          </a:lstStyle>
          <a:p>
            <a:endParaRPr lang="en-US"/>
          </a:p>
        </p:txBody>
      </p:sp>
      <p:sp>
        <p:nvSpPr>
          <p:cNvPr id="6451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pitchFamily="34" charset="0"/>
              </a:defRPr>
            </a:lvl1pPr>
          </a:lstStyle>
          <a:p>
            <a:endParaRPr lang="en-US"/>
          </a:p>
        </p:txBody>
      </p:sp>
      <p:sp>
        <p:nvSpPr>
          <p:cNvPr id="645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6451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6451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pitchFamily="34" charset="0"/>
              </a:defRPr>
            </a:lvl1pPr>
          </a:lstStyle>
          <a:p>
            <a:endParaRPr lang="en-US"/>
          </a:p>
        </p:txBody>
      </p:sp>
      <p:sp>
        <p:nvSpPr>
          <p:cNvPr id="6451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pitchFamily="34" charset="0"/>
              </a:defRPr>
            </a:lvl1pPr>
          </a:lstStyle>
          <a:p>
            <a:fld id="{E619A294-51FB-4793-B4D9-00FFA6061705}" type="slidenum">
              <a:rPr lang="en-US"/>
              <a:pPr/>
              <a:t>‹#›</a:t>
            </a:fld>
            <a:endParaRPr lang="en-US"/>
          </a:p>
        </p:txBody>
      </p:sp>
    </p:spTree>
    <p:extLst>
      <p:ext uri="{BB962C8B-B14F-4D97-AF65-F5344CB8AC3E}">
        <p14:creationId xmlns:p14="http://schemas.microsoft.com/office/powerpoint/2010/main" val="1933048626"/>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6449179-5A87-4DCD-9DB9-165D84F7A2DD}" type="slidenum">
              <a:rPr lang="en-US"/>
              <a:pPr/>
              <a:t>1</a:t>
            </a:fld>
            <a:endParaRPr lang="en-US"/>
          </a:p>
        </p:txBody>
      </p:sp>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p:txBody>
          <a:bodyPr/>
          <a:lstStyle/>
          <a:p>
            <a:r>
              <a:rPr lang="en-US"/>
              <a:t>Today I am going to review recently published papers on the topic of anaerobic co-digestion of biomass for methane production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7EE35AE-3F3B-430A-9FD2-246D4A675054}" type="slidenum">
              <a:rPr lang="en-US"/>
              <a:pPr/>
              <a:t>2</a:t>
            </a:fld>
            <a:endParaRPr lang="en-US"/>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p:txBody>
          <a:bodyPr/>
          <a:lstStyle/>
          <a:p>
            <a:r>
              <a:rPr lang="en-US"/>
              <a:t>Many of you may heard the term of bio-renewable energy. Like,using corn to make ethanol is a good exmaple of coverting biomass to produce renewable energy. Biomass can be defined as organic matter formed by photosynthetic capture of solar energy and stored as chemical energy which includes crops and crops residues, animal manure, organic wastes as shown in this picture. The solar energy stored in biomass could be released as biogas through anaerobic digestion.  Biogas could be then used to produce electricity and heat as renewable energy.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1F4E942-45BD-4E4F-8F2B-4CCD5378B9D9}" type="slidenum">
              <a:rPr lang="en-US"/>
              <a:pPr/>
              <a:t>3</a:t>
            </a:fld>
            <a:endParaRPr lang="en-US"/>
          </a:p>
        </p:txBody>
      </p:sp>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p:txBody>
          <a:bodyPr/>
          <a:lstStyle/>
          <a:p>
            <a:r>
              <a:rPr lang="en-US"/>
              <a:t>As we learned in the class, anaerobic digestion is a process that bacteria break down organic matter in absence of oxygen and produce biogas consisting of methane, carbon dioxide, and other trace gases (ammonia, h2s).  In the past, anaerobic digestion was single substrate, and single purpose treatment. …. After year 2000, co-digestion of two or more substrate has become a hot topic.  </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7E9ABB6-B7AD-4349-B5A2-61F8A8173582}" type="slidenum">
              <a:rPr lang="en-US"/>
              <a:pPr/>
              <a:t>4</a:t>
            </a:fld>
            <a:endParaRPr lang="en-US"/>
          </a:p>
        </p:txBody>
      </p:sp>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p:txBody>
          <a:bodyPr/>
          <a:lstStyle/>
          <a:p>
            <a:r>
              <a:rPr lang="en-US" dirty="0"/>
              <a:t>Co-digestion is anaerobic digestion of two or more substrates.  The most common situation is a ….. Because of time, today I am going to focus on co-digestion animal manure with other waste streams.  Co-digestion has become a </a:t>
            </a:r>
            <a:r>
              <a:rPr lang="en-US" dirty="0" err="1"/>
              <a:t>mutli</a:t>
            </a:r>
            <a:r>
              <a:rPr lang="en-US" dirty="0"/>
              <a:t> …for… and other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8EE28EE-E6C9-4788-B64C-6B8E89D8F3F9}" type="slidenum">
              <a:rPr lang="en-US"/>
              <a:pPr/>
              <a:t>6</a:t>
            </a:fld>
            <a:endParaRPr lang="en-US"/>
          </a:p>
        </p:txBody>
      </p:sp>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p:txBody>
          <a:bodyPr/>
          <a:lstStyle/>
          <a:p>
            <a:r>
              <a:rPr lang="en-US"/>
              <a:t>The rate and efficiency of the anaerobic digestion process is controlled by the following factors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21D8648-6374-4D15-9C2C-196330964389}" type="slidenum">
              <a:rPr lang="en-US"/>
              <a:pPr/>
              <a:t>7</a:t>
            </a:fld>
            <a:endParaRPr lang="en-US"/>
          </a:p>
        </p:txBody>
      </p:sp>
      <p:sp>
        <p:nvSpPr>
          <p:cNvPr id="82946" name="Rectangle 2"/>
          <p:cNvSpPr>
            <a:spLocks noGrp="1" noRot="1" noChangeAspect="1" noChangeArrowheads="1" noTextEdit="1"/>
          </p:cNvSpPr>
          <p:nvPr>
            <p:ph type="sldImg"/>
          </p:nvPr>
        </p:nvSpPr>
        <p:spPr>
          <a:ln/>
        </p:spPr>
      </p:sp>
      <p:sp>
        <p:nvSpPr>
          <p:cNvPr id="82947" name="Rectangle 3"/>
          <p:cNvSpPr>
            <a:spLocks noGrp="1" noChangeArrowheads="1"/>
          </p:cNvSpPr>
          <p:nvPr>
            <p:ph type="body" idx="1"/>
          </p:nvPr>
        </p:nvSpPr>
        <p:spPr/>
        <p:txBody>
          <a:bodyPr/>
          <a:lstStyle/>
          <a:p>
            <a:r>
              <a:rPr lang="en-US"/>
              <a:t>Co-digestion have been shown to …. Most bio-waste can be utilized as a single substrate in anaerobic digestion.  However, …should be maintained to achieve….Manure contents low ….Crop or Crop residues in the other hand, contains. Co-digestion of Manure and crop or crop residues improve the C/N ratio, manure provides buffering capacity and also more biodegradable substrate are avaialble for digestion. Therefore decreasing the risk of ammonia inhibition and increasing biogas production.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C7AB74E-B54A-4643-8193-B3536BEF5469}" type="slidenum">
              <a:rPr lang="en-US"/>
              <a:pPr/>
              <a:t>8</a:t>
            </a:fld>
            <a:endParaRPr lang="en-US"/>
          </a:p>
        </p:txBody>
      </p:sp>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p:txBody>
          <a:bodyPr/>
          <a:lstStyle/>
          <a:p>
            <a:r>
              <a:rPr lang="en-US"/>
              <a:t>Adding co-substrate in existing digesters…. Additionally…., Also waste with p…. Could be equalized through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18DC27-6645-4D9E-8745-52DE3CA918ED}" type="slidenum">
              <a:rPr lang="en-US"/>
              <a:pPr/>
              <a:t>9</a:t>
            </a:fld>
            <a:endParaRPr lang="en-US"/>
          </a:p>
        </p:txBody>
      </p:sp>
      <p:sp>
        <p:nvSpPr>
          <p:cNvPr id="74754" name="Rectangle 2"/>
          <p:cNvSpPr>
            <a:spLocks noGrp="1" noRot="1" noChangeAspect="1" noChangeArrowheads="1" noTextEdit="1"/>
          </p:cNvSpPr>
          <p:nvPr>
            <p:ph type="sldImg"/>
          </p:nvPr>
        </p:nvSpPr>
        <p:spPr>
          <a:ln/>
        </p:spPr>
      </p:sp>
      <p:sp>
        <p:nvSpPr>
          <p:cNvPr id="74755" name="Rectangle 3"/>
          <p:cNvSpPr>
            <a:spLocks noGrp="1" noChangeArrowheads="1"/>
          </p:cNvSpPr>
          <p:nvPr>
            <p:ph type="body" idx="1"/>
          </p:nvPr>
        </p:nvSpPr>
        <p:spPr/>
        <p:txBody>
          <a:bodyPr/>
          <a:lstStyle/>
          <a:p>
            <a:r>
              <a:rPr lang="en-US"/>
              <a:t>There are two types of digesters used to digest animal manure with other compatible waste stream.  Mesophilic AD usually occurs at temperatures of …and requires a …..Thermophilic AD ….. Thermophilic AD may be able to destroy a larger number of pathogens, however, it costs more and more complicate to operate.  Most laboratory scale studies I reviewed were using ….</a:t>
            </a:r>
          </a:p>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08A30D5-E046-42DE-A454-C9E23BAD0019}" type="slidenum">
              <a:rPr lang="en-US"/>
              <a:pPr/>
              <a:t>10</a:t>
            </a:fld>
            <a:endParaRPr lang="en-US"/>
          </a:p>
        </p:txBody>
      </p:sp>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p:txBody>
          <a:bodyPr/>
          <a:lstStyle/>
          <a:p>
            <a:r>
              <a:rPr lang="en-US"/>
              <a:t>Many source of ….including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2F97208-9438-40C3-B1A5-F17C39B23EAE}" type="slidenum">
              <a:rPr lang="en-US"/>
              <a:pPr/>
              <a:t>11</a:t>
            </a:fld>
            <a:endParaRPr lang="en-US"/>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t>Now, I want to show your some case studies. Anaerobic co-digestion of grass ….with cow manure were evaluated using CSTR.  They found that highest methane yields occurred when cow manure mixed with 30% of crop.  This gragh showed that methane production. As we can see, compare to digestion of cow manure alone, co digestion of manure and sugar beet tops increased methane production by 65%...</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649352D-FED7-46FA-801D-91874180AA1E}" type="slidenum">
              <a:rPr lang="en-US"/>
              <a:pPr/>
              <a:t>12</a:t>
            </a:fld>
            <a:endParaRPr lang="en-US"/>
          </a:p>
        </p:txBody>
      </p:sp>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p:txBody>
          <a:bodyPr/>
          <a:lstStyle/>
          <a:p>
            <a:r>
              <a:rPr lang="en-US"/>
              <a:t>Different fraction of whey co-digestion with diluted poultry manure were …using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42AAE9C-A3EA-4582-B886-B3C82DF16F1E}" type="slidenum">
              <a:rPr lang="en-US"/>
              <a:pPr/>
              <a:t>13</a:t>
            </a:fld>
            <a:endParaRPr lang="en-US"/>
          </a:p>
        </p:txBody>
      </p:sp>
      <p:sp>
        <p:nvSpPr>
          <p:cNvPr id="89090" name="Rectangle 2"/>
          <p:cNvSpPr>
            <a:spLocks noGrp="1" noRot="1" noChangeAspect="1" noChangeArrowheads="1" noTextEdit="1"/>
          </p:cNvSpPr>
          <p:nvPr>
            <p:ph type="sldImg"/>
          </p:nvPr>
        </p:nvSpPr>
        <p:spPr>
          <a:ln/>
        </p:spPr>
      </p:sp>
      <p:sp>
        <p:nvSpPr>
          <p:cNvPr id="89091" name="Rectangle 3"/>
          <p:cNvSpPr>
            <a:spLocks noGrp="1" noChangeArrowheads="1"/>
          </p:cNvSpPr>
          <p:nvPr>
            <p:ph type="body" idx="1"/>
          </p:nvPr>
        </p:nvSpPr>
        <p:spPr/>
        <p:txBody>
          <a:bodyPr/>
          <a:lstStyle/>
          <a:p>
            <a:r>
              <a:rPr lang="en-US"/>
              <a:t>Co-….were studied. They found that combined waste of ….using anaerobic co-digestion process give the possiblity of treating those wastes, which otherwise can not be successfully treated separately.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93A93A9-941B-48E9-9700-A8A9EEA58DB9}" type="slidenum">
              <a:rPr lang="en-US"/>
              <a:pPr/>
              <a:t>14</a:t>
            </a:fld>
            <a:endParaRPr lang="en-US"/>
          </a:p>
        </p:txBody>
      </p:sp>
      <p:sp>
        <p:nvSpPr>
          <p:cNvPr id="91138" name="Rectangle 2"/>
          <p:cNvSpPr>
            <a:spLocks noGrp="1" noRot="1" noChangeAspect="1" noChangeArrowheads="1" noTextEdit="1"/>
          </p:cNvSpPr>
          <p:nvPr>
            <p:ph type="sldImg"/>
          </p:nvPr>
        </p:nvSpPr>
        <p:spPr>
          <a:ln/>
        </p:spPr>
      </p:sp>
      <p:sp>
        <p:nvSpPr>
          <p:cNvPr id="9113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EEE76C-5A97-4097-88EA-C8AB39E357B5}" type="slidenum">
              <a:rPr lang="en-US"/>
              <a:pPr/>
              <a:t>15</a:t>
            </a:fld>
            <a:endParaRPr lang="en-US"/>
          </a:p>
        </p:txBody>
      </p:sp>
      <p:sp>
        <p:nvSpPr>
          <p:cNvPr id="93186" name="Rectangle 2"/>
          <p:cNvSpPr>
            <a:spLocks noGrp="1" noRot="1" noChangeAspect="1" noChangeArrowheads="1" noTextEdit="1"/>
          </p:cNvSpPr>
          <p:nvPr>
            <p:ph type="sldImg"/>
          </p:nvPr>
        </p:nvSpPr>
        <p:spPr>
          <a:ln/>
        </p:spPr>
      </p:sp>
      <p:sp>
        <p:nvSpPr>
          <p:cNvPr id="93187" name="Rectangle 3"/>
          <p:cNvSpPr>
            <a:spLocks noGrp="1" noChangeArrowheads="1"/>
          </p:cNvSpPr>
          <p:nvPr>
            <p:ph type="body" idx="1"/>
          </p:nvPr>
        </p:nvSpPr>
        <p:spPr/>
        <p:txBody>
          <a:bodyPr/>
          <a:lstStyle/>
          <a:p>
            <a:r>
              <a:rPr lang="en-US"/>
              <a:t>Quick conclusion,summary</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9394" name="Rectangle 2"/>
          <p:cNvSpPr>
            <a:spLocks noGrp="1" noChangeArrowheads="1"/>
          </p:cNvSpPr>
          <p:nvPr>
            <p:ph type="ctrTitle" sz="quarter"/>
          </p:nvPr>
        </p:nvSpPr>
        <p:spPr>
          <a:xfrm>
            <a:off x="685800" y="1676400"/>
            <a:ext cx="7772400" cy="1828800"/>
          </a:xfrm>
        </p:spPr>
        <p:txBody>
          <a:bodyPr/>
          <a:lstStyle>
            <a:lvl1pPr>
              <a:defRPr/>
            </a:lvl1pPr>
          </a:lstStyle>
          <a:p>
            <a:r>
              <a:rPr lang="en-US"/>
              <a:t>Click to edit Master title style</a:t>
            </a:r>
          </a:p>
        </p:txBody>
      </p:sp>
      <p:sp>
        <p:nvSpPr>
          <p:cNvPr id="59395"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US"/>
              <a:t>Click to edit Master subtitle style</a:t>
            </a:r>
          </a:p>
        </p:txBody>
      </p:sp>
      <p:sp>
        <p:nvSpPr>
          <p:cNvPr id="59396" name="Rectangle 4"/>
          <p:cNvSpPr>
            <a:spLocks noGrp="1" noChangeArrowheads="1"/>
          </p:cNvSpPr>
          <p:nvPr>
            <p:ph type="dt" sz="quarter" idx="2"/>
          </p:nvPr>
        </p:nvSpPr>
        <p:spPr/>
        <p:txBody>
          <a:bodyPr/>
          <a:lstStyle>
            <a:lvl1pPr>
              <a:defRPr/>
            </a:lvl1pPr>
          </a:lstStyle>
          <a:p>
            <a:endParaRPr lang="en-US"/>
          </a:p>
        </p:txBody>
      </p:sp>
      <p:sp>
        <p:nvSpPr>
          <p:cNvPr id="59397" name="Rectangle 5"/>
          <p:cNvSpPr>
            <a:spLocks noGrp="1" noChangeArrowheads="1"/>
          </p:cNvSpPr>
          <p:nvPr>
            <p:ph type="ftr" sz="quarter" idx="3"/>
          </p:nvPr>
        </p:nvSpPr>
        <p:spPr/>
        <p:txBody>
          <a:bodyPr/>
          <a:lstStyle>
            <a:lvl1pPr>
              <a:defRPr/>
            </a:lvl1pPr>
          </a:lstStyle>
          <a:p>
            <a:endParaRPr lang="en-US"/>
          </a:p>
        </p:txBody>
      </p:sp>
      <p:sp>
        <p:nvSpPr>
          <p:cNvPr id="59398" name="Rectangle 6"/>
          <p:cNvSpPr>
            <a:spLocks noGrp="1" noChangeArrowheads="1"/>
          </p:cNvSpPr>
          <p:nvPr>
            <p:ph type="sldNum" sz="quarter" idx="4"/>
          </p:nvPr>
        </p:nvSpPr>
        <p:spPr/>
        <p:txBody>
          <a:bodyPr/>
          <a:lstStyle>
            <a:lvl1pPr>
              <a:defRPr/>
            </a:lvl1pPr>
          </a:lstStyle>
          <a:p>
            <a:fld id="{6996AC0E-A7E2-418C-A15F-508BCB2754E3}"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8FC652A-4CAC-4E6E-BD0E-0AA0EACD98F8}"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7FFF1E82-803B-4DE6-8190-4C00136D7F0D}"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84039893-3958-4F76-A0D8-4A0E3D17C7C5}"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481F9498-9087-4229-B293-6AE0ED9DC36D}"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827B4B95-3FB8-4745-99A3-28A6C0B595AE}"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4479D68B-5C75-4EB9-B64F-A60A04A72BF4}"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11EF023-37B3-469D-9E3D-122EFC97537C}"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1589CEC5-BEB8-4001-997E-CAD99F7E0AAF}"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8BEC6C8-0EBB-4C41-ADDA-84BC29BFC9BB}"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6C2D0858-B4E0-4FDD-BFDA-62C9F062F06C}" type="slidenum">
              <a:rPr lang="en-US"/>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981200"/>
            <a:ext cx="40386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41F5777A-D61C-4FAC-A41E-147CBD4A2A8C}"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bwMode="auto">
          <a:xfrm>
            <a:off x="457200" y="381000"/>
            <a:ext cx="8229600" cy="13716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58371" name="Rectangle 3"/>
          <p:cNvSpPr>
            <a:spLocks noGrp="1" noChangeArrowheads="1"/>
          </p:cNvSpPr>
          <p:nvPr>
            <p:ph type="body" idx="1"/>
          </p:nvPr>
        </p:nvSpPr>
        <p:spPr bwMode="auto">
          <a:xfrm>
            <a:off x="457200" y="1981200"/>
            <a:ext cx="82296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58372"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pitchFamily="34" charset="0"/>
              </a:defRPr>
            </a:lvl1pPr>
          </a:lstStyle>
          <a:p>
            <a:endParaRPr lang="en-US"/>
          </a:p>
        </p:txBody>
      </p:sp>
      <p:sp>
        <p:nvSpPr>
          <p:cNvPr id="58373"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pitchFamily="34" charset="0"/>
              </a:defRPr>
            </a:lvl1pPr>
          </a:lstStyle>
          <a:p>
            <a:endParaRPr lang="en-US"/>
          </a:p>
        </p:txBody>
      </p:sp>
      <p:sp>
        <p:nvSpPr>
          <p:cNvPr id="58374"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itchFamily="34" charset="0"/>
              </a:defRPr>
            </a:lvl1pPr>
          </a:lstStyle>
          <a:p>
            <a:fld id="{2C4D71D0-EC89-4564-BBB9-F6D8454B9607}"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Lst>
  <p:txStyles>
    <p:title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fontAlgn="base">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fontAlgn="base">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fontAlgn="base">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8" Type="http://schemas.openxmlformats.org/officeDocument/2006/relationships/hyperlink" Target="http://images.google.com/imgres?imgurl=http://www.nrel.gov/data/pix/Jpegs/10470.jpg&amp;imgrefurl=http://www.nrel.gov/biomass/photos.html?print&amp;h=400&amp;w=500&amp;sz=79&amp;hl=en&amp;start=1&amp;um=1&amp;tbnid=3IIj6Nc2-qHT_M:&amp;tbnh=104&amp;tbnw=130&amp;prev=/images?q=corn+stover&amp;svnum=10&amp;um=1&amp;hl=en" TargetMode="External"/><Relationship Id="rId3" Type="http://schemas.openxmlformats.org/officeDocument/2006/relationships/image" Target="../media/image4.jpeg"/><Relationship Id="rId7"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images.google.com/imgres?imgurl=http://www.branstonefarm.com/images/dung_heap.jpg&amp;imgrefurl=http://www.branstonefarm.com/pollution_control.htm&amp;h=270&amp;w=367&amp;sz=31&amp;hl=en&amp;start=5&amp;um=1&amp;tbnid=15NIjsjX9y2h5M:&amp;tbnh=90&amp;tbnw=122&amp;prev=/images?q=animal+waste&amp;svnum=10&amp;um=1&amp;hl=en" TargetMode="External"/><Relationship Id="rId5" Type="http://schemas.openxmlformats.org/officeDocument/2006/relationships/image" Target="../media/image5.jpeg"/><Relationship Id="rId4" Type="http://schemas.openxmlformats.org/officeDocument/2006/relationships/hyperlink" Target="http://images.google.com/imgres?imgurl=http://www.unit5.org/kjhs/imc/images/newspaper.jpg&amp;imgrefurl=http://www.unit5.org/kjhs/imc/primary_resources.htm&amp;h=1536&amp;w=2048&amp;sz=538&amp;hl=en&amp;start=3&amp;um=1&amp;tbnid=rCeWXqKb9OhtCM:&amp;tbnh=113&amp;tbnw=150&amp;prev=/images?q=newspaper&amp;svnum=10&amp;um=1&amp;hl=en&amp;sa=N" TargetMode="External"/><Relationship Id="rId9"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0.wmf"/></Relationships>
</file>

<file path=ppt/slides/_rels/slide1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sz="4000"/>
              <a:t>Anaerobic Co-digestion of Biomass for Methane Production : Recent Research Achievements  </a:t>
            </a:r>
          </a:p>
        </p:txBody>
      </p:sp>
      <p:sp>
        <p:nvSpPr>
          <p:cNvPr id="2051" name="Rectangle 3"/>
          <p:cNvSpPr>
            <a:spLocks noGrp="1" noChangeArrowheads="1"/>
          </p:cNvSpPr>
          <p:nvPr>
            <p:ph type="subTitle" idx="1"/>
          </p:nvPr>
        </p:nvSpPr>
        <p:spPr/>
        <p:txBody>
          <a:bodyPr/>
          <a:lstStyle/>
          <a:p>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457200" y="-228600"/>
            <a:ext cx="8229600" cy="1371600"/>
          </a:xfrm>
        </p:spPr>
        <p:txBody>
          <a:bodyPr/>
          <a:lstStyle/>
          <a:p>
            <a:r>
              <a:rPr lang="en-US"/>
              <a:t>Introduction  </a:t>
            </a:r>
          </a:p>
        </p:txBody>
      </p:sp>
      <p:pic>
        <p:nvPicPr>
          <p:cNvPr id="60432" name="Picture 16" descr="digestion picture"/>
          <p:cNvPicPr>
            <a:picLocks noGrp="1" noChangeAspect="1" noChangeArrowheads="1"/>
          </p:cNvPicPr>
          <p:nvPr>
            <p:ph idx="1"/>
          </p:nvPr>
        </p:nvPicPr>
        <p:blipFill>
          <a:blip r:embed="rId3"/>
          <a:srcRect/>
          <a:stretch>
            <a:fillRect/>
          </a:stretch>
        </p:blipFill>
        <p:spPr>
          <a:xfrm>
            <a:off x="381000" y="914400"/>
            <a:ext cx="8382000" cy="5715000"/>
          </a:xfrm>
          <a:noFill/>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7" name="Rectangle 5"/>
          <p:cNvSpPr>
            <a:spLocks noChangeArrowheads="1"/>
          </p:cNvSpPr>
          <p:nvPr/>
        </p:nvSpPr>
        <p:spPr bwMode="auto">
          <a:xfrm>
            <a:off x="898525" y="1628775"/>
            <a:ext cx="5689600" cy="1439863"/>
          </a:xfrm>
          <a:prstGeom prst="rect">
            <a:avLst/>
          </a:prstGeom>
          <a:solidFill>
            <a:schemeClr val="accent2"/>
          </a:solidFill>
          <a:ln w="38100">
            <a:solidFill>
              <a:schemeClr val="folHlink"/>
            </a:solidFill>
            <a:miter lim="800000"/>
            <a:headEnd/>
            <a:tailEnd/>
          </a:ln>
          <a:effectLst/>
        </p:spPr>
        <p:txBody>
          <a:bodyPr wrap="none" anchor="ctr"/>
          <a:lstStyle/>
          <a:p>
            <a:endParaRPr lang="en-GB"/>
          </a:p>
        </p:txBody>
      </p:sp>
      <p:sp>
        <p:nvSpPr>
          <p:cNvPr id="69634" name="Rectangle 2"/>
          <p:cNvSpPr>
            <a:spLocks noGrp="1" noChangeArrowheads="1"/>
          </p:cNvSpPr>
          <p:nvPr>
            <p:ph type="title"/>
          </p:nvPr>
        </p:nvSpPr>
        <p:spPr>
          <a:xfrm>
            <a:off x="468313" y="0"/>
            <a:ext cx="8229600" cy="936625"/>
          </a:xfrm>
        </p:spPr>
        <p:txBody>
          <a:bodyPr/>
          <a:lstStyle/>
          <a:p>
            <a:r>
              <a:rPr lang="en-US"/>
              <a:t>Anaerobic Digestion </a:t>
            </a:r>
          </a:p>
        </p:txBody>
      </p:sp>
      <p:sp>
        <p:nvSpPr>
          <p:cNvPr id="69635" name="Rectangle 3"/>
          <p:cNvSpPr>
            <a:spLocks noGrp="1" noChangeArrowheads="1"/>
          </p:cNvSpPr>
          <p:nvPr>
            <p:ph type="body" idx="1"/>
          </p:nvPr>
        </p:nvSpPr>
        <p:spPr>
          <a:xfrm>
            <a:off x="457200" y="981075"/>
            <a:ext cx="8229600" cy="5543550"/>
          </a:xfrm>
        </p:spPr>
        <p:txBody>
          <a:bodyPr/>
          <a:lstStyle/>
          <a:p>
            <a:r>
              <a:rPr lang="en-US"/>
              <a:t>Anaerobic digestion (AD)</a:t>
            </a:r>
          </a:p>
          <a:p>
            <a:pPr lvl="1">
              <a:buFont typeface="Wingdings" pitchFamily="2" charset="2"/>
              <a:buNone/>
            </a:pPr>
            <a:r>
              <a:rPr lang="en-US"/>
              <a:t>Organic Matter + H</a:t>
            </a:r>
            <a:r>
              <a:rPr lang="en-US" sz="2000"/>
              <a:t>2</a:t>
            </a:r>
            <a:r>
              <a:rPr lang="en-US"/>
              <a:t>O + Bacteria</a:t>
            </a:r>
          </a:p>
          <a:p>
            <a:pPr lvl="1"/>
            <a:endParaRPr lang="en-US"/>
          </a:p>
          <a:p>
            <a:pPr lvl="1">
              <a:buFont typeface="Wingdings" pitchFamily="2" charset="2"/>
              <a:buNone/>
            </a:pPr>
            <a:r>
              <a:rPr lang="en-US"/>
              <a:t>        CH</a:t>
            </a:r>
            <a:r>
              <a:rPr lang="en-US" sz="2000"/>
              <a:t>4</a:t>
            </a:r>
            <a:r>
              <a:rPr lang="en-US"/>
              <a:t> + CO</a:t>
            </a:r>
            <a:r>
              <a:rPr lang="en-US" sz="2000"/>
              <a:t>2</a:t>
            </a:r>
            <a:r>
              <a:rPr lang="en-US"/>
              <a:t> + NH</a:t>
            </a:r>
            <a:r>
              <a:rPr lang="en-US" sz="2000"/>
              <a:t>3</a:t>
            </a:r>
            <a:r>
              <a:rPr lang="en-US"/>
              <a:t> + H</a:t>
            </a:r>
            <a:r>
              <a:rPr lang="en-US" sz="2000"/>
              <a:t>2</a:t>
            </a:r>
            <a:r>
              <a:rPr lang="en-US"/>
              <a:t>S  </a:t>
            </a:r>
          </a:p>
          <a:p>
            <a:pPr lvl="1"/>
            <a:r>
              <a:rPr lang="en-US"/>
              <a:t>Traditionally</a:t>
            </a:r>
          </a:p>
          <a:p>
            <a:pPr lvl="2"/>
            <a:r>
              <a:rPr lang="en-US"/>
              <a:t>Single substrate and single purpose </a:t>
            </a:r>
          </a:p>
          <a:p>
            <a:pPr lvl="3"/>
            <a:r>
              <a:rPr lang="en-US"/>
              <a:t>Manure was digested to produce energy </a:t>
            </a:r>
          </a:p>
          <a:p>
            <a:pPr lvl="3"/>
            <a:r>
              <a:rPr lang="en-US"/>
              <a:t>Sewage sludge should be stabilized</a:t>
            </a:r>
          </a:p>
          <a:p>
            <a:pPr lvl="3"/>
            <a:r>
              <a:rPr lang="en-US"/>
              <a:t>Industrial waste water should be pre-treated</a:t>
            </a:r>
          </a:p>
          <a:p>
            <a:pPr lvl="1"/>
            <a:r>
              <a:rPr lang="en-US"/>
              <a:t>Recently </a:t>
            </a:r>
          </a:p>
          <a:p>
            <a:pPr lvl="3"/>
            <a:r>
              <a:rPr lang="en-US"/>
              <a:t>Co-digestion of two or more substrate and multi-purpose  </a:t>
            </a:r>
          </a:p>
          <a:p>
            <a:pPr lvl="1"/>
            <a:endParaRPr lang="en-US"/>
          </a:p>
        </p:txBody>
      </p:sp>
      <p:sp>
        <p:nvSpPr>
          <p:cNvPr id="69636" name="Line 4"/>
          <p:cNvSpPr>
            <a:spLocks noChangeShapeType="1"/>
          </p:cNvSpPr>
          <p:nvPr/>
        </p:nvSpPr>
        <p:spPr bwMode="auto">
          <a:xfrm flipH="1">
            <a:off x="3995738" y="2060575"/>
            <a:ext cx="0" cy="647700"/>
          </a:xfrm>
          <a:prstGeom prst="line">
            <a:avLst/>
          </a:prstGeom>
          <a:noFill/>
          <a:ln w="57150">
            <a:solidFill>
              <a:schemeClr val="tx1"/>
            </a:solidFill>
            <a:round/>
            <a:headEnd/>
            <a:tailEnd type="triangle" w="med" len="med"/>
          </a:ln>
          <a:effec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69637"/>
                                        </p:tgtEl>
                                        <p:attrNameLst>
                                          <p:attrName>style.visibility</p:attrName>
                                        </p:attrNameLst>
                                      </p:cBhvr>
                                      <p:to>
                                        <p:strVal val="visible"/>
                                      </p:to>
                                    </p:set>
                                    <p:animEffect transition="in" filter="blinds(horizontal)">
                                      <p:cBhvr>
                                        <p:cTn id="7" dur="3000"/>
                                        <p:tgtEl>
                                          <p:spTgt spid="696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539750" y="115888"/>
            <a:ext cx="8229600" cy="908050"/>
          </a:xfrm>
        </p:spPr>
        <p:txBody>
          <a:bodyPr/>
          <a:lstStyle/>
          <a:p>
            <a:r>
              <a:rPr lang="en-US"/>
              <a:t>Co-digestion  </a:t>
            </a:r>
          </a:p>
        </p:txBody>
      </p:sp>
      <p:sp>
        <p:nvSpPr>
          <p:cNvPr id="71683" name="Rectangle 3"/>
          <p:cNvSpPr>
            <a:spLocks noGrp="1" noChangeArrowheads="1"/>
          </p:cNvSpPr>
          <p:nvPr>
            <p:ph type="body" idx="1"/>
          </p:nvPr>
        </p:nvSpPr>
        <p:spPr>
          <a:xfrm>
            <a:off x="457200" y="1125538"/>
            <a:ext cx="8229600" cy="4970462"/>
          </a:xfrm>
        </p:spPr>
        <p:txBody>
          <a:bodyPr/>
          <a:lstStyle/>
          <a:p>
            <a:r>
              <a:rPr lang="en-US"/>
              <a:t>Co-digestion </a:t>
            </a:r>
          </a:p>
          <a:p>
            <a:pPr lvl="1"/>
            <a:r>
              <a:rPr lang="en-US"/>
              <a:t>Two or more substrates </a:t>
            </a:r>
          </a:p>
          <a:p>
            <a:pPr lvl="2"/>
            <a:r>
              <a:rPr lang="en-US"/>
              <a:t>Major amount of a main basic substrates (e.g. manure or sewage sludge) + Minor amount of a singe, or a variety of additional substrates</a:t>
            </a:r>
          </a:p>
          <a:p>
            <a:pPr lvl="1"/>
            <a:r>
              <a:rPr lang="en-US"/>
              <a:t>Multi-purpose process serving at the same time</a:t>
            </a:r>
          </a:p>
          <a:p>
            <a:pPr lvl="2"/>
            <a:r>
              <a:rPr lang="en-US"/>
              <a:t>Waste upgrading</a:t>
            </a:r>
          </a:p>
          <a:p>
            <a:pPr lvl="2"/>
            <a:r>
              <a:rPr lang="en-US"/>
              <a:t>Energy production </a:t>
            </a:r>
          </a:p>
          <a:p>
            <a:pPr lvl="2"/>
            <a:r>
              <a:rPr lang="en-US"/>
              <a:t>Improvement of fertilizer quality</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dirty="0"/>
              <a:t>Co-digestion is anaerobic digestion of two or more substrates.  The most common situation is a ….. Because of time, today I am going to focus on co-digestion animal manure with other waste streams.  Co-digestion has become a </a:t>
            </a:r>
            <a:r>
              <a:rPr lang="en-US" dirty="0" err="1"/>
              <a:t>mutli</a:t>
            </a:r>
            <a:r>
              <a:rPr lang="en-US" dirty="0"/>
              <a:t> …for… and other </a:t>
            </a:r>
          </a:p>
          <a:p>
            <a:endParaRPr lang="en-GB" dirty="0"/>
          </a:p>
        </p:txBody>
      </p:sp>
    </p:spTree>
    <p:extLst>
      <p:ext uri="{BB962C8B-B14F-4D97-AF65-F5344CB8AC3E}">
        <p14:creationId xmlns:p14="http://schemas.microsoft.com/office/powerpoint/2010/main" val="21478368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57200" y="381000"/>
            <a:ext cx="8229600" cy="685800"/>
          </a:xfrm>
        </p:spPr>
        <p:txBody>
          <a:bodyPr/>
          <a:lstStyle/>
          <a:p>
            <a:r>
              <a:rPr lang="en-US" sz="4000"/>
              <a:t>Co-digestion—Cont.</a:t>
            </a:r>
          </a:p>
        </p:txBody>
      </p:sp>
      <p:sp>
        <p:nvSpPr>
          <p:cNvPr id="79875" name="Rectangle 3"/>
          <p:cNvSpPr>
            <a:spLocks noGrp="1" noChangeArrowheads="1"/>
          </p:cNvSpPr>
          <p:nvPr>
            <p:ph type="body" idx="1"/>
          </p:nvPr>
        </p:nvSpPr>
        <p:spPr>
          <a:xfrm>
            <a:off x="457200" y="1295400"/>
            <a:ext cx="8229600" cy="4800600"/>
          </a:xfrm>
        </p:spPr>
        <p:txBody>
          <a:bodyPr/>
          <a:lstStyle/>
          <a:p>
            <a:pPr>
              <a:lnSpc>
                <a:spcPct val="80000"/>
              </a:lnSpc>
            </a:pPr>
            <a:r>
              <a:rPr lang="en-US" sz="2800"/>
              <a:t>Factors impact the production of biogas</a:t>
            </a:r>
          </a:p>
          <a:p>
            <a:pPr lvl="1">
              <a:lnSpc>
                <a:spcPct val="80000"/>
              </a:lnSpc>
            </a:pPr>
            <a:r>
              <a:rPr lang="en-US" sz="2400"/>
              <a:t>The type of waste being digested</a:t>
            </a:r>
          </a:p>
          <a:p>
            <a:pPr lvl="1">
              <a:lnSpc>
                <a:spcPct val="80000"/>
              </a:lnSpc>
            </a:pPr>
            <a:r>
              <a:rPr lang="en-US" sz="2400"/>
              <a:t>Its concentration </a:t>
            </a:r>
          </a:p>
          <a:p>
            <a:pPr lvl="1">
              <a:lnSpc>
                <a:spcPct val="80000"/>
              </a:lnSpc>
            </a:pPr>
            <a:r>
              <a:rPr lang="en-US" sz="2400"/>
              <a:t>Its temperature</a:t>
            </a:r>
          </a:p>
          <a:p>
            <a:pPr lvl="1">
              <a:lnSpc>
                <a:spcPct val="80000"/>
              </a:lnSpc>
            </a:pPr>
            <a:r>
              <a:rPr lang="en-US" sz="2400"/>
              <a:t>The presence of toxic materials</a:t>
            </a:r>
          </a:p>
          <a:p>
            <a:pPr lvl="1">
              <a:lnSpc>
                <a:spcPct val="80000"/>
              </a:lnSpc>
            </a:pPr>
            <a:r>
              <a:rPr lang="en-US" sz="2400"/>
              <a:t>The pH and alkalinity</a:t>
            </a:r>
          </a:p>
          <a:p>
            <a:pPr lvl="1">
              <a:lnSpc>
                <a:spcPct val="80000"/>
              </a:lnSpc>
            </a:pPr>
            <a:r>
              <a:rPr lang="en-US" sz="2400"/>
              <a:t>The hydraulic retention time</a:t>
            </a:r>
          </a:p>
          <a:p>
            <a:pPr lvl="1">
              <a:lnSpc>
                <a:spcPct val="80000"/>
              </a:lnSpc>
            </a:pPr>
            <a:r>
              <a:rPr lang="en-US" sz="2400"/>
              <a:t>The solids retention time</a:t>
            </a:r>
          </a:p>
          <a:p>
            <a:pPr lvl="1">
              <a:lnSpc>
                <a:spcPct val="80000"/>
              </a:lnSpc>
            </a:pPr>
            <a:r>
              <a:rPr lang="en-US" sz="2400"/>
              <a:t>The ration of food to microorganism </a:t>
            </a:r>
          </a:p>
          <a:p>
            <a:pPr lvl="1">
              <a:lnSpc>
                <a:spcPct val="80000"/>
              </a:lnSpc>
            </a:pPr>
            <a:r>
              <a:rPr lang="en-US" sz="2400"/>
              <a:t>The rate of digester loading</a:t>
            </a:r>
          </a:p>
          <a:p>
            <a:pPr lvl="1">
              <a:lnSpc>
                <a:spcPct val="80000"/>
              </a:lnSpc>
            </a:pPr>
            <a:r>
              <a:rPr lang="en-US" sz="2400"/>
              <a:t>The rate at which toxic end products of digestion are removed </a:t>
            </a:r>
          </a:p>
          <a:p>
            <a:pPr lvl="1">
              <a:lnSpc>
                <a:spcPct val="80000"/>
              </a:lnSpc>
            </a:pPr>
            <a:endParaRPr lang="en-US" sz="240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4" name="Rectangle 4"/>
          <p:cNvSpPr>
            <a:spLocks noChangeArrowheads="1"/>
          </p:cNvSpPr>
          <p:nvPr/>
        </p:nvSpPr>
        <p:spPr bwMode="auto">
          <a:xfrm>
            <a:off x="381000" y="2819400"/>
            <a:ext cx="3810000" cy="2438400"/>
          </a:xfrm>
          <a:prstGeom prst="rect">
            <a:avLst/>
          </a:prstGeom>
          <a:solidFill>
            <a:schemeClr val="accent2"/>
          </a:solidFill>
          <a:ln w="38100">
            <a:solidFill>
              <a:schemeClr val="folHlink"/>
            </a:solidFill>
            <a:miter lim="800000"/>
            <a:headEnd/>
            <a:tailEnd/>
          </a:ln>
          <a:effectLst/>
        </p:spPr>
        <p:txBody>
          <a:bodyPr wrap="none" anchor="ctr"/>
          <a:lstStyle/>
          <a:p>
            <a:pPr algn="ctr"/>
            <a:endParaRPr lang="en-US">
              <a:solidFill>
                <a:schemeClr val="folHlink"/>
              </a:solidFill>
            </a:endParaRPr>
          </a:p>
          <a:p>
            <a:pPr algn="ctr"/>
            <a:endParaRPr lang="en-US" sz="2000" b="1">
              <a:solidFill>
                <a:schemeClr val="folHlink"/>
              </a:solidFill>
            </a:endParaRPr>
          </a:p>
          <a:p>
            <a:pPr algn="ctr"/>
            <a:r>
              <a:rPr lang="en-US" sz="2000" b="1">
                <a:solidFill>
                  <a:schemeClr val="folHlink"/>
                </a:solidFill>
              </a:rPr>
              <a:t>Manure </a:t>
            </a:r>
          </a:p>
          <a:p>
            <a:pPr algn="ctr"/>
            <a:endParaRPr lang="en-US" sz="2000" b="1">
              <a:solidFill>
                <a:schemeClr val="folHlink"/>
              </a:solidFill>
            </a:endParaRPr>
          </a:p>
          <a:p>
            <a:pPr algn="ctr"/>
            <a:r>
              <a:rPr lang="en-US" sz="2000"/>
              <a:t>Low C/N ratio– high ammonia </a:t>
            </a:r>
          </a:p>
          <a:p>
            <a:pPr algn="ctr"/>
            <a:r>
              <a:rPr lang="en-US" sz="2000"/>
              <a:t>High alkalinity </a:t>
            </a:r>
          </a:p>
          <a:p>
            <a:pPr algn="ctr"/>
            <a:r>
              <a:rPr lang="en-US" sz="2000"/>
              <a:t>Rich in macro/micro</a:t>
            </a:r>
          </a:p>
          <a:p>
            <a:pPr algn="ctr"/>
            <a:r>
              <a:rPr lang="en-US" sz="2000"/>
              <a:t>nutrient </a:t>
            </a:r>
          </a:p>
          <a:p>
            <a:pPr algn="ctr"/>
            <a:r>
              <a:rPr lang="en-US">
                <a:solidFill>
                  <a:schemeClr val="folHlink"/>
                </a:solidFill>
              </a:rPr>
              <a:t> </a:t>
            </a:r>
          </a:p>
          <a:p>
            <a:pPr algn="ctr"/>
            <a:endParaRPr lang="en-US">
              <a:solidFill>
                <a:schemeClr val="folHlink"/>
              </a:solidFill>
            </a:endParaRPr>
          </a:p>
          <a:p>
            <a:pPr algn="ctr"/>
            <a:endParaRPr lang="en-US">
              <a:solidFill>
                <a:schemeClr val="folHlink"/>
              </a:solidFill>
            </a:endParaRPr>
          </a:p>
        </p:txBody>
      </p:sp>
      <p:sp>
        <p:nvSpPr>
          <p:cNvPr id="81922" name="Rectangle 2"/>
          <p:cNvSpPr>
            <a:spLocks noGrp="1" noChangeArrowheads="1"/>
          </p:cNvSpPr>
          <p:nvPr>
            <p:ph type="title"/>
          </p:nvPr>
        </p:nvSpPr>
        <p:spPr>
          <a:xfrm>
            <a:off x="457200" y="152400"/>
            <a:ext cx="8229600" cy="533400"/>
          </a:xfrm>
        </p:spPr>
        <p:txBody>
          <a:bodyPr/>
          <a:lstStyle/>
          <a:p>
            <a:r>
              <a:rPr lang="en-US" sz="4000"/>
              <a:t>Benefits of Co-digestion </a:t>
            </a:r>
          </a:p>
        </p:txBody>
      </p:sp>
      <p:sp>
        <p:nvSpPr>
          <p:cNvPr id="81923" name="Rectangle 3"/>
          <p:cNvSpPr>
            <a:spLocks noGrp="1" noChangeArrowheads="1"/>
          </p:cNvSpPr>
          <p:nvPr>
            <p:ph type="body" idx="1"/>
          </p:nvPr>
        </p:nvSpPr>
        <p:spPr>
          <a:xfrm>
            <a:off x="457200" y="762000"/>
            <a:ext cx="8229600" cy="5334000"/>
          </a:xfrm>
        </p:spPr>
        <p:txBody>
          <a:bodyPr/>
          <a:lstStyle/>
          <a:p>
            <a:r>
              <a:rPr lang="en-US"/>
              <a:t>Improved nutrient balance and digestion performance </a:t>
            </a:r>
          </a:p>
          <a:p>
            <a:pPr lvl="1"/>
            <a:r>
              <a:rPr lang="en-US"/>
              <a:t>A nutrient ratio of TOC:N:P = 300:5:1 to achieve optimal digestion performance </a:t>
            </a:r>
          </a:p>
          <a:p>
            <a:pPr lvl="1">
              <a:buFont typeface="Wingdings" pitchFamily="2" charset="2"/>
              <a:buNone/>
            </a:pPr>
            <a:endParaRPr lang="en-US"/>
          </a:p>
          <a:p>
            <a:pPr lvl="1"/>
            <a:endParaRPr lang="en-US"/>
          </a:p>
          <a:p>
            <a:endParaRPr lang="en-US"/>
          </a:p>
        </p:txBody>
      </p:sp>
      <p:sp>
        <p:nvSpPr>
          <p:cNvPr id="81925" name="Rectangle 5"/>
          <p:cNvSpPr>
            <a:spLocks noChangeArrowheads="1"/>
          </p:cNvSpPr>
          <p:nvPr/>
        </p:nvSpPr>
        <p:spPr bwMode="auto">
          <a:xfrm>
            <a:off x="4572000" y="2819400"/>
            <a:ext cx="4267200" cy="2438400"/>
          </a:xfrm>
          <a:prstGeom prst="rect">
            <a:avLst/>
          </a:prstGeom>
          <a:solidFill>
            <a:schemeClr val="accent2"/>
          </a:solidFill>
          <a:ln w="38100">
            <a:solidFill>
              <a:schemeClr val="hlink"/>
            </a:solidFill>
            <a:miter lim="800000"/>
            <a:headEnd/>
            <a:tailEnd/>
          </a:ln>
          <a:effectLst/>
        </p:spPr>
        <p:txBody>
          <a:bodyPr wrap="none" anchor="ctr"/>
          <a:lstStyle/>
          <a:p>
            <a:pPr algn="ctr"/>
            <a:endParaRPr lang="en-US">
              <a:solidFill>
                <a:schemeClr val="folHlink"/>
              </a:solidFill>
            </a:endParaRPr>
          </a:p>
          <a:p>
            <a:pPr algn="ctr"/>
            <a:endParaRPr lang="en-US" sz="2000" b="1">
              <a:solidFill>
                <a:schemeClr val="folHlink"/>
              </a:solidFill>
            </a:endParaRPr>
          </a:p>
          <a:p>
            <a:pPr algn="ctr"/>
            <a:r>
              <a:rPr lang="en-US" sz="2000" b="1">
                <a:solidFill>
                  <a:schemeClr val="hlink"/>
                </a:solidFill>
              </a:rPr>
              <a:t>Crop or Crop residues</a:t>
            </a:r>
          </a:p>
          <a:p>
            <a:pPr algn="ctr"/>
            <a:endParaRPr lang="en-US" sz="2000" b="1">
              <a:solidFill>
                <a:schemeClr val="folHlink"/>
              </a:solidFill>
            </a:endParaRPr>
          </a:p>
          <a:p>
            <a:pPr algn="ctr"/>
            <a:r>
              <a:rPr lang="en-US" sz="2000"/>
              <a:t>High C/N ratio– high carbon content</a:t>
            </a:r>
          </a:p>
          <a:p>
            <a:pPr algn="ctr"/>
            <a:r>
              <a:rPr lang="en-US" sz="2000"/>
              <a:t>Low alkalinity </a:t>
            </a:r>
          </a:p>
          <a:p>
            <a:pPr algn="ctr"/>
            <a:r>
              <a:rPr lang="en-US" sz="2000"/>
              <a:t>Lack of macro/micro</a:t>
            </a:r>
          </a:p>
          <a:p>
            <a:pPr algn="ctr"/>
            <a:r>
              <a:rPr lang="en-US" sz="2000"/>
              <a:t>nutrient </a:t>
            </a:r>
          </a:p>
          <a:p>
            <a:pPr algn="ctr"/>
            <a:r>
              <a:rPr lang="en-US">
                <a:solidFill>
                  <a:schemeClr val="folHlink"/>
                </a:solidFill>
              </a:rPr>
              <a:t> </a:t>
            </a:r>
          </a:p>
          <a:p>
            <a:pPr algn="ctr"/>
            <a:endParaRPr lang="en-US">
              <a:solidFill>
                <a:schemeClr val="folHlink"/>
              </a:solidFill>
            </a:endParaRPr>
          </a:p>
          <a:p>
            <a:pPr algn="ctr"/>
            <a:endParaRPr lang="en-US">
              <a:solidFill>
                <a:schemeClr val="folHlink"/>
              </a:solidFill>
            </a:endParaRPr>
          </a:p>
        </p:txBody>
      </p:sp>
      <p:grpSp>
        <p:nvGrpSpPr>
          <p:cNvPr id="81933" name="Group 13"/>
          <p:cNvGrpSpPr>
            <a:grpSpLocks/>
          </p:cNvGrpSpPr>
          <p:nvPr/>
        </p:nvGrpSpPr>
        <p:grpSpPr bwMode="auto">
          <a:xfrm>
            <a:off x="152400" y="3733800"/>
            <a:ext cx="8991600" cy="2743200"/>
            <a:chOff x="240" y="2352"/>
            <a:chExt cx="5376" cy="1776"/>
          </a:xfrm>
        </p:grpSpPr>
        <p:grpSp>
          <p:nvGrpSpPr>
            <p:cNvPr id="81931" name="Group 11"/>
            <p:cNvGrpSpPr>
              <a:grpSpLocks/>
            </p:cNvGrpSpPr>
            <p:nvPr/>
          </p:nvGrpSpPr>
          <p:grpSpPr bwMode="auto">
            <a:xfrm>
              <a:off x="2160" y="2352"/>
              <a:ext cx="1056" cy="1200"/>
              <a:chOff x="2160" y="2352"/>
              <a:chExt cx="1056" cy="1200"/>
            </a:xfrm>
          </p:grpSpPr>
          <p:sp>
            <p:nvSpPr>
              <p:cNvPr id="81926" name="Line 6"/>
              <p:cNvSpPr>
                <a:spLocks noChangeShapeType="1"/>
              </p:cNvSpPr>
              <p:nvPr/>
            </p:nvSpPr>
            <p:spPr bwMode="auto">
              <a:xfrm>
                <a:off x="2688" y="2448"/>
                <a:ext cx="192" cy="0"/>
              </a:xfrm>
              <a:prstGeom prst="line">
                <a:avLst/>
              </a:prstGeom>
              <a:noFill/>
              <a:ln w="38100">
                <a:solidFill>
                  <a:schemeClr val="accent2"/>
                </a:solidFill>
                <a:round/>
                <a:headEnd/>
                <a:tailEnd/>
              </a:ln>
              <a:effectLst/>
            </p:spPr>
            <p:txBody>
              <a:bodyPr wrap="none" anchor="ctr"/>
              <a:lstStyle/>
              <a:p>
                <a:endParaRPr lang="en-GB"/>
              </a:p>
            </p:txBody>
          </p:sp>
          <p:sp>
            <p:nvSpPr>
              <p:cNvPr id="81927" name="Line 7"/>
              <p:cNvSpPr>
                <a:spLocks noChangeShapeType="1"/>
              </p:cNvSpPr>
              <p:nvPr/>
            </p:nvSpPr>
            <p:spPr bwMode="auto">
              <a:xfrm>
                <a:off x="2784" y="2352"/>
                <a:ext cx="0" cy="192"/>
              </a:xfrm>
              <a:prstGeom prst="line">
                <a:avLst/>
              </a:prstGeom>
              <a:noFill/>
              <a:ln w="38100">
                <a:solidFill>
                  <a:schemeClr val="accent2"/>
                </a:solidFill>
                <a:round/>
                <a:headEnd/>
                <a:tailEnd/>
              </a:ln>
              <a:effectLst/>
            </p:spPr>
            <p:txBody>
              <a:bodyPr wrap="none" anchor="ctr"/>
              <a:lstStyle/>
              <a:p>
                <a:endParaRPr lang="en-GB"/>
              </a:p>
            </p:txBody>
          </p:sp>
          <p:sp>
            <p:nvSpPr>
              <p:cNvPr id="81929" name="Line 9"/>
              <p:cNvSpPr>
                <a:spLocks noChangeShapeType="1"/>
              </p:cNvSpPr>
              <p:nvPr/>
            </p:nvSpPr>
            <p:spPr bwMode="auto">
              <a:xfrm>
                <a:off x="2160" y="3312"/>
                <a:ext cx="480" cy="240"/>
              </a:xfrm>
              <a:prstGeom prst="line">
                <a:avLst/>
              </a:prstGeom>
              <a:noFill/>
              <a:ln w="38100">
                <a:solidFill>
                  <a:schemeClr val="folHlink"/>
                </a:solidFill>
                <a:round/>
                <a:headEnd/>
                <a:tailEnd type="triangle" w="med" len="med"/>
              </a:ln>
              <a:effectLst/>
            </p:spPr>
            <p:txBody>
              <a:bodyPr wrap="none" anchor="ctr"/>
              <a:lstStyle/>
              <a:p>
                <a:endParaRPr lang="en-GB"/>
              </a:p>
            </p:txBody>
          </p:sp>
          <p:sp>
            <p:nvSpPr>
              <p:cNvPr id="81930" name="Line 10"/>
              <p:cNvSpPr>
                <a:spLocks noChangeShapeType="1"/>
              </p:cNvSpPr>
              <p:nvPr/>
            </p:nvSpPr>
            <p:spPr bwMode="auto">
              <a:xfrm flipH="1">
                <a:off x="2688" y="3312"/>
                <a:ext cx="528" cy="240"/>
              </a:xfrm>
              <a:prstGeom prst="line">
                <a:avLst/>
              </a:prstGeom>
              <a:noFill/>
              <a:ln w="38100">
                <a:solidFill>
                  <a:schemeClr val="hlink"/>
                </a:solidFill>
                <a:round/>
                <a:headEnd/>
                <a:tailEnd type="triangle" w="med" len="med"/>
              </a:ln>
              <a:effectLst/>
            </p:spPr>
            <p:txBody>
              <a:bodyPr wrap="none" anchor="ctr"/>
              <a:lstStyle/>
              <a:p>
                <a:endParaRPr lang="en-GB"/>
              </a:p>
            </p:txBody>
          </p:sp>
        </p:grpSp>
        <p:sp>
          <p:nvSpPr>
            <p:cNvPr id="81932" name="Rectangle 12"/>
            <p:cNvSpPr>
              <a:spLocks noChangeArrowheads="1"/>
            </p:cNvSpPr>
            <p:nvPr/>
          </p:nvSpPr>
          <p:spPr bwMode="auto">
            <a:xfrm>
              <a:off x="240" y="3552"/>
              <a:ext cx="5376" cy="576"/>
            </a:xfrm>
            <a:prstGeom prst="rect">
              <a:avLst/>
            </a:prstGeom>
            <a:solidFill>
              <a:schemeClr val="accent2"/>
            </a:solidFill>
            <a:ln w="38100">
              <a:noFill/>
              <a:miter lim="800000"/>
              <a:headEnd/>
              <a:tailEnd/>
            </a:ln>
            <a:effectLst/>
          </p:spPr>
          <p:txBody>
            <a:bodyPr wrap="none" anchor="ctr"/>
            <a:lstStyle/>
            <a:p>
              <a:pPr algn="ctr"/>
              <a:r>
                <a:rPr lang="en-US" sz="2000"/>
                <a:t>Improve the C/N ratio, buffering capacity and more biodegradable substrate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81924"/>
                                        </p:tgtEl>
                                        <p:attrNameLst>
                                          <p:attrName>style.visibility</p:attrName>
                                        </p:attrNameLst>
                                      </p:cBhvr>
                                      <p:to>
                                        <p:strVal val="visible"/>
                                      </p:to>
                                    </p:set>
                                    <p:animEffect transition="in" filter="blinds(horizontal)">
                                      <p:cBhvr>
                                        <p:cTn id="7" dur="500"/>
                                        <p:tgtEl>
                                          <p:spTgt spid="81924"/>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1925"/>
                                        </p:tgtEl>
                                        <p:attrNameLst>
                                          <p:attrName>style.visibility</p:attrName>
                                        </p:attrNameLst>
                                      </p:cBhvr>
                                      <p:to>
                                        <p:strVal val="visible"/>
                                      </p:to>
                                    </p:set>
                                    <p:animEffect transition="in" filter="blinds(horizontal)">
                                      <p:cBhvr>
                                        <p:cTn id="12" dur="500"/>
                                        <p:tgtEl>
                                          <p:spTgt spid="81925"/>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81933"/>
                                        </p:tgtEl>
                                        <p:attrNameLst>
                                          <p:attrName>style.visibility</p:attrName>
                                        </p:attrNameLst>
                                      </p:cBhvr>
                                      <p:to>
                                        <p:strVal val="visible"/>
                                      </p:to>
                                    </p:set>
                                    <p:animEffect transition="in" filter="blinds(horizontal)">
                                      <p:cBhvr>
                                        <p:cTn id="17" dur="500"/>
                                        <p:tgtEl>
                                          <p:spTgt spid="819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4" grpId="0" animBg="1"/>
      <p:bldP spid="8192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457200" y="228600"/>
            <a:ext cx="8229600" cy="609600"/>
          </a:xfrm>
        </p:spPr>
        <p:txBody>
          <a:bodyPr/>
          <a:lstStyle/>
          <a:p>
            <a:r>
              <a:rPr lang="en-US" sz="4000"/>
              <a:t>Benefits of Co-digestion</a:t>
            </a:r>
          </a:p>
        </p:txBody>
      </p:sp>
      <p:sp>
        <p:nvSpPr>
          <p:cNvPr id="83971" name="Rectangle 3"/>
          <p:cNvSpPr>
            <a:spLocks noGrp="1" noChangeArrowheads="1"/>
          </p:cNvSpPr>
          <p:nvPr>
            <p:ph type="body" idx="1"/>
          </p:nvPr>
        </p:nvSpPr>
        <p:spPr>
          <a:xfrm>
            <a:off x="457200" y="990600"/>
            <a:ext cx="8229600" cy="5105400"/>
          </a:xfrm>
        </p:spPr>
        <p:txBody>
          <a:bodyPr/>
          <a:lstStyle/>
          <a:p>
            <a:pPr>
              <a:lnSpc>
                <a:spcPct val="90000"/>
              </a:lnSpc>
            </a:pPr>
            <a:r>
              <a:rPr lang="en-US"/>
              <a:t>Effective utilization of digester volumes </a:t>
            </a:r>
          </a:p>
          <a:p>
            <a:pPr lvl="1">
              <a:lnSpc>
                <a:spcPct val="90000"/>
              </a:lnSpc>
            </a:pPr>
            <a:r>
              <a:rPr lang="en-US"/>
              <a:t>Help to utilize the availability of free capacities</a:t>
            </a:r>
          </a:p>
          <a:p>
            <a:pPr lvl="2">
              <a:lnSpc>
                <a:spcPct val="90000"/>
              </a:lnSpc>
            </a:pPr>
            <a:r>
              <a:rPr lang="en-US"/>
              <a:t>Co- digestion of energy crops and manure resulted in the doubling of the plant capacity from 500 kW to 1000 kW retaining the digester volume (Lindorfer et al., 2007)</a:t>
            </a:r>
          </a:p>
          <a:p>
            <a:pPr lvl="1">
              <a:lnSpc>
                <a:spcPct val="90000"/>
              </a:lnSpc>
            </a:pPr>
            <a:r>
              <a:rPr lang="en-US"/>
              <a:t>The wide distribution of sewage treatment plants minimizes transportation costs</a:t>
            </a:r>
          </a:p>
          <a:p>
            <a:pPr>
              <a:lnSpc>
                <a:spcPct val="90000"/>
              </a:lnSpc>
            </a:pPr>
            <a:r>
              <a:rPr lang="en-US"/>
              <a:t>Equalization of particulate, floating, settling, acidifying etc. wastes, through dilution by manure</a:t>
            </a:r>
          </a:p>
          <a:p>
            <a:pPr lvl="1">
              <a:lnSpc>
                <a:spcPct val="90000"/>
              </a:lnSpc>
            </a:pPr>
            <a:endParaRPr lang="en-US"/>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609600" y="-304800"/>
            <a:ext cx="8229600" cy="1371600"/>
          </a:xfrm>
        </p:spPr>
        <p:txBody>
          <a:bodyPr/>
          <a:lstStyle/>
          <a:p>
            <a:r>
              <a:rPr lang="en-US" sz="4000"/>
              <a:t>Co-digestion</a:t>
            </a:r>
          </a:p>
        </p:txBody>
      </p:sp>
      <p:sp>
        <p:nvSpPr>
          <p:cNvPr id="73733" name="Rectangle 5"/>
          <p:cNvSpPr>
            <a:spLocks noGrp="1" noChangeArrowheads="1"/>
          </p:cNvSpPr>
          <p:nvPr>
            <p:ph sz="half" idx="2"/>
          </p:nvPr>
        </p:nvSpPr>
        <p:spPr>
          <a:xfrm>
            <a:off x="4343400" y="1447800"/>
            <a:ext cx="4038600" cy="4114800"/>
          </a:xfrm>
        </p:spPr>
        <p:txBody>
          <a:bodyPr/>
          <a:lstStyle/>
          <a:p>
            <a:pPr lvl="1"/>
            <a:r>
              <a:rPr lang="en-US" sz="2800">
                <a:cs typeface="Tahoma" pitchFamily="34" charset="0"/>
              </a:rPr>
              <a:t>Thermophilic AD</a:t>
            </a:r>
          </a:p>
          <a:p>
            <a:pPr lvl="2"/>
            <a:r>
              <a:rPr lang="en-US" sz="2400">
                <a:cs typeface="Tahoma" pitchFamily="34" charset="0"/>
              </a:rPr>
              <a:t> Exceed 55 ° C</a:t>
            </a:r>
          </a:p>
          <a:p>
            <a:pPr lvl="2"/>
            <a:r>
              <a:rPr lang="en-US" sz="2400">
                <a:cs typeface="Tahoma" pitchFamily="34" charset="0"/>
              </a:rPr>
              <a:t> Retention time of</a:t>
            </a:r>
          </a:p>
          <a:p>
            <a:pPr lvl="2">
              <a:buFont typeface="Wingdings" pitchFamily="2" charset="2"/>
              <a:buNone/>
            </a:pPr>
            <a:r>
              <a:rPr lang="en-US" sz="2400">
                <a:cs typeface="Tahoma" pitchFamily="34" charset="0"/>
              </a:rPr>
              <a:t>   12-14 d </a:t>
            </a:r>
          </a:p>
          <a:p>
            <a:pPr lvl="3">
              <a:buFont typeface="Wingdings" pitchFamily="2" charset="2"/>
              <a:buNone/>
            </a:pPr>
            <a:r>
              <a:rPr lang="en-US" sz="2000">
                <a:cs typeface="Tahoma" pitchFamily="34" charset="0"/>
              </a:rPr>
              <a:t> </a:t>
            </a:r>
          </a:p>
          <a:p>
            <a:pPr>
              <a:buFont typeface="Wingdings" pitchFamily="2" charset="2"/>
              <a:buNone/>
            </a:pPr>
            <a:endParaRPr lang="en-US" sz="2400"/>
          </a:p>
          <a:p>
            <a:endParaRPr lang="en-US"/>
          </a:p>
        </p:txBody>
      </p:sp>
      <p:sp>
        <p:nvSpPr>
          <p:cNvPr id="73731" name="Rectangle 3"/>
          <p:cNvSpPr>
            <a:spLocks noGrp="1" noChangeArrowheads="1"/>
          </p:cNvSpPr>
          <p:nvPr>
            <p:ph type="body" idx="4294967295"/>
          </p:nvPr>
        </p:nvSpPr>
        <p:spPr>
          <a:xfrm>
            <a:off x="0" y="914400"/>
            <a:ext cx="5181600" cy="5410200"/>
          </a:xfrm>
        </p:spPr>
        <p:txBody>
          <a:bodyPr/>
          <a:lstStyle/>
          <a:p>
            <a:r>
              <a:rPr lang="en-US"/>
              <a:t>Types of digester</a:t>
            </a:r>
          </a:p>
          <a:p>
            <a:pPr lvl="1"/>
            <a:r>
              <a:rPr lang="en-US"/>
              <a:t>Mesophilic AD</a:t>
            </a:r>
          </a:p>
          <a:p>
            <a:pPr lvl="2"/>
            <a:r>
              <a:rPr lang="en-US"/>
              <a:t> Approximately 30-35</a:t>
            </a:r>
            <a:r>
              <a:rPr lang="en-US">
                <a:cs typeface="Tahoma" pitchFamily="34" charset="0"/>
              </a:rPr>
              <a:t>° C</a:t>
            </a:r>
          </a:p>
          <a:p>
            <a:pPr lvl="2"/>
            <a:r>
              <a:rPr lang="en-US">
                <a:cs typeface="Tahoma" pitchFamily="34" charset="0"/>
              </a:rPr>
              <a:t> Retention time of </a:t>
            </a:r>
          </a:p>
          <a:p>
            <a:pPr lvl="2">
              <a:buFont typeface="Wingdings" pitchFamily="2" charset="2"/>
              <a:buNone/>
            </a:pPr>
            <a:r>
              <a:rPr lang="en-US">
                <a:cs typeface="Tahoma" pitchFamily="34" charset="0"/>
              </a:rPr>
              <a:t>   15 – 30 d</a:t>
            </a:r>
          </a:p>
          <a:p>
            <a:endParaRPr lang="en-US"/>
          </a:p>
        </p:txBody>
      </p:sp>
      <p:grpSp>
        <p:nvGrpSpPr>
          <p:cNvPr id="73737" name="Group 9"/>
          <p:cNvGrpSpPr>
            <a:grpSpLocks/>
          </p:cNvGrpSpPr>
          <p:nvPr/>
        </p:nvGrpSpPr>
        <p:grpSpPr bwMode="auto">
          <a:xfrm>
            <a:off x="533400" y="3200400"/>
            <a:ext cx="8229600" cy="3657600"/>
            <a:chOff x="336" y="2016"/>
            <a:chExt cx="5184" cy="2304"/>
          </a:xfrm>
        </p:grpSpPr>
        <p:sp>
          <p:nvSpPr>
            <p:cNvPr id="73734" name="Rectangle 6"/>
            <p:cNvSpPr>
              <a:spLocks noChangeArrowheads="1"/>
            </p:cNvSpPr>
            <p:nvPr/>
          </p:nvSpPr>
          <p:spPr bwMode="auto">
            <a:xfrm>
              <a:off x="336" y="3936"/>
              <a:ext cx="5184" cy="384"/>
            </a:xfrm>
            <a:prstGeom prst="rect">
              <a:avLst/>
            </a:prstGeom>
            <a:noFill/>
            <a:ln w="38100">
              <a:noFill/>
              <a:miter lim="800000"/>
              <a:headEnd/>
              <a:tailEnd/>
            </a:ln>
            <a:effectLst/>
          </p:spPr>
          <p:txBody>
            <a:bodyPr wrap="none" anchor="ctr"/>
            <a:lstStyle/>
            <a:p>
              <a:pPr algn="ctr"/>
              <a:r>
                <a:rPr lang="en-US" sz="2000"/>
                <a:t>Continuously stirred tank reactors (CSTRS) under mesophilic conditions </a:t>
              </a:r>
              <a:endParaRPr lang="en-US"/>
            </a:p>
          </p:txBody>
        </p:sp>
        <p:pic>
          <p:nvPicPr>
            <p:cNvPr id="73736" name="Picture 8" descr="cata02"/>
            <p:cNvPicPr>
              <a:picLocks noChangeAspect="1" noChangeArrowheads="1"/>
            </p:cNvPicPr>
            <p:nvPr/>
          </p:nvPicPr>
          <p:blipFill>
            <a:blip r:embed="rId3"/>
            <a:srcRect/>
            <a:stretch>
              <a:fillRect/>
            </a:stretch>
          </p:blipFill>
          <p:spPr bwMode="auto">
            <a:xfrm>
              <a:off x="1728" y="2016"/>
              <a:ext cx="1776" cy="1896"/>
            </a:xfrm>
            <a:prstGeom prst="rect">
              <a:avLst/>
            </a:prstGeom>
            <a:noFill/>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3737"/>
                                        </p:tgtEl>
                                        <p:attrNameLst>
                                          <p:attrName>style.visibility</p:attrName>
                                        </p:attrNameLst>
                                      </p:cBhvr>
                                      <p:to>
                                        <p:strVal val="visible"/>
                                      </p:to>
                                    </p:set>
                                    <p:animEffect transition="in" filter="blinds(horizontal)">
                                      <p:cBhvr>
                                        <p:cTn id="7" dur="500"/>
                                        <p:tgtEl>
                                          <p:spTgt spid="737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a:xfrm>
            <a:off x="457200" y="381000"/>
            <a:ext cx="8229600" cy="762000"/>
          </a:xfrm>
        </p:spPr>
        <p:txBody>
          <a:bodyPr/>
          <a:lstStyle/>
          <a:p>
            <a:r>
              <a:rPr lang="en-US"/>
              <a:t>Co-digestion</a:t>
            </a:r>
          </a:p>
        </p:txBody>
      </p:sp>
      <p:sp>
        <p:nvSpPr>
          <p:cNvPr id="101379" name="Rectangle 3"/>
          <p:cNvSpPr>
            <a:spLocks noGrp="1" noChangeArrowheads="1"/>
          </p:cNvSpPr>
          <p:nvPr>
            <p:ph type="body" idx="1"/>
          </p:nvPr>
        </p:nvSpPr>
        <p:spPr>
          <a:xfrm>
            <a:off x="457200" y="1219200"/>
            <a:ext cx="8229600" cy="4876800"/>
          </a:xfrm>
        </p:spPr>
        <p:txBody>
          <a:bodyPr/>
          <a:lstStyle/>
          <a:p>
            <a:pPr>
              <a:lnSpc>
                <a:spcPct val="90000"/>
              </a:lnSpc>
            </a:pPr>
            <a:r>
              <a:rPr lang="en-US" sz="2800"/>
              <a:t>Source of organic waste streams can be co-digested with manure </a:t>
            </a:r>
          </a:p>
          <a:p>
            <a:pPr lvl="1">
              <a:lnSpc>
                <a:spcPct val="90000"/>
              </a:lnSpc>
            </a:pPr>
            <a:r>
              <a:rPr lang="en-US" sz="2400"/>
              <a:t>Food Industry </a:t>
            </a:r>
          </a:p>
          <a:p>
            <a:pPr lvl="2">
              <a:lnSpc>
                <a:spcPct val="90000"/>
              </a:lnSpc>
            </a:pPr>
            <a:r>
              <a:rPr lang="en-US" sz="2000"/>
              <a:t>Waste from potato, sugar beet, meat, and dairy processing </a:t>
            </a:r>
          </a:p>
          <a:p>
            <a:pPr lvl="1">
              <a:lnSpc>
                <a:spcPct val="90000"/>
              </a:lnSpc>
            </a:pPr>
            <a:r>
              <a:rPr lang="en-US" sz="2400"/>
              <a:t>Grain Industry </a:t>
            </a:r>
          </a:p>
          <a:p>
            <a:pPr lvl="2">
              <a:lnSpc>
                <a:spcPct val="90000"/>
              </a:lnSpc>
            </a:pPr>
            <a:r>
              <a:rPr lang="en-US" sz="2000"/>
              <a:t>Damaged grain</a:t>
            </a:r>
          </a:p>
          <a:p>
            <a:pPr lvl="1">
              <a:lnSpc>
                <a:spcPct val="90000"/>
              </a:lnSpc>
            </a:pPr>
            <a:r>
              <a:rPr lang="en-US" sz="2400"/>
              <a:t>Paper Industry </a:t>
            </a:r>
          </a:p>
          <a:p>
            <a:pPr lvl="2">
              <a:lnSpc>
                <a:spcPct val="90000"/>
              </a:lnSpc>
            </a:pPr>
            <a:r>
              <a:rPr lang="en-US" sz="2000"/>
              <a:t>Newspaper and recycled paper</a:t>
            </a:r>
          </a:p>
          <a:p>
            <a:pPr lvl="1">
              <a:lnSpc>
                <a:spcPct val="90000"/>
              </a:lnSpc>
            </a:pPr>
            <a:r>
              <a:rPr lang="en-US" sz="2400"/>
              <a:t>Domestic Wastes </a:t>
            </a:r>
          </a:p>
          <a:p>
            <a:pPr lvl="1">
              <a:lnSpc>
                <a:spcPct val="90000"/>
              </a:lnSpc>
            </a:pPr>
            <a:r>
              <a:rPr lang="en-US" sz="2400"/>
              <a:t>Livestock Wastes </a:t>
            </a:r>
          </a:p>
          <a:p>
            <a:pPr lvl="1">
              <a:lnSpc>
                <a:spcPct val="90000"/>
              </a:lnSpc>
            </a:pPr>
            <a:r>
              <a:rPr lang="en-US" sz="2400"/>
              <a:t>Crop Residues</a:t>
            </a:r>
          </a:p>
          <a:p>
            <a:pPr lvl="2">
              <a:lnSpc>
                <a:spcPct val="90000"/>
              </a:lnSpc>
            </a:pPr>
            <a:r>
              <a:rPr lang="en-US" sz="2000"/>
              <a:t>Corn stover and switchgrass</a:t>
            </a:r>
          </a:p>
        </p:txBody>
      </p:sp>
      <p:pic>
        <p:nvPicPr>
          <p:cNvPr id="101380" name="Picture 4" descr="MPj04117010000[1]"/>
          <p:cNvPicPr>
            <a:picLocks noChangeAspect="1" noChangeArrowheads="1"/>
          </p:cNvPicPr>
          <p:nvPr/>
        </p:nvPicPr>
        <p:blipFill>
          <a:blip r:embed="rId3" cstate="print"/>
          <a:srcRect/>
          <a:stretch>
            <a:fillRect/>
          </a:stretch>
        </p:blipFill>
        <p:spPr bwMode="auto">
          <a:xfrm>
            <a:off x="7010400" y="3657600"/>
            <a:ext cx="2133600" cy="1524000"/>
          </a:xfrm>
          <a:prstGeom prst="rect">
            <a:avLst/>
          </a:prstGeom>
          <a:noFill/>
        </p:spPr>
      </p:pic>
      <p:pic>
        <p:nvPicPr>
          <p:cNvPr id="101385" name="Picture 9" descr="newspaper">
            <a:hlinkClick r:id="rId4"/>
          </p:cNvPr>
          <p:cNvPicPr>
            <a:picLocks noChangeAspect="1" noChangeArrowheads="1"/>
          </p:cNvPicPr>
          <p:nvPr/>
        </p:nvPicPr>
        <p:blipFill>
          <a:blip r:embed="rId5"/>
          <a:srcRect/>
          <a:stretch>
            <a:fillRect/>
          </a:stretch>
        </p:blipFill>
        <p:spPr bwMode="auto">
          <a:xfrm>
            <a:off x="5181600" y="3657600"/>
            <a:ext cx="2057400" cy="1549400"/>
          </a:xfrm>
          <a:prstGeom prst="rect">
            <a:avLst/>
          </a:prstGeom>
          <a:noFill/>
        </p:spPr>
      </p:pic>
      <p:pic>
        <p:nvPicPr>
          <p:cNvPr id="101387" name="Picture 11" descr="dung_heap">
            <a:hlinkClick r:id="rId6"/>
          </p:cNvPr>
          <p:cNvPicPr>
            <a:picLocks noChangeAspect="1" noChangeArrowheads="1"/>
          </p:cNvPicPr>
          <p:nvPr/>
        </p:nvPicPr>
        <p:blipFill>
          <a:blip r:embed="rId7"/>
          <a:srcRect/>
          <a:stretch>
            <a:fillRect/>
          </a:stretch>
        </p:blipFill>
        <p:spPr bwMode="auto">
          <a:xfrm>
            <a:off x="5181600" y="5181600"/>
            <a:ext cx="2057400" cy="1371600"/>
          </a:xfrm>
          <a:prstGeom prst="rect">
            <a:avLst/>
          </a:prstGeom>
          <a:noFill/>
        </p:spPr>
      </p:pic>
      <p:pic>
        <p:nvPicPr>
          <p:cNvPr id="101389" name="Picture 13" descr="10470">
            <a:hlinkClick r:id="rId8"/>
          </p:cNvPr>
          <p:cNvPicPr>
            <a:picLocks noChangeAspect="1" noChangeArrowheads="1"/>
          </p:cNvPicPr>
          <p:nvPr/>
        </p:nvPicPr>
        <p:blipFill>
          <a:blip r:embed="rId9"/>
          <a:srcRect/>
          <a:stretch>
            <a:fillRect/>
          </a:stretch>
        </p:blipFill>
        <p:spPr bwMode="auto">
          <a:xfrm>
            <a:off x="7239000" y="5181600"/>
            <a:ext cx="1905000" cy="1371600"/>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457200" y="0"/>
            <a:ext cx="8229600" cy="685800"/>
          </a:xfrm>
        </p:spPr>
        <p:txBody>
          <a:bodyPr/>
          <a:lstStyle/>
          <a:p>
            <a:r>
              <a:rPr lang="en-US" sz="4000"/>
              <a:t>Case 1 </a:t>
            </a:r>
          </a:p>
        </p:txBody>
      </p:sp>
      <p:sp>
        <p:nvSpPr>
          <p:cNvPr id="75780" name="Rectangle 4"/>
          <p:cNvSpPr>
            <a:spLocks noChangeArrowheads="1"/>
          </p:cNvSpPr>
          <p:nvPr/>
        </p:nvSpPr>
        <p:spPr bwMode="auto">
          <a:xfrm>
            <a:off x="6705600" y="6477000"/>
            <a:ext cx="2209800" cy="381000"/>
          </a:xfrm>
          <a:prstGeom prst="rect">
            <a:avLst/>
          </a:prstGeom>
          <a:noFill/>
          <a:ln w="38100">
            <a:noFill/>
            <a:miter lim="800000"/>
            <a:headEnd/>
            <a:tailEnd/>
          </a:ln>
          <a:effectLst/>
        </p:spPr>
        <p:txBody>
          <a:bodyPr wrap="none" anchor="ctr"/>
          <a:lstStyle/>
          <a:p>
            <a:pPr algn="ctr"/>
            <a:r>
              <a:rPr lang="en-US" sz="1600" b="1"/>
              <a:t>Lehtomaki et al., 2007</a:t>
            </a:r>
          </a:p>
        </p:txBody>
      </p:sp>
      <p:pic>
        <p:nvPicPr>
          <p:cNvPr id="75786" name="Picture 10"/>
          <p:cNvPicPr>
            <a:picLocks noGrp="1" noChangeAspect="1" noChangeArrowheads="1"/>
          </p:cNvPicPr>
          <p:nvPr>
            <p:ph idx="1"/>
          </p:nvPr>
        </p:nvPicPr>
        <p:blipFill>
          <a:blip r:embed="rId3"/>
          <a:srcRect/>
          <a:stretch>
            <a:fillRect/>
          </a:stretch>
        </p:blipFill>
        <p:spPr>
          <a:xfrm>
            <a:off x="304800" y="838200"/>
            <a:ext cx="5562600" cy="5715000"/>
          </a:xfrm>
          <a:noFill/>
          <a:ln/>
        </p:spPr>
      </p:pic>
      <p:grpSp>
        <p:nvGrpSpPr>
          <p:cNvPr id="75790" name="Group 14"/>
          <p:cNvGrpSpPr>
            <a:grpSpLocks/>
          </p:cNvGrpSpPr>
          <p:nvPr/>
        </p:nvGrpSpPr>
        <p:grpSpPr bwMode="auto">
          <a:xfrm>
            <a:off x="4800600" y="1752600"/>
            <a:ext cx="3124200" cy="381000"/>
            <a:chOff x="3024" y="1104"/>
            <a:chExt cx="1968" cy="240"/>
          </a:xfrm>
        </p:grpSpPr>
        <p:sp>
          <p:nvSpPr>
            <p:cNvPr id="75788" name="Rectangle 12"/>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Cow manure alone</a:t>
              </a:r>
              <a:r>
                <a:rPr lang="en-US"/>
                <a:t> </a:t>
              </a:r>
            </a:p>
          </p:txBody>
        </p:sp>
        <p:sp>
          <p:nvSpPr>
            <p:cNvPr id="75789" name="Line 13"/>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791" name="Group 15"/>
          <p:cNvGrpSpPr>
            <a:grpSpLocks/>
          </p:cNvGrpSpPr>
          <p:nvPr/>
        </p:nvGrpSpPr>
        <p:grpSpPr bwMode="auto">
          <a:xfrm>
            <a:off x="3581400" y="3581400"/>
            <a:ext cx="3124200" cy="381000"/>
            <a:chOff x="3024" y="1104"/>
            <a:chExt cx="1968" cy="240"/>
          </a:xfrm>
        </p:grpSpPr>
        <p:sp>
          <p:nvSpPr>
            <p:cNvPr id="75792" name="Rectangle 16"/>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Cow manure alone</a:t>
              </a:r>
              <a:r>
                <a:rPr lang="en-US"/>
                <a:t> </a:t>
              </a:r>
            </a:p>
          </p:txBody>
        </p:sp>
        <p:sp>
          <p:nvSpPr>
            <p:cNvPr id="75793" name="Line 17"/>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794" name="Group 18"/>
          <p:cNvGrpSpPr>
            <a:grpSpLocks/>
          </p:cNvGrpSpPr>
          <p:nvPr/>
        </p:nvGrpSpPr>
        <p:grpSpPr bwMode="auto">
          <a:xfrm>
            <a:off x="3581400" y="5486400"/>
            <a:ext cx="3124200" cy="381000"/>
            <a:chOff x="3024" y="1104"/>
            <a:chExt cx="1968" cy="240"/>
          </a:xfrm>
        </p:grpSpPr>
        <p:sp>
          <p:nvSpPr>
            <p:cNvPr id="75795" name="Rectangle 19"/>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Cow manure alone</a:t>
              </a:r>
              <a:r>
                <a:rPr lang="en-US"/>
                <a:t> </a:t>
              </a:r>
            </a:p>
          </p:txBody>
        </p:sp>
        <p:sp>
          <p:nvSpPr>
            <p:cNvPr id="75796" name="Line 20"/>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797" name="Group 21"/>
          <p:cNvGrpSpPr>
            <a:grpSpLocks/>
          </p:cNvGrpSpPr>
          <p:nvPr/>
        </p:nvGrpSpPr>
        <p:grpSpPr bwMode="auto">
          <a:xfrm>
            <a:off x="3962400" y="1219200"/>
            <a:ext cx="5181600" cy="457200"/>
            <a:chOff x="3024" y="1104"/>
            <a:chExt cx="1968" cy="240"/>
          </a:xfrm>
        </p:grpSpPr>
        <p:sp>
          <p:nvSpPr>
            <p:cNvPr id="75798" name="Rectangle 22"/>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 Manure + 30% sugar beet tops </a:t>
              </a:r>
              <a:r>
                <a:rPr lang="en-US"/>
                <a:t> </a:t>
              </a:r>
            </a:p>
          </p:txBody>
        </p:sp>
        <p:sp>
          <p:nvSpPr>
            <p:cNvPr id="75799" name="Line 23"/>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801" name="Group 25"/>
          <p:cNvGrpSpPr>
            <a:grpSpLocks/>
          </p:cNvGrpSpPr>
          <p:nvPr/>
        </p:nvGrpSpPr>
        <p:grpSpPr bwMode="auto">
          <a:xfrm>
            <a:off x="3276600" y="2971800"/>
            <a:ext cx="5181600" cy="457200"/>
            <a:chOff x="3024" y="1104"/>
            <a:chExt cx="1968" cy="240"/>
          </a:xfrm>
        </p:grpSpPr>
        <p:sp>
          <p:nvSpPr>
            <p:cNvPr id="75802" name="Rectangle 26"/>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Manure + 30% grass </a:t>
              </a:r>
              <a:r>
                <a:rPr lang="en-US"/>
                <a:t> </a:t>
              </a:r>
            </a:p>
          </p:txBody>
        </p:sp>
        <p:sp>
          <p:nvSpPr>
            <p:cNvPr id="75803" name="Line 27"/>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804" name="Group 28"/>
          <p:cNvGrpSpPr>
            <a:grpSpLocks/>
          </p:cNvGrpSpPr>
          <p:nvPr/>
        </p:nvGrpSpPr>
        <p:grpSpPr bwMode="auto">
          <a:xfrm>
            <a:off x="3200400" y="4953000"/>
            <a:ext cx="5181600" cy="457200"/>
            <a:chOff x="3024" y="1104"/>
            <a:chExt cx="1968" cy="240"/>
          </a:xfrm>
        </p:grpSpPr>
        <p:sp>
          <p:nvSpPr>
            <p:cNvPr id="75805" name="Rectangle 29"/>
            <p:cNvSpPr>
              <a:spLocks noChangeArrowheads="1"/>
            </p:cNvSpPr>
            <p:nvPr/>
          </p:nvSpPr>
          <p:spPr bwMode="auto">
            <a:xfrm>
              <a:off x="3600" y="1104"/>
              <a:ext cx="1392" cy="240"/>
            </a:xfrm>
            <a:prstGeom prst="rect">
              <a:avLst/>
            </a:prstGeom>
            <a:solidFill>
              <a:schemeClr val="tx2"/>
            </a:solidFill>
            <a:ln w="38100">
              <a:solidFill>
                <a:schemeClr val="hlink"/>
              </a:solidFill>
              <a:miter lim="800000"/>
              <a:headEnd/>
              <a:tailEnd/>
            </a:ln>
            <a:effectLst/>
          </p:spPr>
          <p:txBody>
            <a:bodyPr wrap="none" anchor="ctr"/>
            <a:lstStyle/>
            <a:p>
              <a:pPr algn="ctr"/>
              <a:r>
                <a:rPr lang="en-US" sz="2000">
                  <a:solidFill>
                    <a:schemeClr val="bg2"/>
                  </a:solidFill>
                </a:rPr>
                <a:t>Manure + 30% oat straw </a:t>
              </a:r>
              <a:r>
                <a:rPr lang="en-US"/>
                <a:t> </a:t>
              </a:r>
            </a:p>
          </p:txBody>
        </p:sp>
        <p:sp>
          <p:nvSpPr>
            <p:cNvPr id="75806" name="Line 30"/>
            <p:cNvSpPr>
              <a:spLocks noChangeShapeType="1"/>
            </p:cNvSpPr>
            <p:nvPr/>
          </p:nvSpPr>
          <p:spPr bwMode="auto">
            <a:xfrm flipH="1" flipV="1">
              <a:off x="3024" y="1200"/>
              <a:ext cx="528" cy="48"/>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75810" name="Group 34"/>
          <p:cNvGrpSpPr>
            <a:grpSpLocks/>
          </p:cNvGrpSpPr>
          <p:nvPr/>
        </p:nvGrpSpPr>
        <p:grpSpPr bwMode="auto">
          <a:xfrm>
            <a:off x="1524000" y="914400"/>
            <a:ext cx="2667000" cy="4038600"/>
            <a:chOff x="960" y="576"/>
            <a:chExt cx="1680" cy="2544"/>
          </a:xfrm>
        </p:grpSpPr>
        <p:sp>
          <p:nvSpPr>
            <p:cNvPr id="75807" name="Oval 31"/>
            <p:cNvSpPr>
              <a:spLocks noChangeArrowheads="1"/>
            </p:cNvSpPr>
            <p:nvPr/>
          </p:nvSpPr>
          <p:spPr bwMode="auto">
            <a:xfrm>
              <a:off x="1008" y="576"/>
              <a:ext cx="1632" cy="240"/>
            </a:xfrm>
            <a:prstGeom prst="ellipse">
              <a:avLst/>
            </a:prstGeom>
            <a:noFill/>
            <a:ln w="38100">
              <a:solidFill>
                <a:schemeClr val="folHlink"/>
              </a:solidFill>
              <a:round/>
              <a:headEnd/>
              <a:tailEnd/>
            </a:ln>
            <a:effectLst/>
          </p:spPr>
          <p:txBody>
            <a:bodyPr wrap="none" anchor="ctr"/>
            <a:lstStyle/>
            <a:p>
              <a:pPr algn="ctr"/>
              <a:r>
                <a:rPr lang="en-US" sz="2000">
                  <a:solidFill>
                    <a:schemeClr val="accent2"/>
                  </a:solidFill>
                </a:rPr>
                <a:t>Increased by 65 %</a:t>
              </a:r>
            </a:p>
          </p:txBody>
        </p:sp>
        <p:sp>
          <p:nvSpPr>
            <p:cNvPr id="75808" name="Oval 32"/>
            <p:cNvSpPr>
              <a:spLocks noChangeArrowheads="1"/>
            </p:cNvSpPr>
            <p:nvPr/>
          </p:nvSpPr>
          <p:spPr bwMode="auto">
            <a:xfrm>
              <a:off x="960" y="1632"/>
              <a:ext cx="1632" cy="240"/>
            </a:xfrm>
            <a:prstGeom prst="ellipse">
              <a:avLst/>
            </a:prstGeom>
            <a:noFill/>
            <a:ln w="38100">
              <a:solidFill>
                <a:schemeClr val="folHlink"/>
              </a:solidFill>
              <a:round/>
              <a:headEnd/>
              <a:tailEnd/>
            </a:ln>
            <a:effectLst/>
          </p:spPr>
          <p:txBody>
            <a:bodyPr wrap="none" anchor="ctr"/>
            <a:lstStyle/>
            <a:p>
              <a:pPr algn="ctr"/>
              <a:r>
                <a:rPr lang="en-US" sz="2000">
                  <a:solidFill>
                    <a:schemeClr val="accent2"/>
                  </a:solidFill>
                </a:rPr>
                <a:t>Increased by 58 %</a:t>
              </a:r>
            </a:p>
          </p:txBody>
        </p:sp>
        <p:sp>
          <p:nvSpPr>
            <p:cNvPr id="75809" name="Oval 33"/>
            <p:cNvSpPr>
              <a:spLocks noChangeArrowheads="1"/>
            </p:cNvSpPr>
            <p:nvPr/>
          </p:nvSpPr>
          <p:spPr bwMode="auto">
            <a:xfrm>
              <a:off x="960" y="2880"/>
              <a:ext cx="1632" cy="240"/>
            </a:xfrm>
            <a:prstGeom prst="ellipse">
              <a:avLst/>
            </a:prstGeom>
            <a:noFill/>
            <a:ln w="38100">
              <a:solidFill>
                <a:schemeClr val="folHlink"/>
              </a:solidFill>
              <a:round/>
              <a:headEnd/>
              <a:tailEnd/>
            </a:ln>
            <a:effectLst/>
          </p:spPr>
          <p:txBody>
            <a:bodyPr wrap="none" anchor="ctr"/>
            <a:lstStyle/>
            <a:p>
              <a:pPr algn="ctr"/>
              <a:r>
                <a:rPr lang="en-US" sz="2000">
                  <a:solidFill>
                    <a:schemeClr val="accent2"/>
                  </a:solidFill>
                </a:rPr>
                <a:t>Increased by 16 %</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75810"/>
                                        </p:tgtEl>
                                        <p:attrNameLst>
                                          <p:attrName>style.visibility</p:attrName>
                                        </p:attrNameLst>
                                      </p:cBhvr>
                                      <p:to>
                                        <p:strVal val="visible"/>
                                      </p:to>
                                    </p:set>
                                    <p:animEffect transition="in" filter="blinds(horizontal)">
                                      <p:cBhvr>
                                        <p:cTn id="7" dur="500"/>
                                        <p:tgtEl>
                                          <p:spTgt spid="758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a:xfrm>
            <a:off x="457200" y="228600"/>
            <a:ext cx="8229600" cy="381000"/>
          </a:xfrm>
        </p:spPr>
        <p:txBody>
          <a:bodyPr/>
          <a:lstStyle/>
          <a:p>
            <a:r>
              <a:rPr lang="en-US" sz="4000"/>
              <a:t>Case 2 </a:t>
            </a:r>
          </a:p>
        </p:txBody>
      </p:sp>
      <p:sp>
        <p:nvSpPr>
          <p:cNvPr id="86022" name="Rectangle 6"/>
          <p:cNvSpPr>
            <a:spLocks noGrp="1" noChangeArrowheads="1"/>
          </p:cNvSpPr>
          <p:nvPr>
            <p:ph type="body" sz="half" idx="2"/>
          </p:nvPr>
        </p:nvSpPr>
        <p:spPr>
          <a:xfrm>
            <a:off x="228600" y="914400"/>
            <a:ext cx="8382000" cy="5334000"/>
          </a:xfrm>
        </p:spPr>
        <p:txBody>
          <a:bodyPr/>
          <a:lstStyle/>
          <a:p>
            <a:r>
              <a:rPr lang="en-US" sz="2800"/>
              <a:t>Whey co-digestion with diluted poultry manure </a:t>
            </a:r>
          </a:p>
          <a:p>
            <a:pPr lvl="1"/>
            <a:r>
              <a:rPr lang="en-US"/>
              <a:t>For an hydraulic retention time of 18 days at 35 </a:t>
            </a:r>
            <a:r>
              <a:rPr lang="en-US">
                <a:cs typeface="Tahoma" pitchFamily="34" charset="0"/>
              </a:rPr>
              <a:t>° C and organic loading rate of 4.9 g COD/L</a:t>
            </a:r>
          </a:p>
          <a:p>
            <a:pPr lvl="2"/>
            <a:r>
              <a:rPr lang="en-US">
                <a:cs typeface="Tahoma" pitchFamily="34" charset="0"/>
              </a:rPr>
              <a:t>Biogas production increased by 40% </a:t>
            </a:r>
          </a:p>
          <a:p>
            <a:pPr lvl="2"/>
            <a:endParaRPr lang="en-US">
              <a:cs typeface="Tahoma" pitchFamily="34" charset="0"/>
            </a:endParaRPr>
          </a:p>
        </p:txBody>
      </p:sp>
      <p:sp>
        <p:nvSpPr>
          <p:cNvPr id="86020" name="Rectangle 4"/>
          <p:cNvSpPr>
            <a:spLocks noChangeArrowheads="1"/>
          </p:cNvSpPr>
          <p:nvPr/>
        </p:nvSpPr>
        <p:spPr bwMode="auto">
          <a:xfrm>
            <a:off x="6705600" y="6477000"/>
            <a:ext cx="2209800" cy="381000"/>
          </a:xfrm>
          <a:prstGeom prst="rect">
            <a:avLst/>
          </a:prstGeom>
          <a:noFill/>
          <a:ln w="38100">
            <a:noFill/>
            <a:miter lim="800000"/>
            <a:headEnd/>
            <a:tailEnd/>
          </a:ln>
          <a:effectLst/>
        </p:spPr>
        <p:txBody>
          <a:bodyPr wrap="none" anchor="ctr"/>
          <a:lstStyle/>
          <a:p>
            <a:endParaRPr lang="en-GB"/>
          </a:p>
        </p:txBody>
      </p:sp>
      <p:sp>
        <p:nvSpPr>
          <p:cNvPr id="86023" name="Rectangle 7"/>
          <p:cNvSpPr>
            <a:spLocks noChangeArrowheads="1"/>
          </p:cNvSpPr>
          <p:nvPr/>
        </p:nvSpPr>
        <p:spPr bwMode="auto">
          <a:xfrm>
            <a:off x="6705600" y="6324600"/>
            <a:ext cx="2209800" cy="381000"/>
          </a:xfrm>
          <a:prstGeom prst="rect">
            <a:avLst/>
          </a:prstGeom>
          <a:noFill/>
          <a:ln w="38100">
            <a:noFill/>
            <a:miter lim="800000"/>
            <a:headEnd/>
            <a:tailEnd/>
          </a:ln>
          <a:effectLst/>
        </p:spPr>
        <p:txBody>
          <a:bodyPr wrap="none" anchor="ctr"/>
          <a:lstStyle/>
          <a:p>
            <a:pPr algn="ctr"/>
            <a:r>
              <a:rPr lang="en-US" sz="1600" b="1"/>
              <a:t>Gelegenis et al., 2007</a:t>
            </a:r>
          </a:p>
        </p:txBody>
      </p:sp>
      <p:pic>
        <p:nvPicPr>
          <p:cNvPr id="86024" name="Picture 8"/>
          <p:cNvPicPr>
            <a:picLocks noGrp="1" noChangeAspect="1" noChangeArrowheads="1"/>
          </p:cNvPicPr>
          <p:nvPr>
            <p:ph sz="half" idx="1"/>
          </p:nvPr>
        </p:nvPicPr>
        <p:blipFill>
          <a:blip r:embed="rId3"/>
          <a:srcRect/>
          <a:stretch>
            <a:fillRect/>
          </a:stretch>
        </p:blipFill>
        <p:spPr>
          <a:xfrm>
            <a:off x="4495800" y="2971800"/>
            <a:ext cx="4267200" cy="3276600"/>
          </a:xfrm>
          <a:noFill/>
          <a:ln/>
        </p:spPr>
      </p:pic>
      <p:pic>
        <p:nvPicPr>
          <p:cNvPr id="86025" name="Picture 9"/>
          <p:cNvPicPr>
            <a:picLocks noChangeAspect="1" noChangeArrowheads="1"/>
          </p:cNvPicPr>
          <p:nvPr/>
        </p:nvPicPr>
        <p:blipFill>
          <a:blip r:embed="rId4"/>
          <a:srcRect/>
          <a:stretch>
            <a:fillRect/>
          </a:stretch>
        </p:blipFill>
        <p:spPr bwMode="auto">
          <a:xfrm>
            <a:off x="457200" y="2971800"/>
            <a:ext cx="4114800" cy="3294063"/>
          </a:xfrm>
          <a:prstGeom prst="rect">
            <a:avLst/>
          </a:prstGeom>
          <a:noFill/>
          <a:ln w="38100">
            <a:noFill/>
            <a:miter lim="800000"/>
            <a:headEnd/>
            <a:tailEnd/>
          </a:ln>
          <a:effec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a:xfrm>
            <a:off x="533400" y="152400"/>
            <a:ext cx="8229600" cy="533400"/>
          </a:xfrm>
        </p:spPr>
        <p:txBody>
          <a:bodyPr/>
          <a:lstStyle/>
          <a:p>
            <a:r>
              <a:rPr lang="en-US" sz="4000"/>
              <a:t>Case 3 </a:t>
            </a:r>
          </a:p>
        </p:txBody>
      </p:sp>
      <p:sp>
        <p:nvSpPr>
          <p:cNvPr id="88067" name="Rectangle 3"/>
          <p:cNvSpPr>
            <a:spLocks noGrp="1" noChangeArrowheads="1"/>
          </p:cNvSpPr>
          <p:nvPr>
            <p:ph type="body" idx="1"/>
          </p:nvPr>
        </p:nvSpPr>
        <p:spPr>
          <a:xfrm>
            <a:off x="533400" y="838200"/>
            <a:ext cx="7848600" cy="3200400"/>
          </a:xfrm>
        </p:spPr>
        <p:txBody>
          <a:bodyPr/>
          <a:lstStyle/>
          <a:p>
            <a:r>
              <a:rPr lang="en-US" sz="2800"/>
              <a:t>Co-digestion of solid slaughter house waste, fruit-vegetable wastes, and manure </a:t>
            </a:r>
          </a:p>
          <a:p>
            <a:pPr lvl="1"/>
            <a:r>
              <a:rPr lang="en-US" sz="2400"/>
              <a:t>Possibility to treat combined waste of </a:t>
            </a:r>
          </a:p>
          <a:p>
            <a:pPr lvl="2"/>
            <a:r>
              <a:rPr lang="en-US" sz="2000"/>
              <a:t>Manure (cattle and swine)</a:t>
            </a:r>
          </a:p>
          <a:p>
            <a:pPr lvl="2"/>
            <a:r>
              <a:rPr lang="en-US" sz="2000"/>
              <a:t>Solid slaughterhouse wastes (rumen, paunch content, and blood from cattle and swine)</a:t>
            </a:r>
          </a:p>
          <a:p>
            <a:pPr lvl="2"/>
            <a:r>
              <a:rPr lang="en-US" sz="2000"/>
              <a:t>Fruit-vegetable wastes </a:t>
            </a:r>
          </a:p>
          <a:p>
            <a:pPr lvl="1">
              <a:buFont typeface="Wingdings" pitchFamily="2" charset="2"/>
              <a:buNone/>
            </a:pPr>
            <a:endParaRPr lang="en-US" sz="2400"/>
          </a:p>
          <a:p>
            <a:pPr lvl="1"/>
            <a:endParaRPr lang="en-US" sz="2400"/>
          </a:p>
          <a:p>
            <a:pPr lvl="2"/>
            <a:endParaRPr lang="en-US" sz="2000"/>
          </a:p>
        </p:txBody>
      </p:sp>
      <p:sp>
        <p:nvSpPr>
          <p:cNvPr id="88068" name="Rectangle 4"/>
          <p:cNvSpPr>
            <a:spLocks noChangeArrowheads="1"/>
          </p:cNvSpPr>
          <p:nvPr/>
        </p:nvSpPr>
        <p:spPr bwMode="auto">
          <a:xfrm>
            <a:off x="6705600" y="6477000"/>
            <a:ext cx="2209800" cy="381000"/>
          </a:xfrm>
          <a:prstGeom prst="rect">
            <a:avLst/>
          </a:prstGeom>
          <a:noFill/>
          <a:ln w="38100">
            <a:noFill/>
            <a:miter lim="800000"/>
            <a:headEnd/>
            <a:tailEnd/>
          </a:ln>
          <a:effectLst/>
        </p:spPr>
        <p:txBody>
          <a:bodyPr wrap="none" anchor="ctr"/>
          <a:lstStyle/>
          <a:p>
            <a:pPr algn="ctr"/>
            <a:r>
              <a:rPr lang="en-US" b="1"/>
              <a:t>Alvarez et al., 2007</a:t>
            </a:r>
          </a:p>
        </p:txBody>
      </p:sp>
      <p:pic>
        <p:nvPicPr>
          <p:cNvPr id="88069" name="Picture 5"/>
          <p:cNvPicPr>
            <a:picLocks noChangeAspect="1" noChangeArrowheads="1"/>
          </p:cNvPicPr>
          <p:nvPr/>
        </p:nvPicPr>
        <p:blipFill>
          <a:blip r:embed="rId3"/>
          <a:srcRect/>
          <a:stretch>
            <a:fillRect/>
          </a:stretch>
        </p:blipFill>
        <p:spPr bwMode="auto">
          <a:xfrm>
            <a:off x="381000" y="3657600"/>
            <a:ext cx="8382000" cy="2678113"/>
          </a:xfrm>
          <a:prstGeom prst="rect">
            <a:avLst/>
          </a:prstGeom>
          <a:noFill/>
          <a:ln w="38100">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533400" y="152400"/>
            <a:ext cx="8229600" cy="685800"/>
          </a:xfrm>
        </p:spPr>
        <p:txBody>
          <a:bodyPr/>
          <a:lstStyle/>
          <a:p>
            <a:r>
              <a:rPr lang="en-US" sz="4000"/>
              <a:t>Drawbacks of Co-digestion </a:t>
            </a:r>
          </a:p>
        </p:txBody>
      </p:sp>
      <p:sp>
        <p:nvSpPr>
          <p:cNvPr id="90115" name="Rectangle 3"/>
          <p:cNvSpPr>
            <a:spLocks noGrp="1" noChangeArrowheads="1"/>
          </p:cNvSpPr>
          <p:nvPr>
            <p:ph type="body" idx="1"/>
          </p:nvPr>
        </p:nvSpPr>
        <p:spPr>
          <a:xfrm>
            <a:off x="533400" y="1066800"/>
            <a:ext cx="8305800" cy="5334000"/>
          </a:xfrm>
        </p:spPr>
        <p:txBody>
          <a:bodyPr/>
          <a:lstStyle/>
          <a:p>
            <a:r>
              <a:rPr lang="en-US"/>
              <a:t>Increased digester effluent chemical oxygen demand (COD)</a:t>
            </a:r>
          </a:p>
          <a:p>
            <a:r>
              <a:rPr lang="en-US"/>
              <a:t>Additional pretreatment requirements</a:t>
            </a:r>
          </a:p>
          <a:p>
            <a:r>
              <a:rPr lang="en-US"/>
              <a:t>Increased mixing requirements</a:t>
            </a:r>
          </a:p>
          <a:p>
            <a:r>
              <a:rPr lang="en-US"/>
              <a:t>Wastewater treatment requirements</a:t>
            </a:r>
          </a:p>
          <a:p>
            <a:r>
              <a:rPr lang="en-US"/>
              <a:t>High utilization degree required </a:t>
            </a:r>
          </a:p>
          <a:p>
            <a:pPr>
              <a:buFont typeface="Wingdings" pitchFamily="2" charset="2"/>
              <a:buNone/>
            </a:pPr>
            <a:endParaRPr lang="en-US"/>
          </a:p>
        </p:txBody>
      </p:sp>
      <p:pic>
        <p:nvPicPr>
          <p:cNvPr id="90117" name="Picture 5" descr="MCj04344110000[1]"/>
          <p:cNvPicPr>
            <a:picLocks noChangeAspect="1" noChangeArrowheads="1"/>
          </p:cNvPicPr>
          <p:nvPr/>
        </p:nvPicPr>
        <p:blipFill>
          <a:blip r:embed="rId3"/>
          <a:srcRect/>
          <a:stretch>
            <a:fillRect/>
          </a:stretch>
        </p:blipFill>
        <p:spPr bwMode="auto">
          <a:xfrm>
            <a:off x="7010400" y="4495800"/>
            <a:ext cx="1625600" cy="1828800"/>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a:xfrm>
            <a:off x="533400" y="152400"/>
            <a:ext cx="8229600" cy="685800"/>
          </a:xfrm>
        </p:spPr>
        <p:txBody>
          <a:bodyPr/>
          <a:lstStyle/>
          <a:p>
            <a:r>
              <a:rPr lang="en-US" sz="4000"/>
              <a:t>Conclusion  </a:t>
            </a:r>
          </a:p>
        </p:txBody>
      </p:sp>
      <p:sp>
        <p:nvSpPr>
          <p:cNvPr id="92163" name="Rectangle 3"/>
          <p:cNvSpPr>
            <a:spLocks noGrp="1" noChangeArrowheads="1"/>
          </p:cNvSpPr>
          <p:nvPr>
            <p:ph type="body" idx="1"/>
          </p:nvPr>
        </p:nvSpPr>
        <p:spPr>
          <a:xfrm>
            <a:off x="533400" y="990600"/>
            <a:ext cx="8305800" cy="5410200"/>
          </a:xfrm>
        </p:spPr>
        <p:txBody>
          <a:bodyPr/>
          <a:lstStyle/>
          <a:p>
            <a:r>
              <a:rPr lang="en-US" sz="2800">
                <a:solidFill>
                  <a:schemeClr val="folHlink"/>
                </a:solidFill>
              </a:rPr>
              <a:t>Co-digestion offers several possible ecological, technological, and economical advantages</a:t>
            </a:r>
            <a:r>
              <a:rPr lang="en-US" sz="2800"/>
              <a:t> </a:t>
            </a:r>
          </a:p>
          <a:p>
            <a:r>
              <a:rPr lang="en-US" sz="2800">
                <a:effectLst/>
              </a:rPr>
              <a:t>There is very limited research, specifically in the U.S., that characterizes the digestibility of a number of the waste streams </a:t>
            </a:r>
          </a:p>
          <a:p>
            <a:r>
              <a:rPr lang="en-US" sz="2800">
                <a:effectLst/>
              </a:rPr>
              <a:t>The potential economic impact of fully utilizing alternative waste streams with AD of manure seems to be great, but economic analysis must be done to quantify this information</a:t>
            </a:r>
          </a:p>
          <a:p>
            <a:endParaRPr lang="en-US" sz="280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432" name="Picture 8" descr="MCj01052180000[1]"/>
          <p:cNvPicPr>
            <a:picLocks noChangeAspect="1" noChangeArrowheads="1"/>
          </p:cNvPicPr>
          <p:nvPr/>
        </p:nvPicPr>
        <p:blipFill>
          <a:blip r:embed="rId2"/>
          <a:srcRect/>
          <a:stretch>
            <a:fillRect/>
          </a:stretch>
        </p:blipFill>
        <p:spPr bwMode="auto">
          <a:xfrm>
            <a:off x="2819400" y="1524000"/>
            <a:ext cx="3505200" cy="2905125"/>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2"/>
        </a:solidFill>
        <a:ln w="38100" cap="flat" cmpd="sng" algn="ctr">
          <a:solidFill>
            <a:schemeClr val="folHlink"/>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pitchFamily="34" charset="0"/>
          </a:defRPr>
        </a:defPPr>
      </a:lstStyle>
    </a:spDef>
    <a:lnDef>
      <a:spPr bwMode="auto">
        <a:xfrm>
          <a:off x="0" y="0"/>
          <a:ext cx="1" cy="1"/>
        </a:xfrm>
        <a:custGeom>
          <a:avLst/>
          <a:gdLst/>
          <a:ahLst/>
          <a:cxnLst/>
          <a:rect l="0" t="0" r="0" b="0"/>
          <a:pathLst/>
        </a:custGeom>
        <a:solidFill>
          <a:schemeClr val="accent2"/>
        </a:solidFill>
        <a:ln w="38100" cap="flat" cmpd="sng" algn="ctr">
          <a:solidFill>
            <a:schemeClr val="folHlink"/>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pitchFamily="34"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2135</TotalTime>
  <Words>1222</Words>
  <Application>Microsoft Office PowerPoint</Application>
  <PresentationFormat>On-screen Show (4:3)</PresentationFormat>
  <Paragraphs>149</Paragraphs>
  <Slides>16</Slides>
  <Notes>14</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Textured</vt:lpstr>
      <vt:lpstr>Anaerobic Co-digestion of Biomass for Methane Production : Recent Research Achievements  </vt:lpstr>
      <vt:lpstr>Introduction  </vt:lpstr>
      <vt:lpstr>Anaerobic Digestion </vt:lpstr>
      <vt:lpstr>Co-digestion  </vt:lpstr>
      <vt:lpstr>PowerPoint Presentation</vt:lpstr>
      <vt:lpstr>Co-digestion—Cont.</vt:lpstr>
      <vt:lpstr>Benefits of Co-digestion </vt:lpstr>
      <vt:lpstr>Benefits of Co-digestion</vt:lpstr>
      <vt:lpstr>Co-digestion</vt:lpstr>
      <vt:lpstr>Co-digestion</vt:lpstr>
      <vt:lpstr>Case 1 </vt:lpstr>
      <vt:lpstr>Case 2 </vt:lpstr>
      <vt:lpstr>Case 3 </vt:lpstr>
      <vt:lpstr>Drawbacks of Co-digestion </vt:lpstr>
      <vt:lpstr>Conclusion  </vt:lpstr>
      <vt:lpstr>PowerPoint Presentation</vt:lpstr>
    </vt:vector>
  </TitlesOfParts>
  <Company>Iowa State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Anaerobic Co-digestion of Biomass for Methane Production </dc:title>
  <dc:creator>weiwu</dc:creator>
  <cp:lastModifiedBy>Rudd, Linda</cp:lastModifiedBy>
  <cp:revision>11</cp:revision>
  <dcterms:created xsi:type="dcterms:W3CDTF">2007-11-28T01:42:28Z</dcterms:created>
  <dcterms:modified xsi:type="dcterms:W3CDTF">2013-11-07T15:33:56Z</dcterms:modified>
</cp:coreProperties>
</file>