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4630400" cy="8229600"/>
  <p:notesSz cx="8229600" cy="146304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Instrument Sans Medium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8" d="100"/>
          <a:sy n="88" d="100"/>
        </p:scale>
        <p:origin x="10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7143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50450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Digital &amp; Social Media in CRM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4158734"/>
            <a:ext cx="300097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The Case of M&amp;S Food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4853226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How M&amp;S Food uses digital platforms to build customer relationships, engagement, and performance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FF6DD6-5F17-45EC-AC35-0628C791DFEE}"/>
              </a:ext>
            </a:extLst>
          </p:cNvPr>
          <p:cNvSpPr/>
          <p:nvPr/>
        </p:nvSpPr>
        <p:spPr>
          <a:xfrm>
            <a:off x="194070" y="3422572"/>
            <a:ext cx="4562987" cy="792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Presented by : Cosmin Budac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86044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Today's Agenda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848451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Light" pitchFamily="34" charset="-122"/>
                <a:cs typeface="Arial" panose="020B0604020202020204" pitchFamily="34" charset="0"/>
              </a:rPr>
              <a:t>01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203496"/>
            <a:ext cx="6407944" cy="30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Definitions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93790" y="3868222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Digital, Social Media, CRM &amp; Social CRM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428548" y="2848451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Light" pitchFamily="34" charset="-122"/>
                <a:cs typeface="Arial" panose="020B0604020202020204" pitchFamily="34" charset="0"/>
              </a:rPr>
              <a:t>02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3203496"/>
            <a:ext cx="6408063" cy="3048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428548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M&amp;S Food Strategy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7428548" y="3868222"/>
            <a:ext cx="640806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Building relationships, enhancing experience, driving performance</a:t>
            </a:r>
            <a:endParaRPr lang="en-US" sz="1750" dirty="0"/>
          </a:p>
        </p:txBody>
      </p:sp>
      <p:sp>
        <p:nvSpPr>
          <p:cNvPr id="11" name="Text 7"/>
          <p:cNvSpPr/>
          <p:nvPr/>
        </p:nvSpPr>
        <p:spPr>
          <a:xfrm>
            <a:off x="793790" y="4990862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Light" pitchFamily="34" charset="-122"/>
                <a:cs typeface="Arial" panose="020B0604020202020204" pitchFamily="34" charset="0"/>
              </a:rPr>
              <a:t>03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5323165"/>
            <a:ext cx="6407944" cy="3048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93790" y="55202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Critical Assessment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793790" y="6010632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Strengths, limitations, and risks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7428548" y="4990862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Light" pitchFamily="34" charset="-122"/>
                <a:cs typeface="Arial" panose="020B0604020202020204" pitchFamily="34" charset="0"/>
              </a:rPr>
              <a:t>04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5323165"/>
            <a:ext cx="6408063" cy="304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7428548" y="55202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Recommendations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2"/>
          <p:cNvSpPr/>
          <p:nvPr/>
        </p:nvSpPr>
        <p:spPr>
          <a:xfrm>
            <a:off x="7428548" y="6010632"/>
            <a:ext cx="640806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Next steps for success</a:t>
            </a:r>
            <a:endParaRPr lang="en-US" sz="175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7CEBCA-E222-4397-A178-7C82BEA3B422}"/>
              </a:ext>
            </a:extLst>
          </p:cNvPr>
          <p:cNvSpPr/>
          <p:nvPr/>
        </p:nvSpPr>
        <p:spPr>
          <a:xfrm>
            <a:off x="12881987" y="7757327"/>
            <a:ext cx="1647929" cy="3629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92612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Understanding CRM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168366"/>
            <a:ext cx="5870496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Customer Relationship Management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2820472"/>
            <a:ext cx="7604284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CRM is a strategic process designed to manage, analyze, and improve interactions with customers across their entire lifecycle—past, present, and potential.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4113252"/>
            <a:ext cx="7604284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It encompasses all customer touchpoints: websites, email, telephone, live chat, and in-store experiences, creating a unified approach to customer engagement.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5406033"/>
            <a:ext cx="7604284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Core Purpose:</a:t>
            </a: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Optimize communication, enhance customer satisfaction, retain valuable customers, and drive sustainable, long-term growth.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9096" y="2196703"/>
            <a:ext cx="4885015" cy="488501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7B829-6C7C-423B-A283-AAF47C4ABC6D}"/>
              </a:ext>
            </a:extLst>
          </p:cNvPr>
          <p:cNvSpPr/>
          <p:nvPr/>
        </p:nvSpPr>
        <p:spPr>
          <a:xfrm>
            <a:off x="12791552" y="7727182"/>
            <a:ext cx="1758461" cy="42203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78198"/>
            <a:ext cx="781859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Digital Media vs. Social Media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93790" y="2940606"/>
            <a:ext cx="6407944" cy="3510677"/>
          </a:xfrm>
          <a:prstGeom prst="roundRect">
            <a:avLst>
              <a:gd name="adj" fmla="val 271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028224" y="317504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Digital Media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028224" y="3665458"/>
            <a:ext cx="593907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Online and digital channels for one-way or controlled communication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28224" y="4527352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Company websites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028224" y="4969550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Email newsletters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28224" y="5411748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E-commerce platforms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028224" y="5853946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Digital advertising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7428548" y="2940606"/>
            <a:ext cx="6408063" cy="3510677"/>
          </a:xfrm>
          <a:prstGeom prst="roundRect">
            <a:avLst>
              <a:gd name="adj" fmla="val 271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662982" y="317504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Social Media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662982" y="3665458"/>
            <a:ext cx="593919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Interactive, community-based platforms enabling two-way dialogue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662982" y="4527352"/>
            <a:ext cx="593919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Instagram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662982" y="4969550"/>
            <a:ext cx="593919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Facebook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662982" y="5411748"/>
            <a:ext cx="593919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TikTok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662982" y="5853946"/>
            <a:ext cx="593919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User comments &amp; sharing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B0B667-2D47-4BA1-90A3-4F6338D9CD67}"/>
              </a:ext>
            </a:extLst>
          </p:cNvPr>
          <p:cNvSpPr/>
          <p:nvPr/>
        </p:nvSpPr>
        <p:spPr>
          <a:xfrm>
            <a:off x="12912132" y="7737231"/>
            <a:ext cx="1718268" cy="4923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00207" y="665917"/>
            <a:ext cx="5002173" cy="6251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What is Social CRM?</a:t>
            </a:r>
            <a:endParaRPr lang="en-US" sz="3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00207" y="1591151"/>
            <a:ext cx="7743587" cy="9604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Social CRM (CRM 2.0) integrates social media platforms with traditional CRM practices, transforming customer relationship management into a dynamic, two-way conversation.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207" y="2776657"/>
            <a:ext cx="1000363" cy="120050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900595" y="2976682"/>
            <a:ext cx="2501027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Listen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1900595" y="3409355"/>
            <a:ext cx="6543199" cy="3201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Monitor customer feedback and sentiment across social platforms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207" y="3977164"/>
            <a:ext cx="1000363" cy="120050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900595" y="4177189"/>
            <a:ext cx="2501027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Engage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1900595" y="4609862"/>
            <a:ext cx="6543199" cy="3201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Respond to queries, comments, and build authentic relationships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207" y="5177671"/>
            <a:ext cx="1000363" cy="1200507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900595" y="5377696"/>
            <a:ext cx="2501027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Analyze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1900595" y="5810369"/>
            <a:ext cx="6543199" cy="3201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Collect social data to inform strategy and measure engagement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700207" y="6603206"/>
            <a:ext cx="7743587" cy="9604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Unlike traditional one-way communication, Social CRM enables customers to raise queries, share sentiment, and actively participate—while companies respond, serve, and build meaningful connections.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1638" y="566976"/>
            <a:ext cx="8798243" cy="6443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M&amp;S Food's Digital &amp; Social Strategy</a:t>
            </a:r>
            <a:endParaRPr lang="en-US" sz="4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21638" y="1726644"/>
            <a:ext cx="3947993" cy="3865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An Omnichannel Approach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21638" y="2319338"/>
            <a:ext cx="6342102" cy="989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M&amp;S Food leverages a sophisticated mix of digital content marketing, social media platforms (Instagram, Facebook, TikTok), and loyalty programs to connect authentically with customers.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21638" y="3494603"/>
            <a:ext cx="6342102" cy="989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This omnichannel strategy seamlessly combines traditional channels—stores, TV, print—with digital and social platforms, ensuring comprehensive coverage of all customer touchpoints.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21638" y="4669869"/>
            <a:ext cx="6342102" cy="989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For the food division specifically, social media plays a strategic role beyond promotions: </a:t>
            </a:r>
            <a:r>
              <a:rPr lang="en-US" sz="16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telling compelling stories</a:t>
            </a: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about product origin, quality, and brand values.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280" y="1752481"/>
            <a:ext cx="6342102" cy="634210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5760DDA-856B-4747-ACB5-CB9D93147E3B}"/>
              </a:ext>
            </a:extLst>
          </p:cNvPr>
          <p:cNvSpPr/>
          <p:nvPr/>
        </p:nvSpPr>
        <p:spPr>
          <a:xfrm>
            <a:off x="12892035" y="7666892"/>
            <a:ext cx="1738365" cy="5627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05376"/>
            <a:ext cx="940165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Building &amp; Sustaining Relationships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299960" y="2267783"/>
            <a:ext cx="30480" cy="4856440"/>
          </a:xfrm>
          <a:prstGeom prst="roundRect">
            <a:avLst>
              <a:gd name="adj" fmla="val 312558"/>
            </a:avLst>
          </a:prstGeom>
          <a:solidFill>
            <a:srgbClr val="C8C9CF"/>
          </a:solidFill>
          <a:ln/>
        </p:spPr>
      </p:sp>
      <p:sp>
        <p:nvSpPr>
          <p:cNvPr id="4" name="Shape 2"/>
          <p:cNvSpPr/>
          <p:nvPr/>
        </p:nvSpPr>
        <p:spPr>
          <a:xfrm>
            <a:off x="6410087" y="2507694"/>
            <a:ext cx="680442" cy="30480"/>
          </a:xfrm>
          <a:prstGeom prst="roundRect">
            <a:avLst>
              <a:gd name="adj" fmla="val 312558"/>
            </a:avLst>
          </a:prstGeom>
          <a:solidFill>
            <a:srgbClr val="C8C9CF"/>
          </a:solidFill>
          <a:ln/>
        </p:spPr>
      </p:sp>
      <p:sp>
        <p:nvSpPr>
          <p:cNvPr id="5" name="Shape 3"/>
          <p:cNvSpPr/>
          <p:nvPr/>
        </p:nvSpPr>
        <p:spPr>
          <a:xfrm>
            <a:off x="7060049" y="2267783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145119" y="2310289"/>
            <a:ext cx="340162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1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345894" y="234565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COVID-19 Innovation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93790" y="2836069"/>
            <a:ext cx="538734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Each M&amp;S store received its own social media account (e.g., Facebook) to communicate hyper-locally about stock availability and store information, creating community-oriented connections during uncertainty.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539871" y="3868579"/>
            <a:ext cx="680442" cy="30480"/>
          </a:xfrm>
          <a:prstGeom prst="roundRect">
            <a:avLst>
              <a:gd name="adj" fmla="val 312558"/>
            </a:avLst>
          </a:prstGeom>
          <a:solidFill>
            <a:srgbClr val="C8C9CF"/>
          </a:solidFill>
          <a:ln/>
        </p:spPr>
      </p:sp>
      <p:sp>
        <p:nvSpPr>
          <p:cNvPr id="10" name="Shape 8"/>
          <p:cNvSpPr/>
          <p:nvPr/>
        </p:nvSpPr>
        <p:spPr>
          <a:xfrm>
            <a:off x="7060049" y="3628668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45119" y="3671173"/>
            <a:ext cx="340162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2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449270" y="3706535"/>
            <a:ext cx="346841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Two-Way Communication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8449270" y="4196953"/>
            <a:ext cx="538734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Store-level accounts evolved into genuine dialogue channels where customers ask questions, share feedback, and receive personalized responses—building trust and deepening relationships.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6410087" y="5344120"/>
            <a:ext cx="680442" cy="30480"/>
          </a:xfrm>
          <a:prstGeom prst="roundRect">
            <a:avLst>
              <a:gd name="adj" fmla="val 312558"/>
            </a:avLst>
          </a:prstGeom>
          <a:solidFill>
            <a:srgbClr val="C8C9CF"/>
          </a:solidFill>
          <a:ln/>
        </p:spPr>
      </p:sp>
      <p:sp>
        <p:nvSpPr>
          <p:cNvPr id="15" name="Shape 13"/>
          <p:cNvSpPr/>
          <p:nvPr/>
        </p:nvSpPr>
        <p:spPr>
          <a:xfrm>
            <a:off x="7060049" y="5104209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145119" y="5146715"/>
            <a:ext cx="340162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3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3345894" y="518207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Social Insight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93790" y="5672495"/>
            <a:ext cx="538734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Through social conversations, M&amp;S gains valuable "social insight"—learning what customers truly care about (product origin, ethics, quality)—and uses this intelligence for strategic product positioning.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BDB42FD-80B0-45ED-8CDD-314DF3C44945}"/>
              </a:ext>
            </a:extLst>
          </p:cNvPr>
          <p:cNvSpPr/>
          <p:nvPr/>
        </p:nvSpPr>
        <p:spPr>
          <a:xfrm>
            <a:off x="12811648" y="7777424"/>
            <a:ext cx="1818752" cy="37178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321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17920" y="574715"/>
            <a:ext cx="7680960" cy="1306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410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Enhancing Customer Experience</a:t>
            </a:r>
            <a:endParaRPr lang="en-US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217920" y="1964650"/>
            <a:ext cx="3962281" cy="391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2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Authentic, Human Content</a:t>
            </a:r>
            <a:endParaRPr lang="en-US" sz="2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217920" y="2669977"/>
            <a:ext cx="7680960" cy="1003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M&amp;S leverages engaging employee-generated content on TikTok and Instagram, making the brand more personal, relatable, and human rather than corporate.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217920" y="4012883"/>
            <a:ext cx="3709868" cy="6897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5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100K+</a:t>
            </a: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766441" y="4963716"/>
            <a:ext cx="2612708" cy="326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Monthly Views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217920" y="5415558"/>
            <a:ext cx="3709868" cy="1003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Some store social pages achieve hundreds of thousands of views monthly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0189012" y="4012883"/>
            <a:ext cx="3709868" cy="6897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5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3</a:t>
            </a: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10737533" y="4963716"/>
            <a:ext cx="2612708" cy="326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Key Platforms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0189012" y="5415558"/>
            <a:ext cx="3709868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TikTok, Instagram, and Facebook drive engagement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217920" y="6654046"/>
            <a:ext cx="7680960" cy="1003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Beyond promotions, M&amp;S uses storytelling to explain where food comes from, how it's produced, and the values behind products—enhancing transparency, trust, and the overall customer experience.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AAEEAF-4356-4362-982D-458492C7851B}"/>
              </a:ext>
            </a:extLst>
          </p:cNvPr>
          <p:cNvSpPr/>
          <p:nvPr/>
        </p:nvSpPr>
        <p:spPr>
          <a:xfrm>
            <a:off x="12881987" y="7757327"/>
            <a:ext cx="1627833" cy="4696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60934"/>
            <a:ext cx="956714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Driving Organizational Performance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93790" y="2923342"/>
            <a:ext cx="4196358" cy="3545324"/>
          </a:xfrm>
          <a:prstGeom prst="roundRect">
            <a:avLst>
              <a:gd name="adj" fmla="val 4127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9C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10" y="2923342"/>
            <a:ext cx="121920" cy="3545324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42524" y="318063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Digital Sales &amp; Traffic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42524" y="3671054"/>
            <a:ext cx="3590330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Social media and digital campaigns drive online sales by directing customers to the M&amp;S website and e-commerce platform, creating seamless purchase pathways.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216962" y="2923342"/>
            <a:ext cx="4196358" cy="3545324"/>
          </a:xfrm>
          <a:prstGeom prst="roundRect">
            <a:avLst>
              <a:gd name="adj" fmla="val 4127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9CF"/>
            </a:solidFill>
            <a:prstDash val="solid"/>
          </a:ln>
        </p:spPr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6482" y="2923342"/>
            <a:ext cx="121920" cy="354532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565696" y="3180636"/>
            <a:ext cx="334946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Loyalty &amp; Personalization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5565696" y="3671054"/>
            <a:ext cx="3590330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The Sparks loyalty program, integrated with digital marketing, enables M&amp;S to deliver targeted offers, personalize communications, and encourage repeat purchases.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9640133" y="2923342"/>
            <a:ext cx="4196358" cy="3545324"/>
          </a:xfrm>
          <a:prstGeom prst="roundRect">
            <a:avLst>
              <a:gd name="adj" fmla="val 4127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9CF"/>
            </a:solidFill>
            <a:prstDash val="solid"/>
          </a:ln>
        </p:spPr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9653" y="2923342"/>
            <a:ext cx="121920" cy="3545324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9988868" y="318063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Reach &amp; Buzz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9988868" y="3671054"/>
            <a:ext cx="3590330" cy="25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Social media product launches and promotions reach large audiences quickly, generating excitement and driving both footfall and online conversions—especially among younger demographics.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C20FE9-F8E2-4A1E-BEDA-5E541B0D1563}"/>
              </a:ext>
            </a:extLst>
          </p:cNvPr>
          <p:cNvSpPr/>
          <p:nvPr/>
        </p:nvSpPr>
        <p:spPr>
          <a:xfrm>
            <a:off x="12824103" y="7747279"/>
            <a:ext cx="1695765" cy="411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1130" y="370165"/>
            <a:ext cx="6921222" cy="4206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Strengths, Challenges &amp; Recommendations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71130" y="1127284"/>
            <a:ext cx="2019419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What Works Well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71130" y="1514237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Omnichannel flexibility reaches both traditional and digital-savvy customers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71130" y="1776651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Store-level accounts and employee content build authentic, local trust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71130" y="2039064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Social listening informs product development aligned with customer values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71130" y="2301478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Loyalty programs boost retention and lifetime value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725" y="3555974"/>
            <a:ext cx="4583191" cy="4583191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487007" y="1127284"/>
            <a:ext cx="2019419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Key Challenges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487007" y="1514237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Engagement doesn't always convert to sales—ROI measurement remains complex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7487007" y="1776651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Risk of alienating less tech-savvy customers with over-reliance on social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487007" y="2039064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Managing hundreds of store accounts creates brand consistency challenges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7487007" y="2301478"/>
            <a:ext cx="6679883" cy="2153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Data privacy and integration across platforms requires careful governance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7487007" y="2651403"/>
            <a:ext cx="2019419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Recommendations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7487007" y="3038356"/>
            <a:ext cx="6679883" cy="64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Integrate social and CRM data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for unified customer views. </a:t>
            </a: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Link social KPIs to business outcomes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systematically. </a:t>
            </a: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Maintain traditional channel balance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and </a:t>
            </a: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implement governance frameworks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for store accounts.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088CCA-6987-4F41-BD49-AF98356D63BB}"/>
              </a:ext>
            </a:extLst>
          </p:cNvPr>
          <p:cNvSpPr/>
          <p:nvPr/>
        </p:nvSpPr>
        <p:spPr>
          <a:xfrm>
            <a:off x="12781503" y="7656844"/>
            <a:ext cx="1758462" cy="4823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BA545E-CFBC-4932-B3EC-05094626B221}"/>
              </a:ext>
            </a:extLst>
          </p:cNvPr>
          <p:cNvSpPr txBox="1"/>
          <p:nvPr/>
        </p:nvSpPr>
        <p:spPr>
          <a:xfrm>
            <a:off x="160774" y="622998"/>
            <a:ext cx="10992896" cy="76218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GB" sz="3200" b="1" kern="100" dirty="0">
                <a:solidFill>
                  <a:srgbClr val="0F476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📚 REFERENCES (APA Style)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Customer Relationship Management (CRM)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Buttle, F., &amp;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Maklan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(2019). Customer Relationship Management: Concepts and Technologies (3rd ed.). Routledge.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Payne, A., &amp; Frow, P. (2017). Relationship marketing: Key concepts and applications. Journal of the Academy of Marketing Science, 45(1), 1–24.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&amp; Social Media / Social CRM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Harrigan, P., Miles, M., &amp; Nguyen, B. (2020). Customer engagement and social media: A systematic review. Marketing Intelligence &amp; Planning, 38(3), 403–420.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Trainor, K. (2012). Relating social media technologies to performance: A capabilities-based perspective. Journal of Personal Selling &amp; Sales Management, 32(3), 317–331.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Choudhury, M., &amp; Harrigan, P. (2014). CRM to Social CRM: The integration of new technologies. Journal of Strategic Marketing, 22(2), 149–176.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M&amp;S Food – Digital and Social Media Strategy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Marketing Week. (2023). How M&amp;S is using social insight to strengthen its quality message.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Econsultancy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(2023). How M&amp;S embraces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TikTok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employee-generated content.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Canvas Business Model. (2024). Marks &amp; Spencer Marketing Strategy Analysis.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Embryo Digital. (2024). M&amp;S Brand Analysis.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Customer Experience, Engagement &amp; Loyalty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Lemon, K., &amp; Verhoef, P. (2016). Understanding customer experience throughout the customer journey. Journal of Marketing, 80(6), 69–96.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Verhoef, P.,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Reinartz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W., &amp;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Krafft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(2010). Customer engagement behaviours: The role of digital channels. Journal of Service Research, 13(3), 247–252.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Media Strategy &amp; Organisational Performance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Kaplan, A., &amp;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Haenlein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(2010). Users of the world unite! The challenges and opportunities of social media. Business Horizons, 53(1), 59–68.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Kumar, V., Petersen, A., &amp; Leone, R. (2010). Driving profitability through customer loyalty and engagement. Journal of Marketing, 74(4), 1–17.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Loyalty Programs &amp; Personalisation (Relevant to M&amp;S Sparks)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Dorotic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Bijmolt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T., &amp; Verhoef, P. (2012). Loyalty programs: Current knowledge and research directions. International Journal of Management Reviews, 14(3), 217–237.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Neslin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&amp; Shankar, V. (2009). Key issues in multichannel customer management. Journal of Interactive Marketing, 23(1), 70–81.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  <a:ea typeface="Aptos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05C140-4432-44E7-B17E-6B6D8D0498DA}"/>
              </a:ext>
            </a:extLst>
          </p:cNvPr>
          <p:cNvSpPr/>
          <p:nvPr/>
        </p:nvSpPr>
        <p:spPr>
          <a:xfrm>
            <a:off x="12831745" y="7757327"/>
            <a:ext cx="1698171" cy="3918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68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1271</Words>
  <Application>Microsoft Office PowerPoint</Application>
  <PresentationFormat>Custom</PresentationFormat>
  <Paragraphs>123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Instrument Sans Medium</vt:lpstr>
      <vt:lpstr>Symbol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Cosmin Budac</cp:lastModifiedBy>
  <cp:revision>6</cp:revision>
  <dcterms:created xsi:type="dcterms:W3CDTF">2025-11-30T21:35:32Z</dcterms:created>
  <dcterms:modified xsi:type="dcterms:W3CDTF">2025-11-30T23:51:04Z</dcterms:modified>
</cp:coreProperties>
</file>