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71" r:id="rId3"/>
    <p:sldId id="257" r:id="rId4"/>
    <p:sldId id="258" r:id="rId5"/>
    <p:sldId id="273" r:id="rId6"/>
    <p:sldId id="259" r:id="rId7"/>
    <p:sldId id="260" r:id="rId8"/>
    <p:sldId id="261" r:id="rId9"/>
    <p:sldId id="262" r:id="rId10"/>
    <p:sldId id="278" r:id="rId11"/>
    <p:sldId id="263" r:id="rId12"/>
    <p:sldId id="279" r:id="rId13"/>
    <p:sldId id="264" r:id="rId14"/>
    <p:sldId id="280" r:id="rId15"/>
    <p:sldId id="275" r:id="rId16"/>
    <p:sldId id="274" r:id="rId17"/>
    <p:sldId id="267" r:id="rId18"/>
    <p:sldId id="268" r:id="rId19"/>
    <p:sldId id="269" r:id="rId20"/>
    <p:sldId id="270" r:id="rId21"/>
    <p:sldId id="281" r:id="rId22"/>
    <p:sldId id="272" r:id="rId23"/>
    <p:sldId id="27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9" autoAdjust="0"/>
    <p:restoredTop sz="94660"/>
  </p:normalViewPr>
  <p:slideViewPr>
    <p:cSldViewPr snapToGrid="0">
      <p:cViewPr varScale="1">
        <p:scale>
          <a:sx n="72" d="100"/>
          <a:sy n="72" d="100"/>
        </p:scale>
        <p:origin x="7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4193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51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73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98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46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81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185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56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1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894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9525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827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064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300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062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76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8849752-9539-43A5-8ED9-3FF6671B187B}" type="datetimeFigureOut">
              <a:rPr lang="en-GB" smtClean="0"/>
              <a:t>12/05/2018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2EE7697-4FF1-4042-AB85-41ADDDB57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2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md.com/parenting/features/tv-violence-cause-child-anxiety-aggressive-behavior#2" TargetMode="External"/><Relationship Id="rId2" Type="http://schemas.openxmlformats.org/officeDocument/2006/relationships/hyperlink" Target="https://www.bacp.co.uk/media/2176/bacp-ethical-framework-for-the-counselling-profession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eb.a.ebscohost.com.ezproxy.uwtsd.ac.uk/ehost/pdfviewer/pdfviewer?vid=1&amp;sid=ede430db-2b4d-47c2-b3a8-205f0a493e69@sessionmgr4006" TargetMode="External"/><Relationship Id="rId4" Type="http://schemas.openxmlformats.org/officeDocument/2006/relationships/hyperlink" Target="https://www.epainassist.com/mental-health/can-watching-television-trigger-anxiety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eb.b.ebscohost.com.ezproxy.uwtsd.ac.uk/ehost/detail/detail?vid=0&amp;sid=d0a84f37-4f2f-4ff6-adb4-8e78345dfcb4@sessionmgr104&amp;bdata=JnNpdGU9ZWhvc3QtbGl2ZQ%3d%3d#AN=9406161379&amp;db=aph" TargetMode="External"/><Relationship Id="rId2" Type="http://schemas.openxmlformats.org/officeDocument/2006/relationships/hyperlink" Target="http://journals.sagepub.com/doi/abs/10.1177/160940691773384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xietyexit.com/television-worst-thing-for-anxiety/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channel/UCXJXseIMvqSp9-YMTgnlG6w" TargetMode="External"/><Relationship Id="rId13" Type="http://schemas.openxmlformats.org/officeDocument/2006/relationships/hyperlink" Target="http://www.mbuguanjihia.com/business/three-problems-choking-africas-technology-entrepreneurs.html" TargetMode="External"/><Relationship Id="rId3" Type="http://schemas.openxmlformats.org/officeDocument/2006/relationships/hyperlink" Target="http://enil.eu/news/introducing-enils-independent-living-research-network/" TargetMode="External"/><Relationship Id="rId7" Type="http://schemas.openxmlformats.org/officeDocument/2006/relationships/hyperlink" Target="https://www.ourbodiesourselves.org/health-topics/body-image/" TargetMode="External"/><Relationship Id="rId12" Type="http://schemas.openxmlformats.org/officeDocument/2006/relationships/hyperlink" Target="https://www.psychologytoday.com/us/blog/what-mentally-strong-people-dont-do/201704/is-it-best-be-emotionally-intelligent-or-mentally" TargetMode="External"/><Relationship Id="rId2" Type="http://schemas.openxmlformats.org/officeDocument/2006/relationships/hyperlink" Target="https://www.seemescotland.org/young-people/young-peoples-mental-heal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heconversation.com/does-developing-bad-behaviour-in-primary-school-affect-a-childs-grades-46116" TargetMode="External"/><Relationship Id="rId11" Type="http://schemas.openxmlformats.org/officeDocument/2006/relationships/hyperlink" Target="https://www.amazon.co.uk/Kerry-Katona-Real-Fitness-DVD/dp/B00492C7KQ" TargetMode="External"/><Relationship Id="rId5" Type="http://schemas.openxmlformats.org/officeDocument/2006/relationships/hyperlink" Target="https://selfgrasp.com/marketing/what-is-a-focus-group/" TargetMode="External"/><Relationship Id="rId10" Type="http://schemas.openxmlformats.org/officeDocument/2006/relationships/hyperlink" Target="https://www.amazon.co.uk/Scarletts-Superslim-Me-Plan-DVD/dp/B01MA6GK4O" TargetMode="External"/><Relationship Id="rId4" Type="http://schemas.openxmlformats.org/officeDocument/2006/relationships/hyperlink" Target="http://bethlehemhouse.net/index.php/focus-group/?s" TargetMode="External"/><Relationship Id="rId9" Type="http://schemas.openxmlformats.org/officeDocument/2006/relationships/hyperlink" Target="https://en.wikipedia.org/wiki/EastEnd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77F64-98E7-41E9-AC04-2F069D52B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969" y="4048913"/>
            <a:ext cx="10494062" cy="127053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Television and Mental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A9207-BD01-47D6-A7A7-D06B2E881E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969" y="5319449"/>
            <a:ext cx="10494062" cy="702645"/>
          </a:xfrm>
        </p:spPr>
        <p:txBody>
          <a:bodyPr>
            <a:normAutofit/>
          </a:bodyPr>
          <a:lstStyle/>
          <a:p>
            <a:r>
              <a:rPr lang="en-GB" sz="1800" dirty="0"/>
              <a:t>Dana Evans – P145607, Empirical research skills, 15</a:t>
            </a:r>
            <a:r>
              <a:rPr lang="en-GB" sz="1800" baseline="30000" dirty="0"/>
              <a:t>th</a:t>
            </a:r>
            <a:r>
              <a:rPr lang="en-GB" sz="1800" dirty="0"/>
              <a:t> May 2018</a:t>
            </a:r>
          </a:p>
        </p:txBody>
      </p:sp>
      <p:pic>
        <p:nvPicPr>
          <p:cNvPr id="1026" name="Picture 2" descr="Image result for television mental health">
            <a:extLst>
              <a:ext uri="{FF2B5EF4-FFF2-40B4-BE49-F238E27FC236}">
                <a16:creationId xmlns:a16="http://schemas.microsoft.com/office/drawing/2014/main" id="{1CA3225A-1BF4-42A5-BF08-DA54E2D4B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25897">
            <a:off x="2543714" y="521207"/>
            <a:ext cx="7022882" cy="388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BFD058-B19C-4298-8052-33667C4CC4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03698">
            <a:off x="3570124" y="620668"/>
            <a:ext cx="5017187" cy="2959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846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C4DD4-F799-46A3-8CFA-A2F7619EA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311832"/>
            <a:ext cx="10353761" cy="1326321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AA14-F478-4F1A-9FF7-CE9DA29534F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8989" y="1668429"/>
            <a:ext cx="5259608" cy="4354684"/>
          </a:xfrm>
        </p:spPr>
        <p:txBody>
          <a:bodyPr>
            <a:normAutofit fontScale="77500" lnSpcReduction="20000"/>
          </a:bodyPr>
          <a:lstStyle/>
          <a:p>
            <a:r>
              <a:rPr lang="en-GB" sz="3000" dirty="0"/>
              <a:t>My research </a:t>
            </a:r>
          </a:p>
          <a:p>
            <a:r>
              <a:rPr lang="en-GB" sz="3000" dirty="0"/>
              <a:t>Method </a:t>
            </a:r>
          </a:p>
          <a:p>
            <a:r>
              <a:rPr lang="en-GB" sz="3000" dirty="0"/>
              <a:t>Questions</a:t>
            </a:r>
          </a:p>
          <a:p>
            <a:r>
              <a:rPr lang="en-GB" sz="3000" dirty="0"/>
              <a:t>Focus group </a:t>
            </a:r>
          </a:p>
          <a:p>
            <a:r>
              <a:rPr lang="en-GB" sz="3000" dirty="0"/>
              <a:t>Themes</a:t>
            </a:r>
          </a:p>
          <a:p>
            <a:r>
              <a:rPr lang="en-GB" sz="3000" dirty="0"/>
              <a:t>Impressionable fans </a:t>
            </a:r>
          </a:p>
          <a:p>
            <a:r>
              <a:rPr lang="en-GB" sz="3000" dirty="0"/>
              <a:t>Previously on </a:t>
            </a:r>
          </a:p>
          <a:p>
            <a:r>
              <a:rPr lang="en-GB" sz="3000" dirty="0"/>
              <a:t>Body over mind</a:t>
            </a:r>
          </a:p>
          <a:p>
            <a:pPr marL="0" indent="0">
              <a:buNone/>
            </a:pPr>
            <a:r>
              <a:rPr lang="en-GB" sz="30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FE38B-27F4-4999-9739-2EF4CE90EC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3404" y="1863032"/>
            <a:ext cx="5187530" cy="4160081"/>
          </a:xfrm>
        </p:spPr>
        <p:txBody>
          <a:bodyPr>
            <a:normAutofit/>
          </a:bodyPr>
          <a:lstStyle/>
          <a:p>
            <a:r>
              <a:rPr lang="en-GB" sz="2800" dirty="0"/>
              <a:t>Strengths </a:t>
            </a:r>
          </a:p>
          <a:p>
            <a:r>
              <a:rPr lang="en-GB" sz="2800" dirty="0"/>
              <a:t>Problems and limitations </a:t>
            </a:r>
          </a:p>
          <a:p>
            <a:r>
              <a:rPr lang="en-GB" sz="2800" dirty="0"/>
              <a:t>Recommendations</a:t>
            </a:r>
          </a:p>
          <a:p>
            <a:r>
              <a:rPr lang="en-GB" sz="2800" dirty="0"/>
              <a:t>Future research</a:t>
            </a:r>
          </a:p>
          <a:p>
            <a:r>
              <a:rPr lang="en-GB" sz="2800" dirty="0"/>
              <a:t>Questions?</a:t>
            </a:r>
          </a:p>
          <a:p>
            <a:r>
              <a:rPr lang="en-GB" sz="2800" dirty="0"/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3773248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DB3D33-B6E5-4DC9-BE72-BA0F680BE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432" b="2"/>
          <a:stretch/>
        </p:blipFill>
        <p:spPr>
          <a:xfrm>
            <a:off x="20" y="-1"/>
            <a:ext cx="4635987" cy="4206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32376E-D195-45F7-B21E-E4D3006F1B2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329" b="-1"/>
          <a:stretch/>
        </p:blipFill>
        <p:spPr>
          <a:xfrm>
            <a:off x="20" y="4206241"/>
            <a:ext cx="4635987" cy="26602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863E3A-95C7-4758-9F99-00E836D2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2216" y="45720"/>
            <a:ext cx="6340084" cy="726831"/>
          </a:xfrm>
        </p:spPr>
        <p:txBody>
          <a:bodyPr>
            <a:normAutofit fontScale="90000"/>
          </a:bodyPr>
          <a:lstStyle/>
          <a:p>
            <a:r>
              <a:rPr lang="en-GB" dirty="0"/>
              <a:t>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AFAF4-A7B2-45ED-9B3D-729221AF621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87989" y="45720"/>
            <a:ext cx="7128538" cy="615109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800" dirty="0"/>
              <a:t>Mental illness and television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The way tv effects a persons wellbeing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Tv can scare children (Chakraburtty, 2007)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Subliminal messaging (SIMSEK, 2017)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Tv trigged anxiety (Kerkar, 2016)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Potts and Sanchez (1994) news amplified depression,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Kimmerle and cress (2013) tv negative light. 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The gap in knowledge?</a:t>
            </a:r>
          </a:p>
        </p:txBody>
      </p:sp>
    </p:spTree>
    <p:extLst>
      <p:ext uri="{BB962C8B-B14F-4D97-AF65-F5344CB8AC3E}">
        <p14:creationId xmlns:p14="http://schemas.microsoft.com/office/powerpoint/2010/main" val="1307089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8492A138-EC4F-4F03-B497-EBDF2443FC0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thematic analysis">
            <a:extLst>
              <a:ext uri="{FF2B5EF4-FFF2-40B4-BE49-F238E27FC236}">
                <a16:creationId xmlns:a16="http://schemas.microsoft.com/office/drawing/2014/main" id="{BD3BE2B8-F22E-48F4-8503-AC3EF0357A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696" r="-8485" b="-15253"/>
          <a:stretch/>
        </p:blipFill>
        <p:spPr bwMode="auto">
          <a:xfrm>
            <a:off x="6492240" y="2337118"/>
            <a:ext cx="4931275" cy="36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4A6C13-4DDC-4DAC-9863-8E5CD9091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10792837" cy="1485900"/>
          </a:xfrm>
        </p:spPr>
        <p:txBody>
          <a:bodyPr>
            <a:normAutofit/>
          </a:bodyPr>
          <a:lstStyle/>
          <a:p>
            <a:r>
              <a:rPr lang="en-GB"/>
              <a:t>Method – Thematic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1C168-50E4-4955-ABAD-E4DDFE121F8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1062" y="1987826"/>
            <a:ext cx="6016486" cy="4399722"/>
          </a:xfrm>
        </p:spPr>
        <p:txBody>
          <a:bodyPr anchor="t">
            <a:normAutofit fontScale="92500"/>
          </a:bodyPr>
          <a:lstStyle/>
          <a:p>
            <a:r>
              <a:rPr lang="en-GB" sz="2400" dirty="0"/>
              <a:t>What is it? (Nowell, Et al. 2017).</a:t>
            </a:r>
          </a:p>
          <a:p>
            <a:endParaRPr lang="en-GB" sz="2400" dirty="0"/>
          </a:p>
          <a:p>
            <a:r>
              <a:rPr lang="en-GB" sz="2400" dirty="0"/>
              <a:t>Social constructivist perspective</a:t>
            </a:r>
          </a:p>
          <a:p>
            <a:r>
              <a:rPr lang="en-GB" sz="2400" dirty="0"/>
              <a:t>Semantic and latent approach with coding.</a:t>
            </a:r>
          </a:p>
          <a:p>
            <a:endParaRPr lang="en-GB" sz="2400" dirty="0"/>
          </a:p>
          <a:p>
            <a:r>
              <a:rPr lang="en-GB" sz="2400" dirty="0"/>
              <a:t>Did it work well?</a:t>
            </a:r>
          </a:p>
          <a:p>
            <a:endParaRPr lang="en-GB" sz="2400" dirty="0"/>
          </a:p>
          <a:p>
            <a:r>
              <a:rPr lang="en-GB" sz="2400" dirty="0"/>
              <a:t>Ethics (BACP 2016).</a:t>
            </a:r>
          </a:p>
        </p:txBody>
      </p:sp>
    </p:spTree>
    <p:extLst>
      <p:ext uri="{BB962C8B-B14F-4D97-AF65-F5344CB8AC3E}">
        <p14:creationId xmlns:p14="http://schemas.microsoft.com/office/powerpoint/2010/main" val="161428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C2E34-A3FE-4496-88EA-6972A1A68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for the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F5429-1F46-4756-B2CD-42BF57EB42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018" y="1837765"/>
            <a:ext cx="11635408" cy="4041913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In what way can counselling address mental illnesses caused by television? </a:t>
            </a:r>
          </a:p>
          <a:p>
            <a:r>
              <a:rPr lang="en-GB" sz="2800" dirty="0"/>
              <a:t>1. At what age do you think television starts to have an effect on a person’s mental health? </a:t>
            </a:r>
          </a:p>
          <a:p>
            <a:r>
              <a:rPr lang="en-GB" sz="2800" dirty="0"/>
              <a:t>2. With more television shows portraying mental health in a negative and positive light, how can this effect a person’s mental health? </a:t>
            </a:r>
          </a:p>
          <a:p>
            <a:r>
              <a:rPr lang="en-GB" sz="2800" dirty="0"/>
              <a:t>3. With television being viewed by millions each day, how can people of influence; celebrities, news reporters, government members, have an effect on mental health? </a:t>
            </a:r>
          </a:p>
          <a:p>
            <a:r>
              <a:rPr lang="en-GB" sz="2800" dirty="0"/>
              <a:t>4. How can counselling address these issues?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006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CFDB4-2D95-455E-AB9C-0F660C570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85D68-DE9A-405D-A84A-34E20DAAE7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5530" y="1470991"/>
            <a:ext cx="5526157" cy="4094922"/>
          </a:xfrm>
        </p:spPr>
        <p:txBody>
          <a:bodyPr>
            <a:normAutofit lnSpcReduction="10000"/>
          </a:bodyPr>
          <a:lstStyle/>
          <a:p>
            <a:endParaRPr lang="en-GB" sz="2600" dirty="0"/>
          </a:p>
          <a:p>
            <a:endParaRPr lang="en-GB" sz="2600" dirty="0"/>
          </a:p>
          <a:p>
            <a:r>
              <a:rPr lang="en-GB" sz="3000" dirty="0"/>
              <a:t>What Documentation was available to participants?</a:t>
            </a:r>
          </a:p>
          <a:p>
            <a:endParaRPr lang="en-GB" sz="3000" dirty="0"/>
          </a:p>
          <a:p>
            <a:r>
              <a:rPr lang="en-GB" sz="3000" dirty="0"/>
              <a:t>What were the participants like?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30A9C3-2F89-4F7E-86AF-C1C59F443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527" y="1971190"/>
            <a:ext cx="6074785" cy="230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494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31B851-1B0D-4603-9F65-13C9327937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188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0E1A081-79F8-4C8B-978A-A78E2F9BAE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29766" y="609600"/>
            <a:ext cx="7562234" cy="5638800"/>
          </a:xfrm>
          <a:prstGeom prst="rect">
            <a:avLst/>
          </a:pr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8A057-5CDC-4C9F-9196-95F005009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9150" y="1227660"/>
            <a:ext cx="6413335" cy="11519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5FFC3-2B13-4E98-9A16-B86356578F4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79152" y="2446866"/>
            <a:ext cx="6413334" cy="380153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Opening with a reminders of the written consent followed with verbal consent.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Questions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Group comfortable with answering questions.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Closing with debrief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131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4E15D-6463-4D38-AA36-1B1B765E8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3D932-A14B-4EE5-B499-AA68EFA4D2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1000" y="1483415"/>
            <a:ext cx="10394707" cy="3311189"/>
          </a:xfrm>
        </p:spPr>
        <p:txBody>
          <a:bodyPr/>
          <a:lstStyle/>
          <a:p>
            <a:r>
              <a:rPr lang="en-GB" sz="2800" dirty="0"/>
              <a:t>Themes were found from doing thematic analysis, </a:t>
            </a:r>
          </a:p>
          <a:p>
            <a:endParaRPr lang="en-GB" sz="2800" dirty="0"/>
          </a:p>
          <a:p>
            <a:r>
              <a:rPr lang="en-GB" sz="2800" dirty="0"/>
              <a:t>The following slides contain the themes.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3F11C7-CD1B-4240-A529-154F5A565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8388" y="4106917"/>
            <a:ext cx="6835223" cy="2278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48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4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2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9" name="Picture 2" descr="Image result for behaviour">
            <a:extLst>
              <a:ext uri="{FF2B5EF4-FFF2-40B4-BE49-F238E27FC236}">
                <a16:creationId xmlns:a16="http://schemas.microsoft.com/office/drawing/2014/main" id="{A4A0978F-AA12-4C6E-A9B4-10A109B09BE5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339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Freeform 9">
            <a:extLst>
              <a:ext uri="{FF2B5EF4-FFF2-40B4-BE49-F238E27FC236}">
                <a16:creationId xmlns:a16="http://schemas.microsoft.com/office/drawing/2014/main" id="{BE135C2E-C781-46AF-BE4C-9B57C07D9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8288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6" name="5-Point Star 12">
            <a:extLst>
              <a:ext uri="{FF2B5EF4-FFF2-40B4-BE49-F238E27FC236}">
                <a16:creationId xmlns:a16="http://schemas.microsoft.com/office/drawing/2014/main" id="{EB803A74-8E46-4CF3-B85A-2F618214C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829D1-5E0D-4E76-871F-7401CF984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18527" y="3778869"/>
            <a:ext cx="10264470" cy="12500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7400" dirty="0">
                <a:solidFill>
                  <a:schemeClr val="bg1"/>
                </a:solidFill>
              </a:rPr>
              <a:t>Impressionable Fans- theme one </a:t>
            </a:r>
          </a:p>
        </p:txBody>
      </p:sp>
    </p:spTree>
    <p:extLst>
      <p:ext uri="{BB962C8B-B14F-4D97-AF65-F5344CB8AC3E}">
        <p14:creationId xmlns:p14="http://schemas.microsoft.com/office/powerpoint/2010/main" val="1705285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84D9B-2F5D-48DA-8D5D-4B5828A2F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2192" y="248477"/>
            <a:ext cx="5887277" cy="877957"/>
          </a:xfrm>
        </p:spPr>
        <p:txBody>
          <a:bodyPr>
            <a:normAutofit fontScale="90000"/>
          </a:bodyPr>
          <a:lstStyle/>
          <a:p>
            <a:r>
              <a:rPr lang="en-GB" dirty="0"/>
              <a:t>Impressionable fans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C62E4-054C-422F-A9A9-8EE722A53BF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48478" y="1300054"/>
            <a:ext cx="10394707" cy="4257891"/>
          </a:xfrm>
        </p:spPr>
        <p:txBody>
          <a:bodyPr>
            <a:normAutofit/>
          </a:bodyPr>
          <a:lstStyle/>
          <a:p>
            <a:r>
              <a:rPr lang="en-GB" sz="2800" dirty="0"/>
              <a:t>‘because of something they may have watched, like a child might have a fear,’</a:t>
            </a:r>
          </a:p>
          <a:p>
            <a:r>
              <a:rPr lang="en-GB" sz="2800" dirty="0"/>
              <a:t>‘been behaving in that way, and it is, it is, naughty and how their behaviours is really bad towards their parents’</a:t>
            </a:r>
          </a:p>
          <a:p>
            <a:r>
              <a:rPr lang="en-GB" sz="2800" dirty="0"/>
              <a:t>‘even programs with shooting and things like that and kids take it into to school, where they're play fighting’</a:t>
            </a:r>
          </a:p>
          <a:p>
            <a:r>
              <a:rPr lang="en-GB" sz="2800" dirty="0"/>
              <a:t>‘maybe it will make them want to interact’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94005D-88FE-4B8D-9AB3-D7DDBE1DB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445" y="4283653"/>
            <a:ext cx="2608118" cy="2074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751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5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3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2" name="Picture 4" descr="Image result for popular tv series">
            <a:extLst>
              <a:ext uri="{FF2B5EF4-FFF2-40B4-BE49-F238E27FC236}">
                <a16:creationId xmlns:a16="http://schemas.microsoft.com/office/drawing/2014/main" id="{63097DAB-DD19-4C1D-A6E3-9CE0594C3F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F5EB5-0082-48E7-8CF8-BFEF626F0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000" dirty="0">
                <a:solidFill>
                  <a:schemeClr val="tx1"/>
                </a:solidFill>
              </a:rPr>
              <a:t>Previously on…– theme 2</a:t>
            </a:r>
          </a:p>
        </p:txBody>
      </p:sp>
    </p:spTree>
    <p:extLst>
      <p:ext uri="{BB962C8B-B14F-4D97-AF65-F5344CB8AC3E}">
        <p14:creationId xmlns:p14="http://schemas.microsoft.com/office/powerpoint/2010/main" val="4280078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05035-648A-43FC-AEBE-AA72D9502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7039" y="0"/>
            <a:ext cx="5237921" cy="1151965"/>
          </a:xfrm>
        </p:spPr>
        <p:txBody>
          <a:bodyPr/>
          <a:lstStyle/>
          <a:p>
            <a:r>
              <a:rPr lang="en-GB" dirty="0"/>
              <a:t>Previously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64EC9-1A7A-47B0-8318-F06C06BF380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575982"/>
            <a:ext cx="10177670" cy="5251804"/>
          </a:xfrm>
        </p:spPr>
        <p:txBody>
          <a:bodyPr>
            <a:normAutofit/>
          </a:bodyPr>
          <a:lstStyle/>
          <a:p>
            <a:r>
              <a:rPr lang="en-GB" sz="2400" dirty="0"/>
              <a:t>‘watching like horrid henry and stuff like that, and they’ve actually been behaving in that way’</a:t>
            </a:r>
          </a:p>
          <a:p>
            <a:r>
              <a:rPr lang="en-GB" sz="2400" dirty="0"/>
              <a:t>‘For example because of something they’ve watched when they were 5 and it may continue, into a later stage, because of what they, they witnessed when they were younger’</a:t>
            </a:r>
          </a:p>
          <a:p>
            <a:r>
              <a:rPr lang="en-GB" sz="2400" dirty="0"/>
              <a:t>‘television shows like EastEnders for example where we see, erm, Stacey slater suffering with her bipolar, I found that massively insightful’</a:t>
            </a:r>
          </a:p>
          <a:p>
            <a:r>
              <a:rPr lang="en-GB" sz="2400" dirty="0"/>
              <a:t>‘to understand when you’ve got someone in your class who is constantly doing something because of their OCD and I think that helps in that positive way’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E06850-F4B6-425E-8585-D5DBED410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759" y="327619"/>
            <a:ext cx="1648691" cy="16486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F3151D-6BF9-4370-8427-64A1C7556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5072" y="4815168"/>
            <a:ext cx="2619375" cy="146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38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>
            <a:extLst>
              <a:ext uri="{FF2B5EF4-FFF2-40B4-BE49-F238E27FC236}">
                <a16:creationId xmlns:a16="http://schemas.microsoft.com/office/drawing/2014/main" id="{576E8DBD-6DBD-4FCB-8FE8-8F0425C0B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4" name="Freeform 11">
            <a:extLst>
              <a:ext uri="{FF2B5EF4-FFF2-40B4-BE49-F238E27FC236}">
                <a16:creationId xmlns:a16="http://schemas.microsoft.com/office/drawing/2014/main" id="{70BE0118-665B-49AC-8ED9-B29C009C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3">
            <a:extLst>
              <a:ext uri="{FF2B5EF4-FFF2-40B4-BE49-F238E27FC236}">
                <a16:creationId xmlns:a16="http://schemas.microsoft.com/office/drawing/2014/main" id="{DB8E4593-3024-4A7B-92FB-8114D72E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Freeform 25">
            <a:extLst>
              <a:ext uri="{FF2B5EF4-FFF2-40B4-BE49-F238E27FC236}">
                <a16:creationId xmlns:a16="http://schemas.microsoft.com/office/drawing/2014/main" id="{F72029E6-113E-4A42-8D29-4B796B39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Freeform 14">
            <a:extLst>
              <a:ext uri="{FF2B5EF4-FFF2-40B4-BE49-F238E27FC236}">
                <a16:creationId xmlns:a16="http://schemas.microsoft.com/office/drawing/2014/main" id="{FBAE6AE5-2B20-46E6-B338-A385BFF0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2" name="5-Point Star 24">
            <a:extLst>
              <a:ext uri="{FF2B5EF4-FFF2-40B4-BE49-F238E27FC236}">
                <a16:creationId xmlns:a16="http://schemas.microsoft.com/office/drawing/2014/main" id="{4555B12C-E2CF-448D-918F-96D0958DC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9EB9FA3F-CAB0-4533-9364-224CEC6FF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5-Point Star 31">
            <a:extLst>
              <a:ext uri="{FF2B5EF4-FFF2-40B4-BE49-F238E27FC236}">
                <a16:creationId xmlns:a16="http://schemas.microsoft.com/office/drawing/2014/main" id="{42B0C1BF-5CB1-40DA-9A22-5452B5469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3408" y="6388943"/>
            <a:ext cx="373049" cy="373049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7" name="Picture 2" descr="Image result for body image">
            <a:extLst>
              <a:ext uri="{FF2B5EF4-FFF2-40B4-BE49-F238E27FC236}">
                <a16:creationId xmlns:a16="http://schemas.microsoft.com/office/drawing/2014/main" id="{6F850790-4992-40B5-B07C-F06AFE7044B2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140" y="691546"/>
            <a:ext cx="7724602" cy="351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51C700-0DDE-46E4-B4ED-7A504C796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47" y="4519749"/>
            <a:ext cx="10805790" cy="1270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dirty="0"/>
              <a:t>Body over mind- theme 3</a:t>
            </a:r>
          </a:p>
        </p:txBody>
      </p:sp>
    </p:spTree>
    <p:extLst>
      <p:ext uri="{BB962C8B-B14F-4D97-AF65-F5344CB8AC3E}">
        <p14:creationId xmlns:p14="http://schemas.microsoft.com/office/powerpoint/2010/main" val="1703679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6B7DF66-9C53-4104-A2D0-29A84D227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282" y="457200"/>
            <a:ext cx="5824059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9EFF68-B5AB-433B-98F5-3CE73E06C2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04" r="7262" b="-1"/>
          <a:stretch/>
        </p:blipFill>
        <p:spPr>
          <a:xfrm>
            <a:off x="5611749" y="689358"/>
            <a:ext cx="2608785" cy="42196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7DC04C-FFB6-4224-A413-DE493B7034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05" r="3370" b="4"/>
          <a:stretch/>
        </p:blipFill>
        <p:spPr>
          <a:xfrm>
            <a:off x="8343978" y="683155"/>
            <a:ext cx="2614164" cy="42258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1C00C5-B30D-436E-849A-541EA5C97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17" y="451242"/>
            <a:ext cx="4698750" cy="1151965"/>
          </a:xfrm>
        </p:spPr>
        <p:txBody>
          <a:bodyPr>
            <a:normAutofit fontScale="90000"/>
          </a:bodyPr>
          <a:lstStyle/>
          <a:p>
            <a:r>
              <a:rPr lang="en-GB" dirty="0"/>
              <a:t>The perfect body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40F1A-831C-4F87-9A42-5A956E2A05A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9217" y="1550778"/>
            <a:ext cx="4698750" cy="410880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‘</a:t>
            </a:r>
            <a:r>
              <a:rPr lang="en-GB" sz="2800" dirty="0"/>
              <a:t>Its not showing the true… true… transformation and I think if they saw that their mental health would not be effected.’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‘I wanna look like that, they can obsess over it’</a:t>
            </a:r>
          </a:p>
          <a:p>
            <a:pPr>
              <a:lnSpc>
                <a:spcPct val="110000"/>
              </a:lnSpc>
            </a:pPr>
            <a:r>
              <a:rPr lang="en-GB" sz="2800" dirty="0"/>
              <a:t>‘example fitness DVD’s’</a:t>
            </a:r>
          </a:p>
        </p:txBody>
      </p:sp>
    </p:spTree>
    <p:extLst>
      <p:ext uri="{BB962C8B-B14F-4D97-AF65-F5344CB8AC3E}">
        <p14:creationId xmlns:p14="http://schemas.microsoft.com/office/powerpoint/2010/main" val="827798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EBDF3C-61A6-450C-8532-9276D9A1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8D8582-3885-4A5A-A097-20A5EFA4C2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582" y="689358"/>
            <a:ext cx="5964147" cy="42196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2A0138-01D4-49CE-B90C-C4BAA9D1E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>
            <a:normAutofit/>
          </a:bodyPr>
          <a:lstStyle/>
          <a:p>
            <a:r>
              <a:rPr lang="en-GB" sz="440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B3215-AEE4-41F6-A7FE-933368EB922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6592" y="2071048"/>
            <a:ext cx="3076090" cy="3072290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800" dirty="0"/>
              <a:t>Small group</a:t>
            </a:r>
          </a:p>
          <a:p>
            <a:r>
              <a:rPr lang="en-GB" sz="2800" dirty="0"/>
              <a:t>Counselling students</a:t>
            </a:r>
          </a:p>
          <a:p>
            <a:r>
              <a:rPr lang="en-GB" sz="2800" dirty="0"/>
              <a:t>Female participants </a:t>
            </a:r>
          </a:p>
          <a:p>
            <a:r>
              <a:rPr lang="en-GB" sz="2800" dirty="0"/>
              <a:t>Modern subject 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597360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15F5F-9E40-4873-A2AF-F81FCC5CC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1491" y="500062"/>
            <a:ext cx="8716618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Problems 				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3323F-1E1F-4D38-A9F9-DB0521346ED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192434" y="1895062"/>
            <a:ext cx="5766036" cy="359133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All female group.</a:t>
            </a:r>
          </a:p>
          <a:p>
            <a:r>
              <a:rPr lang="en-GB" sz="2800" dirty="0"/>
              <a:t>All counselling students. </a:t>
            </a:r>
          </a:p>
          <a:p>
            <a:r>
              <a:rPr lang="en-GB" sz="2800" dirty="0"/>
              <a:t>Distribution of age, wasn’t a representative sample of people. </a:t>
            </a:r>
          </a:p>
          <a:p>
            <a:r>
              <a:rPr lang="en-GB" sz="2800" dirty="0"/>
              <a:t>Small group</a:t>
            </a:r>
          </a:p>
          <a:p>
            <a:r>
              <a:rPr lang="en-GB" sz="2800" dirty="0"/>
              <a:t>Time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D33960-FBC0-441B-A10C-12741E62F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69281"/>
            <a:ext cx="2619375" cy="1743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2968C2-BED1-49D5-AF6B-4F85D2BF45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018" b="34332"/>
          <a:stretch/>
        </p:blipFill>
        <p:spPr>
          <a:xfrm>
            <a:off x="8600659" y="4386292"/>
            <a:ext cx="2895600" cy="70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52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1BCAD38B-5F61-4FEB-A1D1-5FC0D666D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04E869F-EBC2-416E-8FB7-4F6A45F66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122" name="Picture 2" descr="Image result for recommendation">
            <a:extLst>
              <a:ext uri="{FF2B5EF4-FFF2-40B4-BE49-F238E27FC236}">
                <a16:creationId xmlns:a16="http://schemas.microsoft.com/office/drawing/2014/main" id="{3B0B3512-90AF-464B-B354-4E564AD8EB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14" b="19788"/>
          <a:stretch/>
        </p:blipFill>
        <p:spPr bwMode="auto">
          <a:xfrm>
            <a:off x="20" y="10"/>
            <a:ext cx="11734780" cy="6408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E9AE32D-417D-4951-BD6D-383A7A5E6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C24B8-BDBC-4915-A57E-3FFC67090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1BAC5-1576-40D0-A53C-748BDF85EC1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90900" y="2250308"/>
            <a:ext cx="5410200" cy="331118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Longer timing </a:t>
            </a:r>
          </a:p>
          <a:p>
            <a:r>
              <a:rPr lang="en-GB" sz="3200" dirty="0"/>
              <a:t>Larger group </a:t>
            </a:r>
          </a:p>
          <a:p>
            <a:r>
              <a:rPr lang="en-GB" sz="3200" dirty="0"/>
              <a:t>Different ages </a:t>
            </a:r>
          </a:p>
          <a:p>
            <a:r>
              <a:rPr lang="en-GB" sz="3200" dirty="0"/>
              <a:t>Better time management</a:t>
            </a:r>
          </a:p>
          <a:p>
            <a:r>
              <a:rPr lang="en-GB" sz="3200" dirty="0"/>
              <a:t>Different group of people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495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3FC0B-EFE1-44D6-81EF-1F191E682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2C45A-DF24-4A04-BA6A-83D3057B9D9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data collected from the focus group allows for future research</a:t>
            </a:r>
          </a:p>
          <a:p>
            <a:r>
              <a:rPr lang="en-GB" sz="2800" dirty="0"/>
              <a:t>More data could be collected to have a define answer on whether or not television effects mental health.  </a:t>
            </a:r>
          </a:p>
        </p:txBody>
      </p:sp>
    </p:spTree>
    <p:extLst>
      <p:ext uri="{BB962C8B-B14F-4D97-AF65-F5344CB8AC3E}">
        <p14:creationId xmlns:p14="http://schemas.microsoft.com/office/powerpoint/2010/main" val="2463774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431DA-9190-4996-BEFA-A7723D066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9130" y="0"/>
            <a:ext cx="4703617" cy="1151965"/>
          </a:xfrm>
        </p:spPr>
        <p:txBody>
          <a:bodyPr>
            <a:normAutofit/>
          </a:bodyPr>
          <a:lstStyle/>
          <a:p>
            <a:r>
              <a:rPr lang="en-GB" sz="5400" dirty="0"/>
              <a:t>Any questions</a:t>
            </a:r>
          </a:p>
        </p:txBody>
      </p:sp>
      <p:pic>
        <p:nvPicPr>
          <p:cNvPr id="6146" name="Picture 2" descr="Image result for any questions">
            <a:extLst>
              <a:ext uri="{FF2B5EF4-FFF2-40B4-BE49-F238E27FC236}">
                <a16:creationId xmlns:a16="http://schemas.microsoft.com/office/drawing/2014/main" id="{892B6B40-0C0D-4FAF-ADB3-D1F81DA4E0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821" y="850826"/>
            <a:ext cx="6094268" cy="478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4733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8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38C562-394C-418A-BF6E-9A07E8BB22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" b="5405"/>
          <a:stretch/>
        </p:blipFill>
        <p:spPr>
          <a:xfrm rot="21420000">
            <a:off x="-118586" y="237518"/>
            <a:ext cx="4633277" cy="4518254"/>
          </a:xfrm>
          <a:custGeom>
            <a:avLst/>
            <a:gdLst>
              <a:gd name="connsiteX0" fmla="*/ 4633277 w 4633277"/>
              <a:gd name="connsiteY0" fmla="*/ 0 h 4410442"/>
              <a:gd name="connsiteX1" fmla="*/ 4633277 w 4633277"/>
              <a:gd name="connsiteY1" fmla="*/ 4410442 h 4410442"/>
              <a:gd name="connsiteX2" fmla="*/ 0 w 4633277"/>
              <a:gd name="connsiteY2" fmla="*/ 4410442 h 4410442"/>
              <a:gd name="connsiteX3" fmla="*/ 231142 w 4633277"/>
              <a:gd name="connsiteY3" fmla="*/ 0 h 4410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20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C7AF7-ED6B-4CB8-886A-D42B04BA7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959072" y="390182"/>
            <a:ext cx="5683314" cy="3284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600"/>
              <a:t>Thank you for listening. </a:t>
            </a:r>
            <a:br>
              <a:rPr lang="en-US" sz="5600"/>
            </a:br>
            <a:br>
              <a:rPr lang="en-US" sz="5600"/>
            </a:br>
            <a:r>
              <a:rPr lang="en-US" sz="5600"/>
              <a:t>The end. </a:t>
            </a:r>
          </a:p>
        </p:txBody>
      </p:sp>
    </p:spTree>
    <p:extLst>
      <p:ext uri="{BB962C8B-B14F-4D97-AF65-F5344CB8AC3E}">
        <p14:creationId xmlns:p14="http://schemas.microsoft.com/office/powerpoint/2010/main" val="97236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0DD84-C235-4E3A-9C7B-9D43FFE22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0FA3B-FC3B-4D77-B7FF-133E04779B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590261"/>
            <a:ext cx="11542643" cy="455874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BACP. (July 2016) Ethical Framework. [Online] Accessed: 07/03/18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https://www.bacp.co.uk/media/2176/bacp-ethical-framework-for-the-counselling-professions.pdf</a:t>
            </a:r>
            <a:endParaRPr lang="en-GB" dirty="0"/>
          </a:p>
          <a:p>
            <a:r>
              <a:rPr lang="en-GB" dirty="0"/>
              <a:t>Chakraburtty, A. (2007) Television violence, a cause of child anxiety and aggressive behaviour? [Online] Accessed: 13th December 2017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https://www.webmd.com/parenting/features/tv-violence-cause-child-anxiety-aggressive-behavior#2</a:t>
            </a:r>
            <a:endParaRPr lang="en-GB" dirty="0"/>
          </a:p>
          <a:p>
            <a:r>
              <a:rPr lang="en-GB" dirty="0"/>
              <a:t>Kerkar, P. (2016) </a:t>
            </a:r>
            <a:r>
              <a:rPr lang="en-GB" i="1" dirty="0"/>
              <a:t>Can watching television trigger anxiety?</a:t>
            </a:r>
            <a:r>
              <a:rPr lang="en-GB" dirty="0"/>
              <a:t> [Online] Accessed: 14</a:t>
            </a:r>
            <a:r>
              <a:rPr lang="en-GB" baseline="30000" dirty="0"/>
              <a:t>th</a:t>
            </a:r>
            <a:r>
              <a:rPr lang="en-GB" dirty="0"/>
              <a:t> December 2017</a:t>
            </a:r>
          </a:p>
          <a:p>
            <a:pPr marL="0" indent="0">
              <a:buNone/>
            </a:pPr>
            <a:r>
              <a:rPr lang="en-GB" u="sng" dirty="0">
                <a:hlinkClick r:id="rId4"/>
              </a:rPr>
              <a:t>https://www.epainassist.com/mental-health/can-watching-television-trigger-anxiety</a:t>
            </a:r>
            <a:endParaRPr lang="en-GB" dirty="0"/>
          </a:p>
          <a:p>
            <a:r>
              <a:rPr lang="en-GB" dirty="0"/>
              <a:t>Kimmerle, J., Cress, U. (2013) ‘The effects of TV and film exposure on knowledge about an attitude towards mental disorders’, </a:t>
            </a:r>
            <a:r>
              <a:rPr lang="en-GB" i="1" dirty="0"/>
              <a:t>Journal of community psychology. </a:t>
            </a:r>
            <a:r>
              <a:rPr lang="en-GB" dirty="0"/>
              <a:t>Vol 41 (8) pg. 931-943 [Online] Accessed: 6</a:t>
            </a:r>
            <a:r>
              <a:rPr lang="en-GB" baseline="30000" dirty="0"/>
              <a:t>th</a:t>
            </a:r>
            <a:r>
              <a:rPr lang="en-GB" dirty="0"/>
              <a:t> December 2017</a:t>
            </a:r>
          </a:p>
          <a:p>
            <a:pPr marL="0" indent="0">
              <a:buNone/>
            </a:pPr>
            <a:r>
              <a:rPr lang="en-GB" u="sng" dirty="0">
                <a:hlinkClick r:id="rId5"/>
              </a:rPr>
              <a:t>http://web.a.ebscohost.com.ezproxy.uwtsd.ac.uk/ehost/pdfviewer/pdfviewer?vid=1&amp;sid=ede430db-2b4d-47c2-b3a8-205f0a493e69%40sessionmgr4006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584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A1802-55E4-4580-8C92-919D3B85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191EA9-1DC4-4966-9A3B-A6B4388C2FC5}"/>
              </a:ext>
            </a:extLst>
          </p:cNvPr>
          <p:cNvSpPr txBox="1">
            <a:spLocks noGrp="1"/>
          </p:cNvSpPr>
          <p:nvPr>
            <p:ph sz="quarter" idx="13"/>
          </p:nvPr>
        </p:nvSpPr>
        <p:spPr>
          <a:xfrm>
            <a:off x="718930" y="1744289"/>
            <a:ext cx="10515600" cy="4226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Nowell, L., Et al. (2017) ‘Thematic analysis, striving to meet the trustworthiness criteria’, </a:t>
            </a:r>
            <a:r>
              <a:rPr lang="en-GB" sz="1800" i="1" dirty="0"/>
              <a:t>International journal of qualitative methods, </a:t>
            </a:r>
            <a:r>
              <a:rPr lang="en-GB" sz="1800" dirty="0"/>
              <a:t>Vol 16, pp. 2-6. [Online] Accessed:07/03/18</a:t>
            </a:r>
          </a:p>
          <a:p>
            <a:pPr marL="0" indent="0">
              <a:buNone/>
            </a:pPr>
            <a:r>
              <a:rPr lang="en-GB" sz="1800" u="sng" dirty="0">
                <a:hlinkClick r:id="rId2"/>
              </a:rPr>
              <a:t>http://journals.sagepub.com/doi/abs/10.1177/1609406917733847</a:t>
            </a:r>
            <a:endParaRPr lang="en-GB" sz="1800" dirty="0"/>
          </a:p>
          <a:p>
            <a:r>
              <a:rPr lang="en-GB" sz="1800" dirty="0"/>
              <a:t>Potts, R., Sanchez, D. (1994) ‘Television viewing and depression: no news is good news.’, </a:t>
            </a:r>
            <a:r>
              <a:rPr lang="en-GB" sz="1800" i="1" dirty="0"/>
              <a:t>Journal of broadcasting and electrical media</a:t>
            </a:r>
            <a:r>
              <a:rPr lang="en-GB" sz="1800" dirty="0"/>
              <a:t>. Vol 38 (1) pg.79. [Online] Accessed: 10</a:t>
            </a:r>
            <a:r>
              <a:rPr lang="en-GB" sz="1800" baseline="30000" dirty="0"/>
              <a:t>th</a:t>
            </a:r>
            <a:r>
              <a:rPr lang="en-GB" sz="1800" dirty="0"/>
              <a:t> December 2017 </a:t>
            </a:r>
            <a:r>
              <a:rPr lang="en-GB" sz="1800" u="sng" dirty="0">
                <a:hlinkClick r:id="rId3"/>
              </a:rPr>
              <a:t>http://web.b.ebscohost.com.ezproxy.uwtsd.ac.uk/ehost/detail/detail?vid=0&amp;sid=d0a84f37-4f2f-4ff6-adb4-8e78345dfcb4%40sessionmgr104&amp;bdata=JnNpdGU9ZWhvc3QtbGl2ZQ%3d%3d#AN=9406161379&amp;db=aph</a:t>
            </a:r>
            <a:endParaRPr lang="en-GB" sz="1800" dirty="0"/>
          </a:p>
          <a:p>
            <a:r>
              <a:rPr lang="en-GB" sz="1800" dirty="0"/>
              <a:t>Simsek, D. (December 21</a:t>
            </a:r>
            <a:r>
              <a:rPr lang="en-GB" sz="1800" baseline="30000" dirty="0"/>
              <a:t>st</a:t>
            </a:r>
            <a:r>
              <a:rPr lang="en-GB" sz="1800" dirty="0"/>
              <a:t> 2017) </a:t>
            </a:r>
            <a:r>
              <a:rPr lang="en-GB" sz="1800" i="1" dirty="0"/>
              <a:t>Why television is the wort thing for your anxiety.</a:t>
            </a:r>
            <a:r>
              <a:rPr lang="en-GB" sz="1800" dirty="0"/>
              <a:t> [Online] Accessed: 24</a:t>
            </a:r>
            <a:r>
              <a:rPr lang="en-GB" sz="1800" baseline="30000" dirty="0"/>
              <a:t>th</a:t>
            </a:r>
            <a:r>
              <a:rPr lang="en-GB" sz="1800" dirty="0"/>
              <a:t> December 2017 </a:t>
            </a:r>
            <a:r>
              <a:rPr lang="en-GB" sz="1800" u="sng" dirty="0">
                <a:hlinkClick r:id="rId4"/>
              </a:rPr>
              <a:t>https://anxietyexit.com/television-worst-thing-for-anxiety/</a:t>
            </a:r>
            <a:endParaRPr lang="en-GB" sz="1800" u="sng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95104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53B50-0B3E-4323-8BFD-291CA3164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3227" y="235227"/>
            <a:ext cx="8338929" cy="241852"/>
          </a:xfrm>
        </p:spPr>
        <p:txBody>
          <a:bodyPr>
            <a:normAutofit fontScale="90000"/>
          </a:bodyPr>
          <a:lstStyle/>
          <a:p>
            <a:r>
              <a:rPr lang="en-GB" dirty="0"/>
              <a:t>Picture references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CE58D-0913-4E1E-B9C9-1A22277585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477079"/>
            <a:ext cx="11080507" cy="5139358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2"/>
              </a:rPr>
              <a:t>https://www.seemescotland.org/young-people/young-peoples-mental-health/</a:t>
            </a:r>
            <a:endParaRPr lang="en-GB" dirty="0"/>
          </a:p>
          <a:p>
            <a:r>
              <a:rPr lang="en-GB" dirty="0">
                <a:hlinkClick r:id="rId3"/>
              </a:rPr>
              <a:t>http://enil.eu/news/introducing-enils-independent-living-research-network/</a:t>
            </a:r>
            <a:endParaRPr lang="en-GB" dirty="0"/>
          </a:p>
          <a:p>
            <a:r>
              <a:rPr lang="en-GB" dirty="0"/>
              <a:t>http://wtgrantfoundation.org/push-pull-research-lessons-multi-site-study-research-use-education-policy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http://bethlehemhouse.net/index.php/focus-group/?s</a:t>
            </a:r>
            <a:r>
              <a:rPr lang="en-GB" dirty="0"/>
              <a:t>=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https://selfgrasp.com/marketing/what-is-a-focus-group/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6"/>
              </a:rPr>
              <a:t>http://theconversation.com/does-developing-bad-behaviour-in-primary-school-affect-a-childs-grades-46116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https://medium.com/@rogerperreault/best-sites-to-download-free-tv-shows-94743a1fd418</a:t>
            </a:r>
          </a:p>
          <a:p>
            <a:r>
              <a:rPr lang="en-GB" dirty="0">
                <a:hlinkClick r:id="rId7"/>
              </a:rPr>
              <a:t>https://www.ourbodiesourselves.org/health-topics/body-image/</a:t>
            </a:r>
            <a:endParaRPr lang="en-GB" dirty="0"/>
          </a:p>
          <a:p>
            <a:r>
              <a:rPr lang="en-GB" dirty="0">
                <a:hlinkClick r:id="rId8"/>
              </a:rPr>
              <a:t>https://www.youtube.com/channel/UCXJXseIMvqSp9-YMTgnlG6w</a:t>
            </a:r>
            <a:endParaRPr lang="en-GB" dirty="0"/>
          </a:p>
          <a:p>
            <a:r>
              <a:rPr lang="en-GB" dirty="0">
                <a:hlinkClick r:id="rId9"/>
              </a:rPr>
              <a:t>https://en.wikipedia.org/wiki/EastEnders</a:t>
            </a:r>
            <a:endParaRPr lang="en-GB" dirty="0"/>
          </a:p>
          <a:p>
            <a:r>
              <a:rPr lang="en-GB" dirty="0">
                <a:hlinkClick r:id="rId10"/>
              </a:rPr>
              <a:t>https://www.amazon.co.uk/Scarletts-Superslim-Me-Plan-DVD/dp/B01MA6GK4O</a:t>
            </a:r>
            <a:endParaRPr lang="en-GB" dirty="0"/>
          </a:p>
          <a:p>
            <a:r>
              <a:rPr lang="en-GB" dirty="0">
                <a:hlinkClick r:id="rId11"/>
              </a:rPr>
              <a:t>https://www.amazon.co.uk/Kerry-Katona-Real-Fitness-DVD/dp/B00492C7KQ</a:t>
            </a:r>
            <a:endParaRPr lang="en-GB" dirty="0"/>
          </a:p>
          <a:p>
            <a:r>
              <a:rPr lang="en-GB" dirty="0">
                <a:hlinkClick r:id="rId12"/>
              </a:rPr>
              <a:t>https://www.psychologytoday.com/us/blog/what-mentally-strong-people-dont-do/201704/is-it-best-be-emotionally-intelligent-or-mentally</a:t>
            </a:r>
            <a:endParaRPr lang="en-GB" dirty="0"/>
          </a:p>
          <a:p>
            <a:r>
              <a:rPr lang="en-GB" dirty="0">
                <a:hlinkClick r:id="rId13"/>
              </a:rPr>
              <a:t>http://www.mbuguanjihia.com/business/three-problems-choking-africas-technology-entrepreneurs.html</a:t>
            </a:r>
            <a:endParaRPr lang="en-GB" dirty="0"/>
          </a:p>
          <a:p>
            <a:r>
              <a:rPr lang="en-GB" dirty="0"/>
              <a:t>http://www.shareyouressays.com/knowledge/7-limitations-of-linear-programming-explained/95826</a:t>
            </a:r>
          </a:p>
        </p:txBody>
      </p:sp>
    </p:spTree>
    <p:extLst>
      <p:ext uri="{BB962C8B-B14F-4D97-AF65-F5344CB8AC3E}">
        <p14:creationId xmlns:p14="http://schemas.microsoft.com/office/powerpoint/2010/main" val="3457980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621</TotalTime>
  <Words>1188</Words>
  <Application>Microsoft Office PowerPoint</Application>
  <PresentationFormat>Widescreen</PresentationFormat>
  <Paragraphs>127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Impact</vt:lpstr>
      <vt:lpstr>Main Event</vt:lpstr>
      <vt:lpstr>Television and Mental health</vt:lpstr>
      <vt:lpstr>Introduction</vt:lpstr>
      <vt:lpstr>My research</vt:lpstr>
      <vt:lpstr>Method – Thematic Analysis</vt:lpstr>
      <vt:lpstr>Questions for the focus group</vt:lpstr>
      <vt:lpstr>The focus group</vt:lpstr>
      <vt:lpstr>The focus group</vt:lpstr>
      <vt:lpstr>Themes</vt:lpstr>
      <vt:lpstr>Impressionable Fans- theme one </vt:lpstr>
      <vt:lpstr>Impressionable fans</vt:lpstr>
      <vt:lpstr>Previously on…– theme 2</vt:lpstr>
      <vt:lpstr>Previously on…</vt:lpstr>
      <vt:lpstr>Body over mind- theme 3</vt:lpstr>
      <vt:lpstr>The perfect body </vt:lpstr>
      <vt:lpstr>Strengths</vt:lpstr>
      <vt:lpstr>Problems     Limitations</vt:lpstr>
      <vt:lpstr>Recommendations</vt:lpstr>
      <vt:lpstr>Future research?</vt:lpstr>
      <vt:lpstr>Any questions</vt:lpstr>
      <vt:lpstr>Thank you for listening.   The end. </vt:lpstr>
      <vt:lpstr>Reference List </vt:lpstr>
      <vt:lpstr>Reference list</vt:lpstr>
      <vt:lpstr>Picture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Television and Media</dc:title>
  <dc:creator>Dana Evans</dc:creator>
  <cp:lastModifiedBy>Dana Evans</cp:lastModifiedBy>
  <cp:revision>32</cp:revision>
  <dcterms:created xsi:type="dcterms:W3CDTF">2018-05-05T16:02:52Z</dcterms:created>
  <dcterms:modified xsi:type="dcterms:W3CDTF">2018-05-12T17:59:58Z</dcterms:modified>
</cp:coreProperties>
</file>