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96" r:id="rId4"/>
  </p:sldMasterIdLst>
  <p:notesMasterIdLst>
    <p:notesMasterId r:id="rId27"/>
  </p:notesMasterIdLst>
  <p:handoutMasterIdLst>
    <p:handoutMasterId r:id="rId28"/>
  </p:handoutMasterIdLst>
  <p:sldIdLst>
    <p:sldId id="306" r:id="rId5"/>
    <p:sldId id="309" r:id="rId6"/>
    <p:sldId id="319" r:id="rId7"/>
    <p:sldId id="333" r:id="rId8"/>
    <p:sldId id="332" r:id="rId9"/>
    <p:sldId id="317" r:id="rId10"/>
    <p:sldId id="315" r:id="rId11"/>
    <p:sldId id="325" r:id="rId12"/>
    <p:sldId id="334" r:id="rId13"/>
    <p:sldId id="331" r:id="rId14"/>
    <p:sldId id="314" r:id="rId15"/>
    <p:sldId id="322" r:id="rId16"/>
    <p:sldId id="316" r:id="rId17"/>
    <p:sldId id="329" r:id="rId18"/>
    <p:sldId id="328" r:id="rId19"/>
    <p:sldId id="327" r:id="rId20"/>
    <p:sldId id="326" r:id="rId21"/>
    <p:sldId id="321" r:id="rId22"/>
    <p:sldId id="307" r:id="rId23"/>
    <p:sldId id="312" r:id="rId24"/>
    <p:sldId id="324" r:id="rId25"/>
    <p:sldId id="323" r:id="rId26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392" userDrawn="1">
          <p15:clr>
            <a:srgbClr val="A4A3A4"/>
          </p15:clr>
        </p15:guide>
        <p15:guide id="2" pos="7056" userDrawn="1">
          <p15:clr>
            <a:srgbClr val="A4A3A4"/>
          </p15:clr>
        </p15:guide>
        <p15:guide id="3" orient="horz" pos="316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4" autoAdjust="0"/>
    <p:restoredTop sz="84967" autoAdjust="0"/>
  </p:normalViewPr>
  <p:slideViewPr>
    <p:cSldViewPr snapToGrid="0">
      <p:cViewPr varScale="1">
        <p:scale>
          <a:sx n="97" d="100"/>
          <a:sy n="97" d="100"/>
        </p:scale>
        <p:origin x="1044" y="96"/>
      </p:cViewPr>
      <p:guideLst>
        <p:guide orient="horz" pos="1392"/>
        <p:guide pos="7056"/>
        <p:guide orient="horz" pos="3168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7" d="100"/>
          <a:sy n="87" d="100"/>
        </p:scale>
        <p:origin x="3798" y="102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notesMaster" Target="notesMasters/notesMaster1.xml"/><Relationship Id="rId30" Type="http://schemas.openxmlformats.org/officeDocument/2006/relationships/viewProps" Target="viewProps.xml"/><Relationship Id="rId8" Type="http://schemas.openxmlformats.org/officeDocument/2006/relationships/slide" Target="slides/slide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7B86346-59A2-4282-9A64-05524C79D88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61D54C-AFC8-47F5-B030-A8ED60D0880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36B27D-C1ED-4C55-9062-2279210E96ED}" type="datetime1">
              <a:rPr lang="en-GB" smtClean="0"/>
              <a:t>23/01/2024</a:t>
            </a:fld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3D8396-DC49-433C-84C0-BD573781E57C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DA06B3-9442-49D9-BE03-080DCCEA199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C5AD26-F754-4E27-9D95-B069583ABB6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0840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61EAF8-BEF3-4EDD-99CF-6435314FE1C9}" type="datetime1">
              <a:rPr lang="en-GB" smtClean="0"/>
              <a:pPr/>
              <a:t>23/01/2024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D5939589-3E79-4C82-AA4A-FE78234FAA59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9496896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2726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397229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450720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D5939589-3E79-4C82-AA4A-FE78234FAA59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518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rtlCol="0" anchor="b"/>
          <a:lstStyle>
            <a:lvl1pPr algn="l">
              <a:defRPr sz="6000" b="1" i="0" cap="all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 rtlCol="0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D1B787A8-0D67-4B7E-9B48-86BD906AB6B5}"/>
              </a:ext>
            </a:extLst>
          </p:cNvPr>
          <p:cNvCxnSpPr>
            <a:cxnSpLocks/>
          </p:cNvCxnSpPr>
          <p:nvPr/>
        </p:nvCxnSpPr>
        <p:spPr>
          <a:xfrm>
            <a:off x="715890" y="1114050"/>
            <a:ext cx="0" cy="5735637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997802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 Slide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98448" y="594360"/>
            <a:ext cx="6272784" cy="2843784"/>
          </a:xfrm>
        </p:spPr>
        <p:txBody>
          <a:bodyPr rtlCol="0" anchor="b"/>
          <a:lstStyle>
            <a:lvl1pPr algn="l">
              <a:defRPr sz="54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41848" y="4700016"/>
            <a:ext cx="5093208" cy="1197864"/>
          </a:xfrm>
        </p:spPr>
        <p:txBody>
          <a:bodyPr rtlCol="0">
            <a:normAutofit/>
          </a:bodyPr>
          <a:lstStyle>
            <a:lvl1pPr marL="0" indent="0" algn="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E825845-66DD-4B77-A729-CD97D156FE6C}"/>
              </a:ext>
            </a:extLst>
          </p:cNvPr>
          <p:cNvCxnSpPr>
            <a:cxnSpLocks/>
          </p:cNvCxnSpPr>
          <p:nvPr userDrawn="1"/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Graphic 12">
            <a:extLst>
              <a:ext uri="{FF2B5EF4-FFF2-40B4-BE49-F238E27FC236}">
                <a16:creationId xmlns:a16="http://schemas.microsoft.com/office/drawing/2014/main" id="{818B4386-1FCF-4ACE-BE25-AF9CC5E2256F}"/>
              </a:ext>
            </a:extLst>
          </p:cNvPr>
          <p:cNvSpPr/>
          <p:nvPr userDrawn="1"/>
        </p:nvSpPr>
        <p:spPr>
          <a:xfrm>
            <a:off x="82177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1" name="Graphic 13">
            <a:extLst>
              <a:ext uri="{FF2B5EF4-FFF2-40B4-BE49-F238E27FC236}">
                <a16:creationId xmlns:a16="http://schemas.microsoft.com/office/drawing/2014/main" id="{19319560-50ED-4963-A2CF-74663239D426}"/>
              </a:ext>
            </a:extLst>
          </p:cNvPr>
          <p:cNvSpPr/>
          <p:nvPr userDrawn="1"/>
        </p:nvSpPr>
        <p:spPr>
          <a:xfrm>
            <a:off x="78590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23" name="Graphic 15">
            <a:extLst>
              <a:ext uri="{FF2B5EF4-FFF2-40B4-BE49-F238E27FC236}">
                <a16:creationId xmlns:a16="http://schemas.microsoft.com/office/drawing/2014/main" id="{E5ABBDAD-943D-48F3-9C80-B29C48966C79}"/>
              </a:ext>
            </a:extLst>
          </p:cNvPr>
          <p:cNvSpPr/>
          <p:nvPr userDrawn="1"/>
        </p:nvSpPr>
        <p:spPr>
          <a:xfrm>
            <a:off x="78434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379060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34120D15-E48C-4FBE-BB95-24DB36D9F458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366432" y="2530058"/>
            <a:ext cx="3707972" cy="3707971"/>
          </a:xfrm>
          <a:custGeom>
            <a:avLst/>
            <a:gdLst>
              <a:gd name="connsiteX0" fmla="*/ 1853986 w 3707972"/>
              <a:gd name="connsiteY0" fmla="*/ 0 h 3707971"/>
              <a:gd name="connsiteX1" fmla="*/ 3707972 w 3707972"/>
              <a:gd name="connsiteY1" fmla="*/ 1853986 h 3707971"/>
              <a:gd name="connsiteX2" fmla="*/ 2043545 w 3707972"/>
              <a:gd name="connsiteY2" fmla="*/ 3698400 h 3707971"/>
              <a:gd name="connsiteX3" fmla="*/ 1854006 w 3707972"/>
              <a:gd name="connsiteY3" fmla="*/ 3707971 h 3707971"/>
              <a:gd name="connsiteX4" fmla="*/ 1853966 w 3707972"/>
              <a:gd name="connsiteY4" fmla="*/ 3707971 h 3707971"/>
              <a:gd name="connsiteX5" fmla="*/ 1664427 w 3707972"/>
              <a:gd name="connsiteY5" fmla="*/ 3698400 h 3707971"/>
              <a:gd name="connsiteX6" fmla="*/ 0 w 3707972"/>
              <a:gd name="connsiteY6" fmla="*/ 1853986 h 3707971"/>
              <a:gd name="connsiteX7" fmla="*/ 1853986 w 3707972"/>
              <a:gd name="connsiteY7" fmla="*/ 0 h 370797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707972" h="3707971">
                <a:moveTo>
                  <a:pt x="1853986" y="0"/>
                </a:moveTo>
                <a:cubicBezTo>
                  <a:pt x="2877914" y="0"/>
                  <a:pt x="3707972" y="830058"/>
                  <a:pt x="3707972" y="1853986"/>
                </a:cubicBezTo>
                <a:cubicBezTo>
                  <a:pt x="3707972" y="2813919"/>
                  <a:pt x="2978429" y="3603458"/>
                  <a:pt x="2043545" y="3698400"/>
                </a:cubicBezTo>
                <a:lnTo>
                  <a:pt x="1854006" y="3707971"/>
                </a:lnTo>
                <a:lnTo>
                  <a:pt x="1853966" y="3707971"/>
                </a:lnTo>
                <a:lnTo>
                  <a:pt x="1664427" y="3698400"/>
                </a:lnTo>
                <a:cubicBezTo>
                  <a:pt x="729543" y="3603458"/>
                  <a:pt x="0" y="2813919"/>
                  <a:pt x="0" y="1853986"/>
                </a:cubicBezTo>
                <a:cubicBezTo>
                  <a:pt x="0" y="830058"/>
                  <a:pt x="830058" y="0"/>
                  <a:pt x="1853986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600" b="1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202936" y="585216"/>
            <a:ext cx="5833872" cy="2276856"/>
          </a:xfrm>
        </p:spPr>
        <p:txBody>
          <a:bodyPr rtlCol="0" anchor="b"/>
          <a:lstStyle>
            <a:lvl1pPr algn="r">
              <a:defRPr sz="60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202936" y="3127248"/>
            <a:ext cx="5833872" cy="3118104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Graphic 12">
            <a:extLst>
              <a:ext uri="{FF2B5EF4-FFF2-40B4-BE49-F238E27FC236}">
                <a16:creationId xmlns:a16="http://schemas.microsoft.com/office/drawing/2014/main" id="{EA1B6985-3E5A-40F4-9268-D4AB3BBF8C91}"/>
              </a:ext>
            </a:extLst>
          </p:cNvPr>
          <p:cNvSpPr/>
          <p:nvPr userDrawn="1"/>
        </p:nvSpPr>
        <p:spPr>
          <a:xfrm>
            <a:off x="4745394" y="276027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13">
            <a:extLst>
              <a:ext uri="{FF2B5EF4-FFF2-40B4-BE49-F238E27FC236}">
                <a16:creationId xmlns:a16="http://schemas.microsoft.com/office/drawing/2014/main" id="{338BC906-9D03-4280-85E8-21A81BC21D73}"/>
              </a:ext>
            </a:extLst>
          </p:cNvPr>
          <p:cNvSpPr/>
          <p:nvPr userDrawn="1"/>
        </p:nvSpPr>
        <p:spPr>
          <a:xfrm>
            <a:off x="4386614" y="253098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7" name="Graphic 15">
            <a:extLst>
              <a:ext uri="{FF2B5EF4-FFF2-40B4-BE49-F238E27FC236}">
                <a16:creationId xmlns:a16="http://schemas.microsoft.com/office/drawing/2014/main" id="{C5C06D53-C9F6-47E8-BFE1-B8193A1AED8B}"/>
              </a:ext>
            </a:extLst>
          </p:cNvPr>
          <p:cNvSpPr/>
          <p:nvPr userDrawn="1"/>
        </p:nvSpPr>
        <p:spPr>
          <a:xfrm>
            <a:off x="1669987" y="6031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907687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E62FC6D8-DD87-4B93-8491-43C84EE63FE2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7451965" y="1665520"/>
            <a:ext cx="4266960" cy="4266968"/>
          </a:xfrm>
          <a:custGeom>
            <a:avLst/>
            <a:gdLst>
              <a:gd name="connsiteX0" fmla="*/ 2133823 w 4266960"/>
              <a:gd name="connsiteY0" fmla="*/ 0 h 4266968"/>
              <a:gd name="connsiteX1" fmla="*/ 4256628 w 4266960"/>
              <a:gd name="connsiteY1" fmla="*/ 1915652 h 4266968"/>
              <a:gd name="connsiteX2" fmla="*/ 4266960 w 4266960"/>
              <a:gd name="connsiteY2" fmla="*/ 2120258 h 4266968"/>
              <a:gd name="connsiteX3" fmla="*/ 4266960 w 4266960"/>
              <a:gd name="connsiteY3" fmla="*/ 2147389 h 4266968"/>
              <a:gd name="connsiteX4" fmla="*/ 4256628 w 4266960"/>
              <a:gd name="connsiteY4" fmla="*/ 2351994 h 4266968"/>
              <a:gd name="connsiteX5" fmla="*/ 2351994 w 4266960"/>
              <a:gd name="connsiteY5" fmla="*/ 4256629 h 4266968"/>
              <a:gd name="connsiteX6" fmla="*/ 2147230 w 4266960"/>
              <a:gd name="connsiteY6" fmla="*/ 4266968 h 4266968"/>
              <a:gd name="connsiteX7" fmla="*/ 2120416 w 4266960"/>
              <a:gd name="connsiteY7" fmla="*/ 4266968 h 4266968"/>
              <a:gd name="connsiteX8" fmla="*/ 1915652 w 4266960"/>
              <a:gd name="connsiteY8" fmla="*/ 4256629 h 4266968"/>
              <a:gd name="connsiteX9" fmla="*/ 0 w 4266960"/>
              <a:gd name="connsiteY9" fmla="*/ 2133823 h 4266968"/>
              <a:gd name="connsiteX10" fmla="*/ 2133823 w 4266960"/>
              <a:gd name="connsiteY10" fmla="*/ 0 h 42669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66960" h="4266968">
                <a:moveTo>
                  <a:pt x="2133823" y="0"/>
                </a:moveTo>
                <a:cubicBezTo>
                  <a:pt x="3238644" y="0"/>
                  <a:pt x="4147355" y="839660"/>
                  <a:pt x="4256628" y="1915652"/>
                </a:cubicBezTo>
                <a:lnTo>
                  <a:pt x="4266960" y="2120258"/>
                </a:lnTo>
                <a:lnTo>
                  <a:pt x="4266960" y="2147389"/>
                </a:lnTo>
                <a:lnTo>
                  <a:pt x="4256628" y="2351994"/>
                </a:lnTo>
                <a:cubicBezTo>
                  <a:pt x="4154640" y="3356254"/>
                  <a:pt x="3356253" y="4154640"/>
                  <a:pt x="2351994" y="4256629"/>
                </a:cubicBezTo>
                <a:lnTo>
                  <a:pt x="2147230" y="4266968"/>
                </a:lnTo>
                <a:lnTo>
                  <a:pt x="2120416" y="4266968"/>
                </a:lnTo>
                <a:lnTo>
                  <a:pt x="1915652" y="4256629"/>
                </a:lnTo>
                <a:cubicBezTo>
                  <a:pt x="839660" y="4147356"/>
                  <a:pt x="0" y="3238645"/>
                  <a:pt x="0" y="2133823"/>
                </a:cubicBezTo>
                <a:cubicBezTo>
                  <a:pt x="0" y="955346"/>
                  <a:pt x="955346" y="0"/>
                  <a:pt x="2133823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/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1335024"/>
            <a:ext cx="6190488" cy="1179576"/>
          </a:xfrm>
        </p:spPr>
        <p:txBody>
          <a:bodyPr lIns="91440" tIns="45720" rIns="91440" bIns="45720" rtlCol="0" anchor="b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0392" y="2825496"/>
            <a:ext cx="6190488" cy="3346704"/>
          </a:xfrm>
        </p:spPr>
        <p:txBody>
          <a:bodyPr rtlCol="0"/>
          <a:lstStyle>
            <a:lvl1pPr marL="0" indent="0">
              <a:lnSpc>
                <a:spcPct val="110000"/>
              </a:lnSpc>
              <a:buNone/>
              <a:defRPr sz="2000"/>
            </a:lvl1pPr>
            <a:lvl2pPr marL="228600">
              <a:defRPr sz="1800"/>
            </a:lvl2pPr>
            <a:lvl3pPr marL="457200">
              <a:defRPr sz="1600"/>
            </a:lvl3pPr>
            <a:lvl4pPr marL="685800"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964424" y="621792"/>
            <a:ext cx="4114800" cy="365125"/>
          </a:xfrm>
        </p:spPr>
        <p:txBody>
          <a:bodyPr rtlCol="0"/>
          <a:lstStyle>
            <a:lvl1pPr>
              <a:defRPr baseline="0"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FA8B3D0E-ED3F-46FA-AE79-5FEFDE9168E3}"/>
              </a:ext>
            </a:extLst>
          </p:cNvPr>
          <p:cNvCxnSpPr>
            <a:cxnSpLocks/>
          </p:cNvCxnSpPr>
          <p:nvPr userDrawn="1"/>
        </p:nvCxnSpPr>
        <p:spPr>
          <a:xfrm>
            <a:off x="0" y="806470"/>
            <a:ext cx="7903723" cy="0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08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Graphic 10">
            <a:extLst>
              <a:ext uri="{FF2B5EF4-FFF2-40B4-BE49-F238E27FC236}">
                <a16:creationId xmlns:a16="http://schemas.microsoft.com/office/drawing/2014/main" id="{AAD06B87-D9B2-4F94-B734-A8F039A2033F}"/>
              </a:ext>
            </a:extLst>
          </p:cNvPr>
          <p:cNvSpPr/>
          <p:nvPr userDrawn="1"/>
        </p:nvSpPr>
        <p:spPr>
          <a:xfrm>
            <a:off x="11281590" y="2070656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9" name="Graphic 11">
            <a:extLst>
              <a:ext uri="{FF2B5EF4-FFF2-40B4-BE49-F238E27FC236}">
                <a16:creationId xmlns:a16="http://schemas.microsoft.com/office/drawing/2014/main" id="{BB13A13C-36EA-4B13-9175-C5FE95B34D33}"/>
              </a:ext>
            </a:extLst>
          </p:cNvPr>
          <p:cNvSpPr/>
          <p:nvPr userDrawn="1"/>
        </p:nvSpPr>
        <p:spPr>
          <a:xfrm>
            <a:off x="10969280" y="1780012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97111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Section Header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463040"/>
            <a:ext cx="9144000" cy="2340864"/>
          </a:xfrm>
        </p:spPr>
        <p:txBody>
          <a:bodyPr rtlCol="0" anchor="b">
            <a:normAutofit/>
          </a:bodyPr>
          <a:lstStyle>
            <a:lvl1pPr algn="ctr">
              <a:defRPr sz="6000" b="1" i="0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58768"/>
            <a:ext cx="9144000" cy="1325880"/>
          </a:xfrm>
        </p:spPr>
        <p:txBody>
          <a:bodyPr rtlCol="0">
            <a:normAutofit/>
          </a:bodyPr>
          <a:lstStyle>
            <a:lvl1pPr marL="0" indent="0" algn="ctr">
              <a:buNone/>
              <a:defRPr sz="20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4" name="Graphic 12">
            <a:extLst>
              <a:ext uri="{FF2B5EF4-FFF2-40B4-BE49-F238E27FC236}">
                <a16:creationId xmlns:a16="http://schemas.microsoft.com/office/drawing/2014/main" id="{8A41917E-4B97-447C-98AB-970D625F1DE6}"/>
              </a:ext>
            </a:extLst>
          </p:cNvPr>
          <p:cNvSpPr/>
          <p:nvPr userDrawn="1"/>
        </p:nvSpPr>
        <p:spPr>
          <a:xfrm>
            <a:off x="10772266" y="3054359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5" name="Graphic 13">
            <a:extLst>
              <a:ext uri="{FF2B5EF4-FFF2-40B4-BE49-F238E27FC236}">
                <a16:creationId xmlns:a16="http://schemas.microsoft.com/office/drawing/2014/main" id="{3B3FD238-4561-4AF8-A1F1-185B0CAFE2AC}"/>
              </a:ext>
            </a:extLst>
          </p:cNvPr>
          <p:cNvSpPr/>
          <p:nvPr userDrawn="1"/>
        </p:nvSpPr>
        <p:spPr>
          <a:xfrm>
            <a:off x="10724364" y="2515838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6" name="Graphic 15">
            <a:extLst>
              <a:ext uri="{FF2B5EF4-FFF2-40B4-BE49-F238E27FC236}">
                <a16:creationId xmlns:a16="http://schemas.microsoft.com/office/drawing/2014/main" id="{BAB9414C-AE69-4648-873E-9CE6B2DF8A71}"/>
              </a:ext>
            </a:extLst>
          </p:cNvPr>
          <p:cNvSpPr/>
          <p:nvPr userDrawn="1"/>
        </p:nvSpPr>
        <p:spPr>
          <a:xfrm>
            <a:off x="11024834" y="278757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7" name="Graphic 22">
            <a:extLst>
              <a:ext uri="{FF2B5EF4-FFF2-40B4-BE49-F238E27FC236}">
                <a16:creationId xmlns:a16="http://schemas.microsoft.com/office/drawing/2014/main" id="{3BF75235-4E6E-4184-82A5-EE6FE7993BBC}"/>
              </a:ext>
            </a:extLst>
          </p:cNvPr>
          <p:cNvSpPr/>
          <p:nvPr userDrawn="1"/>
        </p:nvSpPr>
        <p:spPr>
          <a:xfrm>
            <a:off x="1261869" y="2633448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1">
            <a:extLst>
              <a:ext uri="{FF2B5EF4-FFF2-40B4-BE49-F238E27FC236}">
                <a16:creationId xmlns:a16="http://schemas.microsoft.com/office/drawing/2014/main" id="{E66FE37C-2F4B-42DA-BFF6-92DD00BDC49B}"/>
              </a:ext>
            </a:extLst>
          </p:cNvPr>
          <p:cNvSpPr/>
          <p:nvPr userDrawn="1"/>
        </p:nvSpPr>
        <p:spPr>
          <a:xfrm>
            <a:off x="1064053" y="3083338"/>
            <a:ext cx="95759" cy="95759"/>
          </a:xfrm>
          <a:custGeom>
            <a:avLst/>
            <a:gdLst>
              <a:gd name="connsiteX0" fmla="*/ 95759 w 95759"/>
              <a:gd name="connsiteY0" fmla="*/ 47880 h 95759"/>
              <a:gd name="connsiteX1" fmla="*/ 47880 w 95759"/>
              <a:gd name="connsiteY1" fmla="*/ 95759 h 95759"/>
              <a:gd name="connsiteX2" fmla="*/ 0 w 95759"/>
              <a:gd name="connsiteY2" fmla="*/ 47880 h 95759"/>
              <a:gd name="connsiteX3" fmla="*/ 47880 w 95759"/>
              <a:gd name="connsiteY3" fmla="*/ 0 h 95759"/>
              <a:gd name="connsiteX4" fmla="*/ 95759 w 95759"/>
              <a:gd name="connsiteY4" fmla="*/ 47880 h 957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5759" h="95759">
                <a:moveTo>
                  <a:pt x="95759" y="47880"/>
                </a:moveTo>
                <a:cubicBezTo>
                  <a:pt x="95759" y="74323"/>
                  <a:pt x="74323" y="95759"/>
                  <a:pt x="47880" y="95759"/>
                </a:cubicBezTo>
                <a:cubicBezTo>
                  <a:pt x="21436" y="95759"/>
                  <a:pt x="0" y="74323"/>
                  <a:pt x="0" y="47880"/>
                </a:cubicBezTo>
                <a:cubicBezTo>
                  <a:pt x="0" y="21436"/>
                  <a:pt x="21436" y="0"/>
                  <a:pt x="47880" y="0"/>
                </a:cubicBezTo>
                <a:cubicBezTo>
                  <a:pt x="74323" y="0"/>
                  <a:pt x="95759" y="21436"/>
                  <a:pt x="95759" y="47880"/>
                </a:cubicBezTo>
                <a:close/>
              </a:path>
            </a:pathLst>
          </a:custGeom>
          <a:solidFill>
            <a:schemeClr val="bg1"/>
          </a:solidFill>
          <a:ln w="469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3" name="Graphic 23">
            <a:extLst>
              <a:ext uri="{FF2B5EF4-FFF2-40B4-BE49-F238E27FC236}">
                <a16:creationId xmlns:a16="http://schemas.microsoft.com/office/drawing/2014/main" id="{DDD38822-731A-48DA-A8A0-FBBAF7A6D65D}"/>
              </a:ext>
            </a:extLst>
          </p:cNvPr>
          <p:cNvSpPr/>
          <p:nvPr userDrawn="1"/>
        </p:nvSpPr>
        <p:spPr>
          <a:xfrm>
            <a:off x="1413405" y="349287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42482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 sz="54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C05CAAB-DBA2-4548-AD5F-01BB97FBB207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217450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91656" y="841248"/>
            <a:ext cx="4434840" cy="3236976"/>
          </a:xfrm>
        </p:spPr>
        <p:txBody>
          <a:bodyPr rtlCol="0" anchor="b"/>
          <a:lstStyle>
            <a:lvl1pPr algn="l">
              <a:lnSpc>
                <a:spcPct val="110000"/>
              </a:lnSpc>
              <a:spcBef>
                <a:spcPts val="1000"/>
              </a:spcBef>
              <a:defRPr sz="3600" b="0" i="0" cap="none" baseline="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5" y="4498848"/>
            <a:ext cx="4434835" cy="510474"/>
          </a:xfrm>
        </p:spPr>
        <p:txBody>
          <a:bodyPr rtlCol="0"/>
          <a:lstStyle>
            <a:lvl1pPr marL="0" indent="0" algn="l">
              <a:lnSpc>
                <a:spcPct val="110000"/>
              </a:lnSpc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01752"/>
            <a:ext cx="5221224" cy="6263640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990486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3_Title and Content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189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6CF8C-1EA0-4E47-AC60-CAC3B80A3C5D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76072" y="365125"/>
            <a:ext cx="10771632" cy="1325563"/>
          </a:xfrm>
        </p:spPr>
        <p:txBody>
          <a:bodyPr rtlCol="0"/>
          <a:lstStyle>
            <a:lvl1pPr>
              <a:defRPr sz="5400" b="1" cap="all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8CABF8-19D8-4F3C-994F-4D35EC7A2C3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6072" y="1825625"/>
            <a:ext cx="10771632" cy="4351338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7BB2D-4E2C-4490-A2A3-4B68BCC5D2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6356350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40F15D-DD72-46D5-BF0F-F506471070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03920" y="841248"/>
            <a:ext cx="3630168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66FD4D-815A-431C-ADEF-DE6F236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9" name="Graphic 22">
            <a:extLst>
              <a:ext uri="{FF2B5EF4-FFF2-40B4-BE49-F238E27FC236}">
                <a16:creationId xmlns:a16="http://schemas.microsoft.com/office/drawing/2014/main" id="{4EADA2ED-8A8C-4D17-8798-F26BF3B4CE25}"/>
              </a:ext>
            </a:extLst>
          </p:cNvPr>
          <p:cNvSpPr/>
          <p:nvPr userDrawn="1"/>
        </p:nvSpPr>
        <p:spPr>
          <a:xfrm>
            <a:off x="11202264" y="344083"/>
            <a:ext cx="151536" cy="151536"/>
          </a:xfrm>
          <a:custGeom>
            <a:avLst/>
            <a:gdLst>
              <a:gd name="connsiteX0" fmla="*/ 141251 w 151536"/>
              <a:gd name="connsiteY0" fmla="*/ 65483 h 151536"/>
              <a:gd name="connsiteX1" fmla="*/ 86053 w 151536"/>
              <a:gd name="connsiteY1" fmla="*/ 65483 h 151536"/>
              <a:gd name="connsiteX2" fmla="*/ 86053 w 151536"/>
              <a:gd name="connsiteY2" fmla="*/ 10285 h 151536"/>
              <a:gd name="connsiteX3" fmla="*/ 75768 w 151536"/>
              <a:gd name="connsiteY3" fmla="*/ 0 h 151536"/>
              <a:gd name="connsiteX4" fmla="*/ 65483 w 151536"/>
              <a:gd name="connsiteY4" fmla="*/ 10285 h 151536"/>
              <a:gd name="connsiteX5" fmla="*/ 65483 w 151536"/>
              <a:gd name="connsiteY5" fmla="*/ 65483 h 151536"/>
              <a:gd name="connsiteX6" fmla="*/ 10285 w 151536"/>
              <a:gd name="connsiteY6" fmla="*/ 65483 h 151536"/>
              <a:gd name="connsiteX7" fmla="*/ 0 w 151536"/>
              <a:gd name="connsiteY7" fmla="*/ 75768 h 151536"/>
              <a:gd name="connsiteX8" fmla="*/ 10285 w 151536"/>
              <a:gd name="connsiteY8" fmla="*/ 86053 h 151536"/>
              <a:gd name="connsiteX9" fmla="*/ 65483 w 151536"/>
              <a:gd name="connsiteY9" fmla="*/ 86053 h 151536"/>
              <a:gd name="connsiteX10" fmla="*/ 65483 w 151536"/>
              <a:gd name="connsiteY10" fmla="*/ 141251 h 151536"/>
              <a:gd name="connsiteX11" fmla="*/ 75768 w 151536"/>
              <a:gd name="connsiteY11" fmla="*/ 151536 h 151536"/>
              <a:gd name="connsiteX12" fmla="*/ 86053 w 151536"/>
              <a:gd name="connsiteY12" fmla="*/ 141251 h 151536"/>
              <a:gd name="connsiteX13" fmla="*/ 86053 w 151536"/>
              <a:gd name="connsiteY13" fmla="*/ 86053 h 151536"/>
              <a:gd name="connsiteX14" fmla="*/ 141251 w 151536"/>
              <a:gd name="connsiteY14" fmla="*/ 86053 h 151536"/>
              <a:gd name="connsiteX15" fmla="*/ 151536 w 151536"/>
              <a:gd name="connsiteY15" fmla="*/ 75768 h 151536"/>
              <a:gd name="connsiteX16" fmla="*/ 141251 w 151536"/>
              <a:gd name="connsiteY16" fmla="*/ 65483 h 151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51536" h="151536">
                <a:moveTo>
                  <a:pt x="141251" y="65483"/>
                </a:moveTo>
                <a:lnTo>
                  <a:pt x="86053" y="65483"/>
                </a:lnTo>
                <a:lnTo>
                  <a:pt x="86053" y="10285"/>
                </a:lnTo>
                <a:cubicBezTo>
                  <a:pt x="86053" y="4605"/>
                  <a:pt x="81448" y="0"/>
                  <a:pt x="75768" y="0"/>
                </a:cubicBezTo>
                <a:cubicBezTo>
                  <a:pt x="70088" y="0"/>
                  <a:pt x="65483" y="4605"/>
                  <a:pt x="65483" y="10285"/>
                </a:cubicBezTo>
                <a:lnTo>
                  <a:pt x="65483" y="65483"/>
                </a:lnTo>
                <a:lnTo>
                  <a:pt x="10285" y="65483"/>
                </a:lnTo>
                <a:cubicBezTo>
                  <a:pt x="4605" y="65483"/>
                  <a:pt x="0" y="70088"/>
                  <a:pt x="0" y="75768"/>
                </a:cubicBezTo>
                <a:cubicBezTo>
                  <a:pt x="0" y="81448"/>
                  <a:pt x="4605" y="86053"/>
                  <a:pt x="10285" y="86053"/>
                </a:cubicBezTo>
                <a:lnTo>
                  <a:pt x="65483" y="86053"/>
                </a:lnTo>
                <a:lnTo>
                  <a:pt x="65483" y="141251"/>
                </a:lnTo>
                <a:cubicBezTo>
                  <a:pt x="65483" y="146931"/>
                  <a:pt x="70088" y="151536"/>
                  <a:pt x="75768" y="151536"/>
                </a:cubicBezTo>
                <a:cubicBezTo>
                  <a:pt x="81448" y="151536"/>
                  <a:pt x="86053" y="146931"/>
                  <a:pt x="86053" y="141251"/>
                </a:cubicBezTo>
                <a:lnTo>
                  <a:pt x="86053" y="86053"/>
                </a:lnTo>
                <a:lnTo>
                  <a:pt x="141251" y="86053"/>
                </a:lnTo>
                <a:cubicBezTo>
                  <a:pt x="146931" y="86053"/>
                  <a:pt x="151536" y="81448"/>
                  <a:pt x="151536" y="75768"/>
                </a:cubicBezTo>
                <a:cubicBezTo>
                  <a:pt x="151536" y="70088"/>
                  <a:pt x="146931" y="65483"/>
                  <a:pt x="141251" y="65483"/>
                </a:cubicBezTo>
                <a:close/>
              </a:path>
            </a:pathLst>
          </a:custGeom>
          <a:solidFill>
            <a:schemeClr val="bg1"/>
          </a:solidFill>
          <a:ln w="64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1" name="Graphic 23">
            <a:extLst>
              <a:ext uri="{FF2B5EF4-FFF2-40B4-BE49-F238E27FC236}">
                <a16:creationId xmlns:a16="http://schemas.microsoft.com/office/drawing/2014/main" id="{54AB3A25-6605-4446-9E53-ACEECD25E27B}"/>
              </a:ext>
            </a:extLst>
          </p:cNvPr>
          <p:cNvSpPr/>
          <p:nvPr userDrawn="1"/>
        </p:nvSpPr>
        <p:spPr>
          <a:xfrm>
            <a:off x="11563141" y="590910"/>
            <a:ext cx="108625" cy="108625"/>
          </a:xfrm>
          <a:custGeom>
            <a:avLst/>
            <a:gdLst>
              <a:gd name="connsiteX0" fmla="*/ 54313 w 108625"/>
              <a:gd name="connsiteY0" fmla="*/ 16053 h 108625"/>
              <a:gd name="connsiteX1" fmla="*/ 92572 w 108625"/>
              <a:gd name="connsiteY1" fmla="*/ 54313 h 108625"/>
              <a:gd name="connsiteX2" fmla="*/ 54313 w 108625"/>
              <a:gd name="connsiteY2" fmla="*/ 92572 h 108625"/>
              <a:gd name="connsiteX3" fmla="*/ 16053 w 108625"/>
              <a:gd name="connsiteY3" fmla="*/ 54313 h 108625"/>
              <a:gd name="connsiteX4" fmla="*/ 54313 w 108625"/>
              <a:gd name="connsiteY4" fmla="*/ 16053 h 108625"/>
              <a:gd name="connsiteX5" fmla="*/ 54313 w 108625"/>
              <a:gd name="connsiteY5" fmla="*/ 0 h 108625"/>
              <a:gd name="connsiteX6" fmla="*/ 0 w 108625"/>
              <a:gd name="connsiteY6" fmla="*/ 54313 h 108625"/>
              <a:gd name="connsiteX7" fmla="*/ 54313 w 108625"/>
              <a:gd name="connsiteY7" fmla="*/ 108625 h 108625"/>
              <a:gd name="connsiteX8" fmla="*/ 108625 w 108625"/>
              <a:gd name="connsiteY8" fmla="*/ 54313 h 108625"/>
              <a:gd name="connsiteX9" fmla="*/ 54313 w 108625"/>
              <a:gd name="connsiteY9" fmla="*/ 0 h 1086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8625" h="108625">
                <a:moveTo>
                  <a:pt x="54313" y="16053"/>
                </a:moveTo>
                <a:cubicBezTo>
                  <a:pt x="75442" y="16053"/>
                  <a:pt x="92572" y="33182"/>
                  <a:pt x="92572" y="54313"/>
                </a:cubicBezTo>
                <a:cubicBezTo>
                  <a:pt x="92572" y="75442"/>
                  <a:pt x="75442" y="92572"/>
                  <a:pt x="54313" y="92572"/>
                </a:cubicBezTo>
                <a:cubicBezTo>
                  <a:pt x="33182" y="92572"/>
                  <a:pt x="16053" y="75442"/>
                  <a:pt x="16053" y="54313"/>
                </a:cubicBezTo>
                <a:cubicBezTo>
                  <a:pt x="16074" y="33191"/>
                  <a:pt x="33191" y="16074"/>
                  <a:pt x="54313" y="16053"/>
                </a:cubicBezTo>
                <a:moveTo>
                  <a:pt x="54313" y="0"/>
                </a:moveTo>
                <a:cubicBezTo>
                  <a:pt x="24317" y="0"/>
                  <a:pt x="0" y="24317"/>
                  <a:pt x="0" y="54313"/>
                </a:cubicBezTo>
                <a:cubicBezTo>
                  <a:pt x="0" y="84309"/>
                  <a:pt x="24317" y="108625"/>
                  <a:pt x="54313" y="108625"/>
                </a:cubicBezTo>
                <a:cubicBezTo>
                  <a:pt x="84309" y="108625"/>
                  <a:pt x="108625" y="84309"/>
                  <a:pt x="108625" y="54313"/>
                </a:cubicBezTo>
                <a:cubicBezTo>
                  <a:pt x="108625" y="24317"/>
                  <a:pt x="84309" y="0"/>
                  <a:pt x="54313" y="0"/>
                </a:cubicBezTo>
                <a:close/>
              </a:path>
            </a:pathLst>
          </a:custGeom>
          <a:solidFill>
            <a:schemeClr val="bg1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22635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57166-6921-4546-BA2C-99E464681F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5B9122-6371-4049-B57A-33DED7DA2F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4752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14555D-0753-4312-A26B-2338813F9B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84848" y="1825625"/>
            <a:ext cx="4553712" cy="4351338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FB7E8F4-3FB3-45AB-A381-9093CA95AAE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Graphic 15">
            <a:extLst>
              <a:ext uri="{FF2B5EF4-FFF2-40B4-BE49-F238E27FC236}">
                <a16:creationId xmlns:a16="http://schemas.microsoft.com/office/drawing/2014/main" id="{D8685329-C6A1-4CB4-8AAE-150D0341F6A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16">
            <a:extLst>
              <a:ext uri="{FF2B5EF4-FFF2-40B4-BE49-F238E27FC236}">
                <a16:creationId xmlns:a16="http://schemas.microsoft.com/office/drawing/2014/main" id="{83CE1DAA-30A3-41AE-8AE1-A7EE5C48A6F3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4">
            <a:extLst>
              <a:ext uri="{FF2B5EF4-FFF2-40B4-BE49-F238E27FC236}">
                <a16:creationId xmlns:a16="http://schemas.microsoft.com/office/drawing/2014/main" id="{065162DD-7ACB-4F9C-90DD-24C743035892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052880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84848" y="1681163"/>
            <a:ext cx="4553712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84848" y="2505075"/>
            <a:ext cx="4553712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37595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F057AE-3B3B-4261-B912-BF9EB9A58C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A2D237-A706-4712-90CA-B04517CBBE0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44752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39CA1-2B6D-427E-9688-9093D5865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444752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3D53357-616B-47F4-944B-F979FE96635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983480" y="1681163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7EA593-3036-4FB5-94B4-D9431DF0487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983480" y="2505075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60F34ED-DA60-4CC2-B735-B0EC5D9FEA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Graphic 15">
            <a:extLst>
              <a:ext uri="{FF2B5EF4-FFF2-40B4-BE49-F238E27FC236}">
                <a16:creationId xmlns:a16="http://schemas.microsoft.com/office/drawing/2014/main" id="{A9475260-301F-4744-B1DA-7B00F6FB4342}"/>
              </a:ext>
            </a:extLst>
          </p:cNvPr>
          <p:cNvSpPr/>
          <p:nvPr userDrawn="1"/>
        </p:nvSpPr>
        <p:spPr>
          <a:xfrm>
            <a:off x="10508317" y="492206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accent2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4" name="Graphic 16">
            <a:extLst>
              <a:ext uri="{FF2B5EF4-FFF2-40B4-BE49-F238E27FC236}">
                <a16:creationId xmlns:a16="http://schemas.microsoft.com/office/drawing/2014/main" id="{9BBD3F4B-0836-48C5-AC68-747456D1DD50}"/>
              </a:ext>
            </a:extLst>
          </p:cNvPr>
          <p:cNvSpPr/>
          <p:nvPr userDrawn="1"/>
        </p:nvSpPr>
        <p:spPr>
          <a:xfrm>
            <a:off x="11477944" y="1055581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accent2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6" name="Graphic 14">
            <a:extLst>
              <a:ext uri="{FF2B5EF4-FFF2-40B4-BE49-F238E27FC236}">
                <a16:creationId xmlns:a16="http://schemas.microsoft.com/office/drawing/2014/main" id="{9B4398D5-99F4-4F83-AA77-9B4177648CAF}"/>
              </a:ext>
            </a:extLst>
          </p:cNvPr>
          <p:cNvSpPr/>
          <p:nvPr userDrawn="1"/>
        </p:nvSpPr>
        <p:spPr>
          <a:xfrm>
            <a:off x="11241555" y="446637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accent2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5" name="Text Placeholder 4">
            <a:extLst>
              <a:ext uri="{FF2B5EF4-FFF2-40B4-BE49-F238E27FC236}">
                <a16:creationId xmlns:a16="http://schemas.microsoft.com/office/drawing/2014/main" id="{2D693B15-7265-4478-9579-62FCD5222D04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8531352" y="1769269"/>
            <a:ext cx="2834640" cy="823912"/>
          </a:xfrm>
        </p:spPr>
        <p:txBody>
          <a:bodyPr rtlCol="0"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7" name="Content Placeholder 5">
            <a:extLst>
              <a:ext uri="{FF2B5EF4-FFF2-40B4-BE49-F238E27FC236}">
                <a16:creationId xmlns:a16="http://schemas.microsoft.com/office/drawing/2014/main" id="{48F9E92F-BB16-4896-A47F-6497C3D705B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531352" y="2593181"/>
            <a:ext cx="2834640" cy="3684588"/>
          </a:xfrm>
        </p:spPr>
        <p:txBody>
          <a:bodyPr rtlCol="0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3730798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640AAD-80AF-40E7-BE3F-43D32FC68ED4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391656" y="804672"/>
            <a:ext cx="4434840" cy="886968"/>
          </a:xfrm>
        </p:spPr>
        <p:txBody>
          <a:bodyPr rtlCol="0" anchor="b"/>
          <a:lstStyle>
            <a:lvl1pPr algn="l">
              <a:defRPr sz="5400" b="0" i="0" cap="none" baseline="0"/>
            </a:lvl1pPr>
          </a:lstStyle>
          <a:p>
            <a:pPr rtl="0"/>
            <a:r>
              <a:rPr lang="en-GB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C80FBD9-0977-4B2B-9318-30774BB094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91654" y="1801368"/>
            <a:ext cx="4434840" cy="4754880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C2A2A-62DB-40C0-8AE7-CB9B98649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9811512" y="1591056"/>
            <a:ext cx="3547872" cy="365125"/>
          </a:xfrm>
        </p:spPr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401EAA4-F44C-4C1F-B8E3-1A3005300F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accent2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6939C974-0ED4-4915-BBF7-1FB00C18AD45}"/>
              </a:ext>
            </a:extLst>
          </p:cNvPr>
          <p:cNvCxnSpPr>
            <a:cxnSpLocks/>
          </p:cNvCxnSpPr>
          <p:nvPr userDrawn="1"/>
        </p:nvCxnSpPr>
        <p:spPr>
          <a:xfrm>
            <a:off x="11586162" y="3619272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Rectangle 8">
            <a:extLst>
              <a:ext uri="{FF2B5EF4-FFF2-40B4-BE49-F238E27FC236}">
                <a16:creationId xmlns:a16="http://schemas.microsoft.com/office/drawing/2014/main" id="{515930B2-E36D-4D05-A6B3-CA1BF61D50CC}"/>
              </a:ext>
            </a:extLst>
          </p:cNvPr>
          <p:cNvSpPr/>
          <p:nvPr userDrawn="1"/>
        </p:nvSpPr>
        <p:spPr>
          <a:xfrm>
            <a:off x="0" y="0"/>
            <a:ext cx="5779911" cy="6858000"/>
          </a:xfrm>
          <a:prstGeom prst="rect">
            <a:avLst/>
          </a:prstGeom>
          <a:gradFill flip="none" rotWithShape="1">
            <a:gsLst>
              <a:gs pos="100000">
                <a:schemeClr val="accent4"/>
              </a:gs>
              <a:gs pos="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9CEC7E0F-60E8-418B-978D-C607C82E97F7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283464" y="3108960"/>
            <a:ext cx="5221224" cy="3447288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0" name="Picture Placeholder 12">
            <a:extLst>
              <a:ext uri="{FF2B5EF4-FFF2-40B4-BE49-F238E27FC236}">
                <a16:creationId xmlns:a16="http://schemas.microsoft.com/office/drawing/2014/main" id="{F146D6C1-343E-4F97-A565-55BBB15F4C77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283464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11" name="Picture Placeholder 12">
            <a:extLst>
              <a:ext uri="{FF2B5EF4-FFF2-40B4-BE49-F238E27FC236}">
                <a16:creationId xmlns:a16="http://schemas.microsoft.com/office/drawing/2014/main" id="{BA123E2D-4554-47D5-B0EC-0C47EDB41626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044952" y="301752"/>
            <a:ext cx="2459736" cy="2505456"/>
          </a:xfrm>
        </p:spPr>
        <p:txBody>
          <a:bodyPr rtlCol="0" anchor="ctr"/>
          <a:lstStyle>
            <a:lvl1pPr algn="ctr">
              <a:buNone/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2578914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gradFill>
          <a:gsLst>
            <a:gs pos="100000">
              <a:schemeClr val="accent4"/>
            </a:gs>
            <a:gs pos="0">
              <a:schemeClr val="accent2"/>
            </a:gs>
          </a:gsLst>
          <a:lin ang="81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Picture Placeholder 32">
            <a:extLst>
              <a:ext uri="{FF2B5EF4-FFF2-40B4-BE49-F238E27FC236}">
                <a16:creationId xmlns:a16="http://schemas.microsoft.com/office/drawing/2014/main" id="{3186EA6A-5CD5-4DF7-9C8A-EDFAF28A80D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777111" y="407499"/>
            <a:ext cx="1952279" cy="1952279"/>
          </a:xfrm>
          <a:custGeom>
            <a:avLst/>
            <a:gdLst>
              <a:gd name="connsiteX0" fmla="*/ 976140 w 1952279"/>
              <a:gd name="connsiteY0" fmla="*/ 0 h 1952279"/>
              <a:gd name="connsiteX1" fmla="*/ 1952279 w 1952279"/>
              <a:gd name="connsiteY1" fmla="*/ 976140 h 1952279"/>
              <a:gd name="connsiteX2" fmla="*/ 976140 w 1952279"/>
              <a:gd name="connsiteY2" fmla="*/ 1952279 h 1952279"/>
              <a:gd name="connsiteX3" fmla="*/ 0 w 1952279"/>
              <a:gd name="connsiteY3" fmla="*/ 976140 h 1952279"/>
              <a:gd name="connsiteX4" fmla="*/ 976140 w 1952279"/>
              <a:gd name="connsiteY4" fmla="*/ 0 h 1952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52279" h="1952279">
                <a:moveTo>
                  <a:pt x="976140" y="0"/>
                </a:moveTo>
                <a:cubicBezTo>
                  <a:pt x="1515247" y="0"/>
                  <a:pt x="1952279" y="437033"/>
                  <a:pt x="1952279" y="976140"/>
                </a:cubicBezTo>
                <a:cubicBezTo>
                  <a:pt x="1952279" y="1515246"/>
                  <a:pt x="1515247" y="1952279"/>
                  <a:pt x="976140" y="1952279"/>
                </a:cubicBezTo>
                <a:cubicBezTo>
                  <a:pt x="437033" y="1952279"/>
                  <a:pt x="0" y="1515246"/>
                  <a:pt x="0" y="976140"/>
                </a:cubicBezTo>
                <a:cubicBezTo>
                  <a:pt x="0" y="437033"/>
                  <a:pt x="437033" y="0"/>
                  <a:pt x="976140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2" name="Picture Placeholder 31">
            <a:extLst>
              <a:ext uri="{FF2B5EF4-FFF2-40B4-BE49-F238E27FC236}">
                <a16:creationId xmlns:a16="http://schemas.microsoft.com/office/drawing/2014/main" id="{83D5117F-F235-498D-99A5-9DE2D665576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528345" y="1972581"/>
            <a:ext cx="2290065" cy="2273502"/>
          </a:xfrm>
          <a:custGeom>
            <a:avLst/>
            <a:gdLst>
              <a:gd name="connsiteX0" fmla="*/ 1145032 w 2290065"/>
              <a:gd name="connsiteY0" fmla="*/ 0 h 2273502"/>
              <a:gd name="connsiteX1" fmla="*/ 2290065 w 2290065"/>
              <a:gd name="connsiteY1" fmla="*/ 1145033 h 2273502"/>
              <a:gd name="connsiteX2" fmla="*/ 1375797 w 2290065"/>
              <a:gd name="connsiteY2" fmla="*/ 2266803 h 2273502"/>
              <a:gd name="connsiteX3" fmla="*/ 1331903 w 2290065"/>
              <a:gd name="connsiteY3" fmla="*/ 2273502 h 2273502"/>
              <a:gd name="connsiteX4" fmla="*/ 958162 w 2290065"/>
              <a:gd name="connsiteY4" fmla="*/ 2273502 h 2273502"/>
              <a:gd name="connsiteX5" fmla="*/ 914268 w 2290065"/>
              <a:gd name="connsiteY5" fmla="*/ 2266803 h 2273502"/>
              <a:gd name="connsiteX6" fmla="*/ 5911 w 2290065"/>
              <a:gd name="connsiteY6" fmla="*/ 1262106 h 2273502"/>
              <a:gd name="connsiteX7" fmla="*/ 0 w 2290065"/>
              <a:gd name="connsiteY7" fmla="*/ 1145053 h 2273502"/>
              <a:gd name="connsiteX8" fmla="*/ 0 w 2290065"/>
              <a:gd name="connsiteY8" fmla="*/ 1145014 h 2273502"/>
              <a:gd name="connsiteX9" fmla="*/ 5911 w 2290065"/>
              <a:gd name="connsiteY9" fmla="*/ 1027960 h 2273502"/>
              <a:gd name="connsiteX10" fmla="*/ 1145032 w 2290065"/>
              <a:gd name="connsiteY10" fmla="*/ 0 h 227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290065" h="2273502">
                <a:moveTo>
                  <a:pt x="1145032" y="0"/>
                </a:moveTo>
                <a:cubicBezTo>
                  <a:pt x="1777417" y="0"/>
                  <a:pt x="2290065" y="512649"/>
                  <a:pt x="2290065" y="1145033"/>
                </a:cubicBezTo>
                <a:cubicBezTo>
                  <a:pt x="2290065" y="1698370"/>
                  <a:pt x="1897569" y="2160033"/>
                  <a:pt x="1375797" y="2266803"/>
                </a:cubicBezTo>
                <a:lnTo>
                  <a:pt x="1331903" y="2273502"/>
                </a:lnTo>
                <a:lnTo>
                  <a:pt x="958162" y="2273502"/>
                </a:lnTo>
                <a:lnTo>
                  <a:pt x="914268" y="2266803"/>
                </a:lnTo>
                <a:cubicBezTo>
                  <a:pt x="429765" y="2167660"/>
                  <a:pt x="56730" y="1762511"/>
                  <a:pt x="5911" y="1262106"/>
                </a:cubicBezTo>
                <a:lnTo>
                  <a:pt x="0" y="1145053"/>
                </a:lnTo>
                <a:lnTo>
                  <a:pt x="0" y="1145014"/>
                </a:lnTo>
                <a:lnTo>
                  <a:pt x="5911" y="1027960"/>
                </a:lnTo>
                <a:cubicBezTo>
                  <a:pt x="64548" y="450571"/>
                  <a:pt x="552172" y="0"/>
                  <a:pt x="1145032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1" name="Picture Placeholder 30">
            <a:extLst>
              <a:ext uri="{FF2B5EF4-FFF2-40B4-BE49-F238E27FC236}">
                <a16:creationId xmlns:a16="http://schemas.microsoft.com/office/drawing/2014/main" id="{E1E0A794-F1D3-4628-B5B1-9D48AB34C3D4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5579539" y="4386312"/>
            <a:ext cx="3119293" cy="2462810"/>
          </a:xfrm>
          <a:custGeom>
            <a:avLst/>
            <a:gdLst>
              <a:gd name="connsiteX0" fmla="*/ 1559647 w 3119293"/>
              <a:gd name="connsiteY0" fmla="*/ 0 h 2462810"/>
              <a:gd name="connsiteX1" fmla="*/ 3119293 w 3119293"/>
              <a:gd name="connsiteY1" fmla="*/ 1559647 h 2462810"/>
              <a:gd name="connsiteX2" fmla="*/ 2852930 w 3119293"/>
              <a:gd name="connsiteY2" fmla="*/ 2431660 h 2462810"/>
              <a:gd name="connsiteX3" fmla="*/ 2829636 w 3119293"/>
              <a:gd name="connsiteY3" fmla="*/ 2462810 h 2462810"/>
              <a:gd name="connsiteX4" fmla="*/ 289658 w 3119293"/>
              <a:gd name="connsiteY4" fmla="*/ 2462810 h 2462810"/>
              <a:gd name="connsiteX5" fmla="*/ 266363 w 3119293"/>
              <a:gd name="connsiteY5" fmla="*/ 2431660 h 2462810"/>
              <a:gd name="connsiteX6" fmla="*/ 0 w 3119293"/>
              <a:gd name="connsiteY6" fmla="*/ 1559647 h 2462810"/>
              <a:gd name="connsiteX7" fmla="*/ 1559647 w 3119293"/>
              <a:gd name="connsiteY7" fmla="*/ 0 h 24628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119293" h="2462810">
                <a:moveTo>
                  <a:pt x="1559647" y="0"/>
                </a:moveTo>
                <a:cubicBezTo>
                  <a:pt x="2421016" y="0"/>
                  <a:pt x="3119293" y="698278"/>
                  <a:pt x="3119293" y="1559647"/>
                </a:cubicBezTo>
                <a:cubicBezTo>
                  <a:pt x="3119293" y="1882660"/>
                  <a:pt x="3021098" y="2182739"/>
                  <a:pt x="2852930" y="2431660"/>
                </a:cubicBezTo>
                <a:lnTo>
                  <a:pt x="2829636" y="2462810"/>
                </a:lnTo>
                <a:lnTo>
                  <a:pt x="289658" y="2462810"/>
                </a:lnTo>
                <a:lnTo>
                  <a:pt x="266363" y="2431660"/>
                </a:lnTo>
                <a:cubicBezTo>
                  <a:pt x="98195" y="2182739"/>
                  <a:pt x="0" y="1882660"/>
                  <a:pt x="0" y="1559647"/>
                </a:cubicBezTo>
                <a:cubicBezTo>
                  <a:pt x="0" y="698278"/>
                  <a:pt x="698278" y="0"/>
                  <a:pt x="1559647" y="0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30" name="Picture Placeholder 29">
            <a:extLst>
              <a:ext uri="{FF2B5EF4-FFF2-40B4-BE49-F238E27FC236}">
                <a16:creationId xmlns:a16="http://schemas.microsoft.com/office/drawing/2014/main" id="{B8D3F45B-B631-47D3-A33C-71CEC2B3602C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1092905" y="4018982"/>
            <a:ext cx="3854161" cy="2839018"/>
          </a:xfrm>
          <a:custGeom>
            <a:avLst/>
            <a:gdLst>
              <a:gd name="connsiteX0" fmla="*/ 1927061 w 3854161"/>
              <a:gd name="connsiteY0" fmla="*/ 0 h 2839018"/>
              <a:gd name="connsiteX1" fmla="*/ 1927101 w 3854161"/>
              <a:gd name="connsiteY1" fmla="*/ 0 h 2839018"/>
              <a:gd name="connsiteX2" fmla="*/ 2124114 w 3854161"/>
              <a:gd name="connsiteY2" fmla="*/ 9948 h 2839018"/>
              <a:gd name="connsiteX3" fmla="*/ 3854161 w 3854161"/>
              <a:gd name="connsiteY3" fmla="*/ 1927080 h 2839018"/>
              <a:gd name="connsiteX4" fmla="*/ 3702722 w 3854161"/>
              <a:gd name="connsiteY4" fmla="*/ 2677187 h 2839018"/>
              <a:gd name="connsiteX5" fmla="*/ 3624763 w 3854161"/>
              <a:gd name="connsiteY5" fmla="*/ 2839018 h 2839018"/>
              <a:gd name="connsiteX6" fmla="*/ 229398 w 3854161"/>
              <a:gd name="connsiteY6" fmla="*/ 2839018 h 2839018"/>
              <a:gd name="connsiteX7" fmla="*/ 151440 w 3854161"/>
              <a:gd name="connsiteY7" fmla="*/ 2677187 h 2839018"/>
              <a:gd name="connsiteX8" fmla="*/ 0 w 3854161"/>
              <a:gd name="connsiteY8" fmla="*/ 1927080 h 2839018"/>
              <a:gd name="connsiteX9" fmla="*/ 1730048 w 3854161"/>
              <a:gd name="connsiteY9" fmla="*/ 9948 h 283901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854161" h="2839018">
                <a:moveTo>
                  <a:pt x="1927061" y="0"/>
                </a:moveTo>
                <a:lnTo>
                  <a:pt x="1927101" y="0"/>
                </a:lnTo>
                <a:lnTo>
                  <a:pt x="2124114" y="9948"/>
                </a:lnTo>
                <a:cubicBezTo>
                  <a:pt x="3095856" y="108634"/>
                  <a:pt x="3854161" y="929301"/>
                  <a:pt x="3854161" y="1927080"/>
                </a:cubicBezTo>
                <a:cubicBezTo>
                  <a:pt x="3854161" y="2193154"/>
                  <a:pt x="3800237" y="2446634"/>
                  <a:pt x="3702722" y="2677187"/>
                </a:cubicBezTo>
                <a:lnTo>
                  <a:pt x="3624763" y="2839018"/>
                </a:lnTo>
                <a:lnTo>
                  <a:pt x="229398" y="2839018"/>
                </a:lnTo>
                <a:lnTo>
                  <a:pt x="151440" y="2677187"/>
                </a:lnTo>
                <a:cubicBezTo>
                  <a:pt x="53924" y="2446634"/>
                  <a:pt x="0" y="2193154"/>
                  <a:pt x="0" y="1927080"/>
                </a:cubicBezTo>
                <a:cubicBezTo>
                  <a:pt x="0" y="929301"/>
                  <a:pt x="758305" y="108634"/>
                  <a:pt x="1730048" y="9948"/>
                </a:cubicBez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algn="ctr">
              <a:buNone/>
              <a:defRPr sz="180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60720" y="585216"/>
            <a:ext cx="5276088" cy="2276856"/>
          </a:xfrm>
        </p:spPr>
        <p:txBody>
          <a:bodyPr rtlCol="0" anchor="b"/>
          <a:lstStyle>
            <a:lvl1pPr algn="r">
              <a:defRPr sz="4800" b="1" cap="all" spc="400" baseline="0"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58368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548640" y="1938528"/>
            <a:ext cx="278892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201168"/>
            <a:ext cx="2743200" cy="365125"/>
          </a:xfrm>
        </p:spPr>
        <p:txBody>
          <a:bodyPr rtlCol="0"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pPr/>
              <a:t>‹#›</a:t>
            </a:fld>
            <a:endParaRPr lang="en-GB" noProof="0"/>
          </a:p>
        </p:txBody>
      </p:sp>
      <p:sp>
        <p:nvSpPr>
          <p:cNvPr id="8" name="Graphic 32">
            <a:extLst>
              <a:ext uri="{FF2B5EF4-FFF2-40B4-BE49-F238E27FC236}">
                <a16:creationId xmlns:a16="http://schemas.microsoft.com/office/drawing/2014/main" id="{846CD0EA-B0AA-4845-81A5-4ADD7C58B12F}"/>
              </a:ext>
            </a:extLst>
          </p:cNvPr>
          <p:cNvSpPr/>
          <p:nvPr userDrawn="1"/>
        </p:nvSpPr>
        <p:spPr>
          <a:xfrm>
            <a:off x="1472366" y="1859534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chemeClr val="bg1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0" name="Graphic 33">
            <a:extLst>
              <a:ext uri="{FF2B5EF4-FFF2-40B4-BE49-F238E27FC236}">
                <a16:creationId xmlns:a16="http://schemas.microsoft.com/office/drawing/2014/main" id="{0E97A0CB-7CB1-47F0-BD48-EEECBAC39CD2}"/>
              </a:ext>
            </a:extLst>
          </p:cNvPr>
          <p:cNvSpPr/>
          <p:nvPr userDrawn="1"/>
        </p:nvSpPr>
        <p:spPr>
          <a:xfrm>
            <a:off x="2014523" y="3146867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chemeClr val="bg1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sp>
        <p:nvSpPr>
          <p:cNvPr id="12" name="Graphic 31">
            <a:extLst>
              <a:ext uri="{FF2B5EF4-FFF2-40B4-BE49-F238E27FC236}">
                <a16:creationId xmlns:a16="http://schemas.microsoft.com/office/drawing/2014/main" id="{477816C9-06CB-4BC5-B26B-6A2877BD941A}"/>
              </a:ext>
            </a:extLst>
          </p:cNvPr>
          <p:cNvSpPr/>
          <p:nvPr userDrawn="1"/>
        </p:nvSpPr>
        <p:spPr>
          <a:xfrm>
            <a:off x="5404920" y="4508295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chemeClr val="bg1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rtl="0"/>
            <a:endParaRPr lang="en-GB" noProof="0"/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13AE7F8D-AE68-4A83-BAB5-3A97D473CE3C}"/>
              </a:ext>
            </a:extLst>
          </p:cNvPr>
          <p:cNvCxnSpPr>
            <a:cxnSpLocks/>
          </p:cNvCxnSpPr>
          <p:nvPr userDrawn="1"/>
        </p:nvCxnSpPr>
        <p:spPr>
          <a:xfrm>
            <a:off x="856114" y="3503032"/>
            <a:ext cx="0" cy="3346090"/>
          </a:xfrm>
          <a:prstGeom prst="line">
            <a:avLst/>
          </a:prstGeom>
          <a:ln w="25400" cap="sq">
            <a:solidFill>
              <a:schemeClr val="bg1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A928810C-E773-43AE-A2A1-4073955CC8DA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760720" y="3127248"/>
            <a:ext cx="5276088" cy="1124712"/>
          </a:xfrm>
        </p:spPr>
        <p:txBody>
          <a:bodyPr rtlCol="0"/>
          <a:lstStyle>
            <a:lvl1pPr marL="0" indent="0" algn="r">
              <a:buNone/>
              <a:defRPr sz="180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0451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69F227-D21C-48B3-828A-6BFA9585E8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DF1DFFF-E5C5-43DF-B71C-7270DB973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BC03C0-6EB7-4633-967C-12C35768BB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FF4306-91CD-4B7B-8A53-34BE8F9975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57596AF9-469C-436D-B7D2-77952EF1825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32910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DFF36D6-399B-43E3-84DD-9FC5119ECC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34AB7-3B85-4028-A500-5A1BDBF45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1F40F0-9909-442F-BBA4-409D061ED0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353C1207-D1C8-49E3-8837-E2B89D366FAE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867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40F214-646F-4D81-AD12-65628EC98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71768-C3FA-49EF-99EF-06E6C3B284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2DA6F24-ED6C-4D12-A9D6-EE37FBD686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6AACE-FAFB-4934-8E3C-AB5B21635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1533EA-D0F8-4C79-8721-F190DE2D2D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59BAC9-F101-4394-BBA4-3D21A34971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3A79C9-7EDC-44F6-AC48-5DD98A7695AD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6805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CB71F-B6C2-4866-BC97-304F78816E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5ED73B-8413-478D-80D7-B78B69763B6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BDF226-1B94-4D2D-98B3-7B932FB17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 rtlCol="0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0C4E9A-CA29-4CCD-ACFA-B29F80FBA1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noProof="0"/>
              <a:t>9/3/20XX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A5B7BE-3F1B-4FF3-B1D7-6E39B99D07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2F18F1-E27E-470E-AE13-4755DEE63A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0F08750-B7F2-4119-B151-68DE77481335}"/>
              </a:ext>
            </a:extLst>
          </p:cNvPr>
          <p:cNvCxnSpPr>
            <a:cxnSpLocks/>
          </p:cNvCxnSpPr>
          <p:nvPr/>
        </p:nvCxnSpPr>
        <p:spPr>
          <a:xfrm>
            <a:off x="715890" y="356812"/>
            <a:ext cx="0" cy="6492875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2"/>
                </a:gs>
                <a:gs pos="100000">
                  <a:schemeClr val="accent4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0775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FDA4224-F4E4-47A4-ACF7-2317493908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679907-DC49-4B86-A34C-C97DBC26A9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DBC8A0-34FC-4B6E-B42B-A721267D890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9/3/20XX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9AC0B6-4CC4-4E41-8A4D-F62E17F2857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C0E9BD-90BD-46AE-8A0D-06796ADB76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 i="0" cap="all" spc="1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rtl="0"/>
            <a:fld id="{D8DA9DAA-006C-4F4B-980E-E3DF019B24E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99713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708" r:id="rId2"/>
    <p:sldLayoutId id="2147483717" r:id="rId3"/>
    <p:sldLayoutId id="2147483710" r:id="rId4"/>
    <p:sldLayoutId id="2147483709" r:id="rId5"/>
    <p:sldLayoutId id="2147483698" r:id="rId6"/>
    <p:sldLayoutId id="2147483713" r:id="rId7"/>
    <p:sldLayoutId id="2147483712" r:id="rId8"/>
    <p:sldLayoutId id="2147483700" r:id="rId9"/>
    <p:sldLayoutId id="2147483701" r:id="rId10"/>
    <p:sldLayoutId id="2147483716" r:id="rId11"/>
    <p:sldLayoutId id="2147483714" r:id="rId12"/>
    <p:sldLayoutId id="2147483715" r:id="rId13"/>
    <p:sldLayoutId id="2147483702" r:id="rId14"/>
    <p:sldLayoutId id="2147483703" r:id="rId15"/>
    <p:sldLayoutId id="2147483704" r:id="rId16"/>
    <p:sldLayoutId id="2147483705" r:id="rId17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10.3389/fpsyt.2021.789663" TargetMode="External"/><Relationship Id="rId3" Type="http://schemas.openxmlformats.org/officeDocument/2006/relationships/hyperlink" Target="https://doi.org/10.1186/s13229-021-00418-w" TargetMode="External"/><Relationship Id="rId7" Type="http://schemas.openxmlformats.org/officeDocument/2006/relationships/hyperlink" Target="https://www.sciencedirect.com/science/article/pii/S1750946717300855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10.1177/534650||8770269" TargetMode="External"/><Relationship Id="rId5" Type="http://schemas.openxmlformats.org/officeDocument/2006/relationships/hyperlink" Target="http://10.1007/s10803-017-3252-8" TargetMode="External"/><Relationship Id="rId4" Type="http://schemas.openxmlformats.org/officeDocument/2006/relationships/hyperlink" Target="https://doi:10.7759/cureus.44841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A9968B-2619-4F71-AB00-4C493E12080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>
            <a:normAutofit fontScale="90000"/>
          </a:bodyPr>
          <a:lstStyle/>
          <a:p>
            <a:pPr rtl="0"/>
            <a:r>
              <a:rPr lang="en-GB" spc="400" dirty="0"/>
              <a:t>CBT for Social anxiety in adults with autism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F14073-9F68-4B7E-A576-26899D58C7A9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Jonathan Butterworth</a:t>
            </a:r>
            <a:endParaRPr lang="en-GB" sz="2000" dirty="0">
              <a:solidFill>
                <a:schemeClr val="bg1"/>
              </a:solidFill>
            </a:endParaRPr>
          </a:p>
          <a:p>
            <a:pPr rtl="0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7698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658368"/>
            <a:ext cx="9144000" cy="2340864"/>
          </a:xfrm>
        </p:spPr>
        <p:txBody>
          <a:bodyPr rtlCol="0"/>
          <a:lstStyle/>
          <a:p>
            <a:pPr rtl="0"/>
            <a:r>
              <a:rPr lang="en-GB" spc="400" dirty="0">
                <a:latin typeface="+mn-lt"/>
              </a:rPr>
              <a:t>What information is out there?</a:t>
            </a:r>
            <a:endParaRPr lang="en-GB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F83C3CB-138D-B29A-B5F9-6A55497F03A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78825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658368"/>
            <a:ext cx="9144000" cy="2340864"/>
          </a:xfrm>
        </p:spPr>
        <p:txBody>
          <a:bodyPr rtlCol="0"/>
          <a:lstStyle/>
          <a:p>
            <a:pPr rtl="0"/>
            <a:r>
              <a:rPr lang="en-GB" b="0" spc="400" dirty="0">
                <a:latin typeface="+mn-lt"/>
              </a:rPr>
              <a:t>What information is out there?</a:t>
            </a:r>
            <a:endParaRPr lang="en-GB" b="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F83C3CB-138D-B29A-B5F9-6A55497F03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2999232"/>
            <a:ext cx="9144000" cy="3700018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b="1" dirty="0"/>
              <a:t>Google search:</a:t>
            </a:r>
          </a:p>
          <a:p>
            <a:endParaRPr lang="en-GB" sz="2800" b="1" dirty="0"/>
          </a:p>
          <a:p>
            <a:r>
              <a:rPr lang="en-GB" sz="2800" b="1" dirty="0"/>
              <a:t>“Autism and social anxiety”</a:t>
            </a:r>
          </a:p>
        </p:txBody>
      </p:sp>
    </p:spTree>
    <p:extLst>
      <p:ext uri="{BB962C8B-B14F-4D97-AF65-F5344CB8AC3E}">
        <p14:creationId xmlns:p14="http://schemas.microsoft.com/office/powerpoint/2010/main" val="2356400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3">
            <a:extLst>
              <a:ext uri="{FF2B5EF4-FFF2-40B4-BE49-F238E27FC236}">
                <a16:creationId xmlns:a16="http://schemas.microsoft.com/office/drawing/2014/main" id="{DB1A448B-CA02-7F12-F73B-AB93148E7A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24A9417E-CAA1-FEB3-64DB-ED3405400F1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C9ABEE8-30C8-2396-4203-468AAAC557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20952" y="46020"/>
            <a:ext cx="9144000" cy="67659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8714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658368"/>
            <a:ext cx="9144000" cy="2340864"/>
          </a:xfrm>
        </p:spPr>
        <p:txBody>
          <a:bodyPr rtlCol="0"/>
          <a:lstStyle/>
          <a:p>
            <a:pPr rtl="0"/>
            <a:r>
              <a:rPr lang="en-GB" b="0" spc="400" dirty="0">
                <a:latin typeface="+mn-lt"/>
              </a:rPr>
              <a:t>What information is out there?</a:t>
            </a:r>
            <a:endParaRPr lang="en-GB" b="0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F83C3CB-138D-B29A-B5F9-6A55497F03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2999232"/>
            <a:ext cx="9144000" cy="3700018"/>
          </a:xfrm>
        </p:spPr>
        <p:txBody>
          <a:bodyPr>
            <a:normAutofit/>
          </a:bodyPr>
          <a:lstStyle/>
          <a:p>
            <a:endParaRPr lang="en-GB" sz="2800" dirty="0"/>
          </a:p>
          <a:p>
            <a:r>
              <a:rPr lang="en-GB" sz="2800" b="1" dirty="0"/>
              <a:t>50% of adults with autism also suffer with social anxiety </a:t>
            </a:r>
          </a:p>
          <a:p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Montaser</a:t>
            </a: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 2023)</a:t>
            </a:r>
            <a:r>
              <a:rPr lang="en-GB" sz="2400" dirty="0">
                <a:effectLst/>
              </a:rPr>
              <a:t> 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157997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2FB0B-15EC-453B-BC9B-69AD35DDCEA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7048" y="658368"/>
            <a:ext cx="9144000" cy="2340864"/>
          </a:xfrm>
        </p:spPr>
        <p:txBody>
          <a:bodyPr rtlCol="0"/>
          <a:lstStyle/>
          <a:p>
            <a:pPr rtl="0"/>
            <a:r>
              <a:rPr lang="en-GB" b="0" spc="400" dirty="0">
                <a:latin typeface="+mn-lt"/>
              </a:rPr>
              <a:t>What information is out there?</a:t>
            </a:r>
            <a:endParaRPr lang="en-GB" b="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100917"/>
            <a:ext cx="9144000" cy="3333750"/>
          </a:xfrm>
        </p:spPr>
        <p:txBody>
          <a:bodyPr rtlCol="0">
            <a:normAutofit/>
          </a:bodyPr>
          <a:lstStyle/>
          <a:p>
            <a:pPr rtl="0"/>
            <a:endParaRPr lang="en-GB" sz="2800" dirty="0"/>
          </a:p>
          <a:p>
            <a:pPr rtl="0"/>
            <a:r>
              <a:rPr lang="en-GB" sz="2800" b="1" dirty="0"/>
              <a:t>University Of Wales Trinity Saint David </a:t>
            </a:r>
          </a:p>
          <a:p>
            <a:pPr rtl="0"/>
            <a:r>
              <a:rPr lang="en-GB" sz="2800" b="1" dirty="0"/>
              <a:t>Library database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https://www.uwtsd.ac.uk/library/</a:t>
            </a:r>
          </a:p>
          <a:p>
            <a:pPr rtl="0"/>
            <a:endParaRPr lang="en-GB" sz="2800" dirty="0"/>
          </a:p>
          <a:p>
            <a:pPr rtl="0"/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6156688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C56B7BC2-AB1E-0F8C-17AC-7F32DA60A9B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508" y="1882626"/>
            <a:ext cx="11640650" cy="424512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8B4FD2A-37C7-5456-15B4-26FDD89E10B7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0423E24-2ED6-B593-39FA-41C30CA308E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4CBD9C8-F9E6-64DD-3357-756E9D993EBB}"/>
              </a:ext>
            </a:extLst>
          </p:cNvPr>
          <p:cNvSpPr txBox="1"/>
          <p:nvPr/>
        </p:nvSpPr>
        <p:spPr>
          <a:xfrm>
            <a:off x="1905000" y="981864"/>
            <a:ext cx="8636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>
                <a:solidFill>
                  <a:schemeClr val="bg1"/>
                </a:solidFill>
              </a:rPr>
              <a:t>Search results</a:t>
            </a:r>
            <a:endParaRPr lang="en-US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712033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0999"/>
            <a:ext cx="9144000" cy="6233583"/>
          </a:xfrm>
        </p:spPr>
        <p:txBody>
          <a:bodyPr rtlCol="0"/>
          <a:lstStyle/>
          <a:p>
            <a:pPr rtl="0"/>
            <a:endParaRPr lang="en-GB" b="1" dirty="0"/>
          </a:p>
          <a:p>
            <a:pPr rtl="0"/>
            <a:endParaRPr lang="en-GB" b="1" dirty="0"/>
          </a:p>
          <a:p>
            <a:pPr rtl="0"/>
            <a:endParaRPr lang="en-GB" sz="3200" b="1" dirty="0"/>
          </a:p>
          <a:p>
            <a:pPr rtl="0"/>
            <a:endParaRPr lang="en-GB" sz="3200" b="1" dirty="0"/>
          </a:p>
          <a:p>
            <a:pPr rtl="0"/>
            <a:endParaRPr lang="en-GB" sz="3200" b="1" dirty="0"/>
          </a:p>
          <a:p>
            <a:pPr algn="l" rtl="0"/>
            <a:r>
              <a:rPr lang="en-GB" sz="4400" b="1" dirty="0"/>
              <a:t> Group therapy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CB44-DEF7-7ED6-3DA3-07526EB072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0047E-33EA-88E0-55C5-FB01C2A81E6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5EFB7-24FC-26A3-FEF0-7C2F994012C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01B540-2421-E7DE-D783-AAD7FAFD096A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D14A7-EC2B-1624-DBC0-5057328EF7D0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A3A9C-9645-816D-271A-F6DE6943D29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F8969-986E-4562-3A4C-63C5F464A624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7487FE-0252-C527-9795-8CE2502BBA9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189FA9-AEA3-47F2-9D03-BA979543B35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34502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0999"/>
            <a:ext cx="9144000" cy="6233583"/>
          </a:xfrm>
        </p:spPr>
        <p:txBody>
          <a:bodyPr rtlCol="0"/>
          <a:lstStyle/>
          <a:p>
            <a:pPr rtl="0"/>
            <a:endParaRPr lang="en-GB" b="1" dirty="0"/>
          </a:p>
          <a:p>
            <a:pPr rtl="0"/>
            <a:endParaRPr lang="en-GB" b="1" dirty="0"/>
          </a:p>
          <a:p>
            <a:pPr rtl="0"/>
            <a:endParaRPr lang="en-GB" sz="3200" b="1" dirty="0"/>
          </a:p>
          <a:p>
            <a:pPr rtl="0"/>
            <a:endParaRPr lang="en-GB" sz="3200" b="1" dirty="0"/>
          </a:p>
          <a:p>
            <a:pPr rtl="0"/>
            <a:endParaRPr lang="en-GB" sz="3200" b="1" dirty="0"/>
          </a:p>
          <a:p>
            <a:pPr rtl="0"/>
            <a:r>
              <a:rPr lang="en-GB" sz="4400" b="1" dirty="0"/>
              <a:t>Group therapy for social anxiety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CB44-DEF7-7ED6-3DA3-07526EB072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0047E-33EA-88E0-55C5-FB01C2A81E6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5EFB7-24FC-26A3-FEF0-7C2F994012C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01B540-2421-E7DE-D783-AAD7FAFD096A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D14A7-EC2B-1624-DBC0-5057328EF7D0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A3A9C-9645-816D-271A-F6DE6943D29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F8969-986E-4562-3A4C-63C5F464A624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7487FE-0252-C527-9795-8CE2502BBA9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189FA9-AEA3-47F2-9D03-BA979543B35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49261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0999"/>
            <a:ext cx="9144000" cy="6233583"/>
          </a:xfrm>
        </p:spPr>
        <p:txBody>
          <a:bodyPr rtlCol="0"/>
          <a:lstStyle/>
          <a:p>
            <a:pPr rtl="0"/>
            <a:endParaRPr lang="en-GB" b="1" dirty="0"/>
          </a:p>
          <a:p>
            <a:pPr rtl="0"/>
            <a:endParaRPr lang="en-GB" b="1" dirty="0"/>
          </a:p>
          <a:p>
            <a:pPr rtl="0"/>
            <a:r>
              <a:rPr lang="en-GB" sz="3200" b="1" dirty="0"/>
              <a:t>Group therapy for social anxiety?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CB44-DEF7-7ED6-3DA3-07526EB072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0047E-33EA-88E0-55C5-FB01C2A81E6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5EFB7-24FC-26A3-FEF0-7C2F994012C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01B540-2421-E7DE-D783-AAD7FAFD096A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D14A7-EC2B-1624-DBC0-5057328EF7D0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A3A9C-9645-816D-271A-F6DE6943D29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F8969-986E-4562-3A4C-63C5F464A624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7487FE-0252-C527-9795-8CE2502BBA9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189FA9-AEA3-47F2-9D03-BA979543B35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CDDD5C7-EA79-83E9-C26E-6A2C942F91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1000" y="2120899"/>
            <a:ext cx="6350000" cy="3568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96069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500" y="497417"/>
            <a:ext cx="10953750" cy="6085416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sz="3600" b="1" u="sng" dirty="0"/>
              <a:t>Swedish study</a:t>
            </a:r>
          </a:p>
          <a:p>
            <a:pPr rtl="0"/>
            <a:r>
              <a:rPr lang="en-GB" dirty="0"/>
              <a:t>(</a:t>
            </a:r>
            <a:r>
              <a:rPr lang="en-GB" dirty="0" err="1"/>
              <a:t>Westerberg</a:t>
            </a:r>
            <a:r>
              <a:rPr lang="en-GB" dirty="0"/>
              <a:t> et al. 2021)</a:t>
            </a:r>
          </a:p>
          <a:p>
            <a:pPr rtl="0"/>
            <a:endParaRPr lang="en-GB" sz="2800" dirty="0"/>
          </a:p>
          <a:p>
            <a:pPr rtl="0"/>
            <a:r>
              <a:rPr lang="en-GB" sz="2800" b="1" dirty="0"/>
              <a:t>Online format 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Text based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Self paced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Therapist hours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Group chat – WhatsApp </a:t>
            </a:r>
          </a:p>
        </p:txBody>
      </p:sp>
    </p:spTree>
    <p:extLst>
      <p:ext uri="{BB962C8B-B14F-4D97-AF65-F5344CB8AC3E}">
        <p14:creationId xmlns:p14="http://schemas.microsoft.com/office/powerpoint/2010/main" val="20520347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98500" y="497417"/>
            <a:ext cx="10953750" cy="6085416"/>
          </a:xfrm>
        </p:spPr>
        <p:txBody>
          <a:bodyPr rtlCol="0">
            <a:normAutofit lnSpcReduction="10000"/>
          </a:bodyPr>
          <a:lstStyle/>
          <a:p>
            <a:pPr rtl="0"/>
            <a:r>
              <a:rPr lang="en-GB" sz="3600" b="1" u="sng" dirty="0"/>
              <a:t>UK study</a:t>
            </a:r>
          </a:p>
          <a:p>
            <a:pPr rtl="0"/>
            <a:r>
              <a:rPr lang="en-GB" dirty="0"/>
              <a:t>(Murphy et al. 2017)</a:t>
            </a:r>
          </a:p>
          <a:p>
            <a:pPr rtl="0"/>
            <a:endParaRPr lang="en-GB" sz="2800" dirty="0"/>
          </a:p>
          <a:p>
            <a:pPr rtl="0"/>
            <a:r>
              <a:rPr lang="en-GB" sz="2800" b="1" dirty="0"/>
              <a:t>Compared one type of counselling against another 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CBT vs. Person Centred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Group therapy 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12 weekly sessions 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Included real social interactions between participants </a:t>
            </a:r>
          </a:p>
          <a:p>
            <a:pPr rtl="0"/>
            <a:endParaRPr lang="en-GB" sz="2800" b="1" dirty="0"/>
          </a:p>
          <a:p>
            <a:pPr rtl="0"/>
            <a:endParaRPr lang="en-GB" sz="2800" b="1" dirty="0"/>
          </a:p>
          <a:p>
            <a:pPr rtl="0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385156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5684"/>
            <a:ext cx="9144000" cy="6248315"/>
          </a:xfrm>
        </p:spPr>
        <p:txBody>
          <a:bodyPr rtlCol="0">
            <a:normAutofit/>
          </a:bodyPr>
          <a:lstStyle/>
          <a:p>
            <a:pPr rtl="0"/>
            <a:endParaRPr lang="en-GB" sz="2800" b="1" u="sng" dirty="0">
              <a:solidFill>
                <a:schemeClr val="bg1"/>
              </a:solidFill>
            </a:endParaRPr>
          </a:p>
          <a:p>
            <a:pPr rtl="0"/>
            <a:endParaRPr lang="en-GB" sz="2800" b="1" u="sng" dirty="0"/>
          </a:p>
          <a:p>
            <a:pPr rtl="0"/>
            <a:endParaRPr lang="en-GB" sz="2800" b="1" u="sng" dirty="0">
              <a:solidFill>
                <a:schemeClr val="bg1"/>
              </a:solidFill>
            </a:endParaRPr>
          </a:p>
          <a:p>
            <a:pPr rtl="0"/>
            <a:endParaRPr lang="en-GB" sz="2800" b="1" u="sng" dirty="0"/>
          </a:p>
          <a:p>
            <a:pPr rtl="0"/>
            <a:endParaRPr lang="en-GB" sz="2800" b="1" u="sng" dirty="0">
              <a:solidFill>
                <a:schemeClr val="bg1"/>
              </a:solidFill>
            </a:endParaRPr>
          </a:p>
          <a:p>
            <a:pPr rtl="0"/>
            <a:r>
              <a:rPr lang="en-GB" sz="4800" b="1" dirty="0">
                <a:solidFill>
                  <a:schemeClr val="bg1"/>
                </a:solidFill>
              </a:rPr>
              <a:t>What can be done?</a:t>
            </a:r>
            <a:endParaRPr lang="en-GB" sz="4800" dirty="0">
              <a:solidFill>
                <a:schemeClr val="bg1"/>
              </a:solidFill>
            </a:endParaRPr>
          </a:p>
          <a:p>
            <a:pPr rtl="0"/>
            <a:endParaRPr lang="en-GB" sz="2800" dirty="0"/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92935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5684"/>
            <a:ext cx="9144000" cy="6248315"/>
          </a:xfrm>
        </p:spPr>
        <p:txBody>
          <a:bodyPr rtlCol="0">
            <a:normAutofit/>
          </a:bodyPr>
          <a:lstStyle/>
          <a:p>
            <a:pPr rtl="0"/>
            <a:r>
              <a:rPr lang="en-GB" sz="2800" b="1" u="sng" dirty="0">
                <a:solidFill>
                  <a:schemeClr val="bg1"/>
                </a:solidFill>
              </a:rPr>
              <a:t>What can be done?</a:t>
            </a:r>
            <a:endParaRPr lang="en-GB" sz="2800" dirty="0">
              <a:solidFill>
                <a:schemeClr val="bg1"/>
              </a:solidFill>
            </a:endParaRPr>
          </a:p>
          <a:p>
            <a:pPr rtl="0"/>
            <a:endParaRPr lang="en-GB" sz="2800" dirty="0"/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MORE RESEARCH!</a:t>
            </a:r>
          </a:p>
          <a:p>
            <a:pPr rtl="0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022574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5684"/>
            <a:ext cx="9144000" cy="6248315"/>
          </a:xfrm>
        </p:spPr>
        <p:txBody>
          <a:bodyPr rtlCol="0">
            <a:normAutofit/>
          </a:bodyPr>
          <a:lstStyle/>
          <a:p>
            <a:pPr rtl="0"/>
            <a:r>
              <a:rPr lang="en-GB" sz="2800" b="1" u="sng" dirty="0">
                <a:solidFill>
                  <a:schemeClr val="bg1"/>
                </a:solidFill>
              </a:rPr>
              <a:t>What can be done?</a:t>
            </a:r>
            <a:endParaRPr lang="en-GB" sz="2800" dirty="0">
              <a:solidFill>
                <a:schemeClr val="bg1"/>
              </a:solidFill>
            </a:endParaRPr>
          </a:p>
          <a:p>
            <a:pPr rtl="0"/>
            <a:endParaRPr lang="en-GB" sz="2800" dirty="0"/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MORE RESEARCH!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Mixed methods </a:t>
            </a:r>
          </a:p>
          <a:p>
            <a:pPr rtl="0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817548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5684"/>
            <a:ext cx="9144000" cy="6248315"/>
          </a:xfrm>
        </p:spPr>
        <p:txBody>
          <a:bodyPr rtlCol="0">
            <a:normAutofit/>
          </a:bodyPr>
          <a:lstStyle/>
          <a:p>
            <a:pPr rtl="0"/>
            <a:r>
              <a:rPr lang="en-GB" sz="2800" b="1" u="sng" dirty="0">
                <a:solidFill>
                  <a:schemeClr val="bg1"/>
                </a:solidFill>
              </a:rPr>
              <a:t>What can be done?</a:t>
            </a:r>
            <a:endParaRPr lang="en-GB" sz="2800" dirty="0">
              <a:solidFill>
                <a:schemeClr val="bg1"/>
              </a:solidFill>
            </a:endParaRPr>
          </a:p>
          <a:p>
            <a:pPr rtl="0"/>
            <a:endParaRPr lang="en-GB" sz="2800" dirty="0"/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MORE RESEARCH!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Mixed methods 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Multi-stage research</a:t>
            </a:r>
          </a:p>
          <a:p>
            <a:pPr rtl="0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1765762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55684"/>
            <a:ext cx="9144000" cy="6248315"/>
          </a:xfrm>
        </p:spPr>
        <p:txBody>
          <a:bodyPr rtlCol="0">
            <a:normAutofit/>
          </a:bodyPr>
          <a:lstStyle/>
          <a:p>
            <a:pPr rtl="0"/>
            <a:r>
              <a:rPr lang="en-GB" sz="2800" b="1" u="sng" dirty="0">
                <a:solidFill>
                  <a:schemeClr val="bg1"/>
                </a:solidFill>
              </a:rPr>
              <a:t>What can be done?</a:t>
            </a:r>
            <a:endParaRPr lang="en-GB" sz="2800" dirty="0">
              <a:solidFill>
                <a:schemeClr val="bg1"/>
              </a:solidFill>
            </a:endParaRPr>
          </a:p>
          <a:p>
            <a:pPr rtl="0"/>
            <a:endParaRPr lang="en-GB" sz="2800" dirty="0"/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MORE RESEARCH!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Mixed methods 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Multi-stage research</a:t>
            </a:r>
          </a:p>
          <a:p>
            <a:pPr rtl="0"/>
            <a:endParaRPr lang="en-GB" sz="2800" b="1" dirty="0"/>
          </a:p>
          <a:p>
            <a:pPr rtl="0"/>
            <a:r>
              <a:rPr lang="en-GB" sz="2800" b="1" dirty="0"/>
              <a:t>Follow-up studies </a:t>
            </a:r>
          </a:p>
        </p:txBody>
      </p:sp>
    </p:spTree>
    <p:extLst>
      <p:ext uri="{BB962C8B-B14F-4D97-AF65-F5344CB8AC3E}">
        <p14:creationId xmlns:p14="http://schemas.microsoft.com/office/powerpoint/2010/main" val="35560061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0999"/>
            <a:ext cx="9144000" cy="6233583"/>
          </a:xfrm>
        </p:spPr>
        <p:txBody>
          <a:bodyPr rtlCol="0">
            <a:normAutofit/>
          </a:bodyPr>
          <a:lstStyle/>
          <a:p>
            <a:pPr rtl="0"/>
            <a:r>
              <a:rPr lang="en-GB" sz="3200" b="1" u="sng" dirty="0">
                <a:solidFill>
                  <a:schemeClr val="bg1"/>
                </a:solidFill>
              </a:rPr>
              <a:t>Further reading </a:t>
            </a:r>
          </a:p>
          <a:p>
            <a:pPr rtl="0"/>
            <a:endParaRPr lang="en-GB" sz="3200" b="1" u="sng" dirty="0"/>
          </a:p>
          <a:p>
            <a:pPr rtl="0"/>
            <a:endParaRPr lang="en-GB" sz="3200" b="1" u="sng" dirty="0"/>
          </a:p>
          <a:p>
            <a:pPr rtl="0"/>
            <a:endParaRPr lang="en-GB" sz="1600" b="1" u="sng" dirty="0"/>
          </a:p>
          <a:p>
            <a:pPr rtl="0"/>
            <a:r>
              <a:rPr lang="en-GB" sz="3600" b="1" dirty="0"/>
              <a:t>Anxiety’s Toll on People With Autism</a:t>
            </a:r>
            <a:r>
              <a:rPr lang="en-GB" sz="3200" b="1" dirty="0"/>
              <a:t> </a:t>
            </a:r>
          </a:p>
          <a:p>
            <a:pPr rtl="0"/>
            <a:endParaRPr lang="en-GB" sz="3200" b="1" u="sng" dirty="0"/>
          </a:p>
          <a:p>
            <a:pPr rtl="0"/>
            <a:r>
              <a:rPr lang="en-GB" sz="2800" b="1" u="sng" dirty="0"/>
              <a:t>https://</a:t>
            </a:r>
            <a:r>
              <a:rPr lang="en-GB" sz="2800" b="1" u="sng" dirty="0" err="1"/>
              <a:t>www.kennedykrieger.org</a:t>
            </a:r>
            <a:r>
              <a:rPr lang="en-GB" sz="2800" b="1" u="sng" dirty="0"/>
              <a:t>/stories/interactive-autism-network-ian/</a:t>
            </a:r>
            <a:r>
              <a:rPr lang="en-GB" sz="2800" b="1" u="sng" dirty="0" err="1"/>
              <a:t>anxietys-toll-people</a:t>
            </a:r>
            <a:r>
              <a:rPr lang="en-GB" sz="2800" b="1" u="sng" dirty="0"/>
              <a:t>-autism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CB44-DEF7-7ED6-3DA3-07526EB072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0047E-33EA-88E0-55C5-FB01C2A81E6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5EFB7-24FC-26A3-FEF0-7C2F994012C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01B540-2421-E7DE-D783-AAD7FAFD096A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D14A7-EC2B-1624-DBC0-5057328EF7D0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A3A9C-9645-816D-271A-F6DE6943D29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F8969-986E-4562-3A4C-63C5F464A624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7487FE-0252-C527-9795-8CE2502BBA9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189FA9-AEA3-47F2-9D03-BA979543B35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1239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5C25F72-F9A7-42F9-9720-0801ED77D4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r>
              <a:rPr lang="en-GB" dirty="0"/>
              <a:t>21/1/2024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EEDFC2F-FF0A-4EC9-A0BB-0AA2B1E6BA4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Reference list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DCF8D89-56D9-4E2B-9838-07DFB6E9D2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19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8B25AA17-C829-B6BC-B117-9E55B3C98CDA}"/>
              </a:ext>
            </a:extLst>
          </p:cNvPr>
          <p:cNvSpPr txBox="1"/>
          <p:nvPr/>
        </p:nvSpPr>
        <p:spPr>
          <a:xfrm>
            <a:off x="1902968" y="74081"/>
            <a:ext cx="8873067" cy="68941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Bemmer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E.R.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Boulton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K.A. Thomas, E.E.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Larke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Leah, S.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Hickie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I.B. and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Guastella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A.J. 2021. Modified CBT for social anxiety and social functioning in young adults with autism spectrum disorder.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7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doi.org</a:t>
            </a:r>
            <a:r>
              <a:rPr lang="en-GB" sz="17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/10.1186/s13229-021-00418-w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3/1/24).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700" dirty="0">
              <a:solidFill>
                <a:schemeClr val="bg1"/>
              </a:solidFill>
            </a:endParaRPr>
          </a:p>
          <a:p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Montaser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J.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Umeano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Pujari, H. Zain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Nasiri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S.M.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Parisapogu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A. Shah, A.and Khan, S. 2023. Correlations Between the Development of Social Anxiety and Individuals With Autism Spectrum Disorder: A Systematic Review.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7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doi:10.7759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sz="1700" u="sng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cureus.44841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14/1/24).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700" dirty="0">
              <a:solidFill>
                <a:schemeClr val="bg1"/>
              </a:solidFill>
            </a:endParaRPr>
          </a:p>
          <a:p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Murphy, S.M. Chowdhury, U. White, S.W. Reynolds, L. Donald, L. Ghana, H. Iqbal, Z.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Kulkarni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 Scrivener, L.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Shaker-Naeeni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 and Press, D.A.  2017. Cognitive Behaviour Therapy Versus a Counselling Intervention for Anxiety in Young People with High-Functioning Autism Spectrum Disorders: A Pilot Randomised Controlled Trial. Available at: </a:t>
            </a:r>
            <a:r>
              <a:rPr lang="en-GB" sz="17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http://10.1007/s10803-017-3252-8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3/1/24).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700" dirty="0">
              <a:solidFill>
                <a:schemeClr val="bg1"/>
              </a:solidFill>
            </a:endParaRPr>
          </a:p>
          <a:p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Ordaz, D.L. Lewin, A.B. and Storch, E.A. 2018. Modular Cognitive-Behavioral Therapy for a Young Adult With Autism Spectrum Disorder,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Comorbid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Obsessive Compulsive Disorder, and Social Anxiety Disorder Available at: </a:t>
            </a:r>
            <a:r>
              <a:rPr lang="en-GB" sz="17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http://10.1177/534650||8770269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3/1/24)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700" dirty="0">
              <a:solidFill>
                <a:schemeClr val="bg1"/>
              </a:solidFill>
            </a:endParaRPr>
          </a:p>
          <a:p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Spain, D. Blainey, S.H. and Vaillancourt, K. 2017. Group cognitive behaviour therapy (CBT) for social interaction anxiety in adults with autism spectrum disorder.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sz="17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www.sciencedirect.com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/science/article/</a:t>
            </a:r>
            <a:r>
              <a:rPr lang="en-GB" sz="1700" u="sng" kern="100" dirty="0" err="1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pii</a:t>
            </a:r>
            <a:r>
              <a:rPr lang="en-GB" sz="1700" u="sng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/S1750946717300855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3/1/24).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l"/>
            <a:endParaRPr lang="en-GB" sz="1700" dirty="0">
              <a:solidFill>
                <a:schemeClr val="bg1"/>
              </a:solidFill>
            </a:endParaRPr>
          </a:p>
          <a:p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Westerberg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B.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Bäärnhielm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Giles, C.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Hylén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U.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Holländare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F. and </a:t>
            </a:r>
            <a:r>
              <a:rPr lang="en-GB" sz="1700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Bejerot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S. 2021. An Internet Based Intervention for Adults with Autism Spectrum Disorder – A Qualitative study of Participants Experiences. Available at: </a:t>
            </a:r>
            <a:r>
              <a:rPr lang="en-GB" sz="1700" u="sng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http://10.3389/</a:t>
            </a:r>
            <a:r>
              <a:rPr lang="en-GB" sz="1700" u="sng" kern="100" dirty="0" err="1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fpsyt.2021.789663</a:t>
            </a:r>
            <a:r>
              <a:rPr lang="en-GB" sz="1700" kern="100" dirty="0">
                <a:solidFill>
                  <a:schemeClr val="bg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(Accessed: 3/1/24).</a:t>
            </a:r>
            <a:endParaRPr lang="en-GB" sz="1700" kern="100" dirty="0">
              <a:solidFill>
                <a:schemeClr val="bg1"/>
              </a:solidFill>
              <a:effectLst/>
              <a:latin typeface="Aptos" panose="020B00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5980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Slide Number Placeholder 23">
            <a:extLst>
              <a:ext uri="{FF2B5EF4-FFF2-40B4-BE49-F238E27FC236}">
                <a16:creationId xmlns:a16="http://schemas.microsoft.com/office/drawing/2014/main" id="{5D838446-B95D-4AB7-B8CA-D5804BB79A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8DA9DAA-006C-4F4B-980E-E3DF019B24E2}" type="slidenum">
              <a:rPr lang="en-GB" smtClean="0"/>
              <a:pPr rtl="0"/>
              <a:t>20</a:t>
            </a:fld>
            <a:endParaRPr lang="en-GB"/>
          </a:p>
        </p:txBody>
      </p:sp>
      <p:sp>
        <p:nvSpPr>
          <p:cNvPr id="23" name="Footer Placeholder 22">
            <a:extLst>
              <a:ext uri="{FF2B5EF4-FFF2-40B4-BE49-F238E27FC236}">
                <a16:creationId xmlns:a16="http://schemas.microsoft.com/office/drawing/2014/main" id="{DE8D546E-0F46-4CC0-B2B1-8B2430D00C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dirty="0"/>
              <a:t>Social Anxiety in autism</a:t>
            </a:r>
          </a:p>
        </p:txBody>
      </p:sp>
      <p:pic>
        <p:nvPicPr>
          <p:cNvPr id="9" name="Picture Placeholder 8" descr="mountains at sunset">
            <a:extLst>
              <a:ext uri="{FF2B5EF4-FFF2-40B4-BE49-F238E27FC236}">
                <a16:creationId xmlns:a16="http://schemas.microsoft.com/office/drawing/2014/main" id="{C82DA925-978C-48A9-98AD-0653B7A3D2D9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3"/>
          <a:srcRect t="41" b="41"/>
          <a:stretch/>
        </p:blipFill>
        <p:spPr/>
      </p:pic>
      <p:pic>
        <p:nvPicPr>
          <p:cNvPr id="11" name="Picture Placeholder 10" descr="mountains at sunset">
            <a:extLst>
              <a:ext uri="{FF2B5EF4-FFF2-40B4-BE49-F238E27FC236}">
                <a16:creationId xmlns:a16="http://schemas.microsoft.com/office/drawing/2014/main" id="{E63B7C3F-04A4-43F6-881D-FA11061CBAF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4"/>
          <a:srcRect t="347" b="347"/>
          <a:stretch/>
        </p:blipFill>
        <p:spPr/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FF777B66-94CB-491C-AC6B-BDAC98E21D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42AF1107-8D35-4E35-93C7-D3640946F74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2200" dirty="0"/>
              <a:t>Jonathan Butterworth</a:t>
            </a:r>
          </a:p>
          <a:p>
            <a:pPr rtl="0"/>
            <a:r>
              <a:rPr lang="en-GB" sz="2200" dirty="0"/>
              <a:t>1806017@student.uwtsd.ac.uk</a:t>
            </a:r>
          </a:p>
          <a:p>
            <a:pPr rtl="0"/>
            <a:endParaRPr lang="en-GB" sz="2200" dirty="0"/>
          </a:p>
          <a:p>
            <a:pPr rtl="0"/>
            <a:endParaRPr lang="en-GB" sz="2200" dirty="0"/>
          </a:p>
        </p:txBody>
      </p:sp>
      <p:pic>
        <p:nvPicPr>
          <p:cNvPr id="15" name="Picture Placeholder 14" descr="mountains under near dusk sky">
            <a:extLst>
              <a:ext uri="{FF2B5EF4-FFF2-40B4-BE49-F238E27FC236}">
                <a16:creationId xmlns:a16="http://schemas.microsoft.com/office/drawing/2014/main" id="{3D15FDC1-74B5-4FD8-BD17-0E2502C411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5"/>
          <a:srcRect l="16" r="16"/>
          <a:stretch/>
        </p:blipFill>
        <p:spPr/>
      </p:pic>
      <p:pic>
        <p:nvPicPr>
          <p:cNvPr id="13" name="Picture Placeholder 12" descr="mountains under the night sky just before dawn">
            <a:extLst>
              <a:ext uri="{FF2B5EF4-FFF2-40B4-BE49-F238E27FC236}">
                <a16:creationId xmlns:a16="http://schemas.microsoft.com/office/drawing/2014/main" id="{E02C4914-F076-4415-9C5D-A9BDB6CC6110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 rotWithShape="1">
          <a:blip r:embed="rId6"/>
          <a:srcRect t="108" b="108"/>
          <a:stretch/>
        </p:blipFill>
        <p:spPr/>
      </p:pic>
    </p:spTree>
    <p:extLst>
      <p:ext uri="{BB962C8B-B14F-4D97-AF65-F5344CB8AC3E}">
        <p14:creationId xmlns:p14="http://schemas.microsoft.com/office/powerpoint/2010/main" val="9273131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0999"/>
            <a:ext cx="9144000" cy="6233583"/>
          </a:xfrm>
        </p:spPr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CB44-DEF7-7ED6-3DA3-07526EB072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0047E-33EA-88E0-55C5-FB01C2A81E6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5EFB7-24FC-26A3-FEF0-7C2F994012C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01B540-2421-E7DE-D783-AAD7FAFD096A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D14A7-EC2B-1624-DBC0-5057328EF7D0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A3A9C-9645-816D-271A-F6DE6943D29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F8969-986E-4562-3A4C-63C5F464A624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7487FE-0252-C527-9795-8CE2502BBA9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189FA9-AEA3-47F2-9D03-BA979543B35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4513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05408798-0DB3-46BF-880E-7BB904D700F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7048" y="380999"/>
            <a:ext cx="9144000" cy="6233583"/>
          </a:xfrm>
        </p:spPr>
        <p:txBody>
          <a:bodyPr rtlCol="0"/>
          <a:lstStyle/>
          <a:p>
            <a:pPr rtl="0"/>
            <a:r>
              <a:rPr lang="en-GB" sz="2000">
                <a:solidFill>
                  <a:schemeClr val="bg1"/>
                </a:solidFill>
              </a:rPr>
              <a:t>Subtitle</a:t>
            </a:r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269CB44-DEF7-7ED6-3DA3-07526EB072D2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230047E-33EA-88E0-55C5-FB01C2A81E68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6A5EFB7-24FC-26A3-FEF0-7C2F994012CE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E01B540-2421-E7DE-D783-AAD7FAFD096A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0D14A7-EC2B-1624-DBC0-5057328EF7D0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C4A3A9C-9645-816D-271A-F6DE6943D295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8F8969-986E-4562-3A4C-63C5F464A624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27487FE-0252-C527-9795-8CE2502BBA9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0189FA9-AEA3-47F2-9D03-BA979543B35D}"/>
              </a:ext>
            </a:extLst>
          </p:cNvPr>
          <p:cNvSpPr txBox="1"/>
          <p:nvPr/>
        </p:nvSpPr>
        <p:spPr>
          <a:xfrm>
            <a:off x="5181600" y="2514600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90730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GradientUnivers">
  <a:themeElements>
    <a:clrScheme name="Gradient">
      <a:dk1>
        <a:sysClr val="windowText" lastClr="000000"/>
      </a:dk1>
      <a:lt1>
        <a:sysClr val="window" lastClr="FFFFFF"/>
      </a:lt1>
      <a:dk2>
        <a:srgbClr val="10013F"/>
      </a:dk2>
      <a:lt2>
        <a:srgbClr val="F2F0FF"/>
      </a:lt2>
      <a:accent1>
        <a:srgbClr val="814DFF"/>
      </a:accent1>
      <a:accent2>
        <a:srgbClr val="243FFF"/>
      </a:accent2>
      <a:accent3>
        <a:srgbClr val="FF83B6"/>
      </a:accent3>
      <a:accent4>
        <a:srgbClr val="FF9022"/>
      </a:accent4>
      <a:accent5>
        <a:srgbClr val="FF1F85"/>
      </a:accent5>
      <a:accent6>
        <a:srgbClr val="1A98FF"/>
      </a:accent6>
      <a:hlink>
        <a:srgbClr val="0563C1"/>
      </a:hlink>
      <a:folHlink>
        <a:srgbClr val="954F72"/>
      </a:folHlink>
    </a:clrScheme>
    <a:fontScheme name="Univers">
      <a:majorFont>
        <a:latin typeface="Univers"/>
        <a:ea typeface=""/>
        <a:cs typeface=""/>
      </a:majorFont>
      <a:minorFont>
        <a:latin typeface="Univers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8167186_TF89338750_Win32" id="{41E8F413-9A18-4BDF-B28A-7CD5BF285DD4}" vid="{F5763C4E-78C1-4EFB-B9F5-2F4B07C76DB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426e97fa315356fffbdcd9876fe988c2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14b8f0def80e6d70ce3def20c90759ae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9919F73-B6C2-4A43-95E2-833EC48925FE}">
  <ds:schemaRefs>
    <ds:schemaRef ds:uri="http://schemas.microsoft.com/office/2006/metadata/properties"/>
    <ds:schemaRef ds:uri="http://www.w3.org/2000/xmlns/"/>
    <ds:schemaRef ds:uri="71af3243-3dd4-4a8d-8c0d-dd76da1f02a5"/>
    <ds:schemaRef ds:uri="http://www.w3.org/2001/XMLSchema-instance"/>
  </ds:schemaRefs>
</ds:datastoreItem>
</file>

<file path=customXml/itemProps2.xml><?xml version="1.0" encoding="utf-8"?>
<ds:datastoreItem xmlns:ds="http://schemas.openxmlformats.org/officeDocument/2006/customXml" ds:itemID="{3C8E00D1-8EA3-4E42-801D-0253E1EAFC2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BC329F5-30EE-4BF7-AA2A-B837B51416B4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71af3243-3dd4-4a8d-8c0d-dd76da1f02a5"/>
    <ds:schemaRef ds:uri="16c05727-aa75-4e4a-9b5f-8a80a1165891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524</Words>
  <Application>Microsoft Office PowerPoint</Application>
  <PresentationFormat>Widescreen</PresentationFormat>
  <Paragraphs>112</Paragraphs>
  <Slides>22</Slides>
  <Notes>22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GradientUnivers</vt:lpstr>
      <vt:lpstr>CBT for Social anxiety in adults with autism</vt:lpstr>
      <vt:lpstr>What information is out there?</vt:lpstr>
      <vt:lpstr>What information is out there?</vt:lpstr>
      <vt:lpstr>PowerPoint Presentation</vt:lpstr>
      <vt:lpstr>What information is out there?</vt:lpstr>
      <vt:lpstr>What information is out there?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Thank you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CBT for Social anxiety in adults with autism</dc:title>
  <dc:creator>Jonathan Butterworth (1806017)</dc:creator>
  <cp:lastModifiedBy>Jonathan Butterworth (1806017)</cp:lastModifiedBy>
  <cp:revision>3</cp:revision>
  <dcterms:created xsi:type="dcterms:W3CDTF">2024-01-21T14:59:09Z</dcterms:created>
  <dcterms:modified xsi:type="dcterms:W3CDTF">2024-01-23T16:12:26Z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