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308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305" r:id="rId11"/>
    <p:sldId id="290" r:id="rId12"/>
    <p:sldId id="291" r:id="rId13"/>
    <p:sldId id="292" r:id="rId14"/>
    <p:sldId id="293" r:id="rId15"/>
    <p:sldId id="294" r:id="rId16"/>
    <p:sldId id="295" r:id="rId17"/>
    <p:sldId id="296" r:id="rId18"/>
    <p:sldId id="297" r:id="rId19"/>
    <p:sldId id="298" r:id="rId20"/>
    <p:sldId id="299" r:id="rId21"/>
    <p:sldId id="300" r:id="rId22"/>
    <p:sldId id="301" r:id="rId23"/>
    <p:sldId id="302" r:id="rId24"/>
    <p:sldId id="303" r:id="rId25"/>
    <p:sldId id="304" r:id="rId26"/>
    <p:sldId id="306" r:id="rId27"/>
    <p:sldId id="309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4"/>
  </p:normalViewPr>
  <p:slideViewPr>
    <p:cSldViewPr snapToGrid="0" snapToObjects="1">
      <p:cViewPr>
        <p:scale>
          <a:sx n="87" d="100"/>
          <a:sy n="87" d="100"/>
        </p:scale>
        <p:origin x="6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9" name="Group 8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109125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5111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4677150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2/17/2019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386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2/17/2019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38335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2/17/2019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4995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2/17/2019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5912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2/17/2019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27534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2/17/2019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84596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28996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3645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48127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368">
          <p15:clr>
            <a:srgbClr val="F26B43"/>
          </p15:clr>
        </p15:guide>
        <p15:guide id="2" orient="horz" pos="1440">
          <p15:clr>
            <a:srgbClr val="F26B43"/>
          </p15:clr>
        </p15:guide>
        <p15:guide id="3" orient="horz" pos="3696">
          <p15:clr>
            <a:srgbClr val="F26B43"/>
          </p15:clr>
        </p15:guide>
        <p15:guide id="4" orient="horz" pos="432">
          <p15:clr>
            <a:srgbClr val="F26B43"/>
          </p15:clr>
        </p15:guide>
        <p15:guide id="5" orient="horz" pos="1512">
          <p15:clr>
            <a:srgbClr val="F26B43"/>
          </p15:clr>
        </p15:guide>
        <p15:guide id="6" pos="6912">
          <p15:clr>
            <a:srgbClr val="F26B43"/>
          </p15:clr>
        </p15:guide>
        <p15:guide id="7" pos="936">
          <p15:clr>
            <a:srgbClr val="F26B43"/>
          </p15:clr>
        </p15:guide>
        <p15:guide id="8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Narrative </a:t>
            </a:r>
            <a:r>
              <a:rPr lang="en-GB" dirty="0" smtClean="0">
                <a:solidFill>
                  <a:schemeClr val="bg1"/>
                </a:solidFill>
              </a:rPr>
              <a:t>Analysis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18</a:t>
            </a:r>
            <a:r>
              <a:rPr lang="en-GB" baseline="30000" dirty="0" smtClean="0"/>
              <a:t>h</a:t>
            </a:r>
            <a:r>
              <a:rPr lang="en-GB" dirty="0" smtClean="0"/>
              <a:t> </a:t>
            </a:r>
            <a:r>
              <a:rPr lang="en-GB" dirty="0" smtClean="0"/>
              <a:t>February 2018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48212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560503"/>
            <a:ext cx="9601200" cy="4306897"/>
          </a:xfrm>
        </p:spPr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r>
              <a:rPr lang="en-GB" sz="2800" dirty="0" smtClean="0"/>
              <a:t>Survey:  United Kingdom Engagement Survey  - Hot Drink Vouchers to be provided.</a:t>
            </a:r>
          </a:p>
          <a:p>
            <a:r>
              <a:rPr lang="en-GB" sz="2800" dirty="0" smtClean="0"/>
              <a:t>Recap from last week</a:t>
            </a:r>
          </a:p>
          <a:p>
            <a:r>
              <a:rPr lang="en-GB" sz="2800" dirty="0" smtClean="0"/>
              <a:t>The researchers positioning </a:t>
            </a:r>
          </a:p>
          <a:p>
            <a:r>
              <a:rPr lang="en-GB" sz="2800" dirty="0" smtClean="0"/>
              <a:t>Case Example</a:t>
            </a:r>
          </a:p>
          <a:p>
            <a:r>
              <a:rPr lang="en-GB" sz="2800" dirty="0" smtClean="0"/>
              <a:t>Graham Gibbs – Narrative Analysis</a:t>
            </a:r>
          </a:p>
          <a:p>
            <a:r>
              <a:rPr lang="en-GB" sz="2800" dirty="0" smtClean="0"/>
              <a:t>Worksheets – Practice</a:t>
            </a:r>
          </a:p>
          <a:p>
            <a:r>
              <a:rPr lang="en-GB" sz="2800" dirty="0" smtClean="0"/>
              <a:t>Structure Guidance </a:t>
            </a:r>
            <a:r>
              <a:rPr lang="en-GB" sz="2800" smtClean="0"/>
              <a:t>for Report</a:t>
            </a:r>
            <a:endParaRPr lang="en-GB" sz="28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5531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r>
              <a:rPr lang="en-GB" dirty="0"/>
              <a:t>The Researcher’s Positioning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Ontology </a:t>
            </a:r>
            <a:r>
              <a:rPr lang="en-GB" sz="3200" dirty="0" smtClean="0"/>
              <a:t>-</a:t>
            </a:r>
          </a:p>
          <a:p>
            <a:r>
              <a:rPr lang="en-GB" sz="3200" dirty="0" smtClean="0"/>
              <a:t>Epistemology – </a:t>
            </a:r>
          </a:p>
          <a:p>
            <a:r>
              <a:rPr lang="en-GB" sz="3200" dirty="0" smtClean="0"/>
              <a:t>Axiology  - </a:t>
            </a:r>
          </a:p>
          <a:p>
            <a:pPr marL="0" indent="0">
              <a:buNone/>
            </a:pPr>
            <a:r>
              <a:rPr lang="en-GB" sz="3200" dirty="0" smtClean="0"/>
              <a:t>Addresses </a:t>
            </a:r>
            <a:r>
              <a:rPr lang="en-GB" sz="3200" dirty="0" smtClean="0"/>
              <a:t>the often unspoken assumptions that rest beneath the surface of research, the theory we read and conduct.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27410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Abstract Terms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752144"/>
            <a:ext cx="9601200" cy="4115256"/>
          </a:xfrm>
        </p:spPr>
        <p:txBody>
          <a:bodyPr>
            <a:noAutofit/>
          </a:bodyPr>
          <a:lstStyle/>
          <a:p>
            <a:r>
              <a:rPr lang="en-GB" sz="2800" dirty="0" smtClean="0"/>
              <a:t>The terms are abstract because the subject are abstract.</a:t>
            </a:r>
          </a:p>
          <a:p>
            <a:r>
              <a:rPr lang="en-GB" sz="2800" dirty="0" smtClean="0"/>
              <a:t>Most researchers do not write much about their underlying assumptions.</a:t>
            </a:r>
            <a:endParaRPr lang="en-GB" sz="2800" dirty="0"/>
          </a:p>
          <a:p>
            <a:r>
              <a:rPr lang="en-GB" sz="2800" dirty="0" smtClean="0"/>
              <a:t>But the research does leave clues.</a:t>
            </a:r>
          </a:p>
          <a:p>
            <a:pPr marL="0" indent="0">
              <a:buNone/>
            </a:pPr>
            <a:r>
              <a:rPr lang="en-GB" sz="2800" b="1" dirty="0" smtClean="0"/>
              <a:t>So </a:t>
            </a:r>
            <a:r>
              <a:rPr lang="en-GB" sz="2800" b="1" dirty="0" smtClean="0"/>
              <a:t>WHY…..</a:t>
            </a:r>
          </a:p>
          <a:p>
            <a:pPr marL="0" indent="0">
              <a:buNone/>
            </a:pPr>
            <a:r>
              <a:rPr lang="en-GB" sz="2800" b="1" dirty="0" smtClean="0"/>
              <a:t>Ontology, Epistemology and Axiology – help us to understand and appreciate research in a more sophisticated way.  </a:t>
            </a:r>
          </a:p>
          <a:p>
            <a:pPr marL="0" indent="0">
              <a:buNone/>
            </a:pPr>
            <a:r>
              <a:rPr lang="en-GB" sz="2800" b="1" dirty="0" smtClean="0"/>
              <a:t>Helps us to compare and contrast. 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630607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Epistemology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Branch of philosophy that studies knowledge or knowing.</a:t>
            </a:r>
          </a:p>
          <a:p>
            <a:r>
              <a:rPr lang="en-GB" sz="3200" dirty="0" smtClean="0"/>
              <a:t>“How do we claim to know what we know” 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57569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Theorist have different epistemological assumptions.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 smtClean="0"/>
              <a:t>Knowledge is out there waiting to be discovered.</a:t>
            </a:r>
          </a:p>
          <a:p>
            <a:r>
              <a:rPr lang="en-GB" sz="2800" dirty="0" smtClean="0"/>
              <a:t>People develop knowledge upon our perception and experiences.</a:t>
            </a:r>
          </a:p>
          <a:p>
            <a:r>
              <a:rPr lang="en-GB" sz="2800" dirty="0" smtClean="0"/>
              <a:t>All knowledge is relative, a mere social construction, and is whatever we say it is. 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b="1" dirty="0" smtClean="0"/>
              <a:t>There are clues within their research that uncovers the researcher epistemological position and this is within the methods that are chosen.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6175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Epistemological way of knowing.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285999"/>
            <a:ext cx="9601200" cy="4059622"/>
          </a:xfrm>
        </p:spPr>
        <p:txBody>
          <a:bodyPr>
            <a:noAutofit/>
          </a:bodyPr>
          <a:lstStyle/>
          <a:p>
            <a:r>
              <a:rPr lang="en-GB" sz="2800" dirty="0" smtClean="0"/>
              <a:t>Objective knowledge  - Quantitative statistical analysis  - If you ask the right questions you will get reliable results.  The results will give you a snap shot as to how things really are.</a:t>
            </a:r>
          </a:p>
          <a:p>
            <a:r>
              <a:rPr lang="en-GB" sz="2800" dirty="0" smtClean="0"/>
              <a:t>Ethnographic -  to really understand to really know….experience something for yourself. Understanding culture not from a distance. </a:t>
            </a:r>
          </a:p>
          <a:p>
            <a:r>
              <a:rPr lang="en-GB" sz="2800" i="1" dirty="0" smtClean="0"/>
              <a:t>What about narrative analysis</a:t>
            </a:r>
            <a:r>
              <a:rPr lang="en-GB" sz="2800" dirty="0" smtClean="0"/>
              <a:t>……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38944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Ontology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Branch of philosophy that studies the nature of human beings’ existences as individuals, in society, and in the universe.</a:t>
            </a:r>
          </a:p>
          <a:p>
            <a:r>
              <a:rPr lang="en-GB" sz="2800" dirty="0" smtClean="0"/>
              <a:t>“who are we”, “what are we here for”</a:t>
            </a:r>
          </a:p>
          <a:p>
            <a:r>
              <a:rPr lang="en-GB" sz="2800" dirty="0" smtClean="0"/>
              <a:t>Do we make freewill choices? or are there external sources controlling our outcome?</a:t>
            </a:r>
          </a:p>
          <a:p>
            <a:r>
              <a:rPr lang="en-GB" sz="2800" dirty="0" smtClean="0"/>
              <a:t>Are humans best understood as individuals? Or are we best understood existing in a group or social system?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42952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Axiology and Axiology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Branch of philosophy that studies values.</a:t>
            </a:r>
          </a:p>
          <a:p>
            <a:r>
              <a:rPr lang="en-GB" sz="2800" dirty="0" smtClean="0"/>
              <a:t>“What do we value? What values guide our research”</a:t>
            </a:r>
          </a:p>
          <a:p>
            <a:r>
              <a:rPr lang="en-GB" sz="2800" dirty="0" smtClean="0"/>
              <a:t>What values or outcome will be the result from our research? </a:t>
            </a:r>
          </a:p>
          <a:p>
            <a:r>
              <a:rPr lang="en-GB" sz="2800" dirty="0" smtClean="0"/>
              <a:t>Can our research be neutral or do our personal values shape how we do research?</a:t>
            </a:r>
          </a:p>
          <a:p>
            <a:r>
              <a:rPr lang="en-GB" sz="2800" dirty="0" smtClean="0"/>
              <a:t>Should we seek just to understand or seek to change the world for the better?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34751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err="1" smtClean="0"/>
              <a:t>Patsiopoulos</a:t>
            </a:r>
            <a:r>
              <a:rPr lang="en-GB" sz="2800" dirty="0" smtClean="0"/>
              <a:t>, A. T. and Buchanan, M. J (2011). The Practice of Self-Compassion in </a:t>
            </a:r>
            <a:r>
              <a:rPr lang="en-GB" sz="2800" dirty="0" err="1" smtClean="0"/>
              <a:t>Counseling</a:t>
            </a:r>
            <a:r>
              <a:rPr lang="en-GB" sz="2800" dirty="0" smtClean="0"/>
              <a:t>: A Narrative Inquiry, </a:t>
            </a:r>
            <a:r>
              <a:rPr lang="en-GB" sz="2800" i="1" dirty="0" smtClean="0"/>
              <a:t>Professional Psychology: Research and Practice</a:t>
            </a:r>
            <a:r>
              <a:rPr lang="en-GB" sz="2800" dirty="0" smtClean="0"/>
              <a:t>. 42(4), pp.301-307,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1779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– Graham Gibbs – Narrative Analysis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4 Types of Narrative/Life History    ----- </a:t>
            </a:r>
            <a:r>
              <a:rPr lang="en-GB" dirty="0" err="1" smtClean="0"/>
              <a:t>Lieblich</a:t>
            </a:r>
            <a:r>
              <a:rPr lang="en-GB" dirty="0" smtClean="0"/>
              <a:t> </a:t>
            </a:r>
            <a:r>
              <a:rPr lang="en-GB" dirty="0" smtClean="0"/>
              <a:t>et al (1998)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0651196"/>
              </p:ext>
            </p:extLst>
          </p:nvPr>
        </p:nvGraphicFramePr>
        <p:xfrm>
          <a:off x="2032000" y="3009206"/>
          <a:ext cx="8127999" cy="1737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48640">
                <a:tc>
                  <a:txBody>
                    <a:bodyPr/>
                    <a:lstStyle/>
                    <a:p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Content 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Form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Holistic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1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2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Categorical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3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4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2849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 Holistic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Looks at complete life story and examines its content. Familiar in clinical case studies.</a:t>
            </a:r>
          </a:p>
          <a:p>
            <a:r>
              <a:rPr lang="en-GB" sz="2800" dirty="0" smtClean="0"/>
              <a:t>Use familiar qualitative methods to identify key themes.</a:t>
            </a:r>
          </a:p>
          <a:p>
            <a:r>
              <a:rPr lang="en-GB" sz="2800" dirty="0" smtClean="0"/>
              <a:t>Look for transitions between themes.</a:t>
            </a:r>
          </a:p>
          <a:p>
            <a:r>
              <a:rPr lang="en-GB" sz="2800" dirty="0" smtClean="0"/>
              <a:t>Episodes that seem to contradict themes in terms of content, mood and or evaluation by the narrator.</a:t>
            </a:r>
          </a:p>
          <a:p>
            <a:r>
              <a:rPr lang="en-GB" sz="2800" dirty="0" smtClean="0"/>
              <a:t>Pay attention to the issues that are not mentioned.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13806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Typical Themes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Relational Story – constantly referring to others</a:t>
            </a:r>
          </a:p>
          <a:p>
            <a:r>
              <a:rPr lang="en-GB" sz="2800" dirty="0" smtClean="0"/>
              <a:t>Belonging and separateness </a:t>
            </a:r>
          </a:p>
          <a:p>
            <a:r>
              <a:rPr lang="en-GB" sz="2800" dirty="0" smtClean="0"/>
              <a:t>Closeness, remoteness and experience of moving</a:t>
            </a:r>
          </a:p>
          <a:p>
            <a:r>
              <a:rPr lang="en-GB" sz="2800" dirty="0" smtClean="0"/>
              <a:t>The meaning of occupation (e.g. vocation)</a:t>
            </a:r>
          </a:p>
          <a:p>
            <a:r>
              <a:rPr lang="en-GB" sz="2800" dirty="0" smtClean="0"/>
              <a:t>Relations with opposite sex</a:t>
            </a:r>
          </a:p>
          <a:p>
            <a:r>
              <a:rPr lang="en-GB" sz="2800" dirty="0" smtClean="0"/>
              <a:t>Can focus on early life as detriment to later actions (following Adler)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513053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Holistic 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Looks at the plot or structure of the complete life stories. (Classical </a:t>
            </a:r>
            <a:r>
              <a:rPr lang="en-GB" dirty="0" smtClean="0"/>
              <a:t>perspective)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503562"/>
              </p:ext>
            </p:extLst>
          </p:nvPr>
        </p:nvGraphicFramePr>
        <p:xfrm>
          <a:off x="1590565" y="2901142"/>
          <a:ext cx="8127999" cy="42889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1866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88584">
                <a:tc>
                  <a:txBody>
                    <a:bodyPr/>
                    <a:lstStyle/>
                    <a:p>
                      <a:r>
                        <a:rPr lang="en-GB" dirty="0" smtClean="0"/>
                        <a:t>Romance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Hero faces a series of challenges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en</a:t>
                      </a:r>
                      <a:r>
                        <a:rPr lang="en-GB" sz="2400" baseline="0" dirty="0" smtClean="0"/>
                        <a:t> route to his goal and eventual victory.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1018">
                <a:tc>
                  <a:txBody>
                    <a:bodyPr/>
                    <a:lstStyle/>
                    <a:p>
                      <a:r>
                        <a:rPr lang="en-GB" dirty="0" smtClean="0"/>
                        <a:t>Comedy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Goal is the restoration of social order and the hero must have the requisite social skills that overcome the hazards that threaten that order..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6074">
                <a:tc>
                  <a:txBody>
                    <a:bodyPr/>
                    <a:lstStyle/>
                    <a:p>
                      <a:r>
                        <a:rPr lang="en-GB" dirty="0" smtClean="0"/>
                        <a:t>Tragedy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The hero is defeated by the forces</a:t>
                      </a:r>
                      <a:r>
                        <a:rPr lang="en-GB" sz="2400" baseline="0" dirty="0" smtClean="0"/>
                        <a:t> of evil and is ostracised by society.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6074">
                <a:tc>
                  <a:txBody>
                    <a:bodyPr/>
                    <a:lstStyle/>
                    <a:p>
                      <a:r>
                        <a:rPr lang="en-GB" dirty="0" smtClean="0"/>
                        <a:t>Satire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A cynical perspective</a:t>
                      </a:r>
                      <a:r>
                        <a:rPr lang="en-GB" sz="2400" baseline="0" dirty="0" smtClean="0"/>
                        <a:t> on social hegemony.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706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Does story ascend or descend? Climax, turning point, epiphany (etc.)</a:t>
            </a:r>
          </a:p>
          <a:p>
            <a:r>
              <a:rPr lang="en-GB" sz="3600" dirty="0" smtClean="0"/>
              <a:t>Advance – story moves to better things.</a:t>
            </a:r>
          </a:p>
          <a:p>
            <a:r>
              <a:rPr lang="en-GB" sz="3600" dirty="0" smtClean="0"/>
              <a:t>Regression –story moves to worse things.</a:t>
            </a:r>
          </a:p>
          <a:p>
            <a:r>
              <a:rPr lang="en-GB" sz="3600" dirty="0" smtClean="0"/>
              <a:t>Stable – </a:t>
            </a:r>
            <a:r>
              <a:rPr lang="en-GB" sz="3600" dirty="0" smtClean="0"/>
              <a:t>plot </a:t>
            </a:r>
            <a:r>
              <a:rPr lang="en-GB" sz="3600" dirty="0" smtClean="0"/>
              <a:t>is steady neither worse nor better, just the same.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293663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 Categorical Content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 smtClean="0"/>
              <a:t>Essentially a content analysis. Extract Categories, and count and cross-tabulate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0022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 Categorical 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787236"/>
            <a:ext cx="9601200" cy="4080164"/>
          </a:xfrm>
        </p:spPr>
        <p:txBody>
          <a:bodyPr>
            <a:noAutofit/>
          </a:bodyPr>
          <a:lstStyle/>
          <a:p>
            <a:r>
              <a:rPr lang="en-GB" sz="2800" dirty="0" smtClean="0"/>
              <a:t>Discrete linguistic or stylistic linguistic characteristics. Metaphors used, passive vs active.  </a:t>
            </a:r>
            <a:endParaRPr lang="en-GB" sz="2800" dirty="0"/>
          </a:p>
          <a:p>
            <a:r>
              <a:rPr lang="en-GB" sz="2800" dirty="0" smtClean="0"/>
              <a:t>E.g. use linguistic features to identify inner meanings of events to the narrator.</a:t>
            </a:r>
          </a:p>
          <a:p>
            <a:r>
              <a:rPr lang="en-GB" sz="2800" dirty="0" smtClean="0"/>
              <a:t>Adverbials like </a:t>
            </a:r>
            <a:r>
              <a:rPr lang="en-GB" sz="2800" b="1" i="1" dirty="0" smtClean="0"/>
              <a:t>suddenly </a:t>
            </a:r>
            <a:r>
              <a:rPr lang="en-GB" sz="2800" dirty="0" smtClean="0"/>
              <a:t>may indicate how expected or unexpected events were.</a:t>
            </a:r>
          </a:p>
          <a:p>
            <a:r>
              <a:rPr lang="en-GB" sz="2800" dirty="0" smtClean="0"/>
              <a:t>Mental verbs like </a:t>
            </a:r>
            <a:r>
              <a:rPr lang="en-GB" sz="2800" b="1" i="1" dirty="0" smtClean="0"/>
              <a:t>I thought, I understood, and I noticed</a:t>
            </a:r>
            <a:r>
              <a:rPr lang="en-GB" sz="2800" dirty="0" smtClean="0"/>
              <a:t>, may indicated extent to which an experience is in consciousness and can be remembered.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17828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097280"/>
            <a:ext cx="9601200" cy="3581400"/>
          </a:xfrm>
        </p:spPr>
        <p:txBody>
          <a:bodyPr>
            <a:noAutofit/>
          </a:bodyPr>
          <a:lstStyle/>
          <a:p>
            <a:r>
              <a:rPr lang="en-GB" sz="2800" dirty="0" smtClean="0"/>
              <a:t>Denotations of time and place may indicate attempts to distance and event or bring closer.</a:t>
            </a:r>
          </a:p>
          <a:p>
            <a:r>
              <a:rPr lang="en-GB" sz="2800" dirty="0" smtClean="0"/>
              <a:t>Past, present and future tense in verbs and transitions between them, may indicate a speaker’s sense of identification with the events described.</a:t>
            </a:r>
          </a:p>
          <a:p>
            <a:r>
              <a:rPr lang="en-GB" sz="2800" dirty="0" smtClean="0"/>
              <a:t>Transitions between first-person, second-person and third-person may indicated difficulty in re-encountering a difficult experience.</a:t>
            </a:r>
          </a:p>
          <a:p>
            <a:r>
              <a:rPr lang="en-GB" sz="2800" dirty="0" smtClean="0"/>
              <a:t>Passive and active verbs may indicate speaker’s perception of agency.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79407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805152"/>
            <a:ext cx="9601200" cy="4062248"/>
          </a:xfrm>
        </p:spPr>
        <p:txBody>
          <a:bodyPr>
            <a:noAutofit/>
          </a:bodyPr>
          <a:lstStyle/>
          <a:p>
            <a:r>
              <a:rPr lang="en-GB" sz="2800" dirty="0" smtClean="0"/>
              <a:t>Breaking chronological or casual flow with digressions, regressions, leaps in time, etc., may indicate attempts to avoid discussion of difficult experience. </a:t>
            </a:r>
          </a:p>
          <a:p>
            <a:r>
              <a:rPr lang="en-GB" sz="2800" dirty="0" smtClean="0"/>
              <a:t>Repetition may indicate that subject of discussion elicits an emotional charge for the narrator.</a:t>
            </a:r>
          </a:p>
          <a:p>
            <a:r>
              <a:rPr lang="en-GB" sz="2800" dirty="0" smtClean="0"/>
              <a:t>Detailed information may be the reluctance to describe difficult emotions. </a:t>
            </a:r>
            <a:endParaRPr lang="en-GB" sz="2800" dirty="0"/>
          </a:p>
          <a:p>
            <a:pPr marL="0" indent="0">
              <a:buNone/>
            </a:pPr>
            <a:r>
              <a:rPr lang="en-GB" sz="2800" b="1" dirty="0" smtClean="0"/>
              <a:t>Method </a:t>
            </a:r>
            <a:r>
              <a:rPr lang="en-GB" sz="2800" dirty="0" smtClean="0"/>
              <a:t>– underline just the words referring to the factual events described. Then examine all the words not underlined. </a:t>
            </a: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9665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Formal Narrative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dirty="0" err="1" smtClean="0"/>
              <a:t>Reissman</a:t>
            </a:r>
            <a:r>
              <a:rPr lang="en-GB" sz="3200" dirty="0" smtClean="0"/>
              <a:t> – Structure of Narrative</a:t>
            </a:r>
          </a:p>
          <a:p>
            <a:r>
              <a:rPr lang="en-GB" sz="3200" dirty="0" smtClean="0"/>
              <a:t>How the Story  is organised</a:t>
            </a:r>
          </a:p>
          <a:p>
            <a:r>
              <a:rPr lang="en-GB" sz="3200" dirty="0" smtClean="0"/>
              <a:t>How the tale is developed</a:t>
            </a:r>
          </a:p>
          <a:p>
            <a:r>
              <a:rPr lang="en-GB" sz="3200" dirty="0" smtClean="0"/>
              <a:t>Where and how the narrative begins and ends.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6765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4640" y="2242196"/>
            <a:ext cx="10289737" cy="35814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 smtClean="0"/>
              <a:t>Use the structure to identify how people tell the stories the way they do</a:t>
            </a:r>
          </a:p>
          <a:p>
            <a:r>
              <a:rPr lang="en-GB" sz="2800" dirty="0" smtClean="0"/>
              <a:t>How they give shape to the events.</a:t>
            </a:r>
          </a:p>
          <a:p>
            <a:r>
              <a:rPr lang="en-GB" sz="2800" dirty="0" smtClean="0"/>
              <a:t>How they make a point</a:t>
            </a:r>
          </a:p>
          <a:p>
            <a:r>
              <a:rPr lang="en-GB" sz="2800" dirty="0" smtClean="0"/>
              <a:t>How they ‘package’ the narrated event</a:t>
            </a:r>
          </a:p>
          <a:p>
            <a:r>
              <a:rPr lang="en-GB" sz="2800" dirty="0" smtClean="0"/>
              <a:t>Their reactions to the events</a:t>
            </a:r>
          </a:p>
          <a:p>
            <a:r>
              <a:rPr lang="en-GB" sz="2800" dirty="0" smtClean="0"/>
              <a:t>How they articulate the narratives with the audience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2885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Cortazzi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Based on </a:t>
            </a:r>
            <a:r>
              <a:rPr lang="en-GB" sz="2800" dirty="0" err="1" smtClean="0"/>
              <a:t>Labov</a:t>
            </a:r>
            <a:r>
              <a:rPr lang="en-GB" sz="2800" dirty="0" smtClean="0"/>
              <a:t> – has an evaluation model</a:t>
            </a:r>
          </a:p>
          <a:p>
            <a:r>
              <a:rPr lang="en-GB" sz="2800" dirty="0" smtClean="0"/>
              <a:t>6 structural elements: Abstract, Orientation, Complication, Evaluation, Results and Coda.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250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3685021"/>
              </p:ext>
            </p:extLst>
          </p:nvPr>
        </p:nvGraphicFramePr>
        <p:xfrm>
          <a:off x="1371600" y="685798"/>
          <a:ext cx="9601200" cy="62603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00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00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7749">
                <a:tc>
                  <a:txBody>
                    <a:bodyPr/>
                    <a:lstStyle/>
                    <a:p>
                      <a:r>
                        <a:rPr lang="en-GB" dirty="0" smtClean="0"/>
                        <a:t>Structure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Question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21529">
                <a:tc>
                  <a:txBody>
                    <a:bodyPr/>
                    <a:lstStyle/>
                    <a:p>
                      <a:r>
                        <a:rPr lang="en-GB" dirty="0" smtClean="0"/>
                        <a:t>Abstract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What was this about?  Optional part.</a:t>
                      </a:r>
                      <a:r>
                        <a:rPr lang="en-GB" baseline="0" dirty="0" smtClean="0"/>
                        <a:t>  Initiates the narrative, summarising the point or gives general proposition which narrative will amplify.  In interviews, interviewer's question may do this.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25956">
                <a:tc>
                  <a:txBody>
                    <a:bodyPr/>
                    <a:lstStyle/>
                    <a:p>
                      <a:r>
                        <a:rPr lang="en-GB" dirty="0" smtClean="0"/>
                        <a:t>Orientation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Who,</a:t>
                      </a:r>
                      <a:r>
                        <a:rPr lang="en-GB" baseline="0" dirty="0" smtClean="0"/>
                        <a:t> what, when, how?  The cast setting the time period, etc. “Its like when… ““That happened to me when…”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7749">
                <a:tc>
                  <a:txBody>
                    <a:bodyPr/>
                    <a:lstStyle/>
                    <a:p>
                      <a:r>
                        <a:rPr lang="en-GB" dirty="0" smtClean="0"/>
                        <a:t>Complication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That</a:t>
                      </a:r>
                      <a:r>
                        <a:rPr lang="en-GB" baseline="0" dirty="0" smtClean="0"/>
                        <a:t> what happened?  Major account of the events that happened in the story. The bones of what happened.  </a:t>
                      </a:r>
                      <a:r>
                        <a:rPr lang="en-GB" baseline="0" dirty="0" err="1" smtClean="0"/>
                        <a:t>Labov</a:t>
                      </a:r>
                      <a:r>
                        <a:rPr lang="en-GB" baseline="0" dirty="0" smtClean="0"/>
                        <a:t> – these are recorded in simple past tense. Involves:  Turning points, Crisis, Problems. And shows how they were made sense by the narrator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774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2818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10" name="Content Placeholder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2580020"/>
              </p:ext>
            </p:extLst>
          </p:nvPr>
        </p:nvGraphicFramePr>
        <p:xfrm>
          <a:off x="1371600" y="2286000"/>
          <a:ext cx="9601200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00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00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Evaluation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So what?</a:t>
                      </a:r>
                      <a:r>
                        <a:rPr lang="en-GB" baseline="0" dirty="0" smtClean="0"/>
                        <a:t>  Highlights of the point of the narrative.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What finally happened? Outcome</a:t>
                      </a:r>
                      <a:r>
                        <a:rPr lang="en-GB" baseline="0" dirty="0" smtClean="0"/>
                        <a:t> of the events or resolution of the problem. “So that meant…” “That’s why…”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Coda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Optional.</a:t>
                      </a:r>
                      <a:r>
                        <a:rPr lang="en-GB" baseline="0" dirty="0" smtClean="0"/>
                        <a:t> Marks the end a return of speech to the present tense. Marks the transition.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4462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Implied story – the version of events that did not happen. What was expected by the narrator.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934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through case </a:t>
            </a:r>
            <a:r>
              <a:rPr lang="en-GB" dirty="0"/>
              <a:t>e</a:t>
            </a:r>
            <a:r>
              <a:rPr lang="en-GB" dirty="0" smtClean="0"/>
              <a:t>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8184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of Report 2,000-2,500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599" y="1571453"/>
            <a:ext cx="10367763" cy="481839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I. Introduction (Approximately 500-600 words) </a:t>
            </a:r>
            <a:r>
              <a:rPr lang="en-GB" b="1" dirty="0">
                <a:solidFill>
                  <a:srgbClr val="FF0000"/>
                </a:solidFill>
              </a:rPr>
              <a:t>Including a question you are seeking to answer Background  You will need to research the topic discussed in the piece of text that has been provided. </a:t>
            </a:r>
            <a:endParaRPr lang="en-GB" b="1" dirty="0" smtClean="0">
              <a:solidFill>
                <a:srgbClr val="FF0000"/>
              </a:solidFill>
            </a:endParaRPr>
          </a:p>
          <a:p>
            <a:r>
              <a:rPr lang="en-GB" dirty="0" smtClean="0"/>
              <a:t>II</a:t>
            </a:r>
            <a:r>
              <a:rPr lang="en-GB" dirty="0"/>
              <a:t>. Method (Approximately 500-600 words)  A method of Narrative analysis outlined within the module delivery will be utilised within your work. </a:t>
            </a:r>
            <a:endParaRPr lang="en-GB" dirty="0" smtClean="0"/>
          </a:p>
          <a:p>
            <a:r>
              <a:rPr lang="en-GB" dirty="0" smtClean="0"/>
              <a:t>III</a:t>
            </a:r>
            <a:r>
              <a:rPr lang="en-GB" dirty="0"/>
              <a:t>. Analysis (Approximately 500-600 words)  What you have found while deconstructing the text </a:t>
            </a:r>
            <a:endParaRPr lang="en-GB" dirty="0" smtClean="0"/>
          </a:p>
          <a:p>
            <a:r>
              <a:rPr lang="en-GB" dirty="0" smtClean="0"/>
              <a:t>IV</a:t>
            </a:r>
            <a:r>
              <a:rPr lang="en-GB" dirty="0"/>
              <a:t>. Discussion (Approximately 500 words) What you have found and linking this with the theme(s) that were being explored. </a:t>
            </a:r>
            <a:endParaRPr lang="en-GB" dirty="0" smtClean="0"/>
          </a:p>
          <a:p>
            <a:r>
              <a:rPr lang="en-GB" dirty="0" smtClean="0"/>
              <a:t>V</a:t>
            </a:r>
            <a:r>
              <a:rPr lang="en-GB" dirty="0"/>
              <a:t>. Conclusion (Approximately 300-500) Wrapping it up – possible inferences /recommendations </a:t>
            </a:r>
            <a:endParaRPr lang="en-GB" dirty="0" smtClean="0"/>
          </a:p>
          <a:p>
            <a:r>
              <a:rPr lang="en-GB" dirty="0" smtClean="0"/>
              <a:t>Reference </a:t>
            </a:r>
            <a:r>
              <a:rPr lang="en-GB" dirty="0"/>
              <a:t>List </a:t>
            </a:r>
            <a:endParaRPr lang="en-GB" dirty="0" smtClean="0"/>
          </a:p>
          <a:p>
            <a:r>
              <a:rPr lang="en-GB" dirty="0" smtClean="0"/>
              <a:t>Appendices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5180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432A30"/>
      </a:dk2>
      <a:lt2>
        <a:srgbClr val="F2F2F0"/>
      </a:lt2>
      <a:accent1>
        <a:srgbClr val="836C9F"/>
      </a:accent1>
      <a:accent2>
        <a:srgbClr val="BDAB56"/>
      </a:accent2>
      <a:accent3>
        <a:srgbClr val="B0565D"/>
      </a:accent3>
      <a:accent4>
        <a:srgbClr val="55B1BC"/>
      </a:accent4>
      <a:accent5>
        <a:srgbClr val="4D925F"/>
      </a:accent5>
      <a:accent6>
        <a:srgbClr val="E08C4A"/>
      </a:accent6>
      <a:hlink>
        <a:srgbClr val="55B1BC"/>
      </a:hlink>
      <a:folHlink>
        <a:srgbClr val="836C9F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9270AA94-2367-4B1E-B579-26147B222B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658</TotalTime>
  <Words>1373</Words>
  <Application>Microsoft Office PowerPoint</Application>
  <PresentationFormat>Widescreen</PresentationFormat>
  <Paragraphs>141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9" baseType="lpstr">
      <vt:lpstr>Franklin Gothic Book</vt:lpstr>
      <vt:lpstr>Crop</vt:lpstr>
      <vt:lpstr>Narrative Analysis</vt:lpstr>
      <vt:lpstr>Aims </vt:lpstr>
      <vt:lpstr> The Researcher’s Positioning</vt:lpstr>
      <vt:lpstr>Abstract Terms</vt:lpstr>
      <vt:lpstr>Epistemology</vt:lpstr>
      <vt:lpstr>Theorist have different epistemological assumptions. </vt:lpstr>
      <vt:lpstr>Epistemological way of knowing.</vt:lpstr>
      <vt:lpstr>Ontology</vt:lpstr>
      <vt:lpstr>Axiology and Axiology Questions</vt:lpstr>
      <vt:lpstr>Case Example</vt:lpstr>
      <vt:lpstr>Recap – Graham Gibbs – Narrative Analysis </vt:lpstr>
      <vt:lpstr>1. Holistic Content</vt:lpstr>
      <vt:lpstr>Typical Themes</vt:lpstr>
      <vt:lpstr>2. Holistic Form</vt:lpstr>
      <vt:lpstr>Progression</vt:lpstr>
      <vt:lpstr>3 Categorical Content </vt:lpstr>
      <vt:lpstr>4 Categorical Form</vt:lpstr>
      <vt:lpstr>PowerPoint Presentation</vt:lpstr>
      <vt:lpstr>PowerPoint Presentation</vt:lpstr>
      <vt:lpstr>Formal Narrative Analysis</vt:lpstr>
      <vt:lpstr>PowerPoint Presentation</vt:lpstr>
      <vt:lpstr>Cortazzi</vt:lpstr>
      <vt:lpstr>PowerPoint Presentation</vt:lpstr>
      <vt:lpstr>PowerPoint Presentation</vt:lpstr>
      <vt:lpstr>PowerPoint Presentation</vt:lpstr>
      <vt:lpstr>Working through case examples</vt:lpstr>
      <vt:lpstr>Structure of Report 2,000-2,500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Ruth Groff</cp:lastModifiedBy>
  <cp:revision>26</cp:revision>
  <dcterms:created xsi:type="dcterms:W3CDTF">2017-02-12T11:19:02Z</dcterms:created>
  <dcterms:modified xsi:type="dcterms:W3CDTF">2019-02-17T15:46:45Z</dcterms:modified>
</cp:coreProperties>
</file>