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88" r:id="rId7"/>
    <p:sldId id="280" r:id="rId8"/>
    <p:sldId id="312" r:id="rId9"/>
    <p:sldId id="279" r:id="rId10"/>
    <p:sldId id="285" r:id="rId11"/>
    <p:sldId id="286" r:id="rId12"/>
    <p:sldId id="264" r:id="rId13"/>
    <p:sldId id="289" r:id="rId14"/>
    <p:sldId id="290" r:id="rId15"/>
    <p:sldId id="278" r:id="rId16"/>
    <p:sldId id="277" r:id="rId17"/>
    <p:sldId id="329" r:id="rId18"/>
    <p:sldId id="281" r:id="rId19"/>
    <p:sldId id="293" r:id="rId20"/>
    <p:sldId id="282" r:id="rId21"/>
    <p:sldId id="283" r:id="rId22"/>
    <p:sldId id="275" r:id="rId23"/>
    <p:sldId id="324" r:id="rId24"/>
    <p:sldId id="323" r:id="rId25"/>
    <p:sldId id="322" r:id="rId26"/>
    <p:sldId id="271" r:id="rId27"/>
    <p:sldId id="265" r:id="rId28"/>
    <p:sldId id="266" r:id="rId29"/>
    <p:sldId id="284" r:id="rId30"/>
    <p:sldId id="268" r:id="rId31"/>
    <p:sldId id="269" r:id="rId32"/>
    <p:sldId id="267" r:id="rId33"/>
    <p:sldId id="270" r:id="rId34"/>
    <p:sldId id="274" r:id="rId35"/>
    <p:sldId id="297" r:id="rId36"/>
    <p:sldId id="302" r:id="rId37"/>
    <p:sldId id="303" r:id="rId38"/>
    <p:sldId id="299" r:id="rId39"/>
    <p:sldId id="291" r:id="rId40"/>
    <p:sldId id="295" r:id="rId41"/>
    <p:sldId id="292" r:id="rId42"/>
    <p:sldId id="313" r:id="rId43"/>
    <p:sldId id="314" r:id="rId44"/>
    <p:sldId id="315" r:id="rId45"/>
    <p:sldId id="316" r:id="rId46"/>
    <p:sldId id="317" r:id="rId47"/>
    <p:sldId id="319" r:id="rId48"/>
    <p:sldId id="296" r:id="rId49"/>
    <p:sldId id="300" r:id="rId50"/>
    <p:sldId id="301" r:id="rId51"/>
    <p:sldId id="304" r:id="rId52"/>
    <p:sldId id="311" r:id="rId53"/>
    <p:sldId id="310" r:id="rId54"/>
    <p:sldId id="306" r:id="rId55"/>
    <p:sldId id="308" r:id="rId56"/>
    <p:sldId id="309" r:id="rId57"/>
    <p:sldId id="305" r:id="rId58"/>
    <p:sldId id="307" r:id="rId59"/>
    <p:sldId id="263" r:id="rId60"/>
    <p:sldId id="320" r:id="rId61"/>
    <p:sldId id="321" r:id="rId62"/>
    <p:sldId id="327" r:id="rId63"/>
    <p:sldId id="328"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538"/>
    <p:restoredTop sz="94648"/>
  </p:normalViewPr>
  <p:slideViewPr>
    <p:cSldViewPr snapToGrid="0">
      <p:cViewPr>
        <p:scale>
          <a:sx n="94" d="100"/>
          <a:sy n="94" d="100"/>
        </p:scale>
        <p:origin x="760"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A2DCC-7384-A1AA-76C6-2E72020964B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60479CB-E691-9AEC-D050-F58C7FCA91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7E39E00-BDB8-FA68-0B94-545ECEEEDB69}"/>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CB98A4AA-0E38-A05A-8527-AEE8CAFE43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AA9BB6-F170-3D65-7EA7-115A411100F1}"/>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2349462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907BE-666C-E7F1-490E-EA2207A87C6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9DABBA4-B8C1-BF1D-09A9-4F64BDC63A4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ACD2D8-EE02-E89A-86BB-5B5C79AF5760}"/>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E302CADF-E085-54C8-0D1A-36367F788C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C5E09D-88F2-F057-FEC8-50114B4251CF}"/>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6239997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6037-609B-0893-02B1-CA232C2948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C04E55C-3A7A-F75D-7E20-4BDAF1EC38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4F9FEB-8995-93DE-4FA7-2ADC80F56E81}"/>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7D9183A5-6BC3-FB6A-7BFE-BF88340F31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A1593B-1EBB-2B6C-1C7A-CC5DC3A0DBC7}"/>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8975807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91BC0-542C-8C22-0644-29DA3E514C4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BE0B24-D3AA-D20B-BEED-5E48FE367A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98ADB11-FB13-9ECD-02D0-57A2B9679F1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4787AC5-9226-B09C-D22F-5466FBDC33FD}"/>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6" name="Footer Placeholder 5">
            <a:extLst>
              <a:ext uri="{FF2B5EF4-FFF2-40B4-BE49-F238E27FC236}">
                <a16:creationId xmlns:a16="http://schemas.microsoft.com/office/drawing/2014/main" id="{0B9B80A9-19B0-1928-19FF-39C738EEAE0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C1D89-D133-D9C7-7FF7-6E7F9FDFCA27}"/>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3459125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3C30E-842D-E797-2250-F9C9F6EB79A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FEA8F91-2632-1DFD-749D-FEDA95A877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9F343A-1DDF-FCA1-B0EA-4B72E26C665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D8FE2FE-0DF0-0BBA-93F6-3A9CBC5192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4A9C6A8-0107-AA95-3B70-A80CBF5BE6E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3A3BC3B-145B-5104-F407-091FF0A45589}"/>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8" name="Footer Placeholder 7">
            <a:extLst>
              <a:ext uri="{FF2B5EF4-FFF2-40B4-BE49-F238E27FC236}">
                <a16:creationId xmlns:a16="http://schemas.microsoft.com/office/drawing/2014/main" id="{B7B00B3A-B0D3-B279-3127-1D01A43BEF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DF9DAB2-7497-EEE3-B82A-C7367F4A15B0}"/>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633499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9CCAA-2096-A3E0-FF6C-4D10E3B5F52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1B852C5-5AB4-4CAC-E3DE-04B3C50E4ABF}"/>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4" name="Footer Placeholder 3">
            <a:extLst>
              <a:ext uri="{FF2B5EF4-FFF2-40B4-BE49-F238E27FC236}">
                <a16:creationId xmlns:a16="http://schemas.microsoft.com/office/drawing/2014/main" id="{84CD9124-AE57-202D-A414-0DBD2040ED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861BD2-6B62-D796-A87C-9BD7F6EB922F}"/>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2040135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FCE358-D065-6303-C5BB-B97F8A2BD40E}"/>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3" name="Footer Placeholder 2">
            <a:extLst>
              <a:ext uri="{FF2B5EF4-FFF2-40B4-BE49-F238E27FC236}">
                <a16:creationId xmlns:a16="http://schemas.microsoft.com/office/drawing/2014/main" id="{070F668D-8B45-15DC-4387-EF9BBAB92E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E211BCB-62E3-D1C3-923C-223CADFBC59B}"/>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417740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9193B-2FA0-25B4-715E-00E362FFB01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A8D73DB-EE92-939D-1905-205A63DFD33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DDEB9DA-0131-8ED7-0301-2A590E5C4D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2D9FBC-8A09-AA9D-4905-CF1F218ACEE9}"/>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6" name="Footer Placeholder 5">
            <a:extLst>
              <a:ext uri="{FF2B5EF4-FFF2-40B4-BE49-F238E27FC236}">
                <a16:creationId xmlns:a16="http://schemas.microsoft.com/office/drawing/2014/main" id="{08411289-CDAB-9B3A-3876-1975C6DA59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68BA9-169E-4507-DE3A-54971F2890F8}"/>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2641926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3691E-2670-218D-0546-9B57AC26E7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C481B2C-83F6-A59B-92BC-7F506B12CB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7A633A-0004-9345-DD35-3018EB3027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16DC6D-6E5D-B5AD-F19D-1B2CC89E1F6F}"/>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6" name="Footer Placeholder 5">
            <a:extLst>
              <a:ext uri="{FF2B5EF4-FFF2-40B4-BE49-F238E27FC236}">
                <a16:creationId xmlns:a16="http://schemas.microsoft.com/office/drawing/2014/main" id="{DC2A5632-383F-669D-D444-3D8C1FC203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050904-8ABF-5D56-8F02-98EBC9DB723D}"/>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31395841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C3AE0-7E20-7DB5-E1CD-3481E72631E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7D6A4AB-E083-BC65-02D5-AD5A4168D9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9E741E-FC64-891E-4F05-C1CC3B980333}"/>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6B1B52E8-8F62-122C-816F-00E8EF4F57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174E02-851E-69DD-88C9-B8C63C084288}"/>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667709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AC3750-71BF-77C0-45DA-342BC668094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ABD7FB4-B6C5-75AD-324F-6D253284D7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F930F1-E55C-1BFF-454B-3C1350062178}"/>
              </a:ext>
            </a:extLst>
          </p:cNvPr>
          <p:cNvSpPr>
            <a:spLocks noGrp="1"/>
          </p:cNvSpPr>
          <p:nvPr>
            <p:ph type="dt" sz="half" idx="10"/>
          </p:nvPr>
        </p:nvSpPr>
        <p:spPr/>
        <p:txBody>
          <a:body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6181761E-37D6-BC23-29FA-6992746D9C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6918D1-CCE2-804E-800B-319BDAA60025}"/>
              </a:ext>
            </a:extLst>
          </p:cNvPr>
          <p:cNvSpPr>
            <a:spLocks noGrp="1"/>
          </p:cNvSpPr>
          <p:nvPr>
            <p:ph type="sldNum" sz="quarter" idx="12"/>
          </p:nvPr>
        </p:nvSpPr>
        <p:spPr/>
        <p:txBody>
          <a:bodyPr/>
          <a:lstStyle/>
          <a:p>
            <a:fld id="{B2422415-E2B2-074B-A658-D4C73F895650}" type="slidenum">
              <a:rPr lang="en-US" smtClean="0"/>
              <a:t>‹#›</a:t>
            </a:fld>
            <a:endParaRPr lang="en-US"/>
          </a:p>
        </p:txBody>
      </p:sp>
    </p:spTree>
    <p:extLst>
      <p:ext uri="{BB962C8B-B14F-4D97-AF65-F5344CB8AC3E}">
        <p14:creationId xmlns:p14="http://schemas.microsoft.com/office/powerpoint/2010/main" val="1028515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alphaModFix amt="25235"/>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895F9B-F483-1B8A-DDBF-C34EA3EFF8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F20AF5-8C8A-80F2-3EAA-A993998580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8EB59E-1FF3-EE3E-1D6C-85B78FBD41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2317E2-403B-2845-9078-1956410B0182}" type="datetimeFigureOut">
              <a:rPr lang="en-US" smtClean="0"/>
              <a:t>12/4/24</a:t>
            </a:fld>
            <a:endParaRPr lang="en-US"/>
          </a:p>
        </p:txBody>
      </p:sp>
      <p:sp>
        <p:nvSpPr>
          <p:cNvPr id="5" name="Footer Placeholder 4">
            <a:extLst>
              <a:ext uri="{FF2B5EF4-FFF2-40B4-BE49-F238E27FC236}">
                <a16:creationId xmlns:a16="http://schemas.microsoft.com/office/drawing/2014/main" id="{58F65446-AC11-C072-19F9-51945FCCAB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0A4EF5C-DC10-5D8E-A14F-83EE8DFF86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2422415-E2B2-074B-A658-D4C73F895650}" type="slidenum">
              <a:rPr lang="en-US" smtClean="0"/>
              <a:t>‹#›</a:t>
            </a:fld>
            <a:endParaRPr lang="en-US"/>
          </a:p>
        </p:txBody>
      </p:sp>
    </p:spTree>
    <p:extLst>
      <p:ext uri="{BB962C8B-B14F-4D97-AF65-F5344CB8AC3E}">
        <p14:creationId xmlns:p14="http://schemas.microsoft.com/office/powerpoint/2010/main" val="2280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1.bin"/><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oleObject" Target="../embeddings/oleObject1.bin"/><Relationship Id="rId1" Type="http://schemas.openxmlformats.org/officeDocument/2006/relationships/slideLayout" Target="../slideLayouts/slideLayout2.xml"/><Relationship Id="rId5" Type="http://schemas.openxmlformats.org/officeDocument/2006/relationships/image" Target="../media/image15.emf"/><Relationship Id="rId4" Type="http://schemas.openxmlformats.org/officeDocument/2006/relationships/image" Target="../media/image14.emf"/></Relationships>
</file>

<file path=ppt/slides/_rels/slide17.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emf"/><Relationship Id="rId1" Type="http://schemas.openxmlformats.org/officeDocument/2006/relationships/slideLayout" Target="../slideLayouts/slideLayout2.xml"/><Relationship Id="rId4" Type="http://schemas.openxmlformats.org/officeDocument/2006/relationships/image" Target="../media/image18.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7" Type="http://schemas.openxmlformats.org/officeDocument/2006/relationships/image" Target="../media/image33.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2.jpeg"/><Relationship Id="rId5" Type="http://schemas.openxmlformats.org/officeDocument/2006/relationships/image" Target="../media/image31.jpeg"/><Relationship Id="rId4" Type="http://schemas.openxmlformats.org/officeDocument/2006/relationships/image" Target="../media/image30.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44.jpeg"/><Relationship Id="rId5" Type="http://schemas.openxmlformats.org/officeDocument/2006/relationships/image" Target="../media/image43.jpe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image" Target="../media/image46.jpeg"/><Relationship Id="rId7" Type="http://schemas.openxmlformats.org/officeDocument/2006/relationships/image" Target="../media/image50.jpe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image" Target="../media/image48.jpeg"/><Relationship Id="rId4" Type="http://schemas.openxmlformats.org/officeDocument/2006/relationships/image" Target="../media/image47.jpeg"/><Relationship Id="rId9" Type="http://schemas.openxmlformats.org/officeDocument/2006/relationships/image" Target="../media/image52.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59.jpeg"/><Relationship Id="rId3" Type="http://schemas.openxmlformats.org/officeDocument/2006/relationships/image" Target="../media/image54.jpeg"/><Relationship Id="rId7" Type="http://schemas.openxmlformats.org/officeDocument/2006/relationships/image" Target="../media/image58.jpeg"/><Relationship Id="rId2" Type="http://schemas.openxmlformats.org/officeDocument/2006/relationships/image" Target="../media/image53.jpeg"/><Relationship Id="rId1" Type="http://schemas.openxmlformats.org/officeDocument/2006/relationships/slideLayout" Target="../slideLayouts/slideLayout2.xml"/><Relationship Id="rId6" Type="http://schemas.openxmlformats.org/officeDocument/2006/relationships/image" Target="../media/image57.jpeg"/><Relationship Id="rId5" Type="http://schemas.openxmlformats.org/officeDocument/2006/relationships/image" Target="../media/image56.jpeg"/><Relationship Id="rId4" Type="http://schemas.openxmlformats.org/officeDocument/2006/relationships/image" Target="../media/image55.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youtu.be/QKca02zogX8" TargetMode="External"/><Relationship Id="rId2" Type="http://schemas.openxmlformats.org/officeDocument/2006/relationships/image" Target="../media/image6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youtu.be/vc8q-CWgN7w" TargetMode="External"/><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jpeg"/><Relationship Id="rId1" Type="http://schemas.openxmlformats.org/officeDocument/2006/relationships/slideLayout" Target="../slideLayouts/slideLayout2.xml"/><Relationship Id="rId4" Type="http://schemas.openxmlformats.org/officeDocument/2006/relationships/image" Target="../media/image69.png"/></Relationships>
</file>

<file path=ppt/slides/_rels/slide48.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 Id="rId5" Type="http://schemas.openxmlformats.org/officeDocument/2006/relationships/image" Target="../media/image73.png"/><Relationship Id="rId4" Type="http://schemas.openxmlformats.org/officeDocument/2006/relationships/image" Target="../media/image72.jpeg"/></Relationships>
</file>

<file path=ppt/slides/_rels/slide4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79.jpeg"/><Relationship Id="rId4" Type="http://schemas.openxmlformats.org/officeDocument/2006/relationships/image" Target="../media/image78.jpeg"/></Relationships>
</file>

<file path=ppt/slides/_rels/slide5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1.jpeg"/><Relationship Id="rId4" Type="http://schemas.openxmlformats.org/officeDocument/2006/relationships/image" Target="../media/image80.jpeg"/></Relationships>
</file>

<file path=ppt/slides/_rels/slide5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3.jpeg"/><Relationship Id="rId4" Type="http://schemas.openxmlformats.org/officeDocument/2006/relationships/image" Target="../media/image82.jpeg"/></Relationships>
</file>

<file path=ppt/slides/_rels/slide54.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5.jpeg"/><Relationship Id="rId4" Type="http://schemas.openxmlformats.org/officeDocument/2006/relationships/image" Target="../media/image84.jpeg"/></Relationships>
</file>

<file path=ppt/slides/_rels/slide55.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7.jpeg"/><Relationship Id="rId4" Type="http://schemas.openxmlformats.org/officeDocument/2006/relationships/image" Target="../media/image86.jpeg"/></Relationships>
</file>

<file path=ppt/slides/_rels/slide5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89.jpeg"/><Relationship Id="rId4" Type="http://schemas.openxmlformats.org/officeDocument/2006/relationships/image" Target="../media/image88.jpeg"/></Relationships>
</file>

<file path=ppt/slides/_rels/slide5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91.jpeg"/><Relationship Id="rId4" Type="http://schemas.openxmlformats.org/officeDocument/2006/relationships/image" Target="../media/image90.jpeg"/></Relationships>
</file>

<file path=ppt/slides/_rels/slide5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png"/><Relationship Id="rId1" Type="http://schemas.openxmlformats.org/officeDocument/2006/relationships/slideLayout" Target="../slideLayouts/slideLayout2.xml"/><Relationship Id="rId5" Type="http://schemas.openxmlformats.org/officeDocument/2006/relationships/image" Target="../media/image93.jpeg"/><Relationship Id="rId4" Type="http://schemas.openxmlformats.org/officeDocument/2006/relationships/image" Target="../media/image92.jpeg"/></Relationships>
</file>

<file path=ppt/slides/_rels/slide59.xml.rels><?xml version="1.0" encoding="UTF-8" standalone="yes"?>
<Relationships xmlns="http://schemas.openxmlformats.org/package/2006/relationships"><Relationship Id="rId3" Type="http://schemas.openxmlformats.org/officeDocument/2006/relationships/image" Target="../media/image95.png"/><Relationship Id="rId7" Type="http://schemas.openxmlformats.org/officeDocument/2006/relationships/image" Target="../media/image99.png"/><Relationship Id="rId2" Type="http://schemas.openxmlformats.org/officeDocument/2006/relationships/image" Target="../media/image94.png"/><Relationship Id="rId1" Type="http://schemas.openxmlformats.org/officeDocument/2006/relationships/slideLayout" Target="../slideLayouts/slideLayout2.xml"/><Relationship Id="rId6" Type="http://schemas.openxmlformats.org/officeDocument/2006/relationships/image" Target="../media/image98.png"/><Relationship Id="rId5" Type="http://schemas.openxmlformats.org/officeDocument/2006/relationships/image" Target="../media/image97.png"/><Relationship Id="rId4" Type="http://schemas.openxmlformats.org/officeDocument/2006/relationships/image" Target="../media/image96.png"/></Relationships>
</file>

<file path=ppt/slides/_rels/slide60.xml.rels><?xml version="1.0" encoding="UTF-8" standalone="yes"?>
<Relationships xmlns="http://schemas.openxmlformats.org/package/2006/relationships"><Relationship Id="rId3" Type="http://schemas.openxmlformats.org/officeDocument/2006/relationships/image" Target="../media/image101.png"/><Relationship Id="rId2" Type="http://schemas.openxmlformats.org/officeDocument/2006/relationships/image" Target="../media/image100.png"/><Relationship Id="rId1" Type="http://schemas.openxmlformats.org/officeDocument/2006/relationships/slideLayout" Target="../slideLayouts/slideLayout2.xml"/><Relationship Id="rId5" Type="http://schemas.openxmlformats.org/officeDocument/2006/relationships/image" Target="../media/image103.png"/><Relationship Id="rId4" Type="http://schemas.openxmlformats.org/officeDocument/2006/relationships/image" Target="../media/image102.png"/></Relationships>
</file>

<file path=ppt/slides/_rels/slide61.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2.xml"/><Relationship Id="rId5" Type="http://schemas.openxmlformats.org/officeDocument/2006/relationships/image" Target="../media/image107.jpeg"/><Relationship Id="rId4" Type="http://schemas.openxmlformats.org/officeDocument/2006/relationships/image" Target="../media/image106.jpeg"/></Relationships>
</file>

<file path=ppt/slides/_rels/slide62.xml.rels><?xml version="1.0" encoding="UTF-8" standalone="yes"?>
<Relationships xmlns="http://schemas.openxmlformats.org/package/2006/relationships"><Relationship Id="rId8" Type="http://schemas.openxmlformats.org/officeDocument/2006/relationships/hyperlink" Target="https://olafureliasson.net/artwork/the-weather-project-2003/" TargetMode="External"/><Relationship Id="rId3" Type="http://schemas.openxmlformats.org/officeDocument/2006/relationships/hyperlink" Target="https://www.adobe.com/express/feature/image/qr-code-generator" TargetMode="External"/><Relationship Id="rId7" Type="http://schemas.openxmlformats.org/officeDocument/2006/relationships/hyperlink" Target="https://www.diaart.org/visit/visit-our-locations-sites/robert-smithson-spiral-jetty" TargetMode="External"/><Relationship Id="rId2" Type="http://schemas.openxmlformats.org/officeDocument/2006/relationships/hyperlink" Target="https://shimonattie.net/portfolio/the-writing-on-the-wall/" TargetMode="External"/><Relationship Id="rId1" Type="http://schemas.openxmlformats.org/officeDocument/2006/relationships/slideLayout" Target="../slideLayouts/slideLayout2.xml"/><Relationship Id="rId6" Type="http://schemas.openxmlformats.org/officeDocument/2006/relationships/hyperlink" Target="https://christojeanneclaude.net/artworks/the-mastaba/" TargetMode="External"/><Relationship Id="rId5" Type="http://schemas.openxmlformats.org/officeDocument/2006/relationships/hyperlink" Target="https://botanicsswansea.co.uk/" TargetMode="External"/><Relationship Id="rId4" Type="http://schemas.openxmlformats.org/officeDocument/2006/relationships/hyperlink" Target="https://banksyexplained.com/seasons-greetings-december-2018/"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qr-code.io/qr-codes" TargetMode="External"/><Relationship Id="rId7" Type="http://schemas.openxmlformats.org/officeDocument/2006/relationships/hyperlink" Target="https://www.tate.org.uk/art/art-terms/s/site-specific" TargetMode="External"/><Relationship Id="rId2" Type="http://schemas.openxmlformats.org/officeDocument/2006/relationships/hyperlink" Target="https://www.mayalinstudio.com/memory-works/vietnam-veterans-memorial" TargetMode="External"/><Relationship Id="rId1" Type="http://schemas.openxmlformats.org/officeDocument/2006/relationships/slideLayout" Target="../slideLayouts/slideLayout2.xml"/><Relationship Id="rId6" Type="http://schemas.openxmlformats.org/officeDocument/2006/relationships/hyperlink" Target="https://www.swanseagrand.co.uk/" TargetMode="External"/><Relationship Id="rId5" Type="http://schemas.openxmlformats.org/officeDocument/2006/relationships/hyperlink" Target="https://www.swansea.gov.uk/article/6971/Singleton-Botanical-Gardens" TargetMode="External"/><Relationship Id="rId4" Type="http://schemas.openxmlformats.org/officeDocument/2006/relationships/hyperlink" Target="https://www.superbien.studio/projects/jr-the-secret-of-the-great-pyramid#:~:text=A%20MIND%2DBLOWING%20INSTALLATION%20OF,Pei's%20masterpie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Waves crashing waves on rocks&#10;&#10;Description automatically generated">
            <a:extLst>
              <a:ext uri="{FF2B5EF4-FFF2-40B4-BE49-F238E27FC236}">
                <a16:creationId xmlns:a16="http://schemas.microsoft.com/office/drawing/2014/main" id="{A4F79374-472F-6838-03A8-E1E41D311D89}"/>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9525" y="14288"/>
            <a:ext cx="12215813" cy="6858000"/>
          </a:xfrm>
          <a:prstGeom prst="rect">
            <a:avLst/>
          </a:prstGeom>
        </p:spPr>
      </p:pic>
      <p:sp>
        <p:nvSpPr>
          <p:cNvPr id="2" name="Title 1">
            <a:extLst>
              <a:ext uri="{FF2B5EF4-FFF2-40B4-BE49-F238E27FC236}">
                <a16:creationId xmlns:a16="http://schemas.microsoft.com/office/drawing/2014/main" id="{4570747C-8CF0-F429-A278-F822527428C5}"/>
              </a:ext>
            </a:extLst>
          </p:cNvPr>
          <p:cNvSpPr>
            <a:spLocks noGrp="1"/>
          </p:cNvSpPr>
          <p:nvPr>
            <p:ph type="ctrTitle"/>
          </p:nvPr>
        </p:nvSpPr>
        <p:spPr>
          <a:xfrm>
            <a:off x="180974" y="5472113"/>
            <a:ext cx="4691063" cy="1266824"/>
          </a:xfrm>
        </p:spPr>
        <p:txBody>
          <a:bodyPr>
            <a:normAutofit fontScale="90000"/>
          </a:bodyPr>
          <a:lstStyle/>
          <a:p>
            <a:r>
              <a:rPr lang="en-US" dirty="0">
                <a:solidFill>
                  <a:schemeClr val="bg1"/>
                </a:solidFill>
                <a:latin typeface="High Tower Text" panose="02040502050506030303" pitchFamily="18" charset="77"/>
              </a:rPr>
              <a:t>Visual Enquiry</a:t>
            </a:r>
            <a:br>
              <a:rPr lang="en-US" dirty="0">
                <a:solidFill>
                  <a:schemeClr val="bg1"/>
                </a:solidFill>
                <a:latin typeface="High Tower Text" panose="02040502050506030303" pitchFamily="18" charset="77"/>
              </a:rPr>
            </a:br>
            <a:r>
              <a:rPr lang="en-US" sz="2400" dirty="0">
                <a:solidFill>
                  <a:schemeClr val="bg1"/>
                </a:solidFill>
                <a:latin typeface="High Tower Text" panose="02040502050506030303" pitchFamily="18" charset="77"/>
              </a:rPr>
              <a:t>Katie Hill</a:t>
            </a:r>
          </a:p>
        </p:txBody>
      </p:sp>
    </p:spTree>
    <p:extLst>
      <p:ext uri="{BB962C8B-B14F-4D97-AF65-F5344CB8AC3E}">
        <p14:creationId xmlns:p14="http://schemas.microsoft.com/office/powerpoint/2010/main" val="103099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A36BE0-6084-7E88-824F-140ED1D22B6D}"/>
              </a:ext>
            </a:extLst>
          </p:cNvPr>
          <p:cNvSpPr txBox="1"/>
          <p:nvPr/>
        </p:nvSpPr>
        <p:spPr>
          <a:xfrm>
            <a:off x="416286" y="428099"/>
            <a:ext cx="5451132" cy="3693319"/>
          </a:xfrm>
          <a:prstGeom prst="rect">
            <a:avLst/>
          </a:prstGeom>
          <a:noFill/>
        </p:spPr>
        <p:txBody>
          <a:bodyPr wrap="square" rtlCol="0">
            <a:spAutoFit/>
          </a:bodyPr>
          <a:lstStyle/>
          <a:p>
            <a:r>
              <a:rPr lang="en-US" dirty="0">
                <a:latin typeface="High Tower Text" panose="020F0502020204030204" pitchFamily="34" charset="0"/>
                <a:cs typeface="High Tower Text" panose="020F0502020204030204" pitchFamily="34" charset="0"/>
              </a:rPr>
              <a:t>Definition of site specificity</a:t>
            </a:r>
          </a:p>
          <a:p>
            <a:endParaRPr lang="en-US" dirty="0">
              <a:latin typeface="High Tower Text" panose="020F0502020204030204" pitchFamily="34" charset="0"/>
              <a:cs typeface="High Tower Text" panose="020F0502020204030204" pitchFamily="34" charset="0"/>
            </a:endParaRPr>
          </a:p>
          <a:p>
            <a:r>
              <a:rPr lang="en-US" dirty="0">
                <a:latin typeface="High Tower Text" panose="020F0502020204030204" pitchFamily="34" charset="0"/>
                <a:cs typeface="High Tower Text" panose="020F0502020204030204" pitchFamily="34" charset="0"/>
              </a:rPr>
              <a:t>A site-specific art is in reference to a piece of artwork produced in a certain location having connections with its surroundings. The artwork created tends to be based off the historical background of the location producing a meaningful outcome. With the artwork having relevance to its specific location, if it were to be moved, the art would lose its meaning. These type of artworks invited viewers in to think more deeply into the location itself and its background and perhaps their own work. </a:t>
            </a:r>
          </a:p>
          <a:p>
            <a:r>
              <a:rPr lang="en-US" dirty="0">
                <a:latin typeface="High Tower Text" panose="020F0502020204030204" pitchFamily="34" charset="0"/>
                <a:cs typeface="High Tower Text" panose="020F0502020204030204" pitchFamily="34" charset="0"/>
              </a:rPr>
              <a:t> </a:t>
            </a:r>
          </a:p>
        </p:txBody>
      </p:sp>
      <p:pic>
        <p:nvPicPr>
          <p:cNvPr id="5" name="Picture 2" descr="Nancy Holt Sun Tunnels, 1973-1976">
            <a:extLst>
              <a:ext uri="{FF2B5EF4-FFF2-40B4-BE49-F238E27FC236}">
                <a16:creationId xmlns:a16="http://schemas.microsoft.com/office/drawing/2014/main" id="{6BFAC5AD-84A4-E769-DE8E-20ADE7510C4A}"/>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6324584" y="428099"/>
            <a:ext cx="5559143" cy="346613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12D98AC-2E39-A033-DC62-7A9C08253C29}"/>
              </a:ext>
            </a:extLst>
          </p:cNvPr>
          <p:cNvSpPr txBox="1"/>
          <p:nvPr/>
        </p:nvSpPr>
        <p:spPr>
          <a:xfrm>
            <a:off x="416286" y="4908730"/>
            <a:ext cx="10583810" cy="646331"/>
          </a:xfrm>
          <a:prstGeom prst="rect">
            <a:avLst/>
          </a:prstGeom>
          <a:noFill/>
        </p:spPr>
        <p:txBody>
          <a:bodyPr wrap="square">
            <a:spAutoFit/>
          </a:bodyPr>
          <a:lstStyle/>
          <a:p>
            <a:r>
              <a:rPr lang="en-GB" b="0" i="0" u="none" strike="noStrike" dirty="0">
                <a:solidFill>
                  <a:srgbClr val="1A1A1A"/>
                </a:solidFill>
                <a:effectLst/>
                <a:latin typeface="High Tower Text" panose="02040502050506030303" pitchFamily="18" charset="77"/>
              </a:rPr>
              <a:t>“The term site-specific refers to a work of art designed specifically for a particular location and that has an interrelationship with the location” </a:t>
            </a:r>
            <a:r>
              <a:rPr lang="en-GB" b="0" i="1" u="none" strike="noStrike" dirty="0">
                <a:solidFill>
                  <a:srgbClr val="1A1A1A"/>
                </a:solidFill>
                <a:effectLst/>
                <a:latin typeface="High Tower Text" panose="02040502050506030303" pitchFamily="18" charset="77"/>
              </a:rPr>
              <a:t>(Tate, n.d.)</a:t>
            </a:r>
            <a:endParaRPr lang="en-US" i="1" dirty="0">
              <a:latin typeface="High Tower Text" panose="02040502050506030303" pitchFamily="18" charset="77"/>
            </a:endParaRPr>
          </a:p>
        </p:txBody>
      </p:sp>
    </p:spTree>
    <p:extLst>
      <p:ext uri="{BB962C8B-B14F-4D97-AF65-F5344CB8AC3E}">
        <p14:creationId xmlns:p14="http://schemas.microsoft.com/office/powerpoint/2010/main" val="3718142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F55621-5359-41A4-FA83-6A2C558641B6}"/>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ED55456-6B7E-E767-37A2-B101C5A20B9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849937" y="1029431"/>
            <a:ext cx="7151564" cy="4799138"/>
          </a:xfrm>
          <a:prstGeom prst="rect">
            <a:avLst/>
          </a:prstGeom>
        </p:spPr>
      </p:pic>
      <p:sp>
        <p:nvSpPr>
          <p:cNvPr id="3" name="TextBox 2">
            <a:extLst>
              <a:ext uri="{FF2B5EF4-FFF2-40B4-BE49-F238E27FC236}">
                <a16:creationId xmlns:a16="http://schemas.microsoft.com/office/drawing/2014/main" id="{9906D417-86CA-63D6-D94D-AD7B5E93ABEC}"/>
              </a:ext>
            </a:extLst>
          </p:cNvPr>
          <p:cNvSpPr txBox="1"/>
          <p:nvPr/>
        </p:nvSpPr>
        <p:spPr>
          <a:xfrm>
            <a:off x="257175" y="271463"/>
            <a:ext cx="3743325" cy="369332"/>
          </a:xfrm>
          <a:prstGeom prst="rect">
            <a:avLst/>
          </a:prstGeom>
          <a:noFill/>
        </p:spPr>
        <p:txBody>
          <a:bodyPr wrap="square" rtlCol="0">
            <a:spAutoFit/>
          </a:bodyPr>
          <a:lstStyle/>
          <a:p>
            <a:r>
              <a:rPr lang="en-US" dirty="0">
                <a:latin typeface="High Tower Text" panose="02040502050506030303" pitchFamily="18" charset="77"/>
              </a:rPr>
              <a:t>Jetty Spiral, 1970, Robert Smithson </a:t>
            </a:r>
          </a:p>
        </p:txBody>
      </p:sp>
      <p:sp>
        <p:nvSpPr>
          <p:cNvPr id="7" name="TextBox 6">
            <a:extLst>
              <a:ext uri="{FF2B5EF4-FFF2-40B4-BE49-F238E27FC236}">
                <a16:creationId xmlns:a16="http://schemas.microsoft.com/office/drawing/2014/main" id="{FD208FBB-4DFF-E094-A820-5259D698364E}"/>
              </a:ext>
            </a:extLst>
          </p:cNvPr>
          <p:cNvSpPr txBox="1"/>
          <p:nvPr/>
        </p:nvSpPr>
        <p:spPr>
          <a:xfrm>
            <a:off x="361298" y="1029431"/>
            <a:ext cx="4255448" cy="5078313"/>
          </a:xfrm>
          <a:prstGeom prst="rect">
            <a:avLst/>
          </a:prstGeom>
          <a:noFill/>
        </p:spPr>
        <p:txBody>
          <a:bodyPr wrap="square" rtlCol="0">
            <a:spAutoFit/>
          </a:bodyPr>
          <a:lstStyle/>
          <a:p>
            <a:r>
              <a:rPr lang="en-US" dirty="0">
                <a:latin typeface="High Tower Text" panose="02040502050506030303" pitchFamily="18" charset="77"/>
              </a:rPr>
              <a:t>Jetty Spiral, Robert Smithson (1970), was created on the Northeastern Shore of Great Salt Lake in Utah USA. Inspired by natural spirals and ancient symbols, the spiral was formed with use of over 6000 tons of black basalt rocks, earth and salt crystals. This work is also inspired by the natural changing of sea levels creating a landscape so surreal which over time changes. This work focuses in on the themes on concept of time, passage of time in the natural world. It is accessible to the public for them to explore the site.</a:t>
            </a:r>
          </a:p>
          <a:p>
            <a:r>
              <a:rPr lang="en-US" dirty="0">
                <a:latin typeface="High Tower Text" panose="02040502050506030303" pitchFamily="18" charset="77"/>
              </a:rPr>
              <a:t>Spiral Jetty is site specific as it was designed to interact with Great Salt Lakes landscape and environmental conditions which make it inseparable from its location.   </a:t>
            </a:r>
          </a:p>
        </p:txBody>
      </p:sp>
    </p:spTree>
    <p:extLst>
      <p:ext uri="{BB962C8B-B14F-4D97-AF65-F5344CB8AC3E}">
        <p14:creationId xmlns:p14="http://schemas.microsoft.com/office/powerpoint/2010/main" val="1802273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3F4938-A019-631E-E457-1EBE5136B2BD}"/>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406887" y="1372883"/>
            <a:ext cx="6685100" cy="3759672"/>
          </a:xfrm>
          <a:prstGeom prst="rect">
            <a:avLst/>
          </a:prstGeom>
        </p:spPr>
      </p:pic>
      <p:sp>
        <p:nvSpPr>
          <p:cNvPr id="5" name="TextBox 4">
            <a:extLst>
              <a:ext uri="{FF2B5EF4-FFF2-40B4-BE49-F238E27FC236}">
                <a16:creationId xmlns:a16="http://schemas.microsoft.com/office/drawing/2014/main" id="{390AFDF4-F12D-6942-7A38-6ECF60C44A07}"/>
              </a:ext>
            </a:extLst>
          </p:cNvPr>
          <p:cNvSpPr txBox="1"/>
          <p:nvPr/>
        </p:nvSpPr>
        <p:spPr>
          <a:xfrm>
            <a:off x="257175" y="271463"/>
            <a:ext cx="5014912" cy="369332"/>
          </a:xfrm>
          <a:prstGeom prst="rect">
            <a:avLst/>
          </a:prstGeom>
          <a:noFill/>
        </p:spPr>
        <p:txBody>
          <a:bodyPr wrap="square" rtlCol="0">
            <a:spAutoFit/>
          </a:bodyPr>
          <a:lstStyle/>
          <a:p>
            <a:r>
              <a:rPr lang="en-US" dirty="0">
                <a:latin typeface="High Tower Text" panose="02040502050506030303" pitchFamily="18" charset="77"/>
              </a:rPr>
              <a:t>The Secret of the Great Pyramid, JR, 2019</a:t>
            </a:r>
          </a:p>
        </p:txBody>
      </p:sp>
      <p:sp>
        <p:nvSpPr>
          <p:cNvPr id="2" name="TextBox 1">
            <a:extLst>
              <a:ext uri="{FF2B5EF4-FFF2-40B4-BE49-F238E27FC236}">
                <a16:creationId xmlns:a16="http://schemas.microsoft.com/office/drawing/2014/main" id="{41084257-DA0D-AA33-8EAC-A74CE42D39C7}"/>
              </a:ext>
            </a:extLst>
          </p:cNvPr>
          <p:cNvSpPr txBox="1"/>
          <p:nvPr/>
        </p:nvSpPr>
        <p:spPr>
          <a:xfrm>
            <a:off x="0" y="889843"/>
            <a:ext cx="5272087" cy="5078313"/>
          </a:xfrm>
          <a:prstGeom prst="rect">
            <a:avLst/>
          </a:prstGeom>
          <a:noFill/>
        </p:spPr>
        <p:txBody>
          <a:bodyPr wrap="square" rtlCol="0">
            <a:spAutoFit/>
          </a:bodyPr>
          <a:lstStyle/>
          <a:p>
            <a:r>
              <a:rPr lang="en-US" dirty="0">
                <a:latin typeface="High Tower Text" panose="02040502050506030303" pitchFamily="18" charset="77"/>
              </a:rPr>
              <a:t>Historical context: </a:t>
            </a:r>
          </a:p>
          <a:p>
            <a:pPr marL="285750" indent="-285750">
              <a:buFontTx/>
              <a:buChar char="-"/>
            </a:pPr>
            <a:r>
              <a:rPr lang="en-US" dirty="0">
                <a:latin typeface="High Tower Text" panose="02040502050506030303" pitchFamily="18" charset="77"/>
              </a:rPr>
              <a:t>interacts with the ancient Great Pyramid looking at its significance as one of oldest and famous structures </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Optical illusion: </a:t>
            </a:r>
          </a:p>
          <a:p>
            <a:pPr marL="285750" indent="-285750">
              <a:buFontTx/>
              <a:buChar char="-"/>
            </a:pPr>
            <a:r>
              <a:rPr lang="en-US" dirty="0">
                <a:latin typeface="High Tower Text" panose="02040502050506030303" pitchFamily="18" charset="77"/>
              </a:rPr>
              <a:t>JR created illusion that part of the pyramid was cut open to reveal an imaginary space. </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Contrast of ancient and modern: </a:t>
            </a:r>
          </a:p>
          <a:p>
            <a:pPr marL="285750" indent="-285750">
              <a:buFontTx/>
              <a:buChar char="-"/>
            </a:pPr>
            <a:r>
              <a:rPr lang="en-US" dirty="0">
                <a:latin typeface="High Tower Text" panose="02040502050506030303" pitchFamily="18" charset="77"/>
              </a:rPr>
              <a:t>Looks at modern art alongside ancient </a:t>
            </a:r>
          </a:p>
          <a:p>
            <a:pPr marL="285750" indent="-285750">
              <a:buFontTx/>
              <a:buChar char="-"/>
            </a:pPr>
            <a:r>
              <a:rPr lang="en-US" dirty="0">
                <a:latin typeface="High Tower Text" panose="02040502050506030303" pitchFamily="18" charset="77"/>
              </a:rPr>
              <a:t>Unveils a conversation in its history, culture and how the ancient sites are seen today </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Audience engagement: </a:t>
            </a:r>
          </a:p>
          <a:p>
            <a:pPr marL="285750" indent="-285750">
              <a:buFontTx/>
              <a:buChar char="-"/>
            </a:pPr>
            <a:r>
              <a:rPr lang="en-US" dirty="0">
                <a:latin typeface="High Tower Text" panose="02040502050506030303" pitchFamily="18" charset="77"/>
              </a:rPr>
              <a:t>Site must be seen a certain point to experience the illusion making it site specific  </a:t>
            </a:r>
          </a:p>
          <a:p>
            <a:endParaRPr lang="en-US" dirty="0">
              <a:latin typeface="High Tower Text" panose="02040502050506030303" pitchFamily="18" charset="77"/>
            </a:endParaRPr>
          </a:p>
        </p:txBody>
      </p:sp>
    </p:spTree>
    <p:extLst>
      <p:ext uri="{BB962C8B-B14F-4D97-AF65-F5344CB8AC3E}">
        <p14:creationId xmlns:p14="http://schemas.microsoft.com/office/powerpoint/2010/main" val="353721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6161892-DF43-75A2-3529-F2FDBF8D52D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971843" y="879583"/>
            <a:ext cx="7102829" cy="4716722"/>
          </a:xfrm>
          <a:prstGeom prst="rect">
            <a:avLst/>
          </a:prstGeom>
        </p:spPr>
      </p:pic>
      <p:sp>
        <p:nvSpPr>
          <p:cNvPr id="5" name="TextBox 4">
            <a:extLst>
              <a:ext uri="{FF2B5EF4-FFF2-40B4-BE49-F238E27FC236}">
                <a16:creationId xmlns:a16="http://schemas.microsoft.com/office/drawing/2014/main" id="{9321BD2B-5524-41FD-205E-229BAF1BAD16}"/>
              </a:ext>
            </a:extLst>
          </p:cNvPr>
          <p:cNvSpPr txBox="1"/>
          <p:nvPr/>
        </p:nvSpPr>
        <p:spPr>
          <a:xfrm>
            <a:off x="257175" y="271463"/>
            <a:ext cx="3743325" cy="369332"/>
          </a:xfrm>
          <a:prstGeom prst="rect">
            <a:avLst/>
          </a:prstGeom>
          <a:noFill/>
        </p:spPr>
        <p:txBody>
          <a:bodyPr wrap="square" rtlCol="0">
            <a:spAutoFit/>
          </a:bodyPr>
          <a:lstStyle/>
          <a:p>
            <a:r>
              <a:rPr lang="en-US" dirty="0">
                <a:latin typeface="High Tower Text" panose="02040502050506030303" pitchFamily="18" charset="77"/>
              </a:rPr>
              <a:t>Seasons Greeting, Banksy,, 2018</a:t>
            </a:r>
          </a:p>
        </p:txBody>
      </p:sp>
      <p:sp>
        <p:nvSpPr>
          <p:cNvPr id="2" name="TextBox 1">
            <a:extLst>
              <a:ext uri="{FF2B5EF4-FFF2-40B4-BE49-F238E27FC236}">
                <a16:creationId xmlns:a16="http://schemas.microsoft.com/office/drawing/2014/main" id="{83CEAD12-0F70-E281-2F3C-95A1178E87CF}"/>
              </a:ext>
            </a:extLst>
          </p:cNvPr>
          <p:cNvSpPr txBox="1"/>
          <p:nvPr/>
        </p:nvSpPr>
        <p:spPr>
          <a:xfrm>
            <a:off x="117328" y="954226"/>
            <a:ext cx="4668985" cy="5632311"/>
          </a:xfrm>
          <a:prstGeom prst="rect">
            <a:avLst/>
          </a:prstGeom>
          <a:noFill/>
        </p:spPr>
        <p:txBody>
          <a:bodyPr wrap="square" rtlCol="0">
            <a:spAutoFit/>
          </a:bodyPr>
          <a:lstStyle/>
          <a:p>
            <a:r>
              <a:rPr lang="en-US" dirty="0">
                <a:latin typeface="High Tower Text" panose="02040502050506030303" pitchFamily="18" charset="77"/>
              </a:rPr>
              <a:t>Pollution theme: </a:t>
            </a:r>
          </a:p>
          <a:p>
            <a:pPr marL="285750" indent="-285750">
              <a:buFontTx/>
              <a:buChar char="-"/>
            </a:pPr>
            <a:r>
              <a:rPr lang="en-US" dirty="0">
                <a:latin typeface="High Tower Text" panose="02040502050506030303" pitchFamily="18" charset="77"/>
              </a:rPr>
              <a:t>Port talbot known for steel industry and its issues with air pollution </a:t>
            </a:r>
          </a:p>
          <a:p>
            <a:pPr marL="285750" indent="-285750">
              <a:buFontTx/>
              <a:buChar char="-"/>
            </a:pPr>
            <a:r>
              <a:rPr lang="en-US" dirty="0">
                <a:latin typeface="High Tower Text" panose="02040502050506030303" pitchFamily="18" charset="77"/>
              </a:rPr>
              <a:t>The child catching what they think is snowflakes is ash from a bin fire on other side highlighting the the environmental problem </a:t>
            </a:r>
          </a:p>
          <a:p>
            <a:endParaRPr lang="en-US" dirty="0">
              <a:latin typeface="High Tower Text" panose="02040502050506030303" pitchFamily="18" charset="77"/>
            </a:endParaRPr>
          </a:p>
          <a:p>
            <a:r>
              <a:rPr lang="en-US" dirty="0">
                <a:latin typeface="High Tower Text" panose="02040502050506030303" pitchFamily="18" charset="77"/>
              </a:rPr>
              <a:t>Two wall illusion: </a:t>
            </a:r>
          </a:p>
          <a:p>
            <a:pPr marL="285750" indent="-285750">
              <a:buFontTx/>
              <a:buChar char="-"/>
            </a:pPr>
            <a:r>
              <a:rPr lang="en-US" dirty="0">
                <a:latin typeface="High Tower Text" panose="02040502050506030303" pitchFamily="18" charset="77"/>
              </a:rPr>
              <a:t>Uses two walls of a garage to create illusion with one side showing a joyful child playing around and one side revealing a massive concern within its environment making it specific to its location</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Local impact: </a:t>
            </a:r>
          </a:p>
          <a:p>
            <a:pPr marL="285750" indent="-285750">
              <a:buFontTx/>
              <a:buChar char="-"/>
            </a:pPr>
            <a:r>
              <a:rPr lang="en-US" dirty="0">
                <a:latin typeface="High Tower Text" panose="02040502050506030303" pitchFamily="18" charset="77"/>
              </a:rPr>
              <a:t>Local resists connected with the piece deeply and it highlights a massive problem within their community</a:t>
            </a:r>
          </a:p>
          <a:p>
            <a:pPr marL="285750" indent="-285750">
              <a:buFontTx/>
              <a:buChar char="-"/>
            </a:pPr>
            <a:endParaRPr lang="en-US" dirty="0">
              <a:latin typeface="High Tower Text" panose="02040502050506030303" pitchFamily="18" charset="77"/>
            </a:endParaRPr>
          </a:p>
        </p:txBody>
      </p:sp>
    </p:spTree>
    <p:extLst>
      <p:ext uri="{BB962C8B-B14F-4D97-AF65-F5344CB8AC3E}">
        <p14:creationId xmlns:p14="http://schemas.microsoft.com/office/powerpoint/2010/main" val="98353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A4925D-34DF-42F4-4AE4-43BCF38AE8A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8C20B2D-FC31-AB47-27DF-16A61D7FD208}"/>
              </a:ext>
            </a:extLst>
          </p:cNvPr>
          <p:cNvSpPr txBox="1"/>
          <p:nvPr/>
        </p:nvSpPr>
        <p:spPr>
          <a:xfrm>
            <a:off x="3063734" y="2269498"/>
            <a:ext cx="6064531" cy="1323439"/>
          </a:xfrm>
          <a:prstGeom prst="rect">
            <a:avLst/>
          </a:prstGeom>
          <a:noFill/>
        </p:spPr>
        <p:txBody>
          <a:bodyPr wrap="square" rtlCol="0">
            <a:spAutoFit/>
          </a:bodyPr>
          <a:lstStyle/>
          <a:p>
            <a:pPr algn="ctr"/>
            <a:r>
              <a:rPr lang="en-US" sz="4000" dirty="0">
                <a:latin typeface="High Tower Text" panose="02040502050506030303" pitchFamily="18" charset="77"/>
              </a:rPr>
              <a:t>Mapping site specific territories</a:t>
            </a:r>
          </a:p>
        </p:txBody>
      </p:sp>
    </p:spTree>
    <p:extLst>
      <p:ext uri="{BB962C8B-B14F-4D97-AF65-F5344CB8AC3E}">
        <p14:creationId xmlns:p14="http://schemas.microsoft.com/office/powerpoint/2010/main" val="2310030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a city&#10;&#10;Description automatically generated">
            <a:extLst>
              <a:ext uri="{FF2B5EF4-FFF2-40B4-BE49-F238E27FC236}">
                <a16:creationId xmlns:a16="http://schemas.microsoft.com/office/drawing/2014/main" id="{C3943331-5390-9E2C-7EB7-76B908D4064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2903" y="435542"/>
            <a:ext cx="11546194" cy="5986915"/>
          </a:xfrm>
          <a:prstGeom prst="rect">
            <a:avLst/>
          </a:prstGeom>
        </p:spPr>
      </p:pic>
      <p:sp>
        <p:nvSpPr>
          <p:cNvPr id="5" name="Oval 4">
            <a:extLst>
              <a:ext uri="{FF2B5EF4-FFF2-40B4-BE49-F238E27FC236}">
                <a16:creationId xmlns:a16="http://schemas.microsoft.com/office/drawing/2014/main" id="{F7841C3B-0FA2-E693-7CD9-83A43B2C37D6}"/>
              </a:ext>
            </a:extLst>
          </p:cNvPr>
          <p:cNvSpPr/>
          <p:nvPr/>
        </p:nvSpPr>
        <p:spPr>
          <a:xfrm>
            <a:off x="2093843" y="3790122"/>
            <a:ext cx="1868557" cy="954156"/>
          </a:xfrm>
          <a:prstGeom prst="ellipse">
            <a:avLst/>
          </a:prstGeom>
          <a:noFill/>
          <a:ln w="571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259D5AC-B276-EF3D-9011-46BF5E9FD2A7}"/>
              </a:ext>
            </a:extLst>
          </p:cNvPr>
          <p:cNvSpPr txBox="1"/>
          <p:nvPr/>
        </p:nvSpPr>
        <p:spPr>
          <a:xfrm>
            <a:off x="4956313" y="4374946"/>
            <a:ext cx="2623931" cy="369332"/>
          </a:xfrm>
          <a:prstGeom prst="rect">
            <a:avLst/>
          </a:prstGeom>
          <a:solidFill>
            <a:schemeClr val="bg1"/>
          </a:solidFill>
        </p:spPr>
        <p:txBody>
          <a:bodyPr wrap="square" rtlCol="0">
            <a:spAutoFit/>
          </a:bodyPr>
          <a:lstStyle/>
          <a:p>
            <a:r>
              <a:rPr lang="en-US" dirty="0">
                <a:latin typeface="High Tower Text" panose="02040502050506030303" pitchFamily="18" charset="77"/>
              </a:rPr>
              <a:t>Swansea Grand Theatre</a:t>
            </a:r>
          </a:p>
        </p:txBody>
      </p:sp>
      <p:cxnSp>
        <p:nvCxnSpPr>
          <p:cNvPr id="8" name="Straight Arrow Connector 7">
            <a:extLst>
              <a:ext uri="{FF2B5EF4-FFF2-40B4-BE49-F238E27FC236}">
                <a16:creationId xmlns:a16="http://schemas.microsoft.com/office/drawing/2014/main" id="{C9A12D58-EBCF-56F9-5ED5-6C4EC43FFBA6}"/>
              </a:ext>
            </a:extLst>
          </p:cNvPr>
          <p:cNvCxnSpPr/>
          <p:nvPr/>
        </p:nvCxnSpPr>
        <p:spPr>
          <a:xfrm flipH="1" flipV="1">
            <a:off x="4068417" y="4267200"/>
            <a:ext cx="887896" cy="292412"/>
          </a:xfrm>
          <a:prstGeom prst="straightConnector1">
            <a:avLst/>
          </a:prstGeom>
          <a:ln>
            <a:solidFill>
              <a:schemeClr val="bg1"/>
            </a:solidFill>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820220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B329F9B-5AD8-7B30-5164-BACB808443A0}"/>
              </a:ext>
            </a:extLst>
          </p:cNvPr>
          <p:cNvSpPr txBox="1"/>
          <p:nvPr/>
        </p:nvSpPr>
        <p:spPr>
          <a:xfrm>
            <a:off x="223026" y="211873"/>
            <a:ext cx="2999678" cy="369332"/>
          </a:xfrm>
          <a:prstGeom prst="rect">
            <a:avLst/>
          </a:prstGeom>
          <a:noFill/>
        </p:spPr>
        <p:txBody>
          <a:bodyPr wrap="square" rtlCol="0">
            <a:spAutoFit/>
          </a:bodyPr>
          <a:lstStyle/>
          <a:p>
            <a:r>
              <a:rPr lang="en-US" dirty="0">
                <a:latin typeface="High Tower Text" panose="02040502050506030303" pitchFamily="18" charset="77"/>
              </a:rPr>
              <a:t>Mapping potential territories </a:t>
            </a:r>
          </a:p>
        </p:txBody>
      </p:sp>
      <p:sp>
        <p:nvSpPr>
          <p:cNvPr id="5" name="TextBox 4">
            <a:extLst>
              <a:ext uri="{FF2B5EF4-FFF2-40B4-BE49-F238E27FC236}">
                <a16:creationId xmlns:a16="http://schemas.microsoft.com/office/drawing/2014/main" id="{33DCBDDE-1CD2-4C48-9DA5-A6CFE46F65B3}"/>
              </a:ext>
            </a:extLst>
          </p:cNvPr>
          <p:cNvSpPr txBox="1"/>
          <p:nvPr/>
        </p:nvSpPr>
        <p:spPr>
          <a:xfrm>
            <a:off x="223026" y="936702"/>
            <a:ext cx="6573559" cy="5632311"/>
          </a:xfrm>
          <a:prstGeom prst="rect">
            <a:avLst/>
          </a:prstGeom>
          <a:noFill/>
        </p:spPr>
        <p:txBody>
          <a:bodyPr wrap="square" rtlCol="0">
            <a:spAutoFit/>
          </a:bodyPr>
          <a:lstStyle/>
          <a:p>
            <a:r>
              <a:rPr lang="en-US" dirty="0">
                <a:latin typeface="High Tower Text" panose="02040502050506030303" pitchFamily="18" charset="77"/>
              </a:rPr>
              <a:t>When it came to mapping potential territories, I aimed to go for a site that I thought might not have been used before by previous students. Researching potential areas, I wanted to use a place that has plenty of history and could create a site-specific exhibition with a contemporary meaning. </a:t>
            </a:r>
          </a:p>
          <a:p>
            <a:r>
              <a:rPr lang="en-US" dirty="0">
                <a:latin typeface="High Tower Text" panose="02040502050506030303" pitchFamily="18" charset="77"/>
              </a:rPr>
              <a:t>After doing some research, I found that Swansea Grand Theatre could be an option. To my knowledge it had not been done by previous students, and it goes all the way back to 1897 making it potentially a good spot for a site-specific project. </a:t>
            </a:r>
          </a:p>
          <a:p>
            <a:r>
              <a:rPr lang="en-US" dirty="0">
                <a:latin typeface="High Tower Text" panose="02040502050506030303" pitchFamily="18" charset="77"/>
              </a:rPr>
              <a:t>For a place like Swansea Grand Theatre, you may run the risk of having to pay a fee if one of the ideas were to use a room within the theatre, especially with having access to a lot of the space. </a:t>
            </a:r>
          </a:p>
          <a:p>
            <a:r>
              <a:rPr lang="en-US" dirty="0">
                <a:latin typeface="High Tower Text" panose="02040502050506030303" pitchFamily="18" charset="77"/>
              </a:rPr>
              <a:t>The location sits right next to Swansea town centre and is only a 10-minute walk to the university.</a:t>
            </a:r>
          </a:p>
          <a:p>
            <a:r>
              <a:rPr lang="en-US" dirty="0">
                <a:latin typeface="High Tower Text" panose="02040502050506030303" pitchFamily="18" charset="77"/>
              </a:rPr>
              <a:t>If this location was to be used, potential themes like reality vs fiction, nostalgia and memories could be used to create a project. As well as this, with it being theatre, props could be something that plays a part within the exhibition. This can make it a bit more interactive for visitors, making it more fun. </a:t>
            </a:r>
          </a:p>
          <a:p>
            <a:endParaRPr lang="en-US" dirty="0">
              <a:latin typeface="High Tower Text" panose="02040502050506030303" pitchFamily="18" charset="77"/>
            </a:endParaRPr>
          </a:p>
        </p:txBody>
      </p:sp>
      <p:pic>
        <p:nvPicPr>
          <p:cNvPr id="3" name="Picture 2">
            <a:extLst>
              <a:ext uri="{FF2B5EF4-FFF2-40B4-BE49-F238E27FC236}">
                <a16:creationId xmlns:a16="http://schemas.microsoft.com/office/drawing/2014/main" id="{74E03B92-C2B2-966F-3394-8CEC66BB339A}"/>
              </a:ext>
            </a:extLst>
          </p:cNvPr>
          <p:cNvPicPr>
            <a:picLocks noChangeAspect="1"/>
          </p:cNvPicPr>
          <p:nvPr/>
        </p:nvPicPr>
        <p:blipFill>
          <a:blip r:embed="rId2"/>
          <a:stretch>
            <a:fillRect/>
          </a:stretch>
        </p:blipFill>
        <p:spPr>
          <a:xfrm>
            <a:off x="7710985" y="211873"/>
            <a:ext cx="3434971" cy="2582885"/>
          </a:xfrm>
          <a:prstGeom prst="rect">
            <a:avLst/>
          </a:prstGeom>
        </p:spPr>
      </p:pic>
      <p:pic>
        <p:nvPicPr>
          <p:cNvPr id="6" name="Picture 5">
            <a:extLst>
              <a:ext uri="{FF2B5EF4-FFF2-40B4-BE49-F238E27FC236}">
                <a16:creationId xmlns:a16="http://schemas.microsoft.com/office/drawing/2014/main" id="{EE334B73-FA8B-366D-7813-28DBA9794EC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013699" y="3028342"/>
            <a:ext cx="4955275" cy="2598766"/>
          </a:xfrm>
          <a:prstGeom prst="rect">
            <a:avLst/>
          </a:prstGeom>
        </p:spPr>
      </p:pic>
    </p:spTree>
    <p:extLst>
      <p:ext uri="{BB962C8B-B14F-4D97-AF65-F5344CB8AC3E}">
        <p14:creationId xmlns:p14="http://schemas.microsoft.com/office/powerpoint/2010/main" val="2604446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D0835D52-7C80-B959-5905-B66F8603377E}"/>
              </a:ext>
            </a:extLst>
          </p:cNvPr>
          <p:cNvGraphicFramePr>
            <a:graphicFrameLocks noChangeAspect="1"/>
          </p:cNvGraphicFramePr>
          <p:nvPr>
            <p:extLst>
              <p:ext uri="{D42A27DB-BD31-4B8C-83A1-F6EECF244321}">
                <p14:modId xmlns:p14="http://schemas.microsoft.com/office/powerpoint/2010/main" val="3641656858"/>
              </p:ext>
            </p:extLst>
          </p:nvPr>
        </p:nvGraphicFramePr>
        <p:xfrm>
          <a:off x="278295" y="244227"/>
          <a:ext cx="4929810" cy="6613773"/>
        </p:xfrm>
        <a:graphic>
          <a:graphicData uri="http://schemas.openxmlformats.org/presentationml/2006/ole">
            <mc:AlternateContent xmlns:mc="http://schemas.openxmlformats.org/markup-compatibility/2006">
              <mc:Choice xmlns:v="urn:schemas-microsoft-com:vml" Requires="v">
                <p:oleObj name="Document" r:id="rId2" imgW="5727700" imgH="7683500" progId="Word.Document.12">
                  <p:embed/>
                </p:oleObj>
              </mc:Choice>
              <mc:Fallback>
                <p:oleObj name="Document" r:id="rId2" imgW="5727700" imgH="7683500" progId="Word.Document.12">
                  <p:embed/>
                  <p:pic>
                    <p:nvPicPr>
                      <p:cNvPr id="4" name="Object 3">
                        <a:extLst>
                          <a:ext uri="{FF2B5EF4-FFF2-40B4-BE49-F238E27FC236}">
                            <a16:creationId xmlns:a16="http://schemas.microsoft.com/office/drawing/2014/main" id="{D0835D52-7C80-B959-5905-B66F8603377E}"/>
                          </a:ext>
                        </a:extLst>
                      </p:cNvPr>
                      <p:cNvPicPr/>
                      <p:nvPr/>
                    </p:nvPicPr>
                    <p:blipFill>
                      <a:blip r:embed="rId3"/>
                      <a:stretch>
                        <a:fillRect/>
                      </a:stretch>
                    </p:blipFill>
                    <p:spPr>
                      <a:xfrm>
                        <a:off x="278295" y="244227"/>
                        <a:ext cx="4929810" cy="6613773"/>
                      </a:xfrm>
                      <a:prstGeom prst="rect">
                        <a:avLst/>
                      </a:prstGeom>
                    </p:spPr>
                  </p:pic>
                </p:oleObj>
              </mc:Fallback>
            </mc:AlternateContent>
          </a:graphicData>
        </a:graphic>
      </p:graphicFrame>
      <p:pic>
        <p:nvPicPr>
          <p:cNvPr id="7" name="Picture 6" descr="A building with scaffolding and a sign&#10;&#10;Description automatically generated">
            <a:extLst>
              <a:ext uri="{FF2B5EF4-FFF2-40B4-BE49-F238E27FC236}">
                <a16:creationId xmlns:a16="http://schemas.microsoft.com/office/drawing/2014/main" id="{5C6435E1-3270-E944-6EEB-7DF518418FE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448840" y="377687"/>
            <a:ext cx="4576970" cy="6102626"/>
          </a:xfrm>
          <a:prstGeom prst="rect">
            <a:avLst/>
          </a:prstGeom>
        </p:spPr>
      </p:pic>
    </p:spTree>
    <p:extLst>
      <p:ext uri="{BB962C8B-B14F-4D97-AF65-F5344CB8AC3E}">
        <p14:creationId xmlns:p14="http://schemas.microsoft.com/office/powerpoint/2010/main" val="917106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9483B-52D4-012F-FB30-BC303D470BD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F6F4F4F-90A3-E4FF-9DD5-E801632002F0}"/>
              </a:ext>
            </a:extLst>
          </p:cNvPr>
          <p:cNvSpPr txBox="1"/>
          <p:nvPr/>
        </p:nvSpPr>
        <p:spPr>
          <a:xfrm>
            <a:off x="3063734" y="2269498"/>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Archive visit</a:t>
            </a:r>
          </a:p>
        </p:txBody>
      </p:sp>
    </p:spTree>
    <p:extLst>
      <p:ext uri="{BB962C8B-B14F-4D97-AF65-F5344CB8AC3E}">
        <p14:creationId xmlns:p14="http://schemas.microsoft.com/office/powerpoint/2010/main" val="545839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7D96F-0A4E-D4AD-580F-AF77F3A9ECE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836AD05-3A91-566A-0AE7-870E8EF8B0E0}"/>
              </a:ext>
            </a:extLst>
          </p:cNvPr>
          <p:cNvSpPr txBox="1"/>
          <p:nvPr/>
        </p:nvSpPr>
        <p:spPr>
          <a:xfrm>
            <a:off x="0" y="0"/>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Archive visit</a:t>
            </a:r>
          </a:p>
        </p:txBody>
      </p:sp>
      <p:sp>
        <p:nvSpPr>
          <p:cNvPr id="5" name="TextBox 4">
            <a:extLst>
              <a:ext uri="{FF2B5EF4-FFF2-40B4-BE49-F238E27FC236}">
                <a16:creationId xmlns:a16="http://schemas.microsoft.com/office/drawing/2014/main" id="{1C3A7E6B-FE71-FBB8-C607-98B0B5D80088}"/>
              </a:ext>
            </a:extLst>
          </p:cNvPr>
          <p:cNvSpPr txBox="1"/>
          <p:nvPr/>
        </p:nvSpPr>
        <p:spPr>
          <a:xfrm>
            <a:off x="451263" y="1108805"/>
            <a:ext cx="4750130" cy="5016758"/>
          </a:xfrm>
          <a:prstGeom prst="rect">
            <a:avLst/>
          </a:prstGeom>
          <a:noFill/>
        </p:spPr>
        <p:txBody>
          <a:bodyPr wrap="square" rtlCol="0">
            <a:spAutoFit/>
          </a:bodyPr>
          <a:lstStyle/>
          <a:p>
            <a:r>
              <a:rPr lang="en-US" sz="2000" dirty="0">
                <a:latin typeface="High Tower Text" panose="02040502050506030303" pitchFamily="18" charset="77"/>
              </a:rPr>
              <a:t>Taking a trip to Swansea archive was very interesting. Here we were introduced to someone named Andrew who </a:t>
            </a:r>
            <a:r>
              <a:rPr lang="en-GB" sz="2000" dirty="0">
                <a:effectLst/>
                <a:latin typeface="High Tower Text" panose="02040502050506030303" pitchFamily="18" charset="77"/>
              </a:rPr>
              <a:t>informed about some of Swansea history going all the way back to around the 1800s. It was quite interesting to see what some things we see today used to look like many years ago. I found where parc Tawe now is quite interesting learning about how it used to be a river flowing down The Strand. In addition, it was also intriguing to look at the old map and try to point out where some familiar places were. For example, my student accommodation, the photography campus and certain places in the town I’d visit. </a:t>
            </a:r>
          </a:p>
        </p:txBody>
      </p:sp>
      <p:pic>
        <p:nvPicPr>
          <p:cNvPr id="7" name="Picture 6" descr="A map of a city&#10;&#10;Description automatically generated">
            <a:extLst>
              <a:ext uri="{FF2B5EF4-FFF2-40B4-BE49-F238E27FC236}">
                <a16:creationId xmlns:a16="http://schemas.microsoft.com/office/drawing/2014/main" id="{D3F7FC13-751C-6901-7E28-F34D5EAF03B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944468" y="353943"/>
            <a:ext cx="5893251" cy="4419938"/>
          </a:xfrm>
          <a:prstGeom prst="rect">
            <a:avLst/>
          </a:prstGeom>
        </p:spPr>
      </p:pic>
      <p:sp>
        <p:nvSpPr>
          <p:cNvPr id="10" name="Oval 9">
            <a:extLst>
              <a:ext uri="{FF2B5EF4-FFF2-40B4-BE49-F238E27FC236}">
                <a16:creationId xmlns:a16="http://schemas.microsoft.com/office/drawing/2014/main" id="{18DF1664-543B-5ABD-A68F-7DFBC5CF417C}"/>
              </a:ext>
            </a:extLst>
          </p:cNvPr>
          <p:cNvSpPr/>
          <p:nvPr/>
        </p:nvSpPr>
        <p:spPr>
          <a:xfrm>
            <a:off x="8904514" y="2503714"/>
            <a:ext cx="478972" cy="489857"/>
          </a:xfrm>
          <a:prstGeom prst="ellipse">
            <a:avLst/>
          </a:prstGeom>
          <a:no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Arrow Connector 11">
            <a:extLst>
              <a:ext uri="{FF2B5EF4-FFF2-40B4-BE49-F238E27FC236}">
                <a16:creationId xmlns:a16="http://schemas.microsoft.com/office/drawing/2014/main" id="{1765088D-7D24-A055-B31E-2F40B9F039AE}"/>
              </a:ext>
            </a:extLst>
          </p:cNvPr>
          <p:cNvCxnSpPr>
            <a:stCxn id="10" idx="4"/>
          </p:cNvCxnSpPr>
          <p:nvPr/>
        </p:nvCxnSpPr>
        <p:spPr>
          <a:xfrm flipH="1">
            <a:off x="8904514" y="2993571"/>
            <a:ext cx="239486" cy="2329543"/>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623F6762-8D4C-2B73-40EF-4BD366451BBC}"/>
              </a:ext>
            </a:extLst>
          </p:cNvPr>
          <p:cNvSpPr txBox="1"/>
          <p:nvPr/>
        </p:nvSpPr>
        <p:spPr>
          <a:xfrm>
            <a:off x="7598228" y="5323114"/>
            <a:ext cx="2852057" cy="369332"/>
          </a:xfrm>
          <a:prstGeom prst="rect">
            <a:avLst/>
          </a:prstGeom>
          <a:noFill/>
        </p:spPr>
        <p:txBody>
          <a:bodyPr wrap="square" rtlCol="0">
            <a:spAutoFit/>
          </a:bodyPr>
          <a:lstStyle/>
          <a:p>
            <a:r>
              <a:rPr lang="en-US" dirty="0">
                <a:latin typeface="High Tower Text" panose="02040502050506030303" pitchFamily="18" charset="77"/>
              </a:rPr>
              <a:t>Swansea Grand Theatre</a:t>
            </a:r>
          </a:p>
        </p:txBody>
      </p:sp>
    </p:spTree>
    <p:extLst>
      <p:ext uri="{BB962C8B-B14F-4D97-AF65-F5344CB8AC3E}">
        <p14:creationId xmlns:p14="http://schemas.microsoft.com/office/powerpoint/2010/main" val="3082094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D9175D-7896-AB3E-E18F-ADC27C1EFD6B}"/>
              </a:ext>
            </a:extLst>
          </p:cNvPr>
          <p:cNvSpPr txBox="1"/>
          <p:nvPr/>
        </p:nvSpPr>
        <p:spPr>
          <a:xfrm>
            <a:off x="3063734" y="2269498"/>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Site – specific Seminar </a:t>
            </a:r>
          </a:p>
        </p:txBody>
      </p:sp>
    </p:spTree>
    <p:extLst>
      <p:ext uri="{BB962C8B-B14F-4D97-AF65-F5344CB8AC3E}">
        <p14:creationId xmlns:p14="http://schemas.microsoft.com/office/powerpoint/2010/main" val="317686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5BA7747-D011-BAF8-03DF-30C70B0F6FB1}"/>
              </a:ext>
            </a:extLst>
          </p:cNvPr>
          <p:cNvSpPr txBox="1"/>
          <p:nvPr/>
        </p:nvSpPr>
        <p:spPr>
          <a:xfrm>
            <a:off x="213757" y="-83127"/>
            <a:ext cx="7683334" cy="1754326"/>
          </a:xfrm>
          <a:prstGeom prst="rect">
            <a:avLst/>
          </a:prstGeom>
          <a:noFill/>
        </p:spPr>
        <p:txBody>
          <a:bodyPr wrap="square" rtlCol="0">
            <a:spAutoFit/>
          </a:bodyPr>
          <a:lstStyle/>
          <a:p>
            <a:endParaRPr lang="en-GB" i="0" u="none" strike="noStrike" dirty="0">
              <a:solidFill>
                <a:srgbClr val="1D2125"/>
              </a:solidFill>
              <a:effectLst/>
              <a:latin typeface="High Tower Text" panose="02040502050506030303" pitchFamily="18" charset="77"/>
            </a:endParaRPr>
          </a:p>
          <a:p>
            <a:r>
              <a:rPr lang="en-GB" dirty="0">
                <a:solidFill>
                  <a:srgbClr val="1D2125"/>
                </a:solidFill>
                <a:latin typeface="High Tower Text" panose="02040502050506030303" pitchFamily="18" charset="77"/>
              </a:rPr>
              <a:t>Questions chosen:</a:t>
            </a:r>
          </a:p>
          <a:p>
            <a:r>
              <a:rPr lang="en-GB" i="0" u="none" strike="noStrike" dirty="0">
                <a:solidFill>
                  <a:srgbClr val="1D2125"/>
                </a:solidFill>
                <a:effectLst/>
                <a:latin typeface="High Tower Text" panose="02040502050506030303" pitchFamily="18" charset="77"/>
              </a:rPr>
              <a:t>- How can site-specific artwork transform a site itself?</a:t>
            </a:r>
          </a:p>
          <a:p>
            <a:r>
              <a:rPr lang="en-GB" i="0" u="none" strike="noStrike" dirty="0">
                <a:solidFill>
                  <a:srgbClr val="1D2125"/>
                </a:solidFill>
                <a:effectLst/>
                <a:latin typeface="High Tower Text" panose="02040502050506030303" pitchFamily="18" charset="77"/>
              </a:rPr>
              <a:t>- How and why is site specific art different to a framed photograph?</a:t>
            </a:r>
          </a:p>
          <a:p>
            <a:endParaRPr lang="en-GB" i="0" u="none" strike="noStrike" dirty="0">
              <a:solidFill>
                <a:srgbClr val="1D2125"/>
              </a:solidFill>
              <a:effectLst/>
              <a:latin typeface="High Tower Text" panose="02040502050506030303" pitchFamily="18" charset="77"/>
            </a:endParaRPr>
          </a:p>
          <a:p>
            <a:endParaRPr lang="en-US" dirty="0">
              <a:latin typeface="High Tower Text" panose="02040502050506030303" pitchFamily="18" charset="77"/>
            </a:endParaRPr>
          </a:p>
        </p:txBody>
      </p:sp>
      <p:sp>
        <p:nvSpPr>
          <p:cNvPr id="5" name="TextBox 4">
            <a:extLst>
              <a:ext uri="{FF2B5EF4-FFF2-40B4-BE49-F238E27FC236}">
                <a16:creationId xmlns:a16="http://schemas.microsoft.com/office/drawing/2014/main" id="{701287ED-745D-2344-E677-1A79B593135F}"/>
              </a:ext>
            </a:extLst>
          </p:cNvPr>
          <p:cNvSpPr txBox="1"/>
          <p:nvPr/>
        </p:nvSpPr>
        <p:spPr>
          <a:xfrm>
            <a:off x="213757" y="1434936"/>
            <a:ext cx="11008425" cy="5355312"/>
          </a:xfrm>
          <a:prstGeom prst="rect">
            <a:avLst/>
          </a:prstGeom>
          <a:noFill/>
        </p:spPr>
        <p:txBody>
          <a:bodyPr wrap="square" rtlCol="0">
            <a:spAutoFit/>
          </a:bodyPr>
          <a:lstStyle/>
          <a:p>
            <a:r>
              <a:rPr lang="en-GB" i="0" u="sng" strike="noStrike" dirty="0">
                <a:solidFill>
                  <a:srgbClr val="1D2125"/>
                </a:solidFill>
                <a:effectLst/>
                <a:latin typeface="High Tower Text" panose="02040502050506030303" pitchFamily="18" charset="77"/>
              </a:rPr>
              <a:t>How can site-specific artwork transform a site itself?</a:t>
            </a:r>
          </a:p>
          <a:p>
            <a:endParaRPr lang="en-GB" dirty="0">
              <a:solidFill>
                <a:srgbClr val="1D2125"/>
              </a:solidFill>
              <a:latin typeface="High Tower Text" panose="02040502050506030303" pitchFamily="18" charset="77"/>
            </a:endParaRPr>
          </a:p>
          <a:p>
            <a:r>
              <a:rPr lang="en-GB" dirty="0">
                <a:solidFill>
                  <a:srgbClr val="1D2125"/>
                </a:solidFill>
                <a:latin typeface="High Tower Text" panose="02040502050506030303" pitchFamily="18" charset="77"/>
              </a:rPr>
              <a:t>Key points:</a:t>
            </a:r>
          </a:p>
          <a:p>
            <a:r>
              <a:rPr lang="en-GB" dirty="0">
                <a:solidFill>
                  <a:srgbClr val="1D2125"/>
                </a:solidFill>
                <a:latin typeface="High Tower Text" panose="02040502050506030303" pitchFamily="18" charset="77"/>
              </a:rPr>
              <a:t>Unique features: looking at the architecture surroundings, history making it seen in a new way. </a:t>
            </a:r>
          </a:p>
          <a:p>
            <a:r>
              <a:rPr lang="en-GB" dirty="0">
                <a:solidFill>
                  <a:srgbClr val="1D2125"/>
                </a:solidFill>
                <a:latin typeface="High Tower Text" panose="02040502050506030303" pitchFamily="18" charset="77"/>
              </a:rPr>
              <a:t>Atmosphere: visual, interactive elements changing how it feels.</a:t>
            </a:r>
          </a:p>
          <a:p>
            <a:r>
              <a:rPr lang="en-GB" dirty="0">
                <a:solidFill>
                  <a:srgbClr val="1D2125"/>
                </a:solidFill>
                <a:latin typeface="High Tower Text" panose="02040502050506030303" pitchFamily="18" charset="77"/>
              </a:rPr>
              <a:t>Storytelling: the site can tell stories or have specific meanings that relate to the site</a:t>
            </a:r>
          </a:p>
          <a:p>
            <a:r>
              <a:rPr lang="en-GB" dirty="0">
                <a:solidFill>
                  <a:srgbClr val="1D2125"/>
                </a:solidFill>
                <a:latin typeface="High Tower Text" panose="02040502050506030303" pitchFamily="18" charset="77"/>
              </a:rPr>
              <a:t>Interaction: viewers are able to engage with site differently </a:t>
            </a:r>
            <a:r>
              <a:rPr lang="en-GB" dirty="0" err="1">
                <a:solidFill>
                  <a:srgbClr val="1D2125"/>
                </a:solidFill>
                <a:latin typeface="High Tower Text" panose="02040502050506030303" pitchFamily="18" charset="77"/>
              </a:rPr>
              <a:t>i.e</a:t>
            </a:r>
            <a:r>
              <a:rPr lang="en-GB" dirty="0">
                <a:solidFill>
                  <a:srgbClr val="1D2125"/>
                </a:solidFill>
                <a:latin typeface="High Tower Text" panose="02040502050506030303" pitchFamily="18" charset="77"/>
              </a:rPr>
              <a:t> through touch, walking through and gaining a new perspective. </a:t>
            </a:r>
          </a:p>
          <a:p>
            <a:endParaRPr lang="en-GB" dirty="0">
              <a:solidFill>
                <a:srgbClr val="1D2125"/>
              </a:solidFill>
              <a:latin typeface="High Tower Text" panose="02040502050506030303" pitchFamily="18" charset="77"/>
            </a:endParaRPr>
          </a:p>
          <a:p>
            <a:r>
              <a:rPr lang="en-GB" dirty="0">
                <a:solidFill>
                  <a:srgbClr val="1D2125"/>
                </a:solidFill>
                <a:latin typeface="High Tower Text" panose="02040502050506030303" pitchFamily="18" charset="77"/>
              </a:rPr>
              <a:t>Work looked at in the seminar: 24hrs In Photo Eric </a:t>
            </a:r>
            <a:r>
              <a:rPr lang="en-GB" dirty="0" err="1">
                <a:solidFill>
                  <a:srgbClr val="1D2125"/>
                </a:solidFill>
                <a:latin typeface="High Tower Text" panose="02040502050506030303" pitchFamily="18" charset="77"/>
              </a:rPr>
              <a:t>Kessels</a:t>
            </a:r>
            <a:endParaRPr lang="en-GB" dirty="0">
              <a:solidFill>
                <a:srgbClr val="1D2125"/>
              </a:solidFill>
              <a:latin typeface="High Tower Text" panose="02040502050506030303" pitchFamily="18" charset="77"/>
            </a:endParaRPr>
          </a:p>
          <a:p>
            <a:r>
              <a:rPr lang="en-GB" dirty="0">
                <a:solidFill>
                  <a:srgbClr val="1D2125"/>
                </a:solidFill>
                <a:latin typeface="High Tower Text" panose="02040502050506030303" pitchFamily="18" charset="77"/>
              </a:rPr>
              <a:t>Unique features: the chaotic piles of photos, all images uploaded to Flickr over a 24-hour period. </a:t>
            </a:r>
          </a:p>
          <a:p>
            <a:r>
              <a:rPr lang="en-GB" dirty="0">
                <a:solidFill>
                  <a:srgbClr val="1D2125"/>
                </a:solidFill>
                <a:latin typeface="High Tower Text" panose="02040502050506030303" pitchFamily="18" charset="77"/>
              </a:rPr>
              <a:t>Atmosphere: makes it quite overwhelming due to the number of photographs. The heaps of photos create a claustrophobic environment. </a:t>
            </a:r>
          </a:p>
          <a:p>
            <a:r>
              <a:rPr lang="en-GB" dirty="0">
                <a:solidFill>
                  <a:srgbClr val="1D2125"/>
                </a:solidFill>
                <a:latin typeface="High Tower Text" panose="02040502050506030303" pitchFamily="18" charset="77"/>
              </a:rPr>
              <a:t>Storytelling: tells a story on our relationship with technology, memory and evolution of how photography changes. </a:t>
            </a:r>
          </a:p>
          <a:p>
            <a:r>
              <a:rPr lang="en-GB" dirty="0">
                <a:solidFill>
                  <a:srgbClr val="1D2125"/>
                </a:solidFill>
                <a:latin typeface="High Tower Text" panose="02040502050506030303" pitchFamily="18" charset="77"/>
              </a:rPr>
              <a:t>Interaction: walk through installation, inviting people to touch, pick up photos making it intimate</a:t>
            </a:r>
          </a:p>
          <a:p>
            <a:endParaRPr lang="en-GB" i="0" u="none" strike="noStrike" dirty="0">
              <a:solidFill>
                <a:srgbClr val="1D2125"/>
              </a:solidFill>
              <a:effectLst/>
              <a:latin typeface="High Tower Text" panose="02040502050506030303" pitchFamily="18" charset="77"/>
            </a:endParaRPr>
          </a:p>
          <a:p>
            <a:endParaRPr lang="en-GB" i="0" u="none" strike="noStrike" dirty="0">
              <a:solidFill>
                <a:srgbClr val="1D2125"/>
              </a:solidFill>
              <a:effectLst/>
              <a:latin typeface="High Tower Text" panose="02040502050506030303" pitchFamily="18" charset="77"/>
            </a:endParaRPr>
          </a:p>
          <a:p>
            <a:endParaRPr lang="en-US" dirty="0">
              <a:latin typeface="High Tower Text" panose="02040502050506030303" pitchFamily="18" charset="77"/>
            </a:endParaRPr>
          </a:p>
        </p:txBody>
      </p:sp>
    </p:spTree>
    <p:extLst>
      <p:ext uri="{BB962C8B-B14F-4D97-AF65-F5344CB8AC3E}">
        <p14:creationId xmlns:p14="http://schemas.microsoft.com/office/powerpoint/2010/main" val="1253979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248CD1-F747-CB33-6FF0-CDEB240F3E9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704CA86-2075-3F6F-DD0D-673F4865A6E9}"/>
              </a:ext>
            </a:extLst>
          </p:cNvPr>
          <p:cNvSpPr txBox="1"/>
          <p:nvPr/>
        </p:nvSpPr>
        <p:spPr>
          <a:xfrm>
            <a:off x="0" y="0"/>
            <a:ext cx="12192000" cy="5909310"/>
          </a:xfrm>
          <a:prstGeom prst="rect">
            <a:avLst/>
          </a:prstGeom>
          <a:noFill/>
        </p:spPr>
        <p:txBody>
          <a:bodyPr wrap="square" rtlCol="0">
            <a:spAutoFit/>
          </a:bodyPr>
          <a:lstStyle/>
          <a:p>
            <a:r>
              <a:rPr lang="en-GB" i="0" u="sng" strike="noStrike" dirty="0">
                <a:solidFill>
                  <a:srgbClr val="1D2125"/>
                </a:solidFill>
                <a:effectLst/>
                <a:latin typeface="High Tower Text" panose="02040502050506030303" pitchFamily="18" charset="77"/>
              </a:rPr>
              <a:t>How and why is site specific art different to a framed photograph?</a:t>
            </a:r>
            <a:endParaRPr lang="en-GB" dirty="0">
              <a:solidFill>
                <a:srgbClr val="1D2125"/>
              </a:solidFill>
              <a:latin typeface="High Tower Text" panose="02040502050506030303" pitchFamily="18" charset="77"/>
            </a:endParaRPr>
          </a:p>
          <a:p>
            <a:r>
              <a:rPr lang="en-GB" u="sng" dirty="0">
                <a:solidFill>
                  <a:srgbClr val="1D2125"/>
                </a:solidFill>
                <a:latin typeface="High Tower Text" panose="02040502050506030303" pitchFamily="18" charset="77"/>
              </a:rPr>
              <a:t>Key points:</a:t>
            </a:r>
          </a:p>
          <a:p>
            <a:endParaRPr lang="en-GB" dirty="0">
              <a:solidFill>
                <a:srgbClr val="1D2125"/>
              </a:solidFill>
              <a:latin typeface="High Tower Text" panose="02040502050506030303" pitchFamily="18" charset="77"/>
            </a:endParaRPr>
          </a:p>
          <a:p>
            <a:r>
              <a:rPr lang="en-GB" i="0" u="sng" strike="noStrike" dirty="0">
                <a:solidFill>
                  <a:srgbClr val="1D2125"/>
                </a:solidFill>
                <a:effectLst/>
                <a:latin typeface="High Tower Text" panose="02040502050506030303" pitchFamily="18" charset="77"/>
              </a:rPr>
              <a:t>Connection to place</a:t>
            </a:r>
          </a:p>
          <a:p>
            <a:r>
              <a:rPr lang="en-GB" b="1" dirty="0">
                <a:solidFill>
                  <a:srgbClr val="1D2125"/>
                </a:solidFill>
                <a:latin typeface="High Tower Text" panose="02040502050506030303" pitchFamily="18" charset="77"/>
              </a:rPr>
              <a:t>Site specific: </a:t>
            </a:r>
            <a:r>
              <a:rPr lang="en-GB" dirty="0">
                <a:solidFill>
                  <a:srgbClr val="1D2125"/>
                </a:solidFill>
                <a:latin typeface="High Tower Text" panose="02040502050506030303" pitchFamily="18" charset="77"/>
              </a:rPr>
              <a:t>created for particular place in relation to its location, history and culture. The meaning wouldn’t be the same if its location was to be changed.</a:t>
            </a:r>
          </a:p>
          <a:p>
            <a:r>
              <a:rPr lang="en-GB" b="1" i="0" u="none" strike="noStrike" dirty="0">
                <a:solidFill>
                  <a:srgbClr val="1D2125"/>
                </a:solidFill>
                <a:effectLst/>
                <a:latin typeface="High Tower Text" panose="02040502050506030303" pitchFamily="18" charset="77"/>
              </a:rPr>
              <a:t>Framed photograph: </a:t>
            </a:r>
            <a:r>
              <a:rPr lang="en-GB" i="0" u="none" strike="noStrike" dirty="0">
                <a:solidFill>
                  <a:srgbClr val="1D2125"/>
                </a:solidFill>
                <a:effectLst/>
                <a:latin typeface="High Tower Text" panose="02040502050506030303" pitchFamily="18" charset="77"/>
              </a:rPr>
              <a:t>can be displayed anywhere and wouldn’t lose its meaning. </a:t>
            </a:r>
          </a:p>
          <a:p>
            <a:endParaRPr lang="en-GB" dirty="0">
              <a:solidFill>
                <a:srgbClr val="1D2125"/>
              </a:solidFill>
              <a:latin typeface="High Tower Text" panose="02040502050506030303" pitchFamily="18" charset="77"/>
            </a:endParaRPr>
          </a:p>
          <a:p>
            <a:r>
              <a:rPr lang="en-GB" i="0" u="sng" strike="noStrike" dirty="0">
                <a:solidFill>
                  <a:srgbClr val="1D2125"/>
                </a:solidFill>
                <a:effectLst/>
                <a:latin typeface="High Tower Text" panose="02040502050506030303" pitchFamily="18" charset="77"/>
              </a:rPr>
              <a:t>Interaction with environment</a:t>
            </a:r>
          </a:p>
          <a:p>
            <a:r>
              <a:rPr lang="en-GB" b="1" dirty="0">
                <a:solidFill>
                  <a:srgbClr val="1D2125"/>
                </a:solidFill>
                <a:latin typeface="High Tower Text" panose="02040502050506030303" pitchFamily="18" charset="77"/>
              </a:rPr>
              <a:t>Site specific: </a:t>
            </a:r>
            <a:r>
              <a:rPr lang="en-GB" dirty="0">
                <a:solidFill>
                  <a:srgbClr val="1D2125"/>
                </a:solidFill>
                <a:latin typeface="High Tower Text" panose="02040502050506030303" pitchFamily="18" charset="77"/>
              </a:rPr>
              <a:t>interacts with its surroundings. </a:t>
            </a:r>
            <a:r>
              <a:rPr lang="en-GB" dirty="0" err="1">
                <a:solidFill>
                  <a:srgbClr val="1D2125"/>
                </a:solidFill>
                <a:latin typeface="High Tower Text" panose="02040502050506030303" pitchFamily="18" charset="77"/>
              </a:rPr>
              <a:t>E.g</a:t>
            </a:r>
            <a:r>
              <a:rPr lang="en-GB" dirty="0">
                <a:solidFill>
                  <a:srgbClr val="1D2125"/>
                </a:solidFill>
                <a:latin typeface="High Tower Text" panose="02040502050506030303" pitchFamily="18" charset="77"/>
              </a:rPr>
              <a:t> the landscape and architecture. </a:t>
            </a:r>
          </a:p>
          <a:p>
            <a:r>
              <a:rPr lang="en-GB" b="1" dirty="0">
                <a:solidFill>
                  <a:srgbClr val="1D2125"/>
                </a:solidFill>
                <a:latin typeface="High Tower Text" panose="02040502050506030303" pitchFamily="18" charset="77"/>
              </a:rPr>
              <a:t>Framed photograph: </a:t>
            </a:r>
            <a:r>
              <a:rPr lang="en-GB" dirty="0">
                <a:solidFill>
                  <a:srgbClr val="1D2125"/>
                </a:solidFill>
                <a:latin typeface="High Tower Text" panose="02040502050506030303" pitchFamily="18" charset="77"/>
              </a:rPr>
              <a:t>it is self contained, focusing on the image and not having to rely on its </a:t>
            </a:r>
            <a:r>
              <a:rPr lang="en-GB" dirty="0" err="1">
                <a:solidFill>
                  <a:srgbClr val="1D2125"/>
                </a:solidFill>
                <a:latin typeface="High Tower Text" panose="02040502050506030303" pitchFamily="18" charset="77"/>
              </a:rPr>
              <a:t>envirmoent</a:t>
            </a:r>
            <a:r>
              <a:rPr lang="en-GB" dirty="0">
                <a:solidFill>
                  <a:srgbClr val="1D2125"/>
                </a:solidFill>
                <a:latin typeface="High Tower Text" panose="02040502050506030303" pitchFamily="18" charset="77"/>
              </a:rPr>
              <a:t>. </a:t>
            </a:r>
          </a:p>
          <a:p>
            <a:endParaRPr lang="en-GB" i="0" u="sng" strike="noStrike" dirty="0">
              <a:solidFill>
                <a:srgbClr val="1D2125"/>
              </a:solidFill>
              <a:effectLst/>
              <a:latin typeface="High Tower Text" panose="02040502050506030303" pitchFamily="18" charset="77"/>
            </a:endParaRPr>
          </a:p>
          <a:p>
            <a:r>
              <a:rPr lang="en-GB" u="sng" dirty="0">
                <a:solidFill>
                  <a:srgbClr val="1D2125"/>
                </a:solidFill>
                <a:latin typeface="High Tower Text" panose="02040502050506030303" pitchFamily="18" charset="77"/>
              </a:rPr>
              <a:t>Purpose and impact</a:t>
            </a:r>
          </a:p>
          <a:p>
            <a:r>
              <a:rPr lang="en-GB" b="1" i="0" u="none" strike="noStrike" dirty="0">
                <a:solidFill>
                  <a:srgbClr val="1D2125"/>
                </a:solidFill>
                <a:effectLst/>
                <a:latin typeface="High Tower Text" panose="02040502050506030303" pitchFamily="18" charset="77"/>
              </a:rPr>
              <a:t>Site spec</a:t>
            </a:r>
            <a:r>
              <a:rPr lang="en-GB" b="1" dirty="0">
                <a:solidFill>
                  <a:srgbClr val="1D2125"/>
                </a:solidFill>
                <a:latin typeface="High Tower Text" panose="02040502050506030303" pitchFamily="18" charset="77"/>
              </a:rPr>
              <a:t>ific: </a:t>
            </a:r>
            <a:r>
              <a:rPr lang="en-GB" dirty="0">
                <a:solidFill>
                  <a:srgbClr val="1D2125"/>
                </a:solidFill>
                <a:latin typeface="High Tower Text" panose="02040502050506030303" pitchFamily="18" charset="77"/>
              </a:rPr>
              <a:t>to make the audience think differently and engage with its location </a:t>
            </a:r>
          </a:p>
          <a:p>
            <a:endParaRPr lang="en-GB" i="0" u="none" strike="noStrike" dirty="0">
              <a:solidFill>
                <a:srgbClr val="1D2125"/>
              </a:solidFill>
              <a:effectLst/>
              <a:latin typeface="High Tower Text" panose="02040502050506030303" pitchFamily="18" charset="77"/>
            </a:endParaRPr>
          </a:p>
          <a:p>
            <a:r>
              <a:rPr lang="en-GB" i="0" u="none" strike="noStrike" dirty="0">
                <a:solidFill>
                  <a:srgbClr val="1D2125"/>
                </a:solidFill>
                <a:effectLst/>
                <a:latin typeface="High Tower Text" panose="02040502050506030303" pitchFamily="18" charset="77"/>
              </a:rPr>
              <a:t>Work looked at: the weather Project Olafur </a:t>
            </a:r>
            <a:r>
              <a:rPr lang="en-GB" i="0" u="none" strike="noStrike" dirty="0" err="1">
                <a:solidFill>
                  <a:srgbClr val="1D2125"/>
                </a:solidFill>
                <a:effectLst/>
                <a:latin typeface="High Tower Text" panose="02040502050506030303" pitchFamily="18" charset="77"/>
              </a:rPr>
              <a:t>Ellasson</a:t>
            </a:r>
            <a:r>
              <a:rPr lang="en-GB" i="0" u="none" strike="noStrike" dirty="0">
                <a:solidFill>
                  <a:srgbClr val="1D2125"/>
                </a:solidFill>
                <a:effectLst/>
                <a:latin typeface="High Tower Text" panose="02040502050506030303" pitchFamily="18" charset="77"/>
              </a:rPr>
              <a:t> </a:t>
            </a:r>
          </a:p>
          <a:p>
            <a:endParaRPr lang="en-GB" dirty="0">
              <a:solidFill>
                <a:srgbClr val="1D2125"/>
              </a:solidFill>
              <a:latin typeface="High Tower Text" panose="02040502050506030303" pitchFamily="18" charset="77"/>
            </a:endParaRPr>
          </a:p>
          <a:p>
            <a:r>
              <a:rPr lang="en-GB" b="1" i="0" u="none" strike="noStrike" dirty="0">
                <a:solidFill>
                  <a:srgbClr val="1D2125"/>
                </a:solidFill>
                <a:effectLst/>
                <a:latin typeface="High Tower Text" panose="02040502050506030303" pitchFamily="18" charset="77"/>
              </a:rPr>
              <a:t>Connection to place: </a:t>
            </a:r>
            <a:r>
              <a:rPr lang="en-GB" i="0" u="none" strike="noStrike" dirty="0">
                <a:solidFill>
                  <a:srgbClr val="1D2125"/>
                </a:solidFill>
                <a:effectLst/>
                <a:latin typeface="High Tower Text" panose="02040502050506030303" pitchFamily="18" charset="77"/>
              </a:rPr>
              <a:t>uses the halls architecture, using the Hall as part of the experience</a:t>
            </a:r>
          </a:p>
          <a:p>
            <a:r>
              <a:rPr lang="en-GB" b="1" dirty="0">
                <a:solidFill>
                  <a:srgbClr val="1D2125"/>
                </a:solidFill>
                <a:latin typeface="High Tower Text" panose="02040502050506030303" pitchFamily="18" charset="77"/>
              </a:rPr>
              <a:t>Interaction: </a:t>
            </a:r>
            <a:r>
              <a:rPr lang="en-GB" dirty="0">
                <a:solidFill>
                  <a:srgbClr val="1D2125"/>
                </a:solidFill>
                <a:latin typeface="High Tower Text" panose="02040502050506030303" pitchFamily="18" charset="77"/>
              </a:rPr>
              <a:t>misty atmosphere, glow from artificial sun. gets people talking to one another, reflecting in the environment. </a:t>
            </a:r>
          </a:p>
          <a:p>
            <a:r>
              <a:rPr lang="en-GB" b="1" i="0" u="none" strike="noStrike" dirty="0">
                <a:solidFill>
                  <a:srgbClr val="1D2125"/>
                </a:solidFill>
                <a:effectLst/>
                <a:latin typeface="High Tower Text" panose="02040502050506030303" pitchFamily="18" charset="77"/>
              </a:rPr>
              <a:t>Purpose and Impact: </a:t>
            </a:r>
            <a:r>
              <a:rPr lang="en-GB" i="0" u="none" strike="noStrike" dirty="0">
                <a:solidFill>
                  <a:srgbClr val="1D2125"/>
                </a:solidFill>
                <a:effectLst/>
                <a:latin typeface="High Tower Text" panose="02040502050506030303" pitchFamily="18" charset="77"/>
              </a:rPr>
              <a:t>outlines the weather as it </a:t>
            </a:r>
            <a:r>
              <a:rPr lang="en-GB" dirty="0">
                <a:solidFill>
                  <a:srgbClr val="1D2125"/>
                </a:solidFill>
                <a:latin typeface="High Tower Text" panose="02040502050506030303" pitchFamily="18" charset="77"/>
              </a:rPr>
              <a:t>raises awareness of the environmental issues like climate change. </a:t>
            </a:r>
            <a:endParaRPr lang="en-GB" i="0" u="none" strike="noStrike" dirty="0">
              <a:solidFill>
                <a:srgbClr val="1D2125"/>
              </a:solidFill>
              <a:effectLst/>
              <a:latin typeface="High Tower Text" panose="02040502050506030303" pitchFamily="18" charset="77"/>
            </a:endParaRPr>
          </a:p>
          <a:p>
            <a:endParaRPr lang="en-US" dirty="0">
              <a:latin typeface="High Tower Text" panose="02040502050506030303" pitchFamily="18" charset="77"/>
            </a:endParaRPr>
          </a:p>
        </p:txBody>
      </p:sp>
    </p:spTree>
    <p:extLst>
      <p:ext uri="{BB962C8B-B14F-4D97-AF65-F5344CB8AC3E}">
        <p14:creationId xmlns:p14="http://schemas.microsoft.com/office/powerpoint/2010/main" val="336560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6FB81-AC4F-3CD0-F5F8-ACAFBB101B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145DE86-CE71-3D6E-16F8-97E6F0C9E97A}"/>
              </a:ext>
            </a:extLst>
          </p:cNvPr>
          <p:cNvSpPr txBox="1"/>
          <p:nvPr/>
        </p:nvSpPr>
        <p:spPr>
          <a:xfrm>
            <a:off x="3063734" y="2721114"/>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Site specific report</a:t>
            </a:r>
          </a:p>
        </p:txBody>
      </p:sp>
    </p:spTree>
    <p:extLst>
      <p:ext uri="{BB962C8B-B14F-4D97-AF65-F5344CB8AC3E}">
        <p14:creationId xmlns:p14="http://schemas.microsoft.com/office/powerpoint/2010/main" val="41918196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32D6C02C-56D7-AED7-1E80-2B68447C81C9}"/>
              </a:ext>
            </a:extLst>
          </p:cNvPr>
          <p:cNvGraphicFramePr>
            <a:graphicFrameLocks noChangeAspect="1"/>
          </p:cNvGraphicFramePr>
          <p:nvPr>
            <p:extLst>
              <p:ext uri="{D42A27DB-BD31-4B8C-83A1-F6EECF244321}">
                <p14:modId xmlns:p14="http://schemas.microsoft.com/office/powerpoint/2010/main" val="1686174291"/>
              </p:ext>
            </p:extLst>
          </p:nvPr>
        </p:nvGraphicFramePr>
        <p:xfrm>
          <a:off x="198722" y="679171"/>
          <a:ext cx="3738129" cy="5817710"/>
        </p:xfrm>
        <a:graphic>
          <a:graphicData uri="http://schemas.openxmlformats.org/presentationml/2006/ole">
            <mc:AlternateContent xmlns:mc="http://schemas.openxmlformats.org/markup-compatibility/2006">
              <mc:Choice xmlns:v="urn:schemas-microsoft-com:vml" Requires="v">
                <p:oleObj name="Document" r:id="rId2" imgW="5727700" imgH="8915400" progId="Word.Document.12">
                  <p:embed/>
                </p:oleObj>
              </mc:Choice>
              <mc:Fallback>
                <p:oleObj name="Document" r:id="rId2" imgW="5727700" imgH="8915400" progId="Word.Document.12">
                  <p:embed/>
                  <p:pic>
                    <p:nvPicPr>
                      <p:cNvPr id="4" name="Object 3">
                        <a:extLst>
                          <a:ext uri="{FF2B5EF4-FFF2-40B4-BE49-F238E27FC236}">
                            <a16:creationId xmlns:a16="http://schemas.microsoft.com/office/drawing/2014/main" id="{32D6C02C-56D7-AED7-1E80-2B68447C81C9}"/>
                          </a:ext>
                        </a:extLst>
                      </p:cNvPr>
                      <p:cNvPicPr/>
                      <p:nvPr/>
                    </p:nvPicPr>
                    <p:blipFill>
                      <a:blip r:embed="rId3"/>
                      <a:stretch>
                        <a:fillRect/>
                      </a:stretch>
                    </p:blipFill>
                    <p:spPr>
                      <a:xfrm>
                        <a:off x="198722" y="679171"/>
                        <a:ext cx="3738129" cy="5817710"/>
                      </a:xfrm>
                      <a:prstGeom prst="rect">
                        <a:avLst/>
                      </a:prstGeom>
                    </p:spPr>
                  </p:pic>
                </p:oleObj>
              </mc:Fallback>
            </mc:AlternateContent>
          </a:graphicData>
        </a:graphic>
      </p:graphicFrame>
      <p:graphicFrame>
        <p:nvGraphicFramePr>
          <p:cNvPr id="12" name="Object 11">
            <a:extLst>
              <a:ext uri="{FF2B5EF4-FFF2-40B4-BE49-F238E27FC236}">
                <a16:creationId xmlns:a16="http://schemas.microsoft.com/office/drawing/2014/main" id="{6355AA68-07E8-9051-C142-CC337F4FAD6C}"/>
              </a:ext>
            </a:extLst>
          </p:cNvPr>
          <p:cNvGraphicFramePr>
            <a:graphicFrameLocks noChangeAspect="1"/>
          </p:cNvGraphicFramePr>
          <p:nvPr>
            <p:extLst>
              <p:ext uri="{D42A27DB-BD31-4B8C-83A1-F6EECF244321}">
                <p14:modId xmlns:p14="http://schemas.microsoft.com/office/powerpoint/2010/main" val="1827204285"/>
              </p:ext>
            </p:extLst>
          </p:nvPr>
        </p:nvGraphicFramePr>
        <p:xfrm>
          <a:off x="8230048" y="679171"/>
          <a:ext cx="3738129" cy="2022402"/>
        </p:xfrm>
        <a:graphic>
          <a:graphicData uri="http://schemas.openxmlformats.org/presentationml/2006/ole">
            <mc:AlternateContent xmlns:mc="http://schemas.openxmlformats.org/markup-compatibility/2006">
              <mc:Choice xmlns:v="urn:schemas-microsoft-com:vml" Requires="v">
                <p:oleObj name="Document" r:id="rId2" imgW="5727700" imgH="3098800" progId="Word.Document.12">
                  <p:embed/>
                </p:oleObj>
              </mc:Choice>
              <mc:Fallback>
                <p:oleObj name="Document" r:id="rId2" imgW="5727700" imgH="3098800" progId="Word.Document.12">
                  <p:embed/>
                  <p:pic>
                    <p:nvPicPr>
                      <p:cNvPr id="12" name="Object 11">
                        <a:extLst>
                          <a:ext uri="{FF2B5EF4-FFF2-40B4-BE49-F238E27FC236}">
                            <a16:creationId xmlns:a16="http://schemas.microsoft.com/office/drawing/2014/main" id="{6355AA68-07E8-9051-C142-CC337F4FAD6C}"/>
                          </a:ext>
                        </a:extLst>
                      </p:cNvPr>
                      <p:cNvPicPr/>
                      <p:nvPr/>
                    </p:nvPicPr>
                    <p:blipFill>
                      <a:blip r:embed="rId4"/>
                      <a:stretch>
                        <a:fillRect/>
                      </a:stretch>
                    </p:blipFill>
                    <p:spPr>
                      <a:xfrm>
                        <a:off x="8230048" y="679171"/>
                        <a:ext cx="3738129" cy="2022402"/>
                      </a:xfrm>
                      <a:prstGeom prst="rect">
                        <a:avLst/>
                      </a:prstGeom>
                    </p:spPr>
                  </p:pic>
                </p:oleObj>
              </mc:Fallback>
            </mc:AlternateContent>
          </a:graphicData>
        </a:graphic>
      </p:graphicFrame>
      <p:graphicFrame>
        <p:nvGraphicFramePr>
          <p:cNvPr id="13" name="Object 12">
            <a:extLst>
              <a:ext uri="{FF2B5EF4-FFF2-40B4-BE49-F238E27FC236}">
                <a16:creationId xmlns:a16="http://schemas.microsoft.com/office/drawing/2014/main" id="{9E1B2221-27F4-9DCF-FA3C-D01691B98947}"/>
              </a:ext>
            </a:extLst>
          </p:cNvPr>
          <p:cNvGraphicFramePr>
            <a:graphicFrameLocks noChangeAspect="1"/>
          </p:cNvGraphicFramePr>
          <p:nvPr>
            <p:extLst>
              <p:ext uri="{D42A27DB-BD31-4B8C-83A1-F6EECF244321}">
                <p14:modId xmlns:p14="http://schemas.microsoft.com/office/powerpoint/2010/main" val="1185018732"/>
              </p:ext>
            </p:extLst>
          </p:nvPr>
        </p:nvGraphicFramePr>
        <p:xfrm>
          <a:off x="4214385" y="679171"/>
          <a:ext cx="3738129" cy="5703279"/>
        </p:xfrm>
        <a:graphic>
          <a:graphicData uri="http://schemas.openxmlformats.org/presentationml/2006/ole">
            <mc:AlternateContent xmlns:mc="http://schemas.openxmlformats.org/markup-compatibility/2006">
              <mc:Choice xmlns:v="urn:schemas-microsoft-com:vml" Requires="v">
                <p:oleObj name="Document" r:id="rId2" imgW="5727700" imgH="8737600" progId="Word.Document.12">
                  <p:embed/>
                </p:oleObj>
              </mc:Choice>
              <mc:Fallback>
                <p:oleObj name="Document" r:id="rId2" imgW="5727700" imgH="8737600" progId="Word.Document.12">
                  <p:embed/>
                  <p:pic>
                    <p:nvPicPr>
                      <p:cNvPr id="13" name="Object 12">
                        <a:extLst>
                          <a:ext uri="{FF2B5EF4-FFF2-40B4-BE49-F238E27FC236}">
                            <a16:creationId xmlns:a16="http://schemas.microsoft.com/office/drawing/2014/main" id="{9E1B2221-27F4-9DCF-FA3C-D01691B98947}"/>
                          </a:ext>
                        </a:extLst>
                      </p:cNvPr>
                      <p:cNvPicPr/>
                      <p:nvPr/>
                    </p:nvPicPr>
                    <p:blipFill>
                      <a:blip r:embed="rId5"/>
                      <a:stretch>
                        <a:fillRect/>
                      </a:stretch>
                    </p:blipFill>
                    <p:spPr>
                      <a:xfrm>
                        <a:off x="4214385" y="679171"/>
                        <a:ext cx="3738129" cy="5703279"/>
                      </a:xfrm>
                      <a:prstGeom prst="rect">
                        <a:avLst/>
                      </a:prstGeom>
                    </p:spPr>
                  </p:pic>
                </p:oleObj>
              </mc:Fallback>
            </mc:AlternateContent>
          </a:graphicData>
        </a:graphic>
      </p:graphicFrame>
      <p:sp>
        <p:nvSpPr>
          <p:cNvPr id="2" name="TextBox 1">
            <a:extLst>
              <a:ext uri="{FF2B5EF4-FFF2-40B4-BE49-F238E27FC236}">
                <a16:creationId xmlns:a16="http://schemas.microsoft.com/office/drawing/2014/main" id="{33705A7F-3CCD-407B-3458-91501322D8E1}"/>
              </a:ext>
            </a:extLst>
          </p:cNvPr>
          <p:cNvSpPr txBox="1"/>
          <p:nvPr/>
        </p:nvSpPr>
        <p:spPr>
          <a:xfrm>
            <a:off x="198722" y="176453"/>
            <a:ext cx="941695" cy="369332"/>
          </a:xfrm>
          <a:prstGeom prst="rect">
            <a:avLst/>
          </a:prstGeom>
          <a:noFill/>
        </p:spPr>
        <p:txBody>
          <a:bodyPr wrap="square" rtlCol="0">
            <a:spAutoFit/>
          </a:bodyPr>
          <a:lstStyle/>
          <a:p>
            <a:r>
              <a:rPr lang="en-US" dirty="0">
                <a:latin typeface="High Tower Text" panose="02040502050506030303" pitchFamily="18" charset="77"/>
              </a:rPr>
              <a:t>Draft</a:t>
            </a:r>
          </a:p>
        </p:txBody>
      </p:sp>
    </p:spTree>
    <p:extLst>
      <p:ext uri="{BB962C8B-B14F-4D97-AF65-F5344CB8AC3E}">
        <p14:creationId xmlns:p14="http://schemas.microsoft.com/office/powerpoint/2010/main" val="632681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24EC81-ED98-B6A9-CBB3-851EB380DBB4}"/>
              </a:ext>
            </a:extLst>
          </p:cNvPr>
          <p:cNvSpPr txBox="1"/>
          <p:nvPr/>
        </p:nvSpPr>
        <p:spPr>
          <a:xfrm>
            <a:off x="198722" y="176453"/>
            <a:ext cx="1739260" cy="369332"/>
          </a:xfrm>
          <a:prstGeom prst="rect">
            <a:avLst/>
          </a:prstGeom>
          <a:noFill/>
        </p:spPr>
        <p:txBody>
          <a:bodyPr wrap="square" rtlCol="0">
            <a:spAutoFit/>
          </a:bodyPr>
          <a:lstStyle/>
          <a:p>
            <a:r>
              <a:rPr lang="en-US" dirty="0">
                <a:latin typeface="High Tower Text" panose="02040502050506030303" pitchFamily="18" charset="77"/>
              </a:rPr>
              <a:t>Final version</a:t>
            </a:r>
          </a:p>
        </p:txBody>
      </p:sp>
      <p:pic>
        <p:nvPicPr>
          <p:cNvPr id="10" name="Picture 9">
            <a:extLst>
              <a:ext uri="{FF2B5EF4-FFF2-40B4-BE49-F238E27FC236}">
                <a16:creationId xmlns:a16="http://schemas.microsoft.com/office/drawing/2014/main" id="{F79074A4-0A52-C1A3-166F-60DE2087431B}"/>
              </a:ext>
            </a:extLst>
          </p:cNvPr>
          <p:cNvPicPr>
            <a:picLocks noChangeAspect="1"/>
          </p:cNvPicPr>
          <p:nvPr/>
        </p:nvPicPr>
        <p:blipFill>
          <a:blip r:embed="rId2"/>
          <a:stretch>
            <a:fillRect/>
          </a:stretch>
        </p:blipFill>
        <p:spPr>
          <a:xfrm>
            <a:off x="-272951" y="600502"/>
            <a:ext cx="4421866" cy="6257498"/>
          </a:xfrm>
          <a:prstGeom prst="rect">
            <a:avLst/>
          </a:prstGeom>
        </p:spPr>
      </p:pic>
      <p:pic>
        <p:nvPicPr>
          <p:cNvPr id="12" name="Picture 11">
            <a:extLst>
              <a:ext uri="{FF2B5EF4-FFF2-40B4-BE49-F238E27FC236}">
                <a16:creationId xmlns:a16="http://schemas.microsoft.com/office/drawing/2014/main" id="{F8744928-7D72-7C7E-17CA-41B6EB1A748F}"/>
              </a:ext>
            </a:extLst>
          </p:cNvPr>
          <p:cNvPicPr>
            <a:picLocks noChangeAspect="1"/>
          </p:cNvPicPr>
          <p:nvPr/>
        </p:nvPicPr>
        <p:blipFill>
          <a:blip r:embed="rId3"/>
          <a:stretch>
            <a:fillRect/>
          </a:stretch>
        </p:blipFill>
        <p:spPr>
          <a:xfrm>
            <a:off x="3732487" y="600502"/>
            <a:ext cx="4421866" cy="6257499"/>
          </a:xfrm>
          <a:prstGeom prst="rect">
            <a:avLst/>
          </a:prstGeom>
        </p:spPr>
      </p:pic>
      <p:pic>
        <p:nvPicPr>
          <p:cNvPr id="14" name="Picture 13">
            <a:extLst>
              <a:ext uri="{FF2B5EF4-FFF2-40B4-BE49-F238E27FC236}">
                <a16:creationId xmlns:a16="http://schemas.microsoft.com/office/drawing/2014/main" id="{55A7A9BE-7B7A-66CD-70F0-65B90CB28159}"/>
              </a:ext>
            </a:extLst>
          </p:cNvPr>
          <p:cNvPicPr>
            <a:picLocks noChangeAspect="1"/>
          </p:cNvPicPr>
          <p:nvPr/>
        </p:nvPicPr>
        <p:blipFill>
          <a:blip r:embed="rId4"/>
          <a:stretch>
            <a:fillRect/>
          </a:stretch>
        </p:blipFill>
        <p:spPr>
          <a:xfrm>
            <a:off x="7737925" y="600502"/>
            <a:ext cx="4421866" cy="6257498"/>
          </a:xfrm>
          <a:prstGeom prst="rect">
            <a:avLst/>
          </a:prstGeom>
        </p:spPr>
      </p:pic>
    </p:spTree>
    <p:extLst>
      <p:ext uri="{BB962C8B-B14F-4D97-AF65-F5344CB8AC3E}">
        <p14:creationId xmlns:p14="http://schemas.microsoft.com/office/powerpoint/2010/main" val="14752153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0F461-39CB-AC87-CDCF-08A5E044083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9987C3-57BE-F8B5-BBBD-40C95179039C}"/>
              </a:ext>
            </a:extLst>
          </p:cNvPr>
          <p:cNvSpPr txBox="1"/>
          <p:nvPr/>
        </p:nvSpPr>
        <p:spPr>
          <a:xfrm>
            <a:off x="3063734" y="2269498"/>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Visualizing the exhibition</a:t>
            </a:r>
          </a:p>
        </p:txBody>
      </p:sp>
    </p:spTree>
    <p:extLst>
      <p:ext uri="{BB962C8B-B14F-4D97-AF65-F5344CB8AC3E}">
        <p14:creationId xmlns:p14="http://schemas.microsoft.com/office/powerpoint/2010/main" val="4058451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hristo and Jeanne-Claude: The London Mastaba - Serpentine Galleries">
            <a:extLst>
              <a:ext uri="{FF2B5EF4-FFF2-40B4-BE49-F238E27FC236}">
                <a16:creationId xmlns:a16="http://schemas.microsoft.com/office/drawing/2014/main" id="{9E04C3F4-E319-3F7A-BDF2-081B40433208}"/>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7620000" y="1710267"/>
            <a:ext cx="4572000" cy="304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0E4EB31-8483-1F28-D121-3C4D6F9B35B1}"/>
              </a:ext>
            </a:extLst>
          </p:cNvPr>
          <p:cNvSpPr txBox="1"/>
          <p:nvPr/>
        </p:nvSpPr>
        <p:spPr>
          <a:xfrm>
            <a:off x="457200" y="348343"/>
            <a:ext cx="4550229" cy="369332"/>
          </a:xfrm>
          <a:prstGeom prst="rect">
            <a:avLst/>
          </a:prstGeom>
          <a:noFill/>
        </p:spPr>
        <p:txBody>
          <a:bodyPr wrap="square" rtlCol="0">
            <a:spAutoFit/>
          </a:bodyPr>
          <a:lstStyle/>
          <a:p>
            <a:r>
              <a:rPr lang="en-US" dirty="0">
                <a:latin typeface="High Tower Text" panose="02040502050506030303" pitchFamily="18" charset="77"/>
              </a:rPr>
              <a:t>The Mastaba Jean Claude and Christo </a:t>
            </a:r>
          </a:p>
        </p:txBody>
      </p:sp>
      <p:sp>
        <p:nvSpPr>
          <p:cNvPr id="2" name="TextBox 1">
            <a:extLst>
              <a:ext uri="{FF2B5EF4-FFF2-40B4-BE49-F238E27FC236}">
                <a16:creationId xmlns:a16="http://schemas.microsoft.com/office/drawing/2014/main" id="{C7FB2460-0386-D729-6A37-BF572F612F5B}"/>
              </a:ext>
            </a:extLst>
          </p:cNvPr>
          <p:cNvSpPr txBox="1"/>
          <p:nvPr/>
        </p:nvSpPr>
        <p:spPr>
          <a:xfrm>
            <a:off x="457199" y="957943"/>
            <a:ext cx="5520268" cy="369332"/>
          </a:xfrm>
          <a:prstGeom prst="rect">
            <a:avLst/>
          </a:prstGeom>
          <a:noFill/>
        </p:spPr>
        <p:txBody>
          <a:bodyPr wrap="square" rtlCol="0">
            <a:spAutoFit/>
          </a:bodyPr>
          <a:lstStyle/>
          <a:p>
            <a:r>
              <a:rPr lang="en-US" dirty="0">
                <a:latin typeface="High Tower Text" panose="02040502050506030303" pitchFamily="18" charset="77"/>
              </a:rPr>
              <a:t>How did it lead them to working with others?</a:t>
            </a:r>
          </a:p>
        </p:txBody>
      </p:sp>
      <p:sp>
        <p:nvSpPr>
          <p:cNvPr id="3" name="TextBox 2">
            <a:extLst>
              <a:ext uri="{FF2B5EF4-FFF2-40B4-BE49-F238E27FC236}">
                <a16:creationId xmlns:a16="http://schemas.microsoft.com/office/drawing/2014/main" id="{D5DBFC2D-EC22-BB8E-14A5-EA643012FF42}"/>
              </a:ext>
            </a:extLst>
          </p:cNvPr>
          <p:cNvSpPr txBox="1"/>
          <p:nvPr/>
        </p:nvSpPr>
        <p:spPr>
          <a:xfrm>
            <a:off x="457199" y="1591733"/>
            <a:ext cx="6587068" cy="4524315"/>
          </a:xfrm>
          <a:prstGeom prst="rect">
            <a:avLst/>
          </a:prstGeom>
          <a:noFill/>
        </p:spPr>
        <p:txBody>
          <a:bodyPr wrap="square" rtlCol="0">
            <a:spAutoFit/>
          </a:bodyPr>
          <a:lstStyle/>
          <a:p>
            <a:r>
              <a:rPr lang="en-US" dirty="0">
                <a:latin typeface="High Tower Text" panose="02040502050506030303" pitchFamily="18" charset="77"/>
              </a:rPr>
              <a:t>Due to The Mastaba being made with over 410,000 barrels, they needed to work with engineers to make it safe against wind, so it doesn’t blow over. </a:t>
            </a:r>
          </a:p>
          <a:p>
            <a:r>
              <a:rPr lang="en-US" dirty="0">
                <a:latin typeface="High Tower Text" panose="02040502050506030303" pitchFamily="18" charset="77"/>
              </a:rPr>
              <a:t>Then they would’ve had to work with suppliers and transportation to transport the barrels in a sustainable way. </a:t>
            </a:r>
          </a:p>
          <a:p>
            <a:r>
              <a:rPr lang="en-US" dirty="0">
                <a:latin typeface="High Tower Text" panose="02040502050506030303" pitchFamily="18" charset="77"/>
              </a:rPr>
              <a:t>Due to the fact it was being made in nature, Jean Claude and Christo had to talk to environmental scientists to see if it would in any way harm the environment. </a:t>
            </a:r>
          </a:p>
          <a:p>
            <a:r>
              <a:rPr lang="en-US" dirty="0">
                <a:latin typeface="High Tower Text" panose="02040502050506030303" pitchFamily="18" charset="77"/>
              </a:rPr>
              <a:t>As well as this they had to speak to people such as the government to gain full permission to building The Mastaba. </a:t>
            </a:r>
          </a:p>
          <a:p>
            <a:r>
              <a:rPr lang="en-US" dirty="0">
                <a:latin typeface="High Tower Text" panose="02040502050506030303" pitchFamily="18" charset="77"/>
              </a:rPr>
              <a:t>When it came to the funding side, they funded the project themselves by selling their drawings and artwork meaning they had to work closely with art dealers to sell the work. </a:t>
            </a:r>
          </a:p>
          <a:p>
            <a:r>
              <a:rPr lang="en-US" dirty="0">
                <a:latin typeface="High Tower Text" panose="02040502050506030303" pitchFamily="18" charset="77"/>
              </a:rPr>
              <a:t>Finally, for them to explain how The Mastaba would be visualized, they worked with architects and artists to help create what it would look like. </a:t>
            </a:r>
          </a:p>
        </p:txBody>
      </p:sp>
    </p:spTree>
    <p:extLst>
      <p:ext uri="{BB962C8B-B14F-4D97-AF65-F5344CB8AC3E}">
        <p14:creationId xmlns:p14="http://schemas.microsoft.com/office/powerpoint/2010/main" val="6961286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room with a table and chairs&#10;&#10;Description automatically generated">
            <a:extLst>
              <a:ext uri="{FF2B5EF4-FFF2-40B4-BE49-F238E27FC236}">
                <a16:creationId xmlns:a16="http://schemas.microsoft.com/office/drawing/2014/main" id="{93B9565B-321B-CDA3-6866-044AE206999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6200000">
            <a:off x="2862055" y="-882926"/>
            <a:ext cx="6467889" cy="8623852"/>
          </a:xfrm>
          <a:prstGeom prst="rect">
            <a:avLst/>
          </a:prstGeom>
        </p:spPr>
      </p:pic>
    </p:spTree>
    <p:extLst>
      <p:ext uri="{BB962C8B-B14F-4D97-AF65-F5344CB8AC3E}">
        <p14:creationId xmlns:p14="http://schemas.microsoft.com/office/powerpoint/2010/main" val="37389909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D7ED17-C488-C3EC-372F-6B9EBB825975}"/>
            </a:ext>
          </a:extLst>
        </p:cNvPr>
        <p:cNvGrpSpPr/>
        <p:nvPr/>
      </p:nvGrpSpPr>
      <p:grpSpPr>
        <a:xfrm>
          <a:off x="0" y="0"/>
          <a:ext cx="0" cy="0"/>
          <a:chOff x="0" y="0"/>
          <a:chExt cx="0" cy="0"/>
        </a:xfrm>
      </p:grpSpPr>
      <p:pic>
        <p:nvPicPr>
          <p:cNvPr id="5" name="Picture 4" descr="A room with tables and chairs&#10;&#10;Description automatically generated">
            <a:extLst>
              <a:ext uri="{FF2B5EF4-FFF2-40B4-BE49-F238E27FC236}">
                <a16:creationId xmlns:a16="http://schemas.microsoft.com/office/drawing/2014/main" id="{2A5ECAFA-DFCE-9A66-8220-2AF57265579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656682" y="344557"/>
            <a:ext cx="8878636" cy="5921366"/>
          </a:xfrm>
          <a:prstGeom prst="rect">
            <a:avLst/>
          </a:prstGeom>
        </p:spPr>
      </p:pic>
    </p:spTree>
    <p:extLst>
      <p:ext uri="{BB962C8B-B14F-4D97-AF65-F5344CB8AC3E}">
        <p14:creationId xmlns:p14="http://schemas.microsoft.com/office/powerpoint/2010/main" val="2010079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261A1C-EA1C-485E-8BF5-AFE93C00BBF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5522DF-F327-89C9-1811-97D2A448ED91}"/>
              </a:ext>
            </a:extLst>
          </p:cNvPr>
          <p:cNvSpPr txBox="1"/>
          <p:nvPr/>
        </p:nvSpPr>
        <p:spPr>
          <a:xfrm>
            <a:off x="3063734" y="2269498"/>
            <a:ext cx="6064531" cy="707886"/>
          </a:xfrm>
          <a:prstGeom prst="rect">
            <a:avLst/>
          </a:prstGeom>
          <a:noFill/>
        </p:spPr>
        <p:txBody>
          <a:bodyPr wrap="square" rtlCol="0">
            <a:spAutoFit/>
          </a:bodyPr>
          <a:lstStyle/>
          <a:p>
            <a:pPr algn="ctr"/>
            <a:r>
              <a:rPr lang="en-US" sz="4000" dirty="0">
                <a:latin typeface="High Tower Text" panose="02040502050506030303" pitchFamily="18" charset="77"/>
              </a:rPr>
              <a:t>Projection</a:t>
            </a:r>
          </a:p>
        </p:txBody>
      </p:sp>
    </p:spTree>
    <p:extLst>
      <p:ext uri="{BB962C8B-B14F-4D97-AF65-F5344CB8AC3E}">
        <p14:creationId xmlns:p14="http://schemas.microsoft.com/office/powerpoint/2010/main" val="1402475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uilding with a picture of a family&#10;&#10;Description automatically generated with medium confidence">
            <a:extLst>
              <a:ext uri="{FF2B5EF4-FFF2-40B4-BE49-F238E27FC236}">
                <a16:creationId xmlns:a16="http://schemas.microsoft.com/office/drawing/2014/main" id="{A3D247EC-9E39-F766-76DB-6E4F8215991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82266" y="889843"/>
            <a:ext cx="5477933" cy="4382346"/>
          </a:xfrm>
          <a:prstGeom prst="rect">
            <a:avLst/>
          </a:prstGeom>
        </p:spPr>
      </p:pic>
      <p:sp>
        <p:nvSpPr>
          <p:cNvPr id="6" name="TextBox 5">
            <a:extLst>
              <a:ext uri="{FF2B5EF4-FFF2-40B4-BE49-F238E27FC236}">
                <a16:creationId xmlns:a16="http://schemas.microsoft.com/office/drawing/2014/main" id="{FC51AFD6-29F5-E191-0173-C3A3FE55A07C}"/>
              </a:ext>
            </a:extLst>
          </p:cNvPr>
          <p:cNvSpPr txBox="1"/>
          <p:nvPr/>
        </p:nvSpPr>
        <p:spPr>
          <a:xfrm>
            <a:off x="296334" y="761993"/>
            <a:ext cx="5376334" cy="5078313"/>
          </a:xfrm>
          <a:prstGeom prst="rect">
            <a:avLst/>
          </a:prstGeom>
          <a:noFill/>
        </p:spPr>
        <p:txBody>
          <a:bodyPr wrap="square" rtlCol="0">
            <a:spAutoFit/>
          </a:bodyPr>
          <a:lstStyle/>
          <a:p>
            <a:r>
              <a:rPr lang="en-US" dirty="0">
                <a:latin typeface="High Tower Text" panose="02040502050506030303" pitchFamily="18" charset="77"/>
              </a:rPr>
              <a:t>The Writing on the Wall Shimon Attie (1992-93) </a:t>
            </a:r>
          </a:p>
          <a:p>
            <a:endParaRPr lang="en-US" dirty="0">
              <a:latin typeface="High Tower Text" panose="02040502050506030303" pitchFamily="18" charset="77"/>
            </a:endParaRPr>
          </a:p>
          <a:p>
            <a:r>
              <a:rPr lang="en-US" dirty="0">
                <a:latin typeface="High Tower Text" panose="02040502050506030303" pitchFamily="18" charset="77"/>
              </a:rPr>
              <a:t>The Writing on the Wall is an emotional installation created by Shimon Attie made in 1992 looking back on the past life of the streets of Berlin. Attie takes archival images taken before World War 2  and brings them back to life by projecting them onto the same walls 60 years later. In doing so he brings that element of past and present together, showing people what times were like in Berlin many years ago and how those times have changed, making people think about how the times have changed and what had been lost. A project like this gets the community talking about how their own town has evolved reminiscing on its own identity. Bringing these images back via projection bring a ghost like touch to it as he brings back past images and what is almost forgotten by a lot of people.  </a:t>
            </a:r>
          </a:p>
        </p:txBody>
      </p:sp>
    </p:spTree>
    <p:extLst>
      <p:ext uri="{BB962C8B-B14F-4D97-AF65-F5344CB8AC3E}">
        <p14:creationId xmlns:p14="http://schemas.microsoft.com/office/powerpoint/2010/main" val="37021813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7391136-50EE-9AE3-7ED1-EC95E14AF6F9}"/>
              </a:ext>
            </a:extLst>
          </p:cNvPr>
          <p:cNvSpPr txBox="1"/>
          <p:nvPr/>
        </p:nvSpPr>
        <p:spPr>
          <a:xfrm>
            <a:off x="270932" y="195578"/>
            <a:ext cx="11717868" cy="2308324"/>
          </a:xfrm>
          <a:prstGeom prst="rect">
            <a:avLst/>
          </a:prstGeom>
          <a:noFill/>
        </p:spPr>
        <p:txBody>
          <a:bodyPr wrap="square">
            <a:spAutoFit/>
          </a:bodyPr>
          <a:lstStyle/>
          <a:p>
            <a:r>
              <a:rPr lang="en-GB" dirty="0">
                <a:effectLst/>
                <a:latin typeface="High Tower Text" panose="02040502050506030303" pitchFamily="18" charset="77"/>
              </a:rPr>
              <a:t>The botanical gardens can be used for projection incorporating the glasshouses. The way in which this could be done is by having a projection going onto the glasshouses showing what they used to look like many years ago where it was brick. This shows the contrast between past and present, how the times have changed and how the gardens have adapted. To do this, you would need to use a large-scale building projection. This would ensure the entire of the glasshouses were covered. This could be connected to a device which has an image of what the glasshouses used to look like.  With influence from The Writing On the Wall 1993 Shimon Attie, highlighting the theme of perception and the way we see it. Attie projects Jewish Street life in the time before World </a:t>
            </a:r>
            <a:r>
              <a:rPr lang="en-GB" dirty="0">
                <a:latin typeface="High Tower Text" panose="02040502050506030303" pitchFamily="18" charset="77"/>
              </a:rPr>
              <a:t>W</a:t>
            </a:r>
            <a:r>
              <a:rPr lang="en-GB" dirty="0">
                <a:effectLst/>
                <a:latin typeface="High Tower Text" panose="02040502050506030303" pitchFamily="18" charset="77"/>
              </a:rPr>
              <a:t>ar 2 onto the same streets that are there today. Like mentioned before this creates them of past and present, showing how the times have changed. </a:t>
            </a:r>
          </a:p>
        </p:txBody>
      </p:sp>
      <p:pic>
        <p:nvPicPr>
          <p:cNvPr id="1026" name="Picture 2">
            <a:extLst>
              <a:ext uri="{FF2B5EF4-FFF2-40B4-BE49-F238E27FC236}">
                <a16:creationId xmlns:a16="http://schemas.microsoft.com/office/drawing/2014/main" id="{4E2A8CE8-4FFE-CDCB-0179-37D9E4BE1AF4}"/>
              </a:ext>
            </a:extLst>
          </p:cNvP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03199" y="5198532"/>
            <a:ext cx="2450019" cy="165946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A greenhouse in a garden&#10;&#10;Description automatically generated">
            <a:extLst>
              <a:ext uri="{FF2B5EF4-FFF2-40B4-BE49-F238E27FC236}">
                <a16:creationId xmlns:a16="http://schemas.microsoft.com/office/drawing/2014/main" id="{79D2D10D-F4E2-7BEB-0583-EEFC72AC2E5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166571" y="2873355"/>
            <a:ext cx="2523274" cy="1892456"/>
          </a:xfrm>
          <a:prstGeom prst="rect">
            <a:avLst/>
          </a:prstGeom>
        </p:spPr>
      </p:pic>
      <p:pic>
        <p:nvPicPr>
          <p:cNvPr id="15" name="Picture 14">
            <a:extLst>
              <a:ext uri="{FF2B5EF4-FFF2-40B4-BE49-F238E27FC236}">
                <a16:creationId xmlns:a16="http://schemas.microsoft.com/office/drawing/2014/main" id="{3CF8BBB5-AEFC-BAC7-B33B-42BEF50B73AC}"/>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2881200" y="2703099"/>
            <a:ext cx="3976206" cy="3959323"/>
          </a:xfrm>
          <a:prstGeom prst="rect">
            <a:avLst/>
          </a:prstGeom>
        </p:spPr>
      </p:pic>
      <p:sp>
        <p:nvSpPr>
          <p:cNvPr id="16" name="TextBox 15">
            <a:extLst>
              <a:ext uri="{FF2B5EF4-FFF2-40B4-BE49-F238E27FC236}">
                <a16:creationId xmlns:a16="http://schemas.microsoft.com/office/drawing/2014/main" id="{7831D360-3C83-4A36-FB8C-746D41803008}"/>
              </a:ext>
            </a:extLst>
          </p:cNvPr>
          <p:cNvSpPr txBox="1"/>
          <p:nvPr/>
        </p:nvSpPr>
        <p:spPr>
          <a:xfrm>
            <a:off x="7364170" y="4082595"/>
            <a:ext cx="4199466" cy="1200329"/>
          </a:xfrm>
          <a:prstGeom prst="rect">
            <a:avLst/>
          </a:prstGeom>
          <a:noFill/>
        </p:spPr>
        <p:txBody>
          <a:bodyPr wrap="square" rtlCol="0">
            <a:spAutoFit/>
          </a:bodyPr>
          <a:lstStyle/>
          <a:p>
            <a:r>
              <a:rPr lang="en-US" dirty="0">
                <a:latin typeface="High Tower Text" panose="02040502050506030303" pitchFamily="18" charset="77"/>
              </a:rPr>
              <a:t>Here I took two images, one modern and one old version of the glasshouse houses combing the 2 as an example of it could be shown as projection. </a:t>
            </a:r>
          </a:p>
        </p:txBody>
      </p:sp>
    </p:spTree>
    <p:extLst>
      <p:ext uri="{BB962C8B-B14F-4D97-AF65-F5344CB8AC3E}">
        <p14:creationId xmlns:p14="http://schemas.microsoft.com/office/powerpoint/2010/main" val="1096527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2A0FC-FF85-DA15-7884-3B6F791EB80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16F712C-401D-88BE-FE3A-3B6867B6D851}"/>
              </a:ext>
            </a:extLst>
          </p:cNvPr>
          <p:cNvSpPr txBox="1"/>
          <p:nvPr/>
        </p:nvSpPr>
        <p:spPr>
          <a:xfrm>
            <a:off x="3063734" y="2269498"/>
            <a:ext cx="6064531" cy="1323439"/>
          </a:xfrm>
          <a:prstGeom prst="rect">
            <a:avLst/>
          </a:prstGeom>
          <a:noFill/>
        </p:spPr>
        <p:txBody>
          <a:bodyPr wrap="square" rtlCol="0">
            <a:spAutoFit/>
          </a:bodyPr>
          <a:lstStyle/>
          <a:p>
            <a:pPr algn="ctr"/>
            <a:r>
              <a:rPr lang="en-US" sz="4000" dirty="0">
                <a:latin typeface="High Tower Text" panose="02040502050506030303" pitchFamily="18" charset="77"/>
              </a:rPr>
              <a:t>Site specific</a:t>
            </a:r>
          </a:p>
          <a:p>
            <a:pPr algn="ctr"/>
            <a:r>
              <a:rPr lang="en-US" sz="4000" dirty="0">
                <a:latin typeface="High Tower Text" panose="02040502050506030303" pitchFamily="18" charset="77"/>
              </a:rPr>
              <a:t>Botanical Gardens</a:t>
            </a:r>
          </a:p>
        </p:txBody>
      </p:sp>
    </p:spTree>
    <p:extLst>
      <p:ext uri="{BB962C8B-B14F-4D97-AF65-F5344CB8AC3E}">
        <p14:creationId xmlns:p14="http://schemas.microsoft.com/office/powerpoint/2010/main" val="37872277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a garden&#10;&#10;Description automatically generated">
            <a:extLst>
              <a:ext uri="{FF2B5EF4-FFF2-40B4-BE49-F238E27FC236}">
                <a16:creationId xmlns:a16="http://schemas.microsoft.com/office/drawing/2014/main" id="{646E4B0D-0AE2-5A15-8140-77178C49B41E}"/>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36270" y="475012"/>
            <a:ext cx="11410587" cy="5842661"/>
          </a:xfrm>
          <a:prstGeom prst="rect">
            <a:avLst/>
          </a:prstGeom>
        </p:spPr>
      </p:pic>
      <p:sp>
        <p:nvSpPr>
          <p:cNvPr id="5" name="TextBox 4">
            <a:extLst>
              <a:ext uri="{FF2B5EF4-FFF2-40B4-BE49-F238E27FC236}">
                <a16:creationId xmlns:a16="http://schemas.microsoft.com/office/drawing/2014/main" id="{DC96BCE3-7D39-9143-FBFC-023D42C55831}"/>
              </a:ext>
            </a:extLst>
          </p:cNvPr>
          <p:cNvSpPr txBox="1"/>
          <p:nvPr/>
        </p:nvSpPr>
        <p:spPr>
          <a:xfrm>
            <a:off x="7208323" y="3396342"/>
            <a:ext cx="1377538" cy="369332"/>
          </a:xfrm>
          <a:prstGeom prst="rect">
            <a:avLst/>
          </a:prstGeom>
          <a:solidFill>
            <a:schemeClr val="bg1"/>
          </a:solidFill>
        </p:spPr>
        <p:txBody>
          <a:bodyPr wrap="square" rtlCol="0">
            <a:spAutoFit/>
          </a:bodyPr>
          <a:lstStyle/>
          <a:p>
            <a:r>
              <a:rPr lang="en-US" dirty="0" err="1">
                <a:latin typeface="High Tower Text" panose="02040502050506030303" pitchFamily="18" charset="77"/>
              </a:rPr>
              <a:t>Ty’r</a:t>
            </a:r>
            <a:r>
              <a:rPr lang="en-US" dirty="0">
                <a:latin typeface="High Tower Text" panose="02040502050506030303" pitchFamily="18" charset="77"/>
              </a:rPr>
              <a:t> Blodau</a:t>
            </a:r>
            <a:endParaRPr lang="en-US" dirty="0"/>
          </a:p>
        </p:txBody>
      </p:sp>
      <p:sp>
        <p:nvSpPr>
          <p:cNvPr id="6" name="TextBox 5">
            <a:extLst>
              <a:ext uri="{FF2B5EF4-FFF2-40B4-BE49-F238E27FC236}">
                <a16:creationId xmlns:a16="http://schemas.microsoft.com/office/drawing/2014/main" id="{FB0350F1-82B3-0DD8-A507-B9F7A4DADC6E}"/>
              </a:ext>
            </a:extLst>
          </p:cNvPr>
          <p:cNvSpPr txBox="1"/>
          <p:nvPr/>
        </p:nvSpPr>
        <p:spPr>
          <a:xfrm>
            <a:off x="4017817" y="2218706"/>
            <a:ext cx="1377538" cy="369332"/>
          </a:xfrm>
          <a:prstGeom prst="rect">
            <a:avLst/>
          </a:prstGeom>
          <a:solidFill>
            <a:schemeClr val="bg1"/>
          </a:solidFill>
        </p:spPr>
        <p:txBody>
          <a:bodyPr wrap="square" rtlCol="0">
            <a:spAutoFit/>
          </a:bodyPr>
          <a:lstStyle/>
          <a:p>
            <a:r>
              <a:rPr lang="en-US" dirty="0">
                <a:latin typeface="High Tower Text" panose="02040502050506030303" pitchFamily="18" charset="77"/>
              </a:rPr>
              <a:t>Glasshouses</a:t>
            </a:r>
            <a:endParaRPr lang="en-US" dirty="0"/>
          </a:p>
        </p:txBody>
      </p:sp>
      <p:cxnSp>
        <p:nvCxnSpPr>
          <p:cNvPr id="9" name="Straight Arrow Connector 8">
            <a:extLst>
              <a:ext uri="{FF2B5EF4-FFF2-40B4-BE49-F238E27FC236}">
                <a16:creationId xmlns:a16="http://schemas.microsoft.com/office/drawing/2014/main" id="{1B923615-3511-7D89-4643-D4061AC8945C}"/>
              </a:ext>
            </a:extLst>
          </p:cNvPr>
          <p:cNvCxnSpPr/>
          <p:nvPr/>
        </p:nvCxnSpPr>
        <p:spPr>
          <a:xfrm>
            <a:off x="4333461" y="2588038"/>
            <a:ext cx="609600" cy="367197"/>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3F5184C5-169E-B10A-F513-D674A74E74A8}"/>
              </a:ext>
            </a:extLst>
          </p:cNvPr>
          <p:cNvCxnSpPr>
            <a:cxnSpLocks/>
          </p:cNvCxnSpPr>
          <p:nvPr/>
        </p:nvCxnSpPr>
        <p:spPr>
          <a:xfrm flipH="1">
            <a:off x="4121426" y="2588038"/>
            <a:ext cx="212035" cy="840962"/>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0C6BF1DD-D43F-2356-50A1-0C850E54C9FD}"/>
              </a:ext>
            </a:extLst>
          </p:cNvPr>
          <p:cNvCxnSpPr>
            <a:cxnSpLocks/>
          </p:cNvCxnSpPr>
          <p:nvPr/>
        </p:nvCxnSpPr>
        <p:spPr>
          <a:xfrm flipH="1" flipV="1">
            <a:off x="6096000" y="3396342"/>
            <a:ext cx="1112323" cy="184666"/>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15" name="TextBox 14">
            <a:extLst>
              <a:ext uri="{FF2B5EF4-FFF2-40B4-BE49-F238E27FC236}">
                <a16:creationId xmlns:a16="http://schemas.microsoft.com/office/drawing/2014/main" id="{9CCC612B-EED2-BDF9-C5A1-A7A1ACD3409F}"/>
              </a:ext>
            </a:extLst>
          </p:cNvPr>
          <p:cNvSpPr txBox="1"/>
          <p:nvPr/>
        </p:nvSpPr>
        <p:spPr>
          <a:xfrm>
            <a:off x="2303186" y="4776195"/>
            <a:ext cx="1556443" cy="369332"/>
          </a:xfrm>
          <a:prstGeom prst="rect">
            <a:avLst/>
          </a:prstGeom>
          <a:solidFill>
            <a:schemeClr val="bg1"/>
          </a:solidFill>
        </p:spPr>
        <p:txBody>
          <a:bodyPr wrap="square" rtlCol="0">
            <a:spAutoFit/>
          </a:bodyPr>
          <a:lstStyle/>
          <a:p>
            <a:r>
              <a:rPr lang="en-US" dirty="0">
                <a:latin typeface="High Tower Text" panose="02040502050506030303" pitchFamily="18" charset="77"/>
              </a:rPr>
              <a:t>Herb Garden</a:t>
            </a:r>
            <a:endParaRPr lang="en-US" dirty="0"/>
          </a:p>
        </p:txBody>
      </p:sp>
      <p:cxnSp>
        <p:nvCxnSpPr>
          <p:cNvPr id="16" name="Straight Arrow Connector 15">
            <a:extLst>
              <a:ext uri="{FF2B5EF4-FFF2-40B4-BE49-F238E27FC236}">
                <a16:creationId xmlns:a16="http://schemas.microsoft.com/office/drawing/2014/main" id="{CAA802CE-375A-C9A6-7445-172DFAF242AB}"/>
              </a:ext>
            </a:extLst>
          </p:cNvPr>
          <p:cNvCxnSpPr>
            <a:cxnSpLocks/>
          </p:cNvCxnSpPr>
          <p:nvPr/>
        </p:nvCxnSpPr>
        <p:spPr>
          <a:xfrm>
            <a:off x="3243520" y="5145527"/>
            <a:ext cx="1941797" cy="493740"/>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A7816DC-C4BF-FFFD-65F9-5D3EDEAC35A8}"/>
              </a:ext>
            </a:extLst>
          </p:cNvPr>
          <p:cNvSpPr txBox="1"/>
          <p:nvPr/>
        </p:nvSpPr>
        <p:spPr>
          <a:xfrm>
            <a:off x="5547635" y="1190634"/>
            <a:ext cx="2209052" cy="369332"/>
          </a:xfrm>
          <a:prstGeom prst="rect">
            <a:avLst/>
          </a:prstGeom>
          <a:solidFill>
            <a:schemeClr val="bg1"/>
          </a:solidFill>
        </p:spPr>
        <p:txBody>
          <a:bodyPr wrap="square" rtlCol="0">
            <a:spAutoFit/>
          </a:bodyPr>
          <a:lstStyle/>
          <a:p>
            <a:r>
              <a:rPr lang="en-US" dirty="0">
                <a:latin typeface="High Tower Text" panose="02040502050506030303" pitchFamily="18" charset="77"/>
              </a:rPr>
              <a:t>Herbaceous Borders</a:t>
            </a:r>
            <a:endParaRPr lang="en-US" dirty="0"/>
          </a:p>
        </p:txBody>
      </p:sp>
      <p:sp>
        <p:nvSpPr>
          <p:cNvPr id="3" name="TextBox 2">
            <a:extLst>
              <a:ext uri="{FF2B5EF4-FFF2-40B4-BE49-F238E27FC236}">
                <a16:creationId xmlns:a16="http://schemas.microsoft.com/office/drawing/2014/main" id="{75688282-7175-6DB8-8D36-D6224CAB09C1}"/>
              </a:ext>
            </a:extLst>
          </p:cNvPr>
          <p:cNvSpPr txBox="1"/>
          <p:nvPr/>
        </p:nvSpPr>
        <p:spPr>
          <a:xfrm>
            <a:off x="6652161" y="4672341"/>
            <a:ext cx="1556443" cy="369332"/>
          </a:xfrm>
          <a:prstGeom prst="rect">
            <a:avLst/>
          </a:prstGeom>
          <a:solidFill>
            <a:schemeClr val="bg1"/>
          </a:solidFill>
        </p:spPr>
        <p:txBody>
          <a:bodyPr wrap="square" rtlCol="0">
            <a:spAutoFit/>
          </a:bodyPr>
          <a:lstStyle/>
          <a:p>
            <a:r>
              <a:rPr lang="en-US" dirty="0">
                <a:latin typeface="High Tower Text" panose="02040502050506030303" pitchFamily="18" charset="77"/>
              </a:rPr>
              <a:t>Rose Terrace</a:t>
            </a:r>
            <a:endParaRPr lang="en-US" dirty="0"/>
          </a:p>
        </p:txBody>
      </p:sp>
      <p:cxnSp>
        <p:nvCxnSpPr>
          <p:cNvPr id="8" name="Straight Arrow Connector 7">
            <a:extLst>
              <a:ext uri="{FF2B5EF4-FFF2-40B4-BE49-F238E27FC236}">
                <a16:creationId xmlns:a16="http://schemas.microsoft.com/office/drawing/2014/main" id="{4DE36AD5-90A2-6F24-36A3-DDBF83B5A52F}"/>
              </a:ext>
            </a:extLst>
          </p:cNvPr>
          <p:cNvCxnSpPr>
            <a:cxnSpLocks/>
          </p:cNvCxnSpPr>
          <p:nvPr/>
        </p:nvCxnSpPr>
        <p:spPr>
          <a:xfrm flipH="1">
            <a:off x="6652161" y="5041673"/>
            <a:ext cx="778221" cy="467695"/>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7041619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259B36C-7DF1-095D-124B-2048ACFAF216}"/>
              </a:ext>
            </a:extLst>
          </p:cNvPr>
          <p:cNvSpPr txBox="1"/>
          <p:nvPr/>
        </p:nvSpPr>
        <p:spPr>
          <a:xfrm>
            <a:off x="201880" y="380010"/>
            <a:ext cx="1413164" cy="369332"/>
          </a:xfrm>
          <a:prstGeom prst="rect">
            <a:avLst/>
          </a:prstGeom>
          <a:noFill/>
        </p:spPr>
        <p:txBody>
          <a:bodyPr wrap="square" rtlCol="0">
            <a:spAutoFit/>
          </a:bodyPr>
          <a:lstStyle/>
          <a:p>
            <a:r>
              <a:rPr lang="en-US" dirty="0">
                <a:latin typeface="High Tower Text" panose="02040502050506030303" pitchFamily="18" charset="77"/>
              </a:rPr>
              <a:t>10</a:t>
            </a:r>
            <a:r>
              <a:rPr lang="en-US" baseline="30000" dirty="0">
                <a:latin typeface="High Tower Text" panose="02040502050506030303" pitchFamily="18" charset="77"/>
              </a:rPr>
              <a:t>th</a:t>
            </a:r>
            <a:r>
              <a:rPr lang="en-US" dirty="0">
                <a:latin typeface="High Tower Text" panose="02040502050506030303" pitchFamily="18" charset="77"/>
              </a:rPr>
              <a:t> October </a:t>
            </a:r>
          </a:p>
        </p:txBody>
      </p:sp>
      <p:sp>
        <p:nvSpPr>
          <p:cNvPr id="6" name="TextBox 5">
            <a:extLst>
              <a:ext uri="{FF2B5EF4-FFF2-40B4-BE49-F238E27FC236}">
                <a16:creationId xmlns:a16="http://schemas.microsoft.com/office/drawing/2014/main" id="{6B942616-C000-FA1B-483F-0C9C3F8DB11A}"/>
              </a:ext>
            </a:extLst>
          </p:cNvPr>
          <p:cNvSpPr txBox="1"/>
          <p:nvPr/>
        </p:nvSpPr>
        <p:spPr>
          <a:xfrm>
            <a:off x="201880" y="749342"/>
            <a:ext cx="6436426" cy="4524315"/>
          </a:xfrm>
          <a:prstGeom prst="rect">
            <a:avLst/>
          </a:prstGeom>
          <a:noFill/>
        </p:spPr>
        <p:txBody>
          <a:bodyPr wrap="square" rtlCol="0">
            <a:spAutoFit/>
          </a:bodyPr>
          <a:lstStyle/>
          <a:p>
            <a:r>
              <a:rPr lang="en-US" dirty="0">
                <a:latin typeface="High Tower Text" panose="02040502050506030303" pitchFamily="18" charset="77"/>
              </a:rPr>
              <a:t>The beginning of the site-specific project</a:t>
            </a:r>
          </a:p>
          <a:p>
            <a:endParaRPr lang="en-US" dirty="0">
              <a:latin typeface="High Tower Text" panose="02040502050506030303" pitchFamily="18" charset="77"/>
            </a:endParaRPr>
          </a:p>
          <a:p>
            <a:r>
              <a:rPr lang="en-US" dirty="0">
                <a:latin typeface="High Tower Text" panose="02040502050506030303" pitchFamily="18" charset="77"/>
              </a:rPr>
              <a:t>Location: The Botanical Gardens</a:t>
            </a:r>
          </a:p>
          <a:p>
            <a:endParaRPr lang="en-US" dirty="0">
              <a:latin typeface="High Tower Text" panose="02040502050506030303" pitchFamily="18" charset="77"/>
            </a:endParaRPr>
          </a:p>
          <a:p>
            <a:r>
              <a:rPr lang="en-US" dirty="0">
                <a:latin typeface="High Tower Text" panose="02040502050506030303" pitchFamily="18" charset="77"/>
              </a:rPr>
              <a:t>Group members: Ren W, Claire, Corey P-T, Corey W</a:t>
            </a:r>
          </a:p>
          <a:p>
            <a:endParaRPr lang="en-US" dirty="0">
              <a:latin typeface="High Tower Text" panose="02040502050506030303" pitchFamily="18" charset="77"/>
            </a:endParaRPr>
          </a:p>
          <a:p>
            <a:r>
              <a:rPr lang="en-US" dirty="0">
                <a:latin typeface="High Tower Text" panose="02040502050506030303" pitchFamily="18" charset="77"/>
              </a:rPr>
              <a:t>What happened: </a:t>
            </a:r>
          </a:p>
          <a:p>
            <a:r>
              <a:rPr lang="en-US" dirty="0">
                <a:latin typeface="High Tower Text" panose="02040502050506030303" pitchFamily="18" charset="77"/>
              </a:rPr>
              <a:t>- As Claire was absent, the remainder of us filled out the timeline of what we aim to happen in the upcoming weeks. </a:t>
            </a:r>
          </a:p>
          <a:p>
            <a:pPr marL="285750" indent="-285750">
              <a:buFontTx/>
              <a:buChar char="-"/>
            </a:pPr>
            <a:r>
              <a:rPr lang="en-US" dirty="0">
                <a:latin typeface="High Tower Text" panose="02040502050506030303" pitchFamily="18" charset="77"/>
              </a:rPr>
              <a:t>Emailed the archive about coming in to get more information on the gardens</a:t>
            </a:r>
          </a:p>
          <a:p>
            <a:pPr marL="285750" indent="-285750">
              <a:buFontTx/>
              <a:buChar char="-"/>
            </a:pPr>
            <a:r>
              <a:rPr lang="en-US" dirty="0">
                <a:latin typeface="High Tower Text" panose="02040502050506030303" pitchFamily="18" charset="77"/>
              </a:rPr>
              <a:t>Arranged to go to the archive on the 14</a:t>
            </a:r>
            <a:r>
              <a:rPr lang="en-US" baseline="30000" dirty="0">
                <a:latin typeface="High Tower Text" panose="02040502050506030303" pitchFamily="18" charset="77"/>
              </a:rPr>
              <a:t>th</a:t>
            </a:r>
            <a:r>
              <a:rPr lang="en-US" dirty="0">
                <a:latin typeface="High Tower Text" panose="02040502050506030303" pitchFamily="18" charset="77"/>
              </a:rPr>
              <a:t> October</a:t>
            </a:r>
          </a:p>
          <a:p>
            <a:pPr marL="285750" indent="-285750">
              <a:buFontTx/>
              <a:buChar char="-"/>
            </a:pPr>
            <a:r>
              <a:rPr lang="en-US" dirty="0">
                <a:latin typeface="High Tower Text" panose="02040502050506030303" pitchFamily="18" charset="77"/>
              </a:rPr>
              <a:t>Myself and Ren arranged to go to the gardens on the weekend in hope to speak to someone about getting access to the gardens </a:t>
            </a:r>
          </a:p>
          <a:p>
            <a:pPr marL="285750" indent="-285750">
              <a:buFontTx/>
              <a:buChar char="-"/>
            </a:pPr>
            <a:endParaRPr lang="en-US" dirty="0">
              <a:latin typeface="High Tower Text" panose="02040502050506030303" pitchFamily="18" charset="77"/>
            </a:endParaRPr>
          </a:p>
        </p:txBody>
      </p:sp>
      <p:pic>
        <p:nvPicPr>
          <p:cNvPr id="8" name="Picture 7" descr="A screenshot of a black screen&#10;&#10;Description automatically generated">
            <a:extLst>
              <a:ext uri="{FF2B5EF4-FFF2-40B4-BE49-F238E27FC236}">
                <a16:creationId xmlns:a16="http://schemas.microsoft.com/office/drawing/2014/main" id="{396C2DDC-D5FC-70FF-4C25-6B6DE0022584}"/>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7676923" y="380010"/>
            <a:ext cx="3778450" cy="3883232"/>
          </a:xfrm>
          <a:prstGeom prst="rect">
            <a:avLst/>
          </a:prstGeom>
        </p:spPr>
      </p:pic>
      <p:sp>
        <p:nvSpPr>
          <p:cNvPr id="10" name="TextBox 9">
            <a:extLst>
              <a:ext uri="{FF2B5EF4-FFF2-40B4-BE49-F238E27FC236}">
                <a16:creationId xmlns:a16="http://schemas.microsoft.com/office/drawing/2014/main" id="{5266464A-7D5B-83C8-DDAB-F7270CEF6425}"/>
              </a:ext>
            </a:extLst>
          </p:cNvPr>
          <p:cNvSpPr txBox="1"/>
          <p:nvPr/>
        </p:nvSpPr>
        <p:spPr>
          <a:xfrm>
            <a:off x="7894459" y="4405746"/>
            <a:ext cx="3343378" cy="369332"/>
          </a:xfrm>
          <a:prstGeom prst="rect">
            <a:avLst/>
          </a:prstGeom>
          <a:noFill/>
        </p:spPr>
        <p:txBody>
          <a:bodyPr wrap="square" rtlCol="0">
            <a:spAutoFit/>
          </a:bodyPr>
          <a:lstStyle/>
          <a:p>
            <a:r>
              <a:rPr lang="en-US" dirty="0">
                <a:latin typeface="High Tower Text" panose="02040502050506030303" pitchFamily="18" charset="77"/>
              </a:rPr>
              <a:t>Email received from the archive </a:t>
            </a:r>
          </a:p>
        </p:txBody>
      </p:sp>
    </p:spTree>
    <p:extLst>
      <p:ext uri="{BB962C8B-B14F-4D97-AF65-F5344CB8AC3E}">
        <p14:creationId xmlns:p14="http://schemas.microsoft.com/office/powerpoint/2010/main" val="28805286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838BC0-FF70-3076-A0E6-4ADF667E479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660568A-A5E6-9E8E-B5FD-596E8DC254B5}"/>
              </a:ext>
            </a:extLst>
          </p:cNvPr>
          <p:cNvSpPr txBox="1"/>
          <p:nvPr/>
        </p:nvSpPr>
        <p:spPr>
          <a:xfrm>
            <a:off x="201880" y="380010"/>
            <a:ext cx="1413164" cy="369332"/>
          </a:xfrm>
          <a:prstGeom prst="rect">
            <a:avLst/>
          </a:prstGeom>
          <a:noFill/>
        </p:spPr>
        <p:txBody>
          <a:bodyPr wrap="square" rtlCol="0">
            <a:spAutoFit/>
          </a:bodyPr>
          <a:lstStyle/>
          <a:p>
            <a:r>
              <a:rPr lang="en-US" dirty="0">
                <a:latin typeface="High Tower Text" panose="02040502050506030303" pitchFamily="18" charset="77"/>
              </a:rPr>
              <a:t>12</a:t>
            </a:r>
            <a:r>
              <a:rPr lang="en-US" baseline="30000" dirty="0">
                <a:latin typeface="High Tower Text" panose="02040502050506030303" pitchFamily="18" charset="77"/>
              </a:rPr>
              <a:t>th</a:t>
            </a:r>
            <a:r>
              <a:rPr lang="en-US" dirty="0">
                <a:latin typeface="High Tower Text" panose="02040502050506030303" pitchFamily="18" charset="77"/>
              </a:rPr>
              <a:t> October </a:t>
            </a:r>
          </a:p>
        </p:txBody>
      </p:sp>
      <p:sp>
        <p:nvSpPr>
          <p:cNvPr id="6" name="TextBox 5">
            <a:extLst>
              <a:ext uri="{FF2B5EF4-FFF2-40B4-BE49-F238E27FC236}">
                <a16:creationId xmlns:a16="http://schemas.microsoft.com/office/drawing/2014/main" id="{C82E74E6-574B-7E3C-A3E2-25FB6F6DCC7A}"/>
              </a:ext>
            </a:extLst>
          </p:cNvPr>
          <p:cNvSpPr txBox="1"/>
          <p:nvPr/>
        </p:nvSpPr>
        <p:spPr>
          <a:xfrm>
            <a:off x="201880" y="917592"/>
            <a:ext cx="6436426" cy="3970318"/>
          </a:xfrm>
          <a:prstGeom prst="rect">
            <a:avLst/>
          </a:prstGeom>
          <a:noFill/>
        </p:spPr>
        <p:txBody>
          <a:bodyPr wrap="square" rtlCol="0">
            <a:spAutoFit/>
          </a:bodyPr>
          <a:lstStyle/>
          <a:p>
            <a:r>
              <a:rPr lang="en-US" dirty="0">
                <a:latin typeface="High Tower Text" panose="02040502050506030303" pitchFamily="18" charset="77"/>
              </a:rPr>
              <a:t>First trip to The Botanical Gardens</a:t>
            </a:r>
          </a:p>
          <a:p>
            <a:endParaRPr lang="en-US" dirty="0">
              <a:latin typeface="High Tower Text" panose="02040502050506030303" pitchFamily="18" charset="77"/>
            </a:endParaRPr>
          </a:p>
          <a:p>
            <a:r>
              <a:rPr lang="en-US" dirty="0">
                <a:latin typeface="High Tower Text" panose="02040502050506030303" pitchFamily="18" charset="77"/>
              </a:rPr>
              <a:t>Me and Ren took our first trip to the botanical gardens where we aimed to speak to someone about usage of the gardens during the week starting the 25</a:t>
            </a:r>
            <a:r>
              <a:rPr lang="en-US" baseline="30000" dirty="0">
                <a:latin typeface="High Tower Text" panose="02040502050506030303" pitchFamily="18" charset="77"/>
              </a:rPr>
              <a:t>th</a:t>
            </a:r>
            <a:r>
              <a:rPr lang="en-US" dirty="0">
                <a:latin typeface="High Tower Text" panose="02040502050506030303" pitchFamily="18" charset="77"/>
              </a:rPr>
              <a:t> November. Not long after getting there we straight away spoke to one of the grounds keepers. He provided us with a phone number on who we would further need to speak to. Although we couldn’t get a confirmed answer straight away, we made most of the trip by looking around the glasshouses and filling out a risk assessment. </a:t>
            </a:r>
          </a:p>
          <a:p>
            <a:endParaRPr lang="en-US" dirty="0">
              <a:latin typeface="High Tower Text" panose="02040502050506030303" pitchFamily="18" charset="77"/>
            </a:endParaRPr>
          </a:p>
          <a:p>
            <a:r>
              <a:rPr lang="en-US" dirty="0">
                <a:latin typeface="High Tower Text" panose="02040502050506030303" pitchFamily="18" charset="77"/>
              </a:rPr>
              <a:t>Next steps:</a:t>
            </a:r>
          </a:p>
          <a:p>
            <a:r>
              <a:rPr lang="en-US" dirty="0">
                <a:latin typeface="High Tower Text" panose="02040502050506030303" pitchFamily="18" charset="77"/>
              </a:rPr>
              <a:t>- Call the service from the number provided </a:t>
            </a:r>
          </a:p>
          <a:p>
            <a:pPr marL="285750" indent="-285750">
              <a:buFontTx/>
              <a:buChar char="-"/>
            </a:pPr>
            <a:endParaRPr lang="en-US" dirty="0">
              <a:latin typeface="High Tower Text" panose="02040502050506030303" pitchFamily="18" charset="77"/>
            </a:endParaRPr>
          </a:p>
        </p:txBody>
      </p:sp>
      <p:pic>
        <p:nvPicPr>
          <p:cNvPr id="7" name="Picture 6" descr="A path in a tropical garden&#10;&#10;Description automatically generated">
            <a:extLst>
              <a:ext uri="{FF2B5EF4-FFF2-40B4-BE49-F238E27FC236}">
                <a16:creationId xmlns:a16="http://schemas.microsoft.com/office/drawing/2014/main" id="{D20E62FA-5D80-0D1F-D5DF-1F656D3E01A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172696" y="130292"/>
            <a:ext cx="2157799" cy="2157799"/>
          </a:xfrm>
          <a:prstGeom prst="rect">
            <a:avLst/>
          </a:prstGeom>
        </p:spPr>
      </p:pic>
      <p:pic>
        <p:nvPicPr>
          <p:cNvPr id="11" name="Picture 10" descr="A path through a garden&#10;&#10;Description automatically generated">
            <a:extLst>
              <a:ext uri="{FF2B5EF4-FFF2-40B4-BE49-F238E27FC236}">
                <a16:creationId xmlns:a16="http://schemas.microsoft.com/office/drawing/2014/main" id="{3EAECC7B-4051-2084-AB82-129A4EA71480}"/>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50"/>
          <a:stretch/>
        </p:blipFill>
        <p:spPr>
          <a:xfrm>
            <a:off x="7168739" y="4569908"/>
            <a:ext cx="2157799" cy="2157799"/>
          </a:xfrm>
          <a:prstGeom prst="rect">
            <a:avLst/>
          </a:prstGeom>
        </p:spPr>
      </p:pic>
      <p:pic>
        <p:nvPicPr>
          <p:cNvPr id="13" name="Picture 12" descr="A greenhouse with plants and a glass roof&#10;&#10;Description automatically generated">
            <a:extLst>
              <a:ext uri="{FF2B5EF4-FFF2-40B4-BE49-F238E27FC236}">
                <a16:creationId xmlns:a16="http://schemas.microsoft.com/office/drawing/2014/main" id="{9819D336-D8E1-2C89-FEE4-815DFE68F9F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7168739" y="2350100"/>
            <a:ext cx="2157799" cy="2157799"/>
          </a:xfrm>
          <a:prstGeom prst="rect">
            <a:avLst/>
          </a:prstGeom>
        </p:spPr>
      </p:pic>
      <p:pic>
        <p:nvPicPr>
          <p:cNvPr id="15" name="Picture 14" descr="A bench in a garden&#10;&#10;Description automatically generated">
            <a:extLst>
              <a:ext uri="{FF2B5EF4-FFF2-40B4-BE49-F238E27FC236}">
                <a16:creationId xmlns:a16="http://schemas.microsoft.com/office/drawing/2014/main" id="{E90C97DD-B578-8153-A197-955AD7C7C083}"/>
              </a:ext>
            </a:extLst>
          </p:cNvPr>
          <p:cNvPicPr>
            <a:picLocks noChangeAspect="1"/>
          </p:cNvPicPr>
          <p:nvPr/>
        </p:nvPicPr>
        <p:blipFill rotWithShape="1">
          <a:blip r:embed="rId5" cstate="email">
            <a:extLst>
              <a:ext uri="{28A0092B-C50C-407E-A947-70E740481C1C}">
                <a14:useLocalDpi xmlns:a14="http://schemas.microsoft.com/office/drawing/2010/main"/>
              </a:ext>
            </a:extLst>
          </a:blip>
          <a:srcRect/>
          <a:stretch/>
        </p:blipFill>
        <p:spPr>
          <a:xfrm>
            <a:off x="9419920" y="2350101"/>
            <a:ext cx="2157798" cy="2157798"/>
          </a:xfrm>
          <a:prstGeom prst="rect">
            <a:avLst/>
          </a:prstGeom>
        </p:spPr>
      </p:pic>
      <p:pic>
        <p:nvPicPr>
          <p:cNvPr id="17" name="Picture 16" descr="A building with a lawn and trees&#10;&#10;Description automatically generated">
            <a:extLst>
              <a:ext uri="{FF2B5EF4-FFF2-40B4-BE49-F238E27FC236}">
                <a16:creationId xmlns:a16="http://schemas.microsoft.com/office/drawing/2014/main" id="{63355F7C-5DEF-6A47-5F40-99C528ADF2AE}"/>
              </a:ext>
            </a:extLst>
          </p:cNvPr>
          <p:cNvPicPr>
            <a:picLocks noChangeAspect="1"/>
          </p:cNvPicPr>
          <p:nvPr/>
        </p:nvPicPr>
        <p:blipFill rotWithShape="1">
          <a:blip r:embed="rId6" cstate="email">
            <a:extLst>
              <a:ext uri="{28A0092B-C50C-407E-A947-70E740481C1C}">
                <a14:useLocalDpi xmlns:a14="http://schemas.microsoft.com/office/drawing/2010/main"/>
              </a:ext>
            </a:extLst>
          </a:blip>
          <a:srcRect/>
          <a:stretch/>
        </p:blipFill>
        <p:spPr>
          <a:xfrm>
            <a:off x="9419918" y="130292"/>
            <a:ext cx="2157799" cy="2157799"/>
          </a:xfrm>
          <a:prstGeom prst="rect">
            <a:avLst/>
          </a:prstGeom>
        </p:spPr>
      </p:pic>
      <p:pic>
        <p:nvPicPr>
          <p:cNvPr id="23" name="Picture 22" descr="A map on a wall&#10;&#10;Description automatically generated">
            <a:extLst>
              <a:ext uri="{FF2B5EF4-FFF2-40B4-BE49-F238E27FC236}">
                <a16:creationId xmlns:a16="http://schemas.microsoft.com/office/drawing/2014/main" id="{B6263FE2-ED98-50E1-5178-06ECADBA2B53}"/>
              </a:ext>
            </a:extLst>
          </p:cNvPr>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9431793" y="4569908"/>
            <a:ext cx="2157799" cy="2157799"/>
          </a:xfrm>
          <a:prstGeom prst="rect">
            <a:avLst/>
          </a:prstGeom>
        </p:spPr>
      </p:pic>
    </p:spTree>
    <p:extLst>
      <p:ext uri="{BB962C8B-B14F-4D97-AF65-F5344CB8AC3E}">
        <p14:creationId xmlns:p14="http://schemas.microsoft.com/office/powerpoint/2010/main" val="33566072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6AF7959-3B8F-863E-CF69-6C6BF5610A11}"/>
              </a:ext>
            </a:extLst>
          </p:cNvPr>
          <p:cNvSpPr txBox="1"/>
          <p:nvPr/>
        </p:nvSpPr>
        <p:spPr>
          <a:xfrm>
            <a:off x="201880" y="380010"/>
            <a:ext cx="1413164" cy="369332"/>
          </a:xfrm>
          <a:prstGeom prst="rect">
            <a:avLst/>
          </a:prstGeom>
          <a:noFill/>
        </p:spPr>
        <p:txBody>
          <a:bodyPr wrap="square" rtlCol="0">
            <a:spAutoFit/>
          </a:bodyPr>
          <a:lstStyle/>
          <a:p>
            <a:r>
              <a:rPr lang="en-US" dirty="0">
                <a:latin typeface="High Tower Text" panose="02040502050506030303" pitchFamily="18" charset="77"/>
              </a:rPr>
              <a:t>12</a:t>
            </a:r>
            <a:r>
              <a:rPr lang="en-US" baseline="30000" dirty="0">
                <a:latin typeface="High Tower Text" panose="02040502050506030303" pitchFamily="18" charset="77"/>
              </a:rPr>
              <a:t>th</a:t>
            </a:r>
            <a:r>
              <a:rPr lang="en-US" dirty="0">
                <a:latin typeface="High Tower Text" panose="02040502050506030303" pitchFamily="18" charset="77"/>
              </a:rPr>
              <a:t> October </a:t>
            </a:r>
          </a:p>
        </p:txBody>
      </p:sp>
      <p:sp>
        <p:nvSpPr>
          <p:cNvPr id="5" name="TextBox 4">
            <a:extLst>
              <a:ext uri="{FF2B5EF4-FFF2-40B4-BE49-F238E27FC236}">
                <a16:creationId xmlns:a16="http://schemas.microsoft.com/office/drawing/2014/main" id="{2D273238-0C71-B000-11AD-20E79AF6F333}"/>
              </a:ext>
            </a:extLst>
          </p:cNvPr>
          <p:cNvSpPr txBox="1"/>
          <p:nvPr/>
        </p:nvSpPr>
        <p:spPr>
          <a:xfrm>
            <a:off x="201879" y="916724"/>
            <a:ext cx="2435303" cy="369332"/>
          </a:xfrm>
          <a:prstGeom prst="rect">
            <a:avLst/>
          </a:prstGeom>
          <a:noFill/>
        </p:spPr>
        <p:txBody>
          <a:bodyPr wrap="square" rtlCol="0">
            <a:spAutoFit/>
          </a:bodyPr>
          <a:lstStyle/>
          <a:p>
            <a:r>
              <a:rPr lang="en-US" dirty="0">
                <a:latin typeface="High Tower Text" panose="02040502050506030303" pitchFamily="18" charset="77"/>
              </a:rPr>
              <a:t>Risk Assessment </a:t>
            </a:r>
          </a:p>
        </p:txBody>
      </p:sp>
      <p:sp>
        <p:nvSpPr>
          <p:cNvPr id="8" name="TextBox 7">
            <a:extLst>
              <a:ext uri="{FF2B5EF4-FFF2-40B4-BE49-F238E27FC236}">
                <a16:creationId xmlns:a16="http://schemas.microsoft.com/office/drawing/2014/main" id="{557F68F6-022E-D069-2F6B-3ECEE88088A1}"/>
              </a:ext>
            </a:extLst>
          </p:cNvPr>
          <p:cNvSpPr txBox="1"/>
          <p:nvPr/>
        </p:nvSpPr>
        <p:spPr>
          <a:xfrm>
            <a:off x="201879" y="1453438"/>
            <a:ext cx="9154156" cy="4801314"/>
          </a:xfrm>
          <a:prstGeom prst="rect">
            <a:avLst/>
          </a:prstGeom>
          <a:noFill/>
        </p:spPr>
        <p:txBody>
          <a:bodyPr wrap="square" rtlCol="0">
            <a:spAutoFit/>
          </a:bodyPr>
          <a:lstStyle/>
          <a:p>
            <a:r>
              <a:rPr lang="en-US" dirty="0">
                <a:latin typeface="High Tower Text" panose="02040502050506030303" pitchFamily="18" charset="77"/>
              </a:rPr>
              <a:t>Weather: </a:t>
            </a:r>
          </a:p>
          <a:p>
            <a:pPr marL="285750" indent="-285750">
              <a:buFontTx/>
              <a:buChar char="-"/>
            </a:pPr>
            <a:r>
              <a:rPr lang="en-US" dirty="0">
                <a:latin typeface="High Tower Text" panose="02040502050506030303" pitchFamily="18" charset="77"/>
              </a:rPr>
              <a:t>With the majority of the area being outside, it is at risk with getting any potential equipment wet or damaged </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Allergies: </a:t>
            </a:r>
          </a:p>
          <a:p>
            <a:pPr marL="285750" indent="-285750">
              <a:buFontTx/>
              <a:buChar char="-"/>
            </a:pPr>
            <a:r>
              <a:rPr lang="en-US" dirty="0">
                <a:latin typeface="High Tower Text" panose="02040502050506030303" pitchFamily="18" charset="77"/>
              </a:rPr>
              <a:t>Allegories to any plants or bugs </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Pet and unsupervised children: </a:t>
            </a:r>
          </a:p>
          <a:p>
            <a:r>
              <a:rPr lang="en-US" dirty="0">
                <a:latin typeface="High Tower Text" panose="02040502050506030303" pitchFamily="18" charset="77"/>
              </a:rPr>
              <a:t>- Risk of touching expensive equipment or accidental damaging </a:t>
            </a:r>
          </a:p>
          <a:p>
            <a:endParaRPr lang="en-US" dirty="0">
              <a:latin typeface="High Tower Text" panose="02040502050506030303" pitchFamily="18" charset="77"/>
            </a:endParaRPr>
          </a:p>
          <a:p>
            <a:r>
              <a:rPr lang="en-US" dirty="0">
                <a:latin typeface="High Tower Text" panose="02040502050506030303" pitchFamily="18" charset="77"/>
              </a:rPr>
              <a:t>Trip hazard: </a:t>
            </a:r>
          </a:p>
          <a:p>
            <a:pPr marL="285750" indent="-285750">
              <a:buFontTx/>
              <a:buChar char="-"/>
            </a:pPr>
            <a:r>
              <a:rPr lang="en-US" dirty="0">
                <a:latin typeface="High Tower Text" panose="02040502050506030303" pitchFamily="18" charset="77"/>
              </a:rPr>
              <a:t>The rain can create a slip hazard</a:t>
            </a:r>
          </a:p>
          <a:p>
            <a:pPr marL="285750" indent="-285750">
              <a:buFontTx/>
              <a:buChar char="-"/>
            </a:pPr>
            <a:r>
              <a:rPr lang="en-US" dirty="0">
                <a:latin typeface="High Tower Text" panose="02040502050506030303" pitchFamily="18" charset="77"/>
              </a:rPr>
              <a:t>Objects lying around create a trip hazard</a:t>
            </a:r>
          </a:p>
          <a:p>
            <a:pPr marL="285750" indent="-285750">
              <a:buFontTx/>
              <a:buChar char="-"/>
            </a:pPr>
            <a:endParaRPr lang="en-US" dirty="0">
              <a:latin typeface="High Tower Text" panose="02040502050506030303" pitchFamily="18" charset="77"/>
            </a:endParaRPr>
          </a:p>
          <a:p>
            <a:r>
              <a:rPr lang="en-US" dirty="0">
                <a:latin typeface="High Tower Text" panose="02040502050506030303" pitchFamily="18" charset="77"/>
              </a:rPr>
              <a:t>Wheelchair safe?: </a:t>
            </a:r>
          </a:p>
          <a:p>
            <a:r>
              <a:rPr lang="en-US" dirty="0">
                <a:latin typeface="High Tower Text" panose="02040502050506030303" pitchFamily="18" charset="77"/>
              </a:rPr>
              <a:t>- Is it accommodating for people with disabilities </a:t>
            </a:r>
          </a:p>
          <a:p>
            <a:endParaRPr lang="en-US" dirty="0">
              <a:latin typeface="High Tower Text" panose="02040502050506030303" pitchFamily="18" charset="77"/>
            </a:endParaRPr>
          </a:p>
        </p:txBody>
      </p:sp>
      <p:sp>
        <p:nvSpPr>
          <p:cNvPr id="2" name="TextBox 1">
            <a:extLst>
              <a:ext uri="{FF2B5EF4-FFF2-40B4-BE49-F238E27FC236}">
                <a16:creationId xmlns:a16="http://schemas.microsoft.com/office/drawing/2014/main" id="{D289E806-E26C-B331-01F2-6CD6506DD79E}"/>
              </a:ext>
            </a:extLst>
          </p:cNvPr>
          <p:cNvSpPr txBox="1"/>
          <p:nvPr/>
        </p:nvSpPr>
        <p:spPr>
          <a:xfrm>
            <a:off x="7519917" y="362726"/>
            <a:ext cx="4139821" cy="923330"/>
          </a:xfrm>
          <a:prstGeom prst="rect">
            <a:avLst/>
          </a:prstGeom>
          <a:noFill/>
        </p:spPr>
        <p:txBody>
          <a:bodyPr wrap="square" rtlCol="0">
            <a:spAutoFit/>
          </a:bodyPr>
          <a:lstStyle/>
          <a:p>
            <a:r>
              <a:rPr lang="en-US" dirty="0">
                <a:latin typeface="High Tower Text" panose="02040502050506030303" pitchFamily="18" charset="77"/>
              </a:rPr>
              <a:t>This was a brief risk assessment made by me and ren when we took our first trip to the Botanical Gardens</a:t>
            </a:r>
          </a:p>
        </p:txBody>
      </p:sp>
    </p:spTree>
    <p:extLst>
      <p:ext uri="{BB962C8B-B14F-4D97-AF65-F5344CB8AC3E}">
        <p14:creationId xmlns:p14="http://schemas.microsoft.com/office/powerpoint/2010/main" val="33602585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 screen&#10;&#10;Description automatically generated">
            <a:extLst>
              <a:ext uri="{FF2B5EF4-FFF2-40B4-BE49-F238E27FC236}">
                <a16:creationId xmlns:a16="http://schemas.microsoft.com/office/drawing/2014/main" id="{F5DAE720-E9C2-E380-2B18-FBA5B9C3970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727382" y="1080655"/>
            <a:ext cx="8390876" cy="4868882"/>
          </a:xfrm>
          <a:prstGeom prst="rect">
            <a:avLst/>
          </a:prstGeom>
        </p:spPr>
      </p:pic>
      <p:sp>
        <p:nvSpPr>
          <p:cNvPr id="5" name="TextBox 4">
            <a:extLst>
              <a:ext uri="{FF2B5EF4-FFF2-40B4-BE49-F238E27FC236}">
                <a16:creationId xmlns:a16="http://schemas.microsoft.com/office/drawing/2014/main" id="{7EFADA8D-BA74-03D3-3855-544B0476C6B6}"/>
              </a:ext>
            </a:extLst>
          </p:cNvPr>
          <p:cNvSpPr txBox="1"/>
          <p:nvPr/>
        </p:nvSpPr>
        <p:spPr>
          <a:xfrm>
            <a:off x="178128" y="178130"/>
            <a:ext cx="2446317" cy="369332"/>
          </a:xfrm>
          <a:prstGeom prst="rect">
            <a:avLst/>
          </a:prstGeom>
          <a:noFill/>
        </p:spPr>
        <p:txBody>
          <a:bodyPr wrap="square" rtlCol="0">
            <a:spAutoFit/>
          </a:bodyPr>
          <a:lstStyle/>
          <a:p>
            <a:r>
              <a:rPr lang="en-US" dirty="0">
                <a:latin typeface="High Tower Text" panose="02040502050506030303" pitchFamily="18" charset="77"/>
              </a:rPr>
              <a:t>Contact Sheet</a:t>
            </a:r>
          </a:p>
        </p:txBody>
      </p:sp>
      <p:sp>
        <p:nvSpPr>
          <p:cNvPr id="2" name="Rectangle 1">
            <a:extLst>
              <a:ext uri="{FF2B5EF4-FFF2-40B4-BE49-F238E27FC236}">
                <a16:creationId xmlns:a16="http://schemas.microsoft.com/office/drawing/2014/main" id="{E5C078ED-350F-E652-8568-C642AEE09B9E}"/>
              </a:ext>
            </a:extLst>
          </p:cNvPr>
          <p:cNvSpPr/>
          <p:nvPr/>
        </p:nvSpPr>
        <p:spPr>
          <a:xfrm>
            <a:off x="3803374" y="2305878"/>
            <a:ext cx="675861" cy="788505"/>
          </a:xfrm>
          <a:prstGeom prst="rect">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46D047BA-A6EA-1BA7-62AF-5882B931F7C9}"/>
              </a:ext>
            </a:extLst>
          </p:cNvPr>
          <p:cNvSpPr/>
          <p:nvPr/>
        </p:nvSpPr>
        <p:spPr>
          <a:xfrm>
            <a:off x="2394318" y="2305878"/>
            <a:ext cx="675861" cy="788505"/>
          </a:xfrm>
          <a:prstGeom prst="rect">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49827BF0-7CED-C500-6BAC-5D61A5D7D005}"/>
              </a:ext>
            </a:extLst>
          </p:cNvPr>
          <p:cNvSpPr/>
          <p:nvPr/>
        </p:nvSpPr>
        <p:spPr>
          <a:xfrm>
            <a:off x="5922820" y="4757530"/>
            <a:ext cx="675861" cy="788505"/>
          </a:xfrm>
          <a:prstGeom prst="rect">
            <a:avLst/>
          </a:prstGeom>
          <a:noFill/>
          <a:ln>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88D3C07-CB6B-F593-99CE-EA196B10A40E}"/>
              </a:ext>
            </a:extLst>
          </p:cNvPr>
          <p:cNvSpPr txBox="1"/>
          <p:nvPr/>
        </p:nvSpPr>
        <p:spPr>
          <a:xfrm>
            <a:off x="4141304" y="283378"/>
            <a:ext cx="1405345" cy="369332"/>
          </a:xfrm>
          <a:prstGeom prst="rect">
            <a:avLst/>
          </a:prstGeom>
          <a:solidFill>
            <a:srgbClr val="FFC000"/>
          </a:solidFill>
        </p:spPr>
        <p:txBody>
          <a:bodyPr wrap="square" rtlCol="0">
            <a:spAutoFit/>
          </a:bodyPr>
          <a:lstStyle/>
          <a:p>
            <a:r>
              <a:rPr lang="en-US" dirty="0">
                <a:solidFill>
                  <a:schemeClr val="bg1"/>
                </a:solidFill>
                <a:latin typeface="High Tower Text" panose="02040502050506030303" pitchFamily="18" charset="77"/>
              </a:rPr>
              <a:t>Informative</a:t>
            </a:r>
          </a:p>
        </p:txBody>
      </p:sp>
      <p:sp>
        <p:nvSpPr>
          <p:cNvPr id="8" name="TextBox 7">
            <a:extLst>
              <a:ext uri="{FF2B5EF4-FFF2-40B4-BE49-F238E27FC236}">
                <a16:creationId xmlns:a16="http://schemas.microsoft.com/office/drawing/2014/main" id="{F32758D3-F759-8A3B-2182-1754BB090412}"/>
              </a:ext>
            </a:extLst>
          </p:cNvPr>
          <p:cNvSpPr txBox="1"/>
          <p:nvPr/>
        </p:nvSpPr>
        <p:spPr>
          <a:xfrm>
            <a:off x="2542962" y="283378"/>
            <a:ext cx="1405345" cy="369332"/>
          </a:xfrm>
          <a:prstGeom prst="rect">
            <a:avLst/>
          </a:prstGeom>
          <a:solidFill>
            <a:srgbClr val="00B050"/>
          </a:solidFill>
        </p:spPr>
        <p:txBody>
          <a:bodyPr wrap="square" rtlCol="0">
            <a:spAutoFit/>
          </a:bodyPr>
          <a:lstStyle/>
          <a:p>
            <a:r>
              <a:rPr lang="en-US" dirty="0">
                <a:solidFill>
                  <a:schemeClr val="bg1"/>
                </a:solidFill>
                <a:latin typeface="High Tower Text" panose="02040502050506030303" pitchFamily="18" charset="77"/>
              </a:rPr>
              <a:t>Positives</a:t>
            </a:r>
          </a:p>
        </p:txBody>
      </p:sp>
      <p:sp>
        <p:nvSpPr>
          <p:cNvPr id="9" name="TextBox 8">
            <a:extLst>
              <a:ext uri="{FF2B5EF4-FFF2-40B4-BE49-F238E27FC236}">
                <a16:creationId xmlns:a16="http://schemas.microsoft.com/office/drawing/2014/main" id="{EB691774-9E02-1C01-FD49-87F23168775F}"/>
              </a:ext>
            </a:extLst>
          </p:cNvPr>
          <p:cNvSpPr txBox="1"/>
          <p:nvPr/>
        </p:nvSpPr>
        <p:spPr>
          <a:xfrm>
            <a:off x="5739646" y="283378"/>
            <a:ext cx="1405345" cy="369332"/>
          </a:xfrm>
          <a:prstGeom prst="rect">
            <a:avLst/>
          </a:prstGeom>
          <a:solidFill>
            <a:srgbClr val="FF0000"/>
          </a:solidFill>
        </p:spPr>
        <p:txBody>
          <a:bodyPr wrap="square" rtlCol="0">
            <a:spAutoFit/>
          </a:bodyPr>
          <a:lstStyle/>
          <a:p>
            <a:r>
              <a:rPr lang="en-US" dirty="0">
                <a:solidFill>
                  <a:schemeClr val="bg1"/>
                </a:solidFill>
                <a:latin typeface="High Tower Text" panose="02040502050506030303" pitchFamily="18" charset="77"/>
              </a:rPr>
              <a:t>Negatives</a:t>
            </a:r>
          </a:p>
        </p:txBody>
      </p:sp>
      <p:sp>
        <p:nvSpPr>
          <p:cNvPr id="10" name="Rectangle 9">
            <a:extLst>
              <a:ext uri="{FF2B5EF4-FFF2-40B4-BE49-F238E27FC236}">
                <a16:creationId xmlns:a16="http://schemas.microsoft.com/office/drawing/2014/main" id="{6A9A1CE9-F2D7-0333-A581-023E1C6DA543}"/>
              </a:ext>
            </a:extLst>
          </p:cNvPr>
          <p:cNvSpPr/>
          <p:nvPr/>
        </p:nvSpPr>
        <p:spPr>
          <a:xfrm>
            <a:off x="7278862" y="2305877"/>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91BD222-6183-8F8F-9EB1-03810D143CB2}"/>
              </a:ext>
            </a:extLst>
          </p:cNvPr>
          <p:cNvSpPr/>
          <p:nvPr/>
        </p:nvSpPr>
        <p:spPr>
          <a:xfrm>
            <a:off x="3127513" y="3531101"/>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ED9795-BC8B-C1A8-1093-AA0876205CF7}"/>
              </a:ext>
            </a:extLst>
          </p:cNvPr>
          <p:cNvSpPr/>
          <p:nvPr/>
        </p:nvSpPr>
        <p:spPr>
          <a:xfrm>
            <a:off x="4506045" y="1089428"/>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94E2D53-D234-A34C-84CC-BA72E746A539}"/>
              </a:ext>
            </a:extLst>
          </p:cNvPr>
          <p:cNvSpPr/>
          <p:nvPr/>
        </p:nvSpPr>
        <p:spPr>
          <a:xfrm>
            <a:off x="8707930" y="3531101"/>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31FE339B-6585-923F-B32B-3437016DA9D4}"/>
              </a:ext>
            </a:extLst>
          </p:cNvPr>
          <p:cNvSpPr txBox="1"/>
          <p:nvPr/>
        </p:nvSpPr>
        <p:spPr>
          <a:xfrm>
            <a:off x="178128" y="881743"/>
            <a:ext cx="1247901" cy="954107"/>
          </a:xfrm>
          <a:prstGeom prst="rect">
            <a:avLst/>
          </a:prstGeom>
          <a:noFill/>
        </p:spPr>
        <p:txBody>
          <a:bodyPr wrap="square" rtlCol="0">
            <a:spAutoFit/>
          </a:bodyPr>
          <a:lstStyle/>
          <a:p>
            <a:r>
              <a:rPr lang="en-US" sz="1400" dirty="0">
                <a:latin typeface="High Tower Text" panose="02040502050506030303" pitchFamily="18" charset="77"/>
              </a:rPr>
              <a:t>States the opening and closing times of the gardens</a:t>
            </a:r>
          </a:p>
        </p:txBody>
      </p:sp>
      <p:sp>
        <p:nvSpPr>
          <p:cNvPr id="16" name="TextBox 15">
            <a:extLst>
              <a:ext uri="{FF2B5EF4-FFF2-40B4-BE49-F238E27FC236}">
                <a16:creationId xmlns:a16="http://schemas.microsoft.com/office/drawing/2014/main" id="{B11C970E-D927-EC6E-CC16-328EBA6F9FF4}"/>
              </a:ext>
            </a:extLst>
          </p:cNvPr>
          <p:cNvSpPr txBox="1"/>
          <p:nvPr/>
        </p:nvSpPr>
        <p:spPr>
          <a:xfrm>
            <a:off x="188999" y="2485101"/>
            <a:ext cx="1247901" cy="1384995"/>
          </a:xfrm>
          <a:prstGeom prst="rect">
            <a:avLst/>
          </a:prstGeom>
          <a:noFill/>
        </p:spPr>
        <p:txBody>
          <a:bodyPr wrap="square" rtlCol="0">
            <a:spAutoFit/>
          </a:bodyPr>
          <a:lstStyle/>
          <a:p>
            <a:r>
              <a:rPr lang="en-US" sz="1400" dirty="0">
                <a:latin typeface="High Tower Text" panose="02040502050506030303" pitchFamily="18" charset="77"/>
              </a:rPr>
              <a:t>Gives some brief information on the garden's history </a:t>
            </a:r>
          </a:p>
        </p:txBody>
      </p:sp>
      <p:sp>
        <p:nvSpPr>
          <p:cNvPr id="17" name="TextBox 16">
            <a:extLst>
              <a:ext uri="{FF2B5EF4-FFF2-40B4-BE49-F238E27FC236}">
                <a16:creationId xmlns:a16="http://schemas.microsoft.com/office/drawing/2014/main" id="{2EA8B0E5-4C94-1921-A396-EAF61574C71F}"/>
              </a:ext>
            </a:extLst>
          </p:cNvPr>
          <p:cNvSpPr txBox="1"/>
          <p:nvPr/>
        </p:nvSpPr>
        <p:spPr>
          <a:xfrm>
            <a:off x="145019" y="4319606"/>
            <a:ext cx="1247901" cy="954107"/>
          </a:xfrm>
          <a:prstGeom prst="rect">
            <a:avLst/>
          </a:prstGeom>
          <a:noFill/>
        </p:spPr>
        <p:txBody>
          <a:bodyPr wrap="square" rtlCol="0">
            <a:spAutoFit/>
          </a:bodyPr>
          <a:lstStyle/>
          <a:p>
            <a:r>
              <a:rPr lang="en-US" sz="1400" dirty="0">
                <a:latin typeface="High Tower Text" panose="02040502050506030303" pitchFamily="18" charset="77"/>
              </a:rPr>
              <a:t>Has an insight of what’s in the glasshouse</a:t>
            </a:r>
          </a:p>
        </p:txBody>
      </p:sp>
      <p:sp>
        <p:nvSpPr>
          <p:cNvPr id="18" name="TextBox 17">
            <a:extLst>
              <a:ext uri="{FF2B5EF4-FFF2-40B4-BE49-F238E27FC236}">
                <a16:creationId xmlns:a16="http://schemas.microsoft.com/office/drawing/2014/main" id="{DF877B49-1CF0-8C3B-A442-BE7A7CFFD3A8}"/>
              </a:ext>
            </a:extLst>
          </p:cNvPr>
          <p:cNvSpPr txBox="1"/>
          <p:nvPr/>
        </p:nvSpPr>
        <p:spPr>
          <a:xfrm>
            <a:off x="10576075" y="1351770"/>
            <a:ext cx="1247901" cy="954107"/>
          </a:xfrm>
          <a:prstGeom prst="rect">
            <a:avLst/>
          </a:prstGeom>
          <a:noFill/>
        </p:spPr>
        <p:txBody>
          <a:bodyPr wrap="square" rtlCol="0">
            <a:spAutoFit/>
          </a:bodyPr>
          <a:lstStyle/>
          <a:p>
            <a:r>
              <a:rPr lang="en-US" sz="1400" dirty="0">
                <a:latin typeface="High Tower Text" panose="02040502050506030303" pitchFamily="18" charset="77"/>
              </a:rPr>
              <a:t>Has an insight of what’s in the glasshouse</a:t>
            </a:r>
          </a:p>
        </p:txBody>
      </p:sp>
      <p:sp>
        <p:nvSpPr>
          <p:cNvPr id="19" name="TextBox 18">
            <a:extLst>
              <a:ext uri="{FF2B5EF4-FFF2-40B4-BE49-F238E27FC236}">
                <a16:creationId xmlns:a16="http://schemas.microsoft.com/office/drawing/2014/main" id="{ABC6B686-8F93-3155-6E86-C847F454D296}"/>
              </a:ext>
            </a:extLst>
          </p:cNvPr>
          <p:cNvSpPr txBox="1"/>
          <p:nvPr/>
        </p:nvSpPr>
        <p:spPr>
          <a:xfrm>
            <a:off x="10464618" y="2951946"/>
            <a:ext cx="1247901" cy="738664"/>
          </a:xfrm>
          <a:prstGeom prst="rect">
            <a:avLst/>
          </a:prstGeom>
          <a:noFill/>
        </p:spPr>
        <p:txBody>
          <a:bodyPr wrap="square" rtlCol="0">
            <a:spAutoFit/>
          </a:bodyPr>
          <a:lstStyle/>
          <a:p>
            <a:r>
              <a:rPr lang="en-US" sz="1400" dirty="0">
                <a:latin typeface="High Tower Text" panose="02040502050506030303" pitchFamily="18" charset="77"/>
              </a:rPr>
              <a:t>Not relevant for any of the project ideas</a:t>
            </a:r>
          </a:p>
        </p:txBody>
      </p:sp>
      <p:sp>
        <p:nvSpPr>
          <p:cNvPr id="20" name="TextBox 19">
            <a:extLst>
              <a:ext uri="{FF2B5EF4-FFF2-40B4-BE49-F238E27FC236}">
                <a16:creationId xmlns:a16="http://schemas.microsoft.com/office/drawing/2014/main" id="{D9509E01-9629-D701-3541-971EA362C978}"/>
              </a:ext>
            </a:extLst>
          </p:cNvPr>
          <p:cNvSpPr txBox="1"/>
          <p:nvPr/>
        </p:nvSpPr>
        <p:spPr>
          <a:xfrm>
            <a:off x="10498578" y="4757530"/>
            <a:ext cx="1247901" cy="523220"/>
          </a:xfrm>
          <a:prstGeom prst="rect">
            <a:avLst/>
          </a:prstGeom>
          <a:noFill/>
        </p:spPr>
        <p:txBody>
          <a:bodyPr wrap="square" rtlCol="0">
            <a:spAutoFit/>
          </a:bodyPr>
          <a:lstStyle/>
          <a:p>
            <a:r>
              <a:rPr lang="en-US" sz="1400" dirty="0">
                <a:latin typeface="High Tower Text" panose="02040502050506030303" pitchFamily="18" charset="77"/>
              </a:rPr>
              <a:t>A map of the garden </a:t>
            </a:r>
          </a:p>
        </p:txBody>
      </p:sp>
      <p:sp>
        <p:nvSpPr>
          <p:cNvPr id="21" name="TextBox 20">
            <a:extLst>
              <a:ext uri="{FF2B5EF4-FFF2-40B4-BE49-F238E27FC236}">
                <a16:creationId xmlns:a16="http://schemas.microsoft.com/office/drawing/2014/main" id="{3067412E-9C97-60AA-2F55-0B1F8E8DDA89}"/>
              </a:ext>
            </a:extLst>
          </p:cNvPr>
          <p:cNvSpPr txBox="1"/>
          <p:nvPr/>
        </p:nvSpPr>
        <p:spPr>
          <a:xfrm>
            <a:off x="8759839" y="143079"/>
            <a:ext cx="2332703" cy="738664"/>
          </a:xfrm>
          <a:prstGeom prst="rect">
            <a:avLst/>
          </a:prstGeom>
          <a:noFill/>
        </p:spPr>
        <p:txBody>
          <a:bodyPr wrap="square" rtlCol="0">
            <a:spAutoFit/>
          </a:bodyPr>
          <a:lstStyle/>
          <a:p>
            <a:r>
              <a:rPr lang="en-US" sz="1400" dirty="0">
                <a:latin typeface="High Tower Text" panose="02040502050506030303" pitchFamily="18" charset="77"/>
              </a:rPr>
              <a:t>Not an awful lot shown in the frame, therefore isn’t to be used for anything</a:t>
            </a:r>
          </a:p>
        </p:txBody>
      </p:sp>
      <p:cxnSp>
        <p:nvCxnSpPr>
          <p:cNvPr id="23" name="Straight Arrow Connector 22">
            <a:extLst>
              <a:ext uri="{FF2B5EF4-FFF2-40B4-BE49-F238E27FC236}">
                <a16:creationId xmlns:a16="http://schemas.microsoft.com/office/drawing/2014/main" id="{AF2E8B2D-EFA0-797B-CC1C-D14BC35B46A6}"/>
              </a:ext>
            </a:extLst>
          </p:cNvPr>
          <p:cNvCxnSpPr>
            <a:endCxn id="21" idx="1"/>
          </p:cNvCxnSpPr>
          <p:nvPr/>
        </p:nvCxnSpPr>
        <p:spPr>
          <a:xfrm flipV="1">
            <a:off x="5255098" y="512411"/>
            <a:ext cx="3504741" cy="971269"/>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49C63701-FAD8-F763-AC48-25B2AF9D8C9E}"/>
              </a:ext>
            </a:extLst>
          </p:cNvPr>
          <p:cNvCxnSpPr>
            <a:cxnSpLocks/>
            <a:endCxn id="18" idx="1"/>
          </p:cNvCxnSpPr>
          <p:nvPr/>
        </p:nvCxnSpPr>
        <p:spPr>
          <a:xfrm flipV="1">
            <a:off x="7954723" y="1828824"/>
            <a:ext cx="2621352" cy="855158"/>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368EFD80-5B71-0EBF-F9B6-D0BF4CA94278}"/>
              </a:ext>
            </a:extLst>
          </p:cNvPr>
          <p:cNvCxnSpPr>
            <a:cxnSpLocks/>
            <a:endCxn id="19" idx="1"/>
          </p:cNvCxnSpPr>
          <p:nvPr/>
        </p:nvCxnSpPr>
        <p:spPr>
          <a:xfrm flipV="1">
            <a:off x="9503229" y="3321278"/>
            <a:ext cx="961389" cy="548818"/>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9" name="Straight Arrow Connector 28">
            <a:extLst>
              <a:ext uri="{FF2B5EF4-FFF2-40B4-BE49-F238E27FC236}">
                <a16:creationId xmlns:a16="http://schemas.microsoft.com/office/drawing/2014/main" id="{3A8D065B-D1B5-0AED-2EA3-139BA0336CF1}"/>
              </a:ext>
            </a:extLst>
          </p:cNvPr>
          <p:cNvCxnSpPr>
            <a:cxnSpLocks/>
            <a:endCxn id="20" idx="1"/>
          </p:cNvCxnSpPr>
          <p:nvPr/>
        </p:nvCxnSpPr>
        <p:spPr>
          <a:xfrm flipV="1">
            <a:off x="6644047" y="5019140"/>
            <a:ext cx="3854531" cy="136288"/>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31" name="Straight Arrow Connector 30">
            <a:extLst>
              <a:ext uri="{FF2B5EF4-FFF2-40B4-BE49-F238E27FC236}">
                <a16:creationId xmlns:a16="http://schemas.microsoft.com/office/drawing/2014/main" id="{53271622-A42D-FF6A-3182-2FC4178340FF}"/>
              </a:ext>
            </a:extLst>
          </p:cNvPr>
          <p:cNvCxnSpPr>
            <a:cxnSpLocks/>
          </p:cNvCxnSpPr>
          <p:nvPr/>
        </p:nvCxnSpPr>
        <p:spPr>
          <a:xfrm flipH="1">
            <a:off x="1347062" y="3958680"/>
            <a:ext cx="1821497" cy="748312"/>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9D8A2B96-9012-8E13-8926-CF2D68AEBDF4}"/>
              </a:ext>
            </a:extLst>
          </p:cNvPr>
          <p:cNvCxnSpPr>
            <a:cxnSpLocks/>
          </p:cNvCxnSpPr>
          <p:nvPr/>
        </p:nvCxnSpPr>
        <p:spPr>
          <a:xfrm flipH="1" flipV="1">
            <a:off x="1392920" y="1826823"/>
            <a:ext cx="956671" cy="795417"/>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35" name="Straight Arrow Connector 34">
            <a:extLst>
              <a:ext uri="{FF2B5EF4-FFF2-40B4-BE49-F238E27FC236}">
                <a16:creationId xmlns:a16="http://schemas.microsoft.com/office/drawing/2014/main" id="{9D0057B7-4963-A609-BDAF-4679FA3736C6}"/>
              </a:ext>
            </a:extLst>
          </p:cNvPr>
          <p:cNvCxnSpPr>
            <a:cxnSpLocks/>
            <a:endCxn id="16" idx="3"/>
          </p:cNvCxnSpPr>
          <p:nvPr/>
        </p:nvCxnSpPr>
        <p:spPr>
          <a:xfrm flipH="1">
            <a:off x="1436900" y="2779778"/>
            <a:ext cx="2337526" cy="397821"/>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666718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062B745-C36A-931F-D425-1C3CE1A68CA4}"/>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520041" y="1191926"/>
            <a:ext cx="8835241" cy="3896341"/>
          </a:xfrm>
          <a:prstGeom prst="rect">
            <a:avLst/>
          </a:prstGeom>
        </p:spPr>
      </p:pic>
      <p:sp>
        <p:nvSpPr>
          <p:cNvPr id="2" name="TextBox 1">
            <a:extLst>
              <a:ext uri="{FF2B5EF4-FFF2-40B4-BE49-F238E27FC236}">
                <a16:creationId xmlns:a16="http://schemas.microsoft.com/office/drawing/2014/main" id="{4E28935C-0887-514B-87BD-72C6DD652065}"/>
              </a:ext>
            </a:extLst>
          </p:cNvPr>
          <p:cNvSpPr txBox="1"/>
          <p:nvPr/>
        </p:nvSpPr>
        <p:spPr>
          <a:xfrm>
            <a:off x="178128" y="178130"/>
            <a:ext cx="2446317" cy="369332"/>
          </a:xfrm>
          <a:prstGeom prst="rect">
            <a:avLst/>
          </a:prstGeom>
          <a:noFill/>
        </p:spPr>
        <p:txBody>
          <a:bodyPr wrap="square" rtlCol="0">
            <a:spAutoFit/>
          </a:bodyPr>
          <a:lstStyle/>
          <a:p>
            <a:r>
              <a:rPr lang="en-US" dirty="0">
                <a:latin typeface="High Tower Text" panose="02040502050506030303" pitchFamily="18" charset="77"/>
              </a:rPr>
              <a:t>Contact Sheet</a:t>
            </a:r>
          </a:p>
        </p:txBody>
      </p:sp>
      <p:sp>
        <p:nvSpPr>
          <p:cNvPr id="3" name="TextBox 2">
            <a:extLst>
              <a:ext uri="{FF2B5EF4-FFF2-40B4-BE49-F238E27FC236}">
                <a16:creationId xmlns:a16="http://schemas.microsoft.com/office/drawing/2014/main" id="{769085AA-AF84-56A9-4602-DA57FD69D548}"/>
              </a:ext>
            </a:extLst>
          </p:cNvPr>
          <p:cNvSpPr txBox="1"/>
          <p:nvPr/>
        </p:nvSpPr>
        <p:spPr>
          <a:xfrm>
            <a:off x="2542962" y="283378"/>
            <a:ext cx="1405345" cy="369332"/>
          </a:xfrm>
          <a:prstGeom prst="rect">
            <a:avLst/>
          </a:prstGeom>
          <a:solidFill>
            <a:srgbClr val="00B050"/>
          </a:solidFill>
        </p:spPr>
        <p:txBody>
          <a:bodyPr wrap="square" rtlCol="0">
            <a:spAutoFit/>
          </a:bodyPr>
          <a:lstStyle/>
          <a:p>
            <a:r>
              <a:rPr lang="en-US" dirty="0">
                <a:solidFill>
                  <a:schemeClr val="bg1"/>
                </a:solidFill>
                <a:latin typeface="High Tower Text" panose="02040502050506030303" pitchFamily="18" charset="77"/>
              </a:rPr>
              <a:t>Positives</a:t>
            </a:r>
          </a:p>
        </p:txBody>
      </p:sp>
      <p:sp>
        <p:nvSpPr>
          <p:cNvPr id="5" name="TextBox 4">
            <a:extLst>
              <a:ext uri="{FF2B5EF4-FFF2-40B4-BE49-F238E27FC236}">
                <a16:creationId xmlns:a16="http://schemas.microsoft.com/office/drawing/2014/main" id="{80CDC675-2160-1A44-B22D-3D1ECE6A8E43}"/>
              </a:ext>
            </a:extLst>
          </p:cNvPr>
          <p:cNvSpPr txBox="1"/>
          <p:nvPr/>
        </p:nvSpPr>
        <p:spPr>
          <a:xfrm>
            <a:off x="4170153" y="303600"/>
            <a:ext cx="1405345" cy="369332"/>
          </a:xfrm>
          <a:prstGeom prst="rect">
            <a:avLst/>
          </a:prstGeom>
          <a:solidFill>
            <a:srgbClr val="FF0000"/>
          </a:solidFill>
        </p:spPr>
        <p:txBody>
          <a:bodyPr wrap="square" rtlCol="0">
            <a:spAutoFit/>
          </a:bodyPr>
          <a:lstStyle/>
          <a:p>
            <a:r>
              <a:rPr lang="en-US" dirty="0">
                <a:solidFill>
                  <a:schemeClr val="bg1"/>
                </a:solidFill>
                <a:latin typeface="High Tower Text" panose="02040502050506030303" pitchFamily="18" charset="77"/>
              </a:rPr>
              <a:t>Negatives</a:t>
            </a:r>
          </a:p>
        </p:txBody>
      </p:sp>
      <p:sp>
        <p:nvSpPr>
          <p:cNvPr id="6" name="Rectangle 5">
            <a:extLst>
              <a:ext uri="{FF2B5EF4-FFF2-40B4-BE49-F238E27FC236}">
                <a16:creationId xmlns:a16="http://schemas.microsoft.com/office/drawing/2014/main" id="{A4D4B9EB-A739-630C-D9DA-70A1352CE614}"/>
              </a:ext>
            </a:extLst>
          </p:cNvPr>
          <p:cNvSpPr/>
          <p:nvPr/>
        </p:nvSpPr>
        <p:spPr>
          <a:xfrm>
            <a:off x="5599730" y="1191926"/>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1F50D24E-3CE2-748F-2663-B8A1B678AEB6}"/>
              </a:ext>
            </a:extLst>
          </p:cNvPr>
          <p:cNvSpPr/>
          <p:nvPr/>
        </p:nvSpPr>
        <p:spPr>
          <a:xfrm>
            <a:off x="2420132" y="1297174"/>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2094A7D-8893-5C04-3F77-7737A07DAD4D}"/>
              </a:ext>
            </a:extLst>
          </p:cNvPr>
          <p:cNvSpPr/>
          <p:nvPr/>
        </p:nvSpPr>
        <p:spPr>
          <a:xfrm>
            <a:off x="8858056" y="2640495"/>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3AC090F-1157-68D7-0B90-7E76CFD97DF7}"/>
              </a:ext>
            </a:extLst>
          </p:cNvPr>
          <p:cNvSpPr/>
          <p:nvPr/>
        </p:nvSpPr>
        <p:spPr>
          <a:xfrm>
            <a:off x="3218823" y="2604673"/>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128D77F6-B293-AB36-3D3E-BCF9162262C7}"/>
              </a:ext>
            </a:extLst>
          </p:cNvPr>
          <p:cNvSpPr txBox="1"/>
          <p:nvPr/>
        </p:nvSpPr>
        <p:spPr>
          <a:xfrm>
            <a:off x="59540" y="2296083"/>
            <a:ext cx="1460501" cy="1477328"/>
          </a:xfrm>
          <a:prstGeom prst="rect">
            <a:avLst/>
          </a:prstGeom>
          <a:noFill/>
        </p:spPr>
        <p:txBody>
          <a:bodyPr wrap="square" rtlCol="0">
            <a:spAutoFit/>
          </a:bodyPr>
          <a:lstStyle/>
          <a:p>
            <a:r>
              <a:rPr lang="en-US" dirty="0">
                <a:latin typeface="High Tower Text" panose="02040502050506030303" pitchFamily="18" charset="77"/>
              </a:rPr>
              <a:t>Bright image, introduces us to the gardens</a:t>
            </a:r>
          </a:p>
        </p:txBody>
      </p:sp>
      <p:sp>
        <p:nvSpPr>
          <p:cNvPr id="11" name="TextBox 10">
            <a:extLst>
              <a:ext uri="{FF2B5EF4-FFF2-40B4-BE49-F238E27FC236}">
                <a16:creationId xmlns:a16="http://schemas.microsoft.com/office/drawing/2014/main" id="{66E7EF52-0C6E-D102-F8DF-F5A1342F0C36}"/>
              </a:ext>
            </a:extLst>
          </p:cNvPr>
          <p:cNvSpPr txBox="1"/>
          <p:nvPr/>
        </p:nvSpPr>
        <p:spPr>
          <a:xfrm>
            <a:off x="6383358" y="178130"/>
            <a:ext cx="3121969" cy="923330"/>
          </a:xfrm>
          <a:prstGeom prst="rect">
            <a:avLst/>
          </a:prstGeom>
          <a:noFill/>
        </p:spPr>
        <p:txBody>
          <a:bodyPr wrap="square" rtlCol="0">
            <a:spAutoFit/>
          </a:bodyPr>
          <a:lstStyle/>
          <a:p>
            <a:r>
              <a:rPr lang="en-US" dirty="0">
                <a:latin typeface="High Tower Text" panose="02040502050506030303" pitchFamily="18" charset="77"/>
              </a:rPr>
              <a:t>Can see the space we could be working with and how it could be used</a:t>
            </a:r>
          </a:p>
        </p:txBody>
      </p:sp>
      <p:sp>
        <p:nvSpPr>
          <p:cNvPr id="12" name="TextBox 11">
            <a:extLst>
              <a:ext uri="{FF2B5EF4-FFF2-40B4-BE49-F238E27FC236}">
                <a16:creationId xmlns:a16="http://schemas.microsoft.com/office/drawing/2014/main" id="{AEB65591-2B81-E992-5DA6-3E7F16D7F229}"/>
              </a:ext>
            </a:extLst>
          </p:cNvPr>
          <p:cNvSpPr txBox="1"/>
          <p:nvPr/>
        </p:nvSpPr>
        <p:spPr>
          <a:xfrm>
            <a:off x="10481481" y="2678431"/>
            <a:ext cx="1863445" cy="923330"/>
          </a:xfrm>
          <a:prstGeom prst="rect">
            <a:avLst/>
          </a:prstGeom>
          <a:noFill/>
        </p:spPr>
        <p:txBody>
          <a:bodyPr wrap="square" rtlCol="0">
            <a:spAutoFit/>
          </a:bodyPr>
          <a:lstStyle/>
          <a:p>
            <a:r>
              <a:rPr lang="en-US" dirty="0">
                <a:latin typeface="High Tower Text" panose="02040502050506030303" pitchFamily="18" charset="77"/>
              </a:rPr>
              <a:t>Dull image doesn’t say an awful lot</a:t>
            </a:r>
          </a:p>
        </p:txBody>
      </p:sp>
      <p:sp>
        <p:nvSpPr>
          <p:cNvPr id="13" name="TextBox 12">
            <a:extLst>
              <a:ext uri="{FF2B5EF4-FFF2-40B4-BE49-F238E27FC236}">
                <a16:creationId xmlns:a16="http://schemas.microsoft.com/office/drawing/2014/main" id="{663D59F6-450E-CCCE-4D6A-4671C6E14950}"/>
              </a:ext>
            </a:extLst>
          </p:cNvPr>
          <p:cNvSpPr txBox="1"/>
          <p:nvPr/>
        </p:nvSpPr>
        <p:spPr>
          <a:xfrm>
            <a:off x="5316063" y="5484431"/>
            <a:ext cx="2134589" cy="923330"/>
          </a:xfrm>
          <a:prstGeom prst="rect">
            <a:avLst/>
          </a:prstGeom>
          <a:noFill/>
        </p:spPr>
        <p:txBody>
          <a:bodyPr wrap="square" rtlCol="0">
            <a:spAutoFit/>
          </a:bodyPr>
          <a:lstStyle/>
          <a:p>
            <a:r>
              <a:rPr lang="en-US" dirty="0">
                <a:latin typeface="High Tower Text" panose="02040502050506030303" pitchFamily="18" charset="77"/>
              </a:rPr>
              <a:t>Random image, doesn’t have much relevance</a:t>
            </a:r>
          </a:p>
        </p:txBody>
      </p:sp>
      <p:cxnSp>
        <p:nvCxnSpPr>
          <p:cNvPr id="17" name="Straight Arrow Connector 16">
            <a:extLst>
              <a:ext uri="{FF2B5EF4-FFF2-40B4-BE49-F238E27FC236}">
                <a16:creationId xmlns:a16="http://schemas.microsoft.com/office/drawing/2014/main" id="{8B44F296-2446-B376-D33A-03435BF276A6}"/>
              </a:ext>
            </a:extLst>
          </p:cNvPr>
          <p:cNvCxnSpPr>
            <a:stCxn id="7" idx="1"/>
          </p:cNvCxnSpPr>
          <p:nvPr/>
        </p:nvCxnSpPr>
        <p:spPr>
          <a:xfrm flipH="1">
            <a:off x="1296537" y="1691427"/>
            <a:ext cx="1123595" cy="987004"/>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4480420B-9B39-7FE1-05E2-68DB4989E4B4}"/>
              </a:ext>
            </a:extLst>
          </p:cNvPr>
          <p:cNvCxnSpPr>
            <a:stCxn id="6" idx="0"/>
            <a:endCxn id="11" idx="1"/>
          </p:cNvCxnSpPr>
          <p:nvPr/>
        </p:nvCxnSpPr>
        <p:spPr>
          <a:xfrm flipV="1">
            <a:off x="5937661" y="639795"/>
            <a:ext cx="445697" cy="552131"/>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3" name="Straight Arrow Connector 22">
            <a:extLst>
              <a:ext uri="{FF2B5EF4-FFF2-40B4-BE49-F238E27FC236}">
                <a16:creationId xmlns:a16="http://schemas.microsoft.com/office/drawing/2014/main" id="{911139F3-0112-5541-C4DA-807AFD5CFFE6}"/>
              </a:ext>
            </a:extLst>
          </p:cNvPr>
          <p:cNvCxnSpPr>
            <a:endCxn id="12" idx="1"/>
          </p:cNvCxnSpPr>
          <p:nvPr/>
        </p:nvCxnSpPr>
        <p:spPr>
          <a:xfrm>
            <a:off x="9533917" y="3034747"/>
            <a:ext cx="947564" cy="105349"/>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F9D68CC9-6B03-D0B8-55E7-A0B224D6CFE0}"/>
              </a:ext>
            </a:extLst>
          </p:cNvPr>
          <p:cNvCxnSpPr>
            <a:stCxn id="9" idx="2"/>
          </p:cNvCxnSpPr>
          <p:nvPr/>
        </p:nvCxnSpPr>
        <p:spPr>
          <a:xfrm>
            <a:off x="3556754" y="3393178"/>
            <a:ext cx="2718837" cy="2091253"/>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1971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58A0B-057F-FBAA-70A4-70783663B01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B1D2473-B253-5158-40D6-446718FBABA9}"/>
              </a:ext>
            </a:extLst>
          </p:cNvPr>
          <p:cNvSpPr txBox="1"/>
          <p:nvPr/>
        </p:nvSpPr>
        <p:spPr>
          <a:xfrm>
            <a:off x="201880" y="380010"/>
            <a:ext cx="1413164" cy="369332"/>
          </a:xfrm>
          <a:prstGeom prst="rect">
            <a:avLst/>
          </a:prstGeom>
          <a:noFill/>
        </p:spPr>
        <p:txBody>
          <a:bodyPr wrap="square" rtlCol="0">
            <a:spAutoFit/>
          </a:bodyPr>
          <a:lstStyle/>
          <a:p>
            <a:r>
              <a:rPr lang="en-US" dirty="0">
                <a:latin typeface="High Tower Text" panose="02040502050506030303" pitchFamily="18" charset="77"/>
              </a:rPr>
              <a:t>14</a:t>
            </a:r>
            <a:r>
              <a:rPr lang="en-US" baseline="30000" dirty="0">
                <a:latin typeface="High Tower Text" panose="02040502050506030303" pitchFamily="18" charset="77"/>
              </a:rPr>
              <a:t>th</a:t>
            </a:r>
            <a:r>
              <a:rPr lang="en-US" dirty="0">
                <a:latin typeface="High Tower Text" panose="02040502050506030303" pitchFamily="18" charset="77"/>
              </a:rPr>
              <a:t> October </a:t>
            </a:r>
          </a:p>
        </p:txBody>
      </p:sp>
      <p:pic>
        <p:nvPicPr>
          <p:cNvPr id="3" name="Picture 2" descr="A close-up of a document&#10;&#10;Description automatically generated">
            <a:extLst>
              <a:ext uri="{FF2B5EF4-FFF2-40B4-BE49-F238E27FC236}">
                <a16:creationId xmlns:a16="http://schemas.microsoft.com/office/drawing/2014/main" id="{E2AC50BA-E23E-C458-E644-4398EF113EC3}"/>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6482278" y="4502162"/>
            <a:ext cx="5541817" cy="2219651"/>
          </a:xfrm>
          <a:prstGeom prst="rect">
            <a:avLst/>
          </a:prstGeom>
        </p:spPr>
      </p:pic>
      <p:sp>
        <p:nvSpPr>
          <p:cNvPr id="2" name="TextBox 1">
            <a:extLst>
              <a:ext uri="{FF2B5EF4-FFF2-40B4-BE49-F238E27FC236}">
                <a16:creationId xmlns:a16="http://schemas.microsoft.com/office/drawing/2014/main" id="{E5C772B3-35DE-B840-20AA-46B793D2AFB4}"/>
              </a:ext>
            </a:extLst>
          </p:cNvPr>
          <p:cNvSpPr txBox="1"/>
          <p:nvPr/>
        </p:nvSpPr>
        <p:spPr>
          <a:xfrm>
            <a:off x="201880" y="917592"/>
            <a:ext cx="6436426" cy="3416320"/>
          </a:xfrm>
          <a:prstGeom prst="rect">
            <a:avLst/>
          </a:prstGeom>
          <a:noFill/>
        </p:spPr>
        <p:txBody>
          <a:bodyPr wrap="square" rtlCol="0">
            <a:spAutoFit/>
          </a:bodyPr>
          <a:lstStyle/>
          <a:p>
            <a:r>
              <a:rPr lang="en-US" dirty="0">
                <a:latin typeface="High Tower Text" panose="02040502050506030303" pitchFamily="18" charset="77"/>
              </a:rPr>
              <a:t>Trip to the archive</a:t>
            </a:r>
          </a:p>
          <a:p>
            <a:endParaRPr lang="en-US" dirty="0">
              <a:latin typeface="High Tower Text" panose="02040502050506030303" pitchFamily="18" charset="77"/>
            </a:endParaRPr>
          </a:p>
          <a:p>
            <a:r>
              <a:rPr lang="en-US" dirty="0">
                <a:latin typeface="High Tower Text" panose="02040502050506030303" pitchFamily="18" charset="77"/>
              </a:rPr>
              <a:t>Myself, Ren and Corey P-T, took a trip to the archive in aim to get information about the gardens. Unfortunately, the archive wasn’t open. However, despite the mishap, we called up the number given from the groundskeepers and from this we were given an email on who to contact. </a:t>
            </a:r>
          </a:p>
          <a:p>
            <a:r>
              <a:rPr lang="en-US" dirty="0">
                <a:latin typeface="High Tower Text" panose="02040502050506030303" pitchFamily="18" charset="77"/>
              </a:rPr>
              <a:t>The email consisted of a letter created by Claire</a:t>
            </a:r>
          </a:p>
          <a:p>
            <a:endParaRPr lang="en-US" dirty="0">
              <a:latin typeface="High Tower Text" panose="02040502050506030303" pitchFamily="18" charset="77"/>
            </a:endParaRPr>
          </a:p>
          <a:p>
            <a:r>
              <a:rPr lang="en-US" dirty="0">
                <a:latin typeface="High Tower Text" panose="02040502050506030303" pitchFamily="18" charset="77"/>
              </a:rPr>
              <a:t>Next steps:</a:t>
            </a:r>
          </a:p>
          <a:p>
            <a:pPr marL="285750" indent="-285750">
              <a:buFontTx/>
              <a:buChar char="-"/>
            </a:pPr>
            <a:r>
              <a:rPr lang="en-US" dirty="0">
                <a:latin typeface="High Tower Text" panose="02040502050506030303" pitchFamily="18" charset="77"/>
              </a:rPr>
              <a:t>Wait for reply from Parks and Cleansing</a:t>
            </a:r>
          </a:p>
          <a:p>
            <a:pPr marL="285750" indent="-285750">
              <a:buFontTx/>
              <a:buChar char="-"/>
            </a:pPr>
            <a:r>
              <a:rPr lang="en-US" dirty="0">
                <a:latin typeface="High Tower Text" panose="02040502050506030303" pitchFamily="18" charset="77"/>
              </a:rPr>
              <a:t>Visit the gardens to take pictures</a:t>
            </a:r>
          </a:p>
        </p:txBody>
      </p:sp>
      <p:pic>
        <p:nvPicPr>
          <p:cNvPr id="6" name="Picture 5" descr="A white letter with black text&#10;&#10;Description automatically generated">
            <a:extLst>
              <a:ext uri="{FF2B5EF4-FFF2-40B4-BE49-F238E27FC236}">
                <a16:creationId xmlns:a16="http://schemas.microsoft.com/office/drawing/2014/main" id="{9A5A55BF-81A0-0EE1-634D-C9C875A067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485724" y="136187"/>
            <a:ext cx="5538371" cy="3782670"/>
          </a:xfrm>
          <a:prstGeom prst="rect">
            <a:avLst/>
          </a:prstGeom>
        </p:spPr>
      </p:pic>
    </p:spTree>
    <p:extLst>
      <p:ext uri="{BB962C8B-B14F-4D97-AF65-F5344CB8AC3E}">
        <p14:creationId xmlns:p14="http://schemas.microsoft.com/office/powerpoint/2010/main" val="3039183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04DE66-D0D5-A673-8679-96E8C874ACFA}"/>
              </a:ext>
            </a:extLst>
          </p:cNvPr>
          <p:cNvSpPr txBox="1"/>
          <p:nvPr/>
        </p:nvSpPr>
        <p:spPr>
          <a:xfrm>
            <a:off x="201880" y="380010"/>
            <a:ext cx="1413164" cy="369332"/>
          </a:xfrm>
          <a:prstGeom prst="rect">
            <a:avLst/>
          </a:prstGeom>
          <a:noFill/>
        </p:spPr>
        <p:txBody>
          <a:bodyPr wrap="square" rtlCol="0">
            <a:spAutoFit/>
          </a:bodyPr>
          <a:lstStyle/>
          <a:p>
            <a:r>
              <a:rPr lang="en-US" dirty="0">
                <a:latin typeface="High Tower Text" panose="02040502050506030303" pitchFamily="18" charset="77"/>
              </a:rPr>
              <a:t>17</a:t>
            </a:r>
            <a:r>
              <a:rPr lang="en-US" baseline="30000" dirty="0">
                <a:latin typeface="High Tower Text" panose="02040502050506030303" pitchFamily="18" charset="77"/>
              </a:rPr>
              <a:t>th</a:t>
            </a:r>
            <a:r>
              <a:rPr lang="en-US" dirty="0">
                <a:latin typeface="High Tower Text" panose="02040502050506030303" pitchFamily="18" charset="77"/>
              </a:rPr>
              <a:t> October </a:t>
            </a:r>
          </a:p>
        </p:txBody>
      </p:sp>
      <p:sp>
        <p:nvSpPr>
          <p:cNvPr id="7" name="TextBox 6">
            <a:extLst>
              <a:ext uri="{FF2B5EF4-FFF2-40B4-BE49-F238E27FC236}">
                <a16:creationId xmlns:a16="http://schemas.microsoft.com/office/drawing/2014/main" id="{76279A07-7547-461C-2748-B7A5A0B04892}"/>
              </a:ext>
            </a:extLst>
          </p:cNvPr>
          <p:cNvSpPr txBox="1"/>
          <p:nvPr/>
        </p:nvSpPr>
        <p:spPr>
          <a:xfrm>
            <a:off x="201880" y="1316181"/>
            <a:ext cx="2933206" cy="369332"/>
          </a:xfrm>
          <a:prstGeom prst="rect">
            <a:avLst/>
          </a:prstGeom>
          <a:noFill/>
        </p:spPr>
        <p:txBody>
          <a:bodyPr wrap="square" rtlCol="0">
            <a:spAutoFit/>
          </a:bodyPr>
          <a:lstStyle/>
          <a:p>
            <a:r>
              <a:rPr lang="en-US" dirty="0">
                <a:latin typeface="High Tower Text" panose="02040502050506030303" pitchFamily="18" charset="77"/>
              </a:rPr>
              <a:t>2</a:t>
            </a:r>
            <a:r>
              <a:rPr lang="en-US" baseline="30000" dirty="0">
                <a:latin typeface="High Tower Text" panose="02040502050506030303" pitchFamily="18" charset="77"/>
              </a:rPr>
              <a:t>nd</a:t>
            </a:r>
            <a:r>
              <a:rPr lang="en-US" dirty="0">
                <a:latin typeface="High Tower Text" panose="02040502050506030303" pitchFamily="18" charset="77"/>
              </a:rPr>
              <a:t> visit to the gardens</a:t>
            </a:r>
          </a:p>
        </p:txBody>
      </p:sp>
      <p:sp>
        <p:nvSpPr>
          <p:cNvPr id="8" name="TextBox 7">
            <a:extLst>
              <a:ext uri="{FF2B5EF4-FFF2-40B4-BE49-F238E27FC236}">
                <a16:creationId xmlns:a16="http://schemas.microsoft.com/office/drawing/2014/main" id="{A1F27038-0BB4-BB24-2112-BB01E786C96A}"/>
              </a:ext>
            </a:extLst>
          </p:cNvPr>
          <p:cNvSpPr txBox="1"/>
          <p:nvPr/>
        </p:nvSpPr>
        <p:spPr>
          <a:xfrm>
            <a:off x="201880" y="1923802"/>
            <a:ext cx="6115793" cy="3139321"/>
          </a:xfrm>
          <a:prstGeom prst="rect">
            <a:avLst/>
          </a:prstGeom>
          <a:noFill/>
        </p:spPr>
        <p:txBody>
          <a:bodyPr wrap="square" rtlCol="0">
            <a:spAutoFit/>
          </a:bodyPr>
          <a:lstStyle/>
          <a:p>
            <a:r>
              <a:rPr lang="en-US" dirty="0">
                <a:latin typeface="High Tower Text" panose="02040502050506030303" pitchFamily="18" charset="77"/>
              </a:rPr>
              <a:t>Our group had an arrangement to meet with the lecturers at the gardens to discuss where we are currently at within the project, outline any issues and what we will do next.  </a:t>
            </a:r>
          </a:p>
          <a:p>
            <a:r>
              <a:rPr lang="en-US" dirty="0">
                <a:latin typeface="High Tower Text" panose="02040502050506030303" pitchFamily="18" charset="77"/>
              </a:rPr>
              <a:t>In addition to this day, I received an email from the special events manager, stating that he will pass us onto someone from the parks team and explained how we wouldn’t be able to get access to the glasshouses as they are too much of a delicate environment. Instead of this they gave us the the option to use their educational space, </a:t>
            </a:r>
            <a:r>
              <a:rPr lang="en-US" dirty="0" err="1">
                <a:latin typeface="High Tower Text" panose="02040502050506030303" pitchFamily="18" charset="77"/>
              </a:rPr>
              <a:t>Ty’r</a:t>
            </a:r>
            <a:r>
              <a:rPr lang="en-US" dirty="0">
                <a:latin typeface="High Tower Text" panose="02040502050506030303" pitchFamily="18" charset="77"/>
              </a:rPr>
              <a:t> Blodau. Compared to the glasshouses, this isn’t as good of an option, however it is better than having nothing to exhibit in.   </a:t>
            </a:r>
          </a:p>
        </p:txBody>
      </p:sp>
      <p:pic>
        <p:nvPicPr>
          <p:cNvPr id="10" name="Picture 9" descr="A path with benches and trees&#10;&#10;Description automatically generated">
            <a:extLst>
              <a:ext uri="{FF2B5EF4-FFF2-40B4-BE49-F238E27FC236}">
                <a16:creationId xmlns:a16="http://schemas.microsoft.com/office/drawing/2014/main" id="{1B0ABAFC-F0AE-ECC2-906D-F27DBDF7B94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079677" y="749342"/>
            <a:ext cx="1910443" cy="2547257"/>
          </a:xfrm>
          <a:prstGeom prst="rect">
            <a:avLst/>
          </a:prstGeom>
        </p:spPr>
      </p:pic>
      <p:pic>
        <p:nvPicPr>
          <p:cNvPr id="12" name="Picture 11" descr="A room with tables and chairs&#10;&#10;Description automatically generated">
            <a:extLst>
              <a:ext uri="{FF2B5EF4-FFF2-40B4-BE49-F238E27FC236}">
                <a16:creationId xmlns:a16="http://schemas.microsoft.com/office/drawing/2014/main" id="{92551C4F-BF36-196A-6EB6-863F4AB5F75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952" y="749342"/>
            <a:ext cx="3396342" cy="2547257"/>
          </a:xfrm>
          <a:prstGeom prst="rect">
            <a:avLst/>
          </a:prstGeom>
        </p:spPr>
      </p:pic>
      <p:pic>
        <p:nvPicPr>
          <p:cNvPr id="14" name="Picture 13" descr="A fence with plants and a pond&#10;&#10;Description automatically generated">
            <a:extLst>
              <a:ext uri="{FF2B5EF4-FFF2-40B4-BE49-F238E27FC236}">
                <a16:creationId xmlns:a16="http://schemas.microsoft.com/office/drawing/2014/main" id="{FA27CC91-E965-38EA-B37B-385325E2FFF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576952" y="3393007"/>
            <a:ext cx="1910443" cy="2547257"/>
          </a:xfrm>
          <a:prstGeom prst="rect">
            <a:avLst/>
          </a:prstGeom>
        </p:spPr>
      </p:pic>
      <p:pic>
        <p:nvPicPr>
          <p:cNvPr id="18" name="Picture 17" descr="A white paper with black text on it&#10;&#10;Description automatically generated">
            <a:extLst>
              <a:ext uri="{FF2B5EF4-FFF2-40B4-BE49-F238E27FC236}">
                <a16:creationId xmlns:a16="http://schemas.microsoft.com/office/drawing/2014/main" id="{41A60E8B-15FD-52F9-5F5D-67773CDA8D4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577942" y="3393006"/>
            <a:ext cx="3396343" cy="2547257"/>
          </a:xfrm>
          <a:prstGeom prst="rect">
            <a:avLst/>
          </a:prstGeom>
        </p:spPr>
      </p:pic>
    </p:spTree>
    <p:extLst>
      <p:ext uri="{BB962C8B-B14F-4D97-AF65-F5344CB8AC3E}">
        <p14:creationId xmlns:p14="http://schemas.microsoft.com/office/powerpoint/2010/main" val="189720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1AA7FFE-8918-84FA-6EA5-15B47CD574A2}"/>
              </a:ext>
            </a:extLst>
          </p:cNvPr>
          <p:cNvSpPr txBox="1"/>
          <p:nvPr/>
        </p:nvSpPr>
        <p:spPr>
          <a:xfrm>
            <a:off x="273132" y="249382"/>
            <a:ext cx="3930732" cy="369332"/>
          </a:xfrm>
          <a:prstGeom prst="rect">
            <a:avLst/>
          </a:prstGeom>
          <a:noFill/>
        </p:spPr>
        <p:txBody>
          <a:bodyPr wrap="square" rtlCol="0">
            <a:spAutoFit/>
          </a:bodyPr>
          <a:lstStyle/>
          <a:p>
            <a:r>
              <a:rPr lang="en-US" dirty="0">
                <a:latin typeface="High Tower Text" panose="02040502050506030303" pitchFamily="18" charset="77"/>
              </a:rPr>
              <a:t>22</a:t>
            </a:r>
            <a:r>
              <a:rPr lang="en-US" baseline="30000" dirty="0">
                <a:latin typeface="High Tower Text" panose="02040502050506030303" pitchFamily="18" charset="77"/>
              </a:rPr>
              <a:t>nd</a:t>
            </a:r>
            <a:r>
              <a:rPr lang="en-US" dirty="0">
                <a:latin typeface="High Tower Text" panose="02040502050506030303" pitchFamily="18" charset="77"/>
              </a:rPr>
              <a:t> October </a:t>
            </a:r>
          </a:p>
        </p:txBody>
      </p:sp>
      <p:sp>
        <p:nvSpPr>
          <p:cNvPr id="7" name="TextBox 6">
            <a:extLst>
              <a:ext uri="{FF2B5EF4-FFF2-40B4-BE49-F238E27FC236}">
                <a16:creationId xmlns:a16="http://schemas.microsoft.com/office/drawing/2014/main" id="{DF8EE0B1-C6B2-F5AC-45A1-8B906B1CA8F2}"/>
              </a:ext>
            </a:extLst>
          </p:cNvPr>
          <p:cNvSpPr txBox="1"/>
          <p:nvPr/>
        </p:nvSpPr>
        <p:spPr>
          <a:xfrm>
            <a:off x="273132" y="696684"/>
            <a:ext cx="2933206" cy="369332"/>
          </a:xfrm>
          <a:prstGeom prst="rect">
            <a:avLst/>
          </a:prstGeom>
          <a:noFill/>
        </p:spPr>
        <p:txBody>
          <a:bodyPr wrap="square" rtlCol="0">
            <a:spAutoFit/>
          </a:bodyPr>
          <a:lstStyle/>
          <a:p>
            <a:r>
              <a:rPr lang="en-US" dirty="0">
                <a:latin typeface="High Tower Text" panose="02040502050506030303" pitchFamily="18" charset="77"/>
              </a:rPr>
              <a:t>3</a:t>
            </a:r>
            <a:r>
              <a:rPr lang="en-US" baseline="30000" dirty="0">
                <a:latin typeface="High Tower Text" panose="02040502050506030303" pitchFamily="18" charset="77"/>
              </a:rPr>
              <a:t>rd</a:t>
            </a:r>
            <a:r>
              <a:rPr lang="en-US" dirty="0">
                <a:latin typeface="High Tower Text" panose="02040502050506030303" pitchFamily="18" charset="77"/>
              </a:rPr>
              <a:t> visit to the gardens</a:t>
            </a:r>
          </a:p>
        </p:txBody>
      </p:sp>
      <p:pic>
        <p:nvPicPr>
          <p:cNvPr id="8" name="IMG_6778_5B1495DE-82C6-4D17-BBB5-5D5C5EC86B43.mp4">
            <a:hlinkClick r:id="" action="ppaction://media"/>
            <a:extLst>
              <a:ext uri="{FF2B5EF4-FFF2-40B4-BE49-F238E27FC236}">
                <a16:creationId xmlns:a16="http://schemas.microsoft.com/office/drawing/2014/main" id="{21B95DC8-C596-3F8D-9613-CE359F947F26}"/>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71054" y="451317"/>
            <a:ext cx="3349893" cy="5955365"/>
          </a:xfrm>
          <a:prstGeom prst="rect">
            <a:avLst/>
          </a:prstGeom>
        </p:spPr>
      </p:pic>
      <p:sp>
        <p:nvSpPr>
          <p:cNvPr id="10" name="TextBox 9">
            <a:extLst>
              <a:ext uri="{FF2B5EF4-FFF2-40B4-BE49-F238E27FC236}">
                <a16:creationId xmlns:a16="http://schemas.microsoft.com/office/drawing/2014/main" id="{CA11E802-75A9-7625-EFC9-14B4F8160147}"/>
              </a:ext>
            </a:extLst>
          </p:cNvPr>
          <p:cNvSpPr txBox="1"/>
          <p:nvPr/>
        </p:nvSpPr>
        <p:spPr>
          <a:xfrm>
            <a:off x="273132" y="1210523"/>
            <a:ext cx="7778338" cy="923330"/>
          </a:xfrm>
          <a:prstGeom prst="rect">
            <a:avLst/>
          </a:prstGeom>
          <a:noFill/>
        </p:spPr>
        <p:txBody>
          <a:bodyPr wrap="square" rtlCol="0">
            <a:spAutoFit/>
          </a:bodyPr>
          <a:lstStyle/>
          <a:p>
            <a:r>
              <a:rPr lang="en-US" dirty="0">
                <a:latin typeface="High Tower Text" panose="02040502050506030303" pitchFamily="18" charset="77"/>
              </a:rPr>
              <a:t>On my third visit to the gardens, accompanied by Corey P and Claire, the aim was to go around taking photographs trying to sus out how the educational space can be used with inspiration from the rest of the gardens. </a:t>
            </a:r>
          </a:p>
        </p:txBody>
      </p:sp>
      <p:pic>
        <p:nvPicPr>
          <p:cNvPr id="12" name="Picture 11" descr="A bench in a yard&#10;&#10;Description automatically generated">
            <a:extLst>
              <a:ext uri="{FF2B5EF4-FFF2-40B4-BE49-F238E27FC236}">
                <a16:creationId xmlns:a16="http://schemas.microsoft.com/office/drawing/2014/main" id="{F1DFD65B-E2EF-CD7D-7A3A-598CFFB94F7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883356" y="3172964"/>
            <a:ext cx="2425288" cy="3233717"/>
          </a:xfrm>
          <a:prstGeom prst="rect">
            <a:avLst/>
          </a:prstGeom>
        </p:spPr>
      </p:pic>
      <p:pic>
        <p:nvPicPr>
          <p:cNvPr id="14" name="Picture 13" descr="A fountain in a grassy area&#10;&#10;Description automatically generated">
            <a:extLst>
              <a:ext uri="{FF2B5EF4-FFF2-40B4-BE49-F238E27FC236}">
                <a16:creationId xmlns:a16="http://schemas.microsoft.com/office/drawing/2014/main" id="{2440DE10-309D-2DFC-6B07-EFB9729F3A95}"/>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1053" y="3172965"/>
            <a:ext cx="4311622" cy="3233717"/>
          </a:xfrm>
          <a:prstGeom prst="rect">
            <a:avLst/>
          </a:prstGeom>
        </p:spPr>
      </p:pic>
      <p:sp>
        <p:nvSpPr>
          <p:cNvPr id="15" name="TextBox 14">
            <a:extLst>
              <a:ext uri="{FF2B5EF4-FFF2-40B4-BE49-F238E27FC236}">
                <a16:creationId xmlns:a16="http://schemas.microsoft.com/office/drawing/2014/main" id="{8892DFE9-918B-CAD9-3894-DA4626850273}"/>
              </a:ext>
            </a:extLst>
          </p:cNvPr>
          <p:cNvSpPr txBox="1"/>
          <p:nvPr/>
        </p:nvSpPr>
        <p:spPr>
          <a:xfrm>
            <a:off x="273132" y="2133853"/>
            <a:ext cx="7295409" cy="923330"/>
          </a:xfrm>
          <a:prstGeom prst="rect">
            <a:avLst/>
          </a:prstGeom>
          <a:noFill/>
        </p:spPr>
        <p:txBody>
          <a:bodyPr wrap="square" rtlCol="0">
            <a:spAutoFit/>
          </a:bodyPr>
          <a:lstStyle/>
          <a:p>
            <a:r>
              <a:rPr lang="en-US" dirty="0">
                <a:latin typeface="High Tower Text" panose="02040502050506030303" pitchFamily="18" charset="77"/>
              </a:rPr>
              <a:t>Here is a video taken on my phone in the temperate glasshouse. Watching it back, I quite liked the sounds of the water and thought perhaps this audio could be used for something. </a:t>
            </a:r>
          </a:p>
        </p:txBody>
      </p:sp>
      <p:cxnSp>
        <p:nvCxnSpPr>
          <p:cNvPr id="17" name="Straight Arrow Connector 16">
            <a:extLst>
              <a:ext uri="{FF2B5EF4-FFF2-40B4-BE49-F238E27FC236}">
                <a16:creationId xmlns:a16="http://schemas.microsoft.com/office/drawing/2014/main" id="{4CBAA504-6745-31B9-57B9-51FA14CE317E}"/>
              </a:ext>
            </a:extLst>
          </p:cNvPr>
          <p:cNvCxnSpPr>
            <a:cxnSpLocks/>
          </p:cNvCxnSpPr>
          <p:nvPr/>
        </p:nvCxnSpPr>
        <p:spPr>
          <a:xfrm>
            <a:off x="6915398" y="2510174"/>
            <a:ext cx="1306286"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129607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565"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E4BF9E6-ED7E-3706-3A2C-A73B22344BBB}"/>
              </a:ext>
            </a:extLst>
          </p:cNvPr>
          <p:cNvSpPr txBox="1"/>
          <p:nvPr/>
        </p:nvSpPr>
        <p:spPr>
          <a:xfrm>
            <a:off x="280416" y="243840"/>
            <a:ext cx="1645920" cy="369332"/>
          </a:xfrm>
          <a:prstGeom prst="rect">
            <a:avLst/>
          </a:prstGeom>
          <a:noFill/>
        </p:spPr>
        <p:txBody>
          <a:bodyPr wrap="square" rtlCol="0">
            <a:spAutoFit/>
          </a:bodyPr>
          <a:lstStyle/>
          <a:p>
            <a:r>
              <a:rPr lang="en-US" dirty="0">
                <a:latin typeface="High Tower Text" panose="02040502050506030303" pitchFamily="18" charset="77"/>
              </a:rPr>
              <a:t>7</a:t>
            </a:r>
            <a:r>
              <a:rPr lang="en-US" baseline="30000" dirty="0">
                <a:latin typeface="High Tower Text" panose="02040502050506030303" pitchFamily="18" charset="77"/>
              </a:rPr>
              <a:t>th</a:t>
            </a:r>
            <a:r>
              <a:rPr lang="en-US" dirty="0">
                <a:latin typeface="High Tower Text" panose="02040502050506030303" pitchFamily="18" charset="77"/>
              </a:rPr>
              <a:t> November</a:t>
            </a:r>
          </a:p>
        </p:txBody>
      </p:sp>
      <p:sp>
        <p:nvSpPr>
          <p:cNvPr id="5" name="TextBox 4">
            <a:extLst>
              <a:ext uri="{FF2B5EF4-FFF2-40B4-BE49-F238E27FC236}">
                <a16:creationId xmlns:a16="http://schemas.microsoft.com/office/drawing/2014/main" id="{596BBD6E-C1E7-D26E-70E2-33833F3702BD}"/>
              </a:ext>
            </a:extLst>
          </p:cNvPr>
          <p:cNvSpPr txBox="1"/>
          <p:nvPr/>
        </p:nvSpPr>
        <p:spPr>
          <a:xfrm>
            <a:off x="273132" y="696684"/>
            <a:ext cx="3250356" cy="369332"/>
          </a:xfrm>
          <a:prstGeom prst="rect">
            <a:avLst/>
          </a:prstGeom>
          <a:noFill/>
        </p:spPr>
        <p:txBody>
          <a:bodyPr wrap="square" rtlCol="0">
            <a:spAutoFit/>
          </a:bodyPr>
          <a:lstStyle/>
          <a:p>
            <a:r>
              <a:rPr lang="en-US" dirty="0">
                <a:latin typeface="High Tower Text" panose="02040502050506030303" pitchFamily="18" charset="77"/>
              </a:rPr>
              <a:t>Meeting with Amanda Roberts</a:t>
            </a:r>
          </a:p>
        </p:txBody>
      </p:sp>
      <p:sp>
        <p:nvSpPr>
          <p:cNvPr id="6" name="TextBox 5">
            <a:extLst>
              <a:ext uri="{FF2B5EF4-FFF2-40B4-BE49-F238E27FC236}">
                <a16:creationId xmlns:a16="http://schemas.microsoft.com/office/drawing/2014/main" id="{93CE5962-D3DE-2AE1-B365-F43C4BE89D49}"/>
              </a:ext>
            </a:extLst>
          </p:cNvPr>
          <p:cNvSpPr txBox="1"/>
          <p:nvPr/>
        </p:nvSpPr>
        <p:spPr>
          <a:xfrm>
            <a:off x="280416" y="1477212"/>
            <a:ext cx="11361124" cy="4247317"/>
          </a:xfrm>
          <a:prstGeom prst="rect">
            <a:avLst/>
          </a:prstGeom>
          <a:noFill/>
        </p:spPr>
        <p:txBody>
          <a:bodyPr wrap="square" rtlCol="0">
            <a:spAutoFit/>
          </a:bodyPr>
          <a:lstStyle/>
          <a:p>
            <a:r>
              <a:rPr lang="en-US" dirty="0">
                <a:latin typeface="High Tower Text" panose="02040502050506030303" pitchFamily="18" charset="77"/>
              </a:rPr>
              <a:t>Upon this day, my group had a meeting set up with Amanda Robers, the senior outreach engagement officer at UWTSD. Within this meeting we discussed the key feature we would need to be taking into consideration when putting a workshop on. </a:t>
            </a:r>
          </a:p>
          <a:p>
            <a:endParaRPr lang="en-US" dirty="0">
              <a:latin typeface="High Tower Text" panose="02040502050506030303" pitchFamily="18" charset="77"/>
            </a:endParaRPr>
          </a:p>
          <a:p>
            <a:r>
              <a:rPr lang="en-US" dirty="0">
                <a:latin typeface="High Tower Text" panose="02040502050506030303" pitchFamily="18" charset="77"/>
              </a:rPr>
              <a:t>One of the key points she bought was the costs for workshop. After having communication with the supervisor from the parks, he never mentioned about a cost, so as it was never bought up from his side, we found ourselves quite lucky as we were aware some people must pay to use the educational centre. </a:t>
            </a:r>
          </a:p>
          <a:p>
            <a:r>
              <a:rPr lang="en-US" dirty="0">
                <a:latin typeface="High Tower Text" panose="02040502050506030303" pitchFamily="18" charset="77"/>
              </a:rPr>
              <a:t>Due to us not knowing whether we were having a group of school children in, inviting other groups in or just leaving it for the public, we weren’t fully sure about the aspect of being responsible for children as none of us, apart from maybe one, are DBS checked. Due to this, Amanda recommended we contact HR to find this out but to only do this if we definitely going to be having children in. </a:t>
            </a:r>
          </a:p>
          <a:p>
            <a:endParaRPr lang="en-US" dirty="0">
              <a:latin typeface="High Tower Text" panose="02040502050506030303" pitchFamily="18" charset="77"/>
            </a:endParaRPr>
          </a:p>
          <a:p>
            <a:r>
              <a:rPr lang="en-US" dirty="0">
                <a:latin typeface="High Tower Text" panose="02040502050506030303" pitchFamily="18" charset="77"/>
              </a:rPr>
              <a:t>In addition to this day, Claire had had a meeting with Peter Lewis, the supervisor of the gardens, where she talked about the workshop and the trail. They confirmed we would have the dates of the 25</a:t>
            </a:r>
            <a:r>
              <a:rPr lang="en-US" baseline="30000" dirty="0">
                <a:latin typeface="High Tower Text" panose="02040502050506030303" pitchFamily="18" charset="77"/>
              </a:rPr>
              <a:t>th</a:t>
            </a:r>
            <a:r>
              <a:rPr lang="en-US" dirty="0">
                <a:latin typeface="High Tower Text" panose="02040502050506030303" pitchFamily="18" charset="77"/>
              </a:rPr>
              <a:t> and the 27</a:t>
            </a:r>
            <a:r>
              <a:rPr lang="en-US" baseline="30000" dirty="0">
                <a:latin typeface="High Tower Text" panose="02040502050506030303" pitchFamily="18" charset="77"/>
              </a:rPr>
              <a:t>th</a:t>
            </a:r>
            <a:r>
              <a:rPr lang="en-US" dirty="0">
                <a:latin typeface="High Tower Text" panose="02040502050506030303" pitchFamily="18" charset="77"/>
              </a:rPr>
              <a:t> of November and that in terms of my trail, he was happy to have the QR codes hung and stuck around the gardens. </a:t>
            </a:r>
          </a:p>
        </p:txBody>
      </p:sp>
    </p:spTree>
    <p:extLst>
      <p:ext uri="{BB962C8B-B14F-4D97-AF65-F5344CB8AC3E}">
        <p14:creationId xmlns:p14="http://schemas.microsoft.com/office/powerpoint/2010/main" val="3332224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EDD8B7-4319-ED8A-0D05-8D674AB10CF3}"/>
              </a:ext>
            </a:extLst>
          </p:cNvPr>
          <p:cNvSpPr txBox="1"/>
          <p:nvPr/>
        </p:nvSpPr>
        <p:spPr>
          <a:xfrm>
            <a:off x="280416" y="243840"/>
            <a:ext cx="1645920" cy="369332"/>
          </a:xfrm>
          <a:prstGeom prst="rect">
            <a:avLst/>
          </a:prstGeom>
          <a:noFill/>
        </p:spPr>
        <p:txBody>
          <a:bodyPr wrap="square" rtlCol="0">
            <a:spAutoFit/>
          </a:bodyPr>
          <a:lstStyle/>
          <a:p>
            <a:r>
              <a:rPr lang="en-US" dirty="0">
                <a:latin typeface="High Tower Text" panose="02040502050506030303" pitchFamily="18" charset="77"/>
              </a:rPr>
              <a:t>14</a:t>
            </a:r>
            <a:r>
              <a:rPr lang="en-US" baseline="30000" dirty="0">
                <a:latin typeface="High Tower Text" panose="02040502050506030303" pitchFamily="18" charset="77"/>
              </a:rPr>
              <a:t>th</a:t>
            </a:r>
            <a:r>
              <a:rPr lang="en-US" dirty="0">
                <a:latin typeface="High Tower Text" panose="02040502050506030303" pitchFamily="18" charset="77"/>
              </a:rPr>
              <a:t> November</a:t>
            </a:r>
          </a:p>
        </p:txBody>
      </p:sp>
      <p:sp>
        <p:nvSpPr>
          <p:cNvPr id="5" name="TextBox 4">
            <a:extLst>
              <a:ext uri="{FF2B5EF4-FFF2-40B4-BE49-F238E27FC236}">
                <a16:creationId xmlns:a16="http://schemas.microsoft.com/office/drawing/2014/main" id="{0DECD2FE-F933-115D-BB29-EA5E7788293B}"/>
              </a:ext>
            </a:extLst>
          </p:cNvPr>
          <p:cNvSpPr txBox="1"/>
          <p:nvPr/>
        </p:nvSpPr>
        <p:spPr>
          <a:xfrm>
            <a:off x="280416" y="800975"/>
            <a:ext cx="3946810" cy="369332"/>
          </a:xfrm>
          <a:prstGeom prst="rect">
            <a:avLst/>
          </a:prstGeom>
          <a:noFill/>
        </p:spPr>
        <p:txBody>
          <a:bodyPr wrap="square" rtlCol="0">
            <a:spAutoFit/>
          </a:bodyPr>
          <a:lstStyle/>
          <a:p>
            <a:r>
              <a:rPr lang="en-US" dirty="0">
                <a:latin typeface="High Tower Text" panose="02040502050506030303" pitchFamily="18" charset="77"/>
              </a:rPr>
              <a:t>Meeting with lecturers</a:t>
            </a:r>
          </a:p>
        </p:txBody>
      </p:sp>
      <p:sp>
        <p:nvSpPr>
          <p:cNvPr id="6" name="TextBox 5">
            <a:extLst>
              <a:ext uri="{FF2B5EF4-FFF2-40B4-BE49-F238E27FC236}">
                <a16:creationId xmlns:a16="http://schemas.microsoft.com/office/drawing/2014/main" id="{32517615-4543-34AC-8A0A-207F833C8222}"/>
              </a:ext>
            </a:extLst>
          </p:cNvPr>
          <p:cNvSpPr txBox="1"/>
          <p:nvPr/>
        </p:nvSpPr>
        <p:spPr>
          <a:xfrm>
            <a:off x="280417" y="1358110"/>
            <a:ext cx="8329193" cy="5355312"/>
          </a:xfrm>
          <a:prstGeom prst="rect">
            <a:avLst/>
          </a:prstGeom>
          <a:noFill/>
        </p:spPr>
        <p:txBody>
          <a:bodyPr wrap="square" rtlCol="0">
            <a:spAutoFit/>
          </a:bodyPr>
          <a:lstStyle/>
          <a:p>
            <a:r>
              <a:rPr lang="en-US" dirty="0">
                <a:latin typeface="High Tower Text" panose="02040502050506030303" pitchFamily="18" charset="77"/>
              </a:rPr>
              <a:t>On this day we planned to meet with lecturers at the gardens to discuss the up-to-date progress we were at with the project. In terms of the workshop, it was a matter of gathering the resources required for the workshop. At this point, we had posters and fold up leaflets made by Corey P-T and Claire ready to be dotted around areas for people to see. In addition, I had made some mockup QR codes in which the lecturers scanned. In terms of feedback, suggestions such as, changing a couple of words to a different colour were made so that it complemented the style of website. At this moment in time, I was trying to figure out the logistics of how the trail would. For example, finalizing where the QR codes would go, which order the stops would go in and what specific would I take for the hints. </a:t>
            </a:r>
          </a:p>
          <a:p>
            <a:r>
              <a:rPr lang="en-US" dirty="0">
                <a:latin typeface="High Tower Text" panose="02040502050506030303" pitchFamily="18" charset="77"/>
              </a:rPr>
              <a:t>Regarding the entire project, our focuses were finishing off any last bits, making/gathering materials and telling people about the exhibition via posters and Instagram.   </a:t>
            </a:r>
          </a:p>
          <a:p>
            <a:endParaRPr lang="en-US" dirty="0">
              <a:latin typeface="High Tower Text" panose="02040502050506030303" pitchFamily="18" charset="77"/>
            </a:endParaRPr>
          </a:p>
          <a:p>
            <a:r>
              <a:rPr lang="en-US" dirty="0">
                <a:latin typeface="High Tower Text" panose="02040502050506030303" pitchFamily="18" charset="77"/>
              </a:rPr>
              <a:t>After the meeting, my aim whilst I was in the gardens were to take pictures of what would go onto the website as hints. Prior to this I had made a list of what I would want to specifically take photographs of around the gardens making sure I had something at each stop that could give participants an idea of where they would need to go to. </a:t>
            </a:r>
          </a:p>
        </p:txBody>
      </p:sp>
      <p:pic>
        <p:nvPicPr>
          <p:cNvPr id="7" name="Picture 6" descr="A chain on a window&#10;&#10;Description automatically generated">
            <a:extLst>
              <a:ext uri="{FF2B5EF4-FFF2-40B4-BE49-F238E27FC236}">
                <a16:creationId xmlns:a16="http://schemas.microsoft.com/office/drawing/2014/main" id="{43EE519B-11BB-A943-9962-53A1803F1C0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758351" y="81752"/>
            <a:ext cx="1624230" cy="1624230"/>
          </a:xfrm>
          <a:prstGeom prst="rect">
            <a:avLst/>
          </a:prstGeom>
        </p:spPr>
      </p:pic>
      <p:pic>
        <p:nvPicPr>
          <p:cNvPr id="8" name="Picture 7" descr="A close up of a plant&#10;&#10;Description automatically generated">
            <a:extLst>
              <a:ext uri="{FF2B5EF4-FFF2-40B4-BE49-F238E27FC236}">
                <a16:creationId xmlns:a16="http://schemas.microsoft.com/office/drawing/2014/main" id="{915D0297-C554-5895-986B-A107A284040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474639" y="64046"/>
            <a:ext cx="1624230" cy="1624230"/>
          </a:xfrm>
          <a:prstGeom prst="rect">
            <a:avLst/>
          </a:prstGeom>
        </p:spPr>
      </p:pic>
      <p:pic>
        <p:nvPicPr>
          <p:cNvPr id="9" name="Picture 8" descr="A wood carving of a bird&#10;&#10;Description automatically generated">
            <a:extLst>
              <a:ext uri="{FF2B5EF4-FFF2-40B4-BE49-F238E27FC236}">
                <a16:creationId xmlns:a16="http://schemas.microsoft.com/office/drawing/2014/main" id="{FA055C30-FB97-E7D3-D922-439C218BE6D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758351" y="1774726"/>
            <a:ext cx="1624230" cy="1624230"/>
          </a:xfrm>
          <a:prstGeom prst="rect">
            <a:avLst/>
          </a:prstGeom>
        </p:spPr>
      </p:pic>
      <p:pic>
        <p:nvPicPr>
          <p:cNvPr id="10" name="Picture 9" descr="A sundial on a stone surface&#10;&#10;Description automatically generated">
            <a:extLst>
              <a:ext uri="{FF2B5EF4-FFF2-40B4-BE49-F238E27FC236}">
                <a16:creationId xmlns:a16="http://schemas.microsoft.com/office/drawing/2014/main" id="{9211358A-6633-FA11-E9B0-86AC6B7AF4E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474639" y="1774725"/>
            <a:ext cx="1624231" cy="1624231"/>
          </a:xfrm>
          <a:prstGeom prst="rect">
            <a:avLst/>
          </a:prstGeom>
        </p:spPr>
      </p:pic>
      <p:pic>
        <p:nvPicPr>
          <p:cNvPr id="11" name="Picture 10" descr="A close up of a flower&#10;&#10;Description automatically generated">
            <a:extLst>
              <a:ext uri="{FF2B5EF4-FFF2-40B4-BE49-F238E27FC236}">
                <a16:creationId xmlns:a16="http://schemas.microsoft.com/office/drawing/2014/main" id="{A6A71ADB-7380-D834-345F-4EE91BA23423}"/>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8765635" y="3467700"/>
            <a:ext cx="1624230" cy="1624230"/>
          </a:xfrm>
          <a:prstGeom prst="rect">
            <a:avLst/>
          </a:prstGeom>
        </p:spPr>
      </p:pic>
      <p:pic>
        <p:nvPicPr>
          <p:cNvPr id="13" name="Picture 12" descr="A rock wall with moss growing on it&#10;&#10;Description automatically generated">
            <a:extLst>
              <a:ext uri="{FF2B5EF4-FFF2-40B4-BE49-F238E27FC236}">
                <a16:creationId xmlns:a16="http://schemas.microsoft.com/office/drawing/2014/main" id="{1745EC92-31BF-8C5A-9AE1-F3720AAEFE64}"/>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10474637" y="3467700"/>
            <a:ext cx="1624232" cy="1624232"/>
          </a:xfrm>
          <a:prstGeom prst="rect">
            <a:avLst/>
          </a:prstGeom>
        </p:spPr>
      </p:pic>
      <p:pic>
        <p:nvPicPr>
          <p:cNvPr id="14" name="Picture 13" descr="A wooden railing in a room&#10;&#10;Description automatically generated">
            <a:extLst>
              <a:ext uri="{FF2B5EF4-FFF2-40B4-BE49-F238E27FC236}">
                <a16:creationId xmlns:a16="http://schemas.microsoft.com/office/drawing/2014/main" id="{87AAA291-907B-1BC0-B698-BE314501293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8765635" y="5160674"/>
            <a:ext cx="1624230" cy="1624230"/>
          </a:xfrm>
          <a:prstGeom prst="rect">
            <a:avLst/>
          </a:prstGeom>
        </p:spPr>
      </p:pic>
      <p:pic>
        <p:nvPicPr>
          <p:cNvPr id="15" name="Picture 14" descr="A close up of a bench&#10;&#10;Description automatically generated">
            <a:extLst>
              <a:ext uri="{FF2B5EF4-FFF2-40B4-BE49-F238E27FC236}">
                <a16:creationId xmlns:a16="http://schemas.microsoft.com/office/drawing/2014/main" id="{B9F21FA5-6AD7-1346-A44F-6FD24B8DFF84}"/>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10474637" y="5158237"/>
            <a:ext cx="1624232" cy="1626667"/>
          </a:xfrm>
          <a:prstGeom prst="rect">
            <a:avLst/>
          </a:prstGeom>
        </p:spPr>
      </p:pic>
    </p:spTree>
    <p:extLst>
      <p:ext uri="{BB962C8B-B14F-4D97-AF65-F5344CB8AC3E}">
        <p14:creationId xmlns:p14="http://schemas.microsoft.com/office/powerpoint/2010/main" val="37206468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773A959-5022-32DF-2F66-E68F5F2B72C3}"/>
              </a:ext>
            </a:extLst>
          </p:cNvPr>
          <p:cNvSpPr txBox="1"/>
          <p:nvPr/>
        </p:nvSpPr>
        <p:spPr>
          <a:xfrm>
            <a:off x="280416" y="243840"/>
            <a:ext cx="2972450" cy="369332"/>
          </a:xfrm>
          <a:prstGeom prst="rect">
            <a:avLst/>
          </a:prstGeom>
          <a:noFill/>
        </p:spPr>
        <p:txBody>
          <a:bodyPr wrap="square" rtlCol="0">
            <a:spAutoFit/>
          </a:bodyPr>
          <a:lstStyle/>
          <a:p>
            <a:r>
              <a:rPr lang="en-US" dirty="0">
                <a:latin typeface="High Tower Text" panose="02040502050506030303" pitchFamily="18" charset="77"/>
              </a:rPr>
              <a:t>25</a:t>
            </a:r>
            <a:r>
              <a:rPr lang="en-US" baseline="30000" dirty="0">
                <a:latin typeface="High Tower Text" panose="02040502050506030303" pitchFamily="18" charset="77"/>
              </a:rPr>
              <a:t>th</a:t>
            </a:r>
            <a:r>
              <a:rPr lang="en-US" dirty="0">
                <a:latin typeface="High Tower Text" panose="02040502050506030303" pitchFamily="18" charset="77"/>
              </a:rPr>
              <a:t> and 27</a:t>
            </a:r>
            <a:r>
              <a:rPr lang="en-US" baseline="30000" dirty="0">
                <a:latin typeface="High Tower Text" panose="02040502050506030303" pitchFamily="18" charset="77"/>
              </a:rPr>
              <a:t>th</a:t>
            </a:r>
            <a:r>
              <a:rPr lang="en-US" dirty="0">
                <a:latin typeface="High Tower Text" panose="02040502050506030303" pitchFamily="18" charset="77"/>
              </a:rPr>
              <a:t> November</a:t>
            </a:r>
          </a:p>
        </p:txBody>
      </p:sp>
      <p:sp>
        <p:nvSpPr>
          <p:cNvPr id="5" name="TextBox 4">
            <a:extLst>
              <a:ext uri="{FF2B5EF4-FFF2-40B4-BE49-F238E27FC236}">
                <a16:creationId xmlns:a16="http://schemas.microsoft.com/office/drawing/2014/main" id="{2C53167E-979A-2403-686A-BEF1EDF0FF84}"/>
              </a:ext>
            </a:extLst>
          </p:cNvPr>
          <p:cNvSpPr txBox="1"/>
          <p:nvPr/>
        </p:nvSpPr>
        <p:spPr>
          <a:xfrm>
            <a:off x="280415" y="613172"/>
            <a:ext cx="2777577" cy="369332"/>
          </a:xfrm>
          <a:prstGeom prst="rect">
            <a:avLst/>
          </a:prstGeom>
          <a:noFill/>
        </p:spPr>
        <p:txBody>
          <a:bodyPr wrap="square" rtlCol="0">
            <a:spAutoFit/>
          </a:bodyPr>
          <a:lstStyle/>
          <a:p>
            <a:r>
              <a:rPr lang="en-US" dirty="0">
                <a:latin typeface="High Tower Text" panose="02040502050506030303" pitchFamily="18" charset="77"/>
              </a:rPr>
              <a:t>Exhibition</a:t>
            </a:r>
          </a:p>
        </p:txBody>
      </p:sp>
      <p:sp>
        <p:nvSpPr>
          <p:cNvPr id="10" name="TextBox 9">
            <a:extLst>
              <a:ext uri="{FF2B5EF4-FFF2-40B4-BE49-F238E27FC236}">
                <a16:creationId xmlns:a16="http://schemas.microsoft.com/office/drawing/2014/main" id="{98A4EB12-7A2E-4C00-FD74-33AA2681301F}"/>
              </a:ext>
            </a:extLst>
          </p:cNvPr>
          <p:cNvSpPr txBox="1"/>
          <p:nvPr/>
        </p:nvSpPr>
        <p:spPr>
          <a:xfrm>
            <a:off x="280415" y="1081714"/>
            <a:ext cx="11818820" cy="5909310"/>
          </a:xfrm>
          <a:prstGeom prst="rect">
            <a:avLst/>
          </a:prstGeom>
          <a:noFill/>
        </p:spPr>
        <p:txBody>
          <a:bodyPr wrap="square" rtlCol="0">
            <a:spAutoFit/>
          </a:bodyPr>
          <a:lstStyle/>
          <a:p>
            <a:r>
              <a:rPr lang="en-US" dirty="0">
                <a:latin typeface="High Tower Text" panose="02040502050506030303" pitchFamily="18" charset="77"/>
              </a:rPr>
              <a:t>Upon the day of the exhibition, as soon as the entrance to the gardens were open, I immediately put up my QR codes and sign. As the trail did not require myself or anyone to be there due to it being an activity that doesn’t require assistance, it meant I was able to help with the workshop and even do some experimenting myself. We had some ladies come in in the morning and have a go at some cyanotypes and lumen prints. Then towards the afternoon a couple came in and had a go. They stayed for quite a while as it seemed they were enjoying a nice chilled afternoon and were looking for something to do. </a:t>
            </a:r>
          </a:p>
          <a:p>
            <a:r>
              <a:rPr lang="en-US" dirty="0">
                <a:latin typeface="High Tower Text" panose="02040502050506030303" pitchFamily="18" charset="77"/>
              </a:rPr>
              <a:t>On the second day of the exhibition (27</a:t>
            </a:r>
            <a:r>
              <a:rPr lang="en-US" baseline="30000" dirty="0">
                <a:latin typeface="High Tower Text" panose="02040502050506030303" pitchFamily="18" charset="77"/>
              </a:rPr>
              <a:t>th</a:t>
            </a:r>
            <a:r>
              <a:rPr lang="en-US" dirty="0">
                <a:latin typeface="High Tower Text" panose="02040502050506030303" pitchFamily="18" charset="77"/>
              </a:rPr>
              <a:t>), there was a group of the elder generation come in and have a go at creating some prints, the lecturers, Claires daughter and partner, a lady who volunteers at the gardens and a girl who had come on the first day. It was safe to say the second day of the exhibition was a lot busier, but it was overall nice to see a mix of people coming in and trying it. </a:t>
            </a:r>
          </a:p>
          <a:p>
            <a:r>
              <a:rPr lang="en-US" dirty="0">
                <a:latin typeface="High Tower Text" panose="02040502050506030303" pitchFamily="18" charset="77"/>
              </a:rPr>
              <a:t>Due to having some prints already made on the first day, Claire had scanned and printed copies of the prints the public and ourselves had made so that they could be put up on the wall as examples in addition to a book Claire had also made. </a:t>
            </a:r>
          </a:p>
          <a:p>
            <a:r>
              <a:rPr lang="en-US" dirty="0">
                <a:latin typeface="High Tower Text" panose="02040502050506030303" pitchFamily="18" charset="77"/>
              </a:rPr>
              <a:t>In terms of my trail, during the time the lecturers were completing the trail, it came to my attention that I had incorrectly linked one of the pages, in result I had to guide them on where they should have gone next. Other than that, overall, it seemed as though the trail was a success. There were some minor points for improvement, such as a few spelling errors, some dullness on the images and as stated before the incorrect linked page.</a:t>
            </a:r>
          </a:p>
          <a:p>
            <a:r>
              <a:rPr lang="en-US" dirty="0">
                <a:latin typeface="High Tower Text" panose="02040502050506030303" pitchFamily="18" charset="77"/>
              </a:rPr>
              <a:t>I am pleased how the exhibition turned out as I think the trail and workshop did complement each other as different as they were. The communication between between my group was very good as most of seemed to just get on with it and not waste any time. Considering the time limit we had to make an exhibition, my group had made quite a successful exhibition, and I found that it was a really nice way of giving back the community.  </a:t>
            </a:r>
          </a:p>
          <a:p>
            <a:endParaRPr lang="en-US" dirty="0">
              <a:latin typeface="High Tower Text" panose="02040502050506030303" pitchFamily="18" charset="77"/>
            </a:endParaRPr>
          </a:p>
        </p:txBody>
      </p:sp>
    </p:spTree>
    <p:extLst>
      <p:ext uri="{BB962C8B-B14F-4D97-AF65-F5344CB8AC3E}">
        <p14:creationId xmlns:p14="http://schemas.microsoft.com/office/powerpoint/2010/main" val="27640868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several pictures&#10;&#10;Description automatically generated">
            <a:extLst>
              <a:ext uri="{FF2B5EF4-FFF2-40B4-BE49-F238E27FC236}">
                <a16:creationId xmlns:a16="http://schemas.microsoft.com/office/drawing/2014/main" id="{E24E82A1-37D8-1E9B-A476-8E2F421A9155}"/>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581013" y="479657"/>
            <a:ext cx="3262785" cy="1972328"/>
          </a:xfrm>
          <a:prstGeom prst="rect">
            <a:avLst/>
          </a:prstGeom>
        </p:spPr>
      </p:pic>
      <p:pic>
        <p:nvPicPr>
          <p:cNvPr id="9" name="Picture 8" descr="Several pictures on a table&#10;&#10;Description automatically generated">
            <a:extLst>
              <a:ext uri="{FF2B5EF4-FFF2-40B4-BE49-F238E27FC236}">
                <a16:creationId xmlns:a16="http://schemas.microsoft.com/office/drawing/2014/main" id="{FC4BB23D-C46E-0280-3E46-E4915E5BB71D}"/>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81013" y="4654981"/>
            <a:ext cx="3262785" cy="2002258"/>
          </a:xfrm>
          <a:prstGeom prst="rect">
            <a:avLst/>
          </a:prstGeom>
        </p:spPr>
      </p:pic>
      <p:pic>
        <p:nvPicPr>
          <p:cNvPr id="13" name="Picture 12" descr="A group of people sitting at a table&#10;&#10;Description automatically generated">
            <a:extLst>
              <a:ext uri="{FF2B5EF4-FFF2-40B4-BE49-F238E27FC236}">
                <a16:creationId xmlns:a16="http://schemas.microsoft.com/office/drawing/2014/main" id="{0FBC6C75-51BE-287F-3B97-D9C763CB192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8348201" y="2567319"/>
            <a:ext cx="3262785" cy="1972328"/>
          </a:xfrm>
          <a:prstGeom prst="rect">
            <a:avLst/>
          </a:prstGeom>
        </p:spPr>
      </p:pic>
      <p:pic>
        <p:nvPicPr>
          <p:cNvPr id="15" name="Picture 14" descr="A couple of men in beanies and hats&#10;&#10;Description automatically generated">
            <a:extLst>
              <a:ext uri="{FF2B5EF4-FFF2-40B4-BE49-F238E27FC236}">
                <a16:creationId xmlns:a16="http://schemas.microsoft.com/office/drawing/2014/main" id="{41398295-87A2-1F0F-FDB7-2F40E4249365}"/>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3971971" y="479657"/>
            <a:ext cx="4248058" cy="6177582"/>
          </a:xfrm>
          <a:prstGeom prst="rect">
            <a:avLst/>
          </a:prstGeom>
        </p:spPr>
      </p:pic>
      <p:pic>
        <p:nvPicPr>
          <p:cNvPr id="17" name="Picture 16" descr="Several folders with text on them&#10;&#10;Description automatically generated">
            <a:extLst>
              <a:ext uri="{FF2B5EF4-FFF2-40B4-BE49-F238E27FC236}">
                <a16:creationId xmlns:a16="http://schemas.microsoft.com/office/drawing/2014/main" id="{C749DEAB-A38F-BEC1-F05A-2B8F1DA771DE}"/>
              </a:ext>
            </a:extLst>
          </p:cNvPr>
          <p:cNvPicPr>
            <a:picLocks noChangeAspect="1"/>
          </p:cNvPicPr>
          <p:nvPr/>
        </p:nvPicPr>
        <p:blipFill>
          <a:blip r:embed="rId6" cstate="email">
            <a:extLst>
              <a:ext uri="{28A0092B-C50C-407E-A947-70E740481C1C}">
                <a14:useLocalDpi xmlns:a14="http://schemas.microsoft.com/office/drawing/2010/main"/>
              </a:ext>
            </a:extLst>
          </a:blip>
          <a:srcRect/>
          <a:stretch/>
        </p:blipFill>
        <p:spPr>
          <a:xfrm>
            <a:off x="581013" y="2582284"/>
            <a:ext cx="3262784" cy="1972328"/>
          </a:xfrm>
          <a:prstGeom prst="rect">
            <a:avLst/>
          </a:prstGeom>
        </p:spPr>
      </p:pic>
      <p:pic>
        <p:nvPicPr>
          <p:cNvPr id="19" name="Picture 18" descr="Several pictures on a wall&#10;&#10;Description automatically generated">
            <a:extLst>
              <a:ext uri="{FF2B5EF4-FFF2-40B4-BE49-F238E27FC236}">
                <a16:creationId xmlns:a16="http://schemas.microsoft.com/office/drawing/2014/main" id="{E85C6425-0D85-F7E7-F3C1-608100F6BCA1}"/>
              </a:ext>
            </a:extLst>
          </p:cNvPr>
          <p:cNvPicPr>
            <a:picLocks noChangeAspect="1"/>
          </p:cNvPicPr>
          <p:nvPr/>
        </p:nvPicPr>
        <p:blipFill>
          <a:blip r:embed="rId7" cstate="email">
            <a:extLst>
              <a:ext uri="{28A0092B-C50C-407E-A947-70E740481C1C}">
                <a14:useLocalDpi xmlns:a14="http://schemas.microsoft.com/office/drawing/2010/main"/>
              </a:ext>
            </a:extLst>
          </a:blip>
          <a:srcRect/>
          <a:stretch/>
        </p:blipFill>
        <p:spPr>
          <a:xfrm>
            <a:off x="8348203" y="479657"/>
            <a:ext cx="3262784" cy="1972328"/>
          </a:xfrm>
          <a:prstGeom prst="rect">
            <a:avLst/>
          </a:prstGeom>
        </p:spPr>
      </p:pic>
      <p:pic>
        <p:nvPicPr>
          <p:cNvPr id="21" name="Picture 20" descr="A group of framed pictures&#10;&#10;Description automatically generated">
            <a:extLst>
              <a:ext uri="{FF2B5EF4-FFF2-40B4-BE49-F238E27FC236}">
                <a16:creationId xmlns:a16="http://schemas.microsoft.com/office/drawing/2014/main" id="{28B8E6CA-BA0B-494D-2E42-E6CA33C05EBA}"/>
              </a:ext>
            </a:extLst>
          </p:cNvPr>
          <p:cNvPicPr>
            <a:picLocks noChangeAspect="1"/>
          </p:cNvPicPr>
          <p:nvPr/>
        </p:nvPicPr>
        <p:blipFill>
          <a:blip r:embed="rId8" cstate="email">
            <a:extLst>
              <a:ext uri="{28A0092B-C50C-407E-A947-70E740481C1C}">
                <a14:useLocalDpi xmlns:a14="http://schemas.microsoft.com/office/drawing/2010/main"/>
              </a:ext>
            </a:extLst>
          </a:blip>
          <a:srcRect b="-283"/>
          <a:stretch/>
        </p:blipFill>
        <p:spPr>
          <a:xfrm>
            <a:off x="8348202" y="4654981"/>
            <a:ext cx="3262785" cy="1977765"/>
          </a:xfrm>
          <a:prstGeom prst="rect">
            <a:avLst/>
          </a:prstGeom>
        </p:spPr>
      </p:pic>
      <p:sp>
        <p:nvSpPr>
          <p:cNvPr id="24" name="TextBox 23">
            <a:extLst>
              <a:ext uri="{FF2B5EF4-FFF2-40B4-BE49-F238E27FC236}">
                <a16:creationId xmlns:a16="http://schemas.microsoft.com/office/drawing/2014/main" id="{676051F9-DBF2-C0E8-257B-8F083039FFD8}"/>
              </a:ext>
            </a:extLst>
          </p:cNvPr>
          <p:cNvSpPr txBox="1"/>
          <p:nvPr/>
        </p:nvSpPr>
        <p:spPr>
          <a:xfrm>
            <a:off x="4626303" y="16095"/>
            <a:ext cx="2939393" cy="369332"/>
          </a:xfrm>
          <a:prstGeom prst="rect">
            <a:avLst/>
          </a:prstGeom>
          <a:noFill/>
        </p:spPr>
        <p:txBody>
          <a:bodyPr wrap="square" rtlCol="0">
            <a:spAutoFit/>
          </a:bodyPr>
          <a:lstStyle/>
          <a:p>
            <a:r>
              <a:rPr lang="en-US" dirty="0">
                <a:latin typeface="High Tower Text" panose="02040502050506030303" pitchFamily="18" charset="77"/>
              </a:rPr>
              <a:t>Photographs taken by Claire</a:t>
            </a:r>
          </a:p>
        </p:txBody>
      </p:sp>
    </p:spTree>
    <p:extLst>
      <p:ext uri="{BB962C8B-B14F-4D97-AF65-F5344CB8AC3E}">
        <p14:creationId xmlns:p14="http://schemas.microsoft.com/office/powerpoint/2010/main" val="20280799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8F7F9-8EC7-5333-2FD0-6BBE2B5B1B1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76141C9-DD79-B751-7C00-A9023539B6DF}"/>
              </a:ext>
            </a:extLst>
          </p:cNvPr>
          <p:cNvSpPr txBox="1"/>
          <p:nvPr/>
        </p:nvSpPr>
        <p:spPr>
          <a:xfrm>
            <a:off x="3886199" y="2565069"/>
            <a:ext cx="5159829" cy="707886"/>
          </a:xfrm>
          <a:prstGeom prst="rect">
            <a:avLst/>
          </a:prstGeom>
          <a:noFill/>
        </p:spPr>
        <p:txBody>
          <a:bodyPr wrap="square" rtlCol="0">
            <a:spAutoFit/>
          </a:bodyPr>
          <a:lstStyle/>
          <a:p>
            <a:r>
              <a:rPr lang="en-US" sz="4000" dirty="0">
                <a:latin typeface="High Tower Text" panose="02040502050506030303" pitchFamily="18" charset="77"/>
              </a:rPr>
              <a:t>Lumen Hortus Trail</a:t>
            </a:r>
          </a:p>
        </p:txBody>
      </p:sp>
    </p:spTree>
    <p:extLst>
      <p:ext uri="{BB962C8B-B14F-4D97-AF65-F5344CB8AC3E}">
        <p14:creationId xmlns:p14="http://schemas.microsoft.com/office/powerpoint/2010/main" val="2454599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document with text and numbers&#10;&#10;Description automatically generated">
            <a:extLst>
              <a:ext uri="{FF2B5EF4-FFF2-40B4-BE49-F238E27FC236}">
                <a16:creationId xmlns:a16="http://schemas.microsoft.com/office/drawing/2014/main" id="{5485B251-B28E-2AF9-12CF-D3A5B17EB0D5}"/>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31085" y="955152"/>
            <a:ext cx="11929829" cy="4947695"/>
          </a:xfrm>
          <a:prstGeom prst="rect">
            <a:avLst/>
          </a:prstGeom>
        </p:spPr>
      </p:pic>
      <p:sp>
        <p:nvSpPr>
          <p:cNvPr id="7" name="TextBox 6">
            <a:extLst>
              <a:ext uri="{FF2B5EF4-FFF2-40B4-BE49-F238E27FC236}">
                <a16:creationId xmlns:a16="http://schemas.microsoft.com/office/drawing/2014/main" id="{BA7183EC-E036-F196-D4D6-553FA0736606}"/>
              </a:ext>
            </a:extLst>
          </p:cNvPr>
          <p:cNvSpPr txBox="1"/>
          <p:nvPr/>
        </p:nvSpPr>
        <p:spPr>
          <a:xfrm>
            <a:off x="5044440" y="201426"/>
            <a:ext cx="2103120" cy="369332"/>
          </a:xfrm>
          <a:prstGeom prst="rect">
            <a:avLst/>
          </a:prstGeom>
          <a:noFill/>
        </p:spPr>
        <p:txBody>
          <a:bodyPr wrap="square" rtlCol="0">
            <a:spAutoFit/>
          </a:bodyPr>
          <a:lstStyle/>
          <a:p>
            <a:r>
              <a:rPr lang="en-US" dirty="0">
                <a:latin typeface="High Tower Text" panose="02040502050506030303" pitchFamily="18" charset="77"/>
              </a:rPr>
              <a:t>Risk Assessment</a:t>
            </a:r>
          </a:p>
        </p:txBody>
      </p:sp>
    </p:spTree>
    <p:extLst>
      <p:ext uri="{BB962C8B-B14F-4D97-AF65-F5344CB8AC3E}">
        <p14:creationId xmlns:p14="http://schemas.microsoft.com/office/powerpoint/2010/main" val="3367787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F7A017-8D37-2E9C-4434-23DF25694978}"/>
              </a:ext>
            </a:extLst>
          </p:cNvPr>
          <p:cNvSpPr txBox="1"/>
          <p:nvPr/>
        </p:nvSpPr>
        <p:spPr>
          <a:xfrm>
            <a:off x="165731" y="979853"/>
            <a:ext cx="11860538" cy="6186309"/>
          </a:xfrm>
          <a:prstGeom prst="rect">
            <a:avLst/>
          </a:prstGeom>
          <a:noFill/>
        </p:spPr>
        <p:txBody>
          <a:bodyPr wrap="square" rtlCol="0">
            <a:spAutoFit/>
          </a:bodyPr>
          <a:lstStyle/>
          <a:p>
            <a:r>
              <a:rPr lang="en-US" dirty="0">
                <a:latin typeface="High Tower Text" panose="02040502050506030303" pitchFamily="18" charset="77"/>
              </a:rPr>
              <a:t>After getting an official answer to using the gardens for site specific as a group and individually we needed to determine if we were going to be doing a group piece or our own pieces. We came to a unanimous decision that we would be doing our own pieces. When it comes to a group project it’s always a good idea to play to everyone's strengths to ensure each group member is happy and succeed in a smoother running process. I quite enjoy working on editing and creating digitally so I aimed to go in this direction within the project. With inspiration from one of the previous years using QR codes for their site-specific project, I quite liked the idea to do a trail around the gardens. The reasoning behind this being, I wanted to create something fun for the public to take part in, it sits alongside the workshop but its something for people if they wanted an activity to do that requires more independence and it is a way of giving back to the community as they allow the public to come in for free and can see, learn, explore the beautiful array of flowers and plants the gardens have to offer. I was unsure if I wanted this to be focused on the history of the gardens, the plants/ flowers or a bit both, but going around the gardens, I managed to find information on all of these topics and made it primarily on the information of the plants and flowers with a little bit of history. From this I decided that I would use the following stops within the trail: glasshouses (temperate, arid, economic and tropical), Herbaceous Borders, Herb Garden, Rose Terrace and </a:t>
            </a:r>
            <a:r>
              <a:rPr lang="en-US" dirty="0" err="1">
                <a:latin typeface="High Tower Text" panose="02040502050506030303" pitchFamily="18" charset="77"/>
              </a:rPr>
              <a:t>Ty’r</a:t>
            </a:r>
            <a:r>
              <a:rPr lang="en-US" dirty="0">
                <a:latin typeface="High Tower Text" panose="02040502050506030303" pitchFamily="18" charset="77"/>
              </a:rPr>
              <a:t> </a:t>
            </a:r>
            <a:r>
              <a:rPr lang="en-US" dirty="0" err="1">
                <a:latin typeface="High Tower Text" panose="02040502050506030303" pitchFamily="18" charset="77"/>
              </a:rPr>
              <a:t>Blodau</a:t>
            </a:r>
            <a:r>
              <a:rPr lang="en-US" dirty="0">
                <a:latin typeface="High Tower Text" panose="02040502050506030303" pitchFamily="18" charset="77"/>
              </a:rPr>
              <a:t>. The way in which I planned to make the trail was via Wix. I am familiar with Wix as I have used in the past for college and it is also cost free. You do have to pay if you would want a domain name, however under the circumstances that this trail would only be a two-day display, it wasn’t worth the pay. In addition to using Wix I would use platforms such as Adobe Photoshop and Illustrator as I get free access to it being a student. The only materials I would need to spend money on are the laminator pouches for a sign at the beginning of the trail and the QR codes. This trail, as well as the exhibition, would run for 2 days (25</a:t>
            </a:r>
            <a:r>
              <a:rPr lang="en-US" baseline="30000" dirty="0">
                <a:latin typeface="High Tower Text" panose="02040502050506030303" pitchFamily="18" charset="77"/>
              </a:rPr>
              <a:t>th</a:t>
            </a:r>
            <a:r>
              <a:rPr lang="en-US" dirty="0">
                <a:latin typeface="High Tower Text" panose="02040502050506030303" pitchFamily="18" charset="77"/>
              </a:rPr>
              <a:t> and 27</a:t>
            </a:r>
            <a:r>
              <a:rPr lang="en-US" baseline="30000" dirty="0">
                <a:latin typeface="High Tower Text" panose="02040502050506030303" pitchFamily="18" charset="77"/>
              </a:rPr>
              <a:t>th</a:t>
            </a:r>
            <a:r>
              <a:rPr lang="en-US" dirty="0">
                <a:latin typeface="High Tower Text" panose="02040502050506030303" pitchFamily="18" charset="77"/>
              </a:rPr>
              <a:t> November), due to the matter of only having access on the 25</a:t>
            </a:r>
            <a:r>
              <a:rPr lang="en-US" baseline="30000" dirty="0">
                <a:latin typeface="High Tower Text" panose="02040502050506030303" pitchFamily="18" charset="77"/>
              </a:rPr>
              <a:t>th</a:t>
            </a:r>
            <a:r>
              <a:rPr lang="en-US" dirty="0">
                <a:latin typeface="High Tower Text" panose="02040502050506030303" pitchFamily="18" charset="77"/>
              </a:rPr>
              <a:t>, 27</a:t>
            </a:r>
            <a:r>
              <a:rPr lang="en-US" baseline="30000" dirty="0">
                <a:latin typeface="High Tower Text" panose="02040502050506030303" pitchFamily="18" charset="77"/>
              </a:rPr>
              <a:t>th</a:t>
            </a:r>
            <a:r>
              <a:rPr lang="en-US" dirty="0">
                <a:latin typeface="High Tower Text" panose="02040502050506030303" pitchFamily="18" charset="77"/>
              </a:rPr>
              <a:t> and 29</a:t>
            </a:r>
            <a:r>
              <a:rPr lang="en-US" baseline="30000" dirty="0">
                <a:latin typeface="High Tower Text" panose="02040502050506030303" pitchFamily="18" charset="77"/>
              </a:rPr>
              <a:t>th</a:t>
            </a:r>
            <a:r>
              <a:rPr lang="en-US" dirty="0">
                <a:latin typeface="High Tower Text" panose="02040502050506030303" pitchFamily="18" charset="77"/>
              </a:rPr>
              <a:t>. We only decided to do the 2 days as we felt it was enough time for people to come in to try the trail and take part in the workshop. </a:t>
            </a:r>
          </a:p>
          <a:p>
            <a:endParaRPr lang="en-US" dirty="0">
              <a:latin typeface="High Tower Text" panose="02040502050506030303" pitchFamily="18" charset="77"/>
            </a:endParaRPr>
          </a:p>
        </p:txBody>
      </p:sp>
    </p:spTree>
    <p:extLst>
      <p:ext uri="{BB962C8B-B14F-4D97-AF65-F5344CB8AC3E}">
        <p14:creationId xmlns:p14="http://schemas.microsoft.com/office/powerpoint/2010/main" val="2110164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CA632C-8F06-1B19-53B7-94C644B7E77D}"/>
              </a:ext>
            </a:extLst>
          </p:cNvPr>
          <p:cNvSpPr txBox="1"/>
          <p:nvPr/>
        </p:nvSpPr>
        <p:spPr>
          <a:xfrm>
            <a:off x="241935" y="1182098"/>
            <a:ext cx="5285408" cy="5078313"/>
          </a:xfrm>
          <a:prstGeom prst="rect">
            <a:avLst/>
          </a:prstGeom>
          <a:noFill/>
        </p:spPr>
        <p:txBody>
          <a:bodyPr wrap="square" rtlCol="0">
            <a:spAutoFit/>
          </a:bodyPr>
          <a:lstStyle/>
          <a:p>
            <a:r>
              <a:rPr lang="en-US" dirty="0">
                <a:latin typeface="High Tower Text" panose="02040502050506030303" pitchFamily="18" charset="77"/>
              </a:rPr>
              <a:t>As there 8 different stops along the trail, there were going to 8 questions. My plan for the trail would be that you scan a QR code at the beginning of the trail which would lead you to a page that tells you the rules and what to do, taking you then to your first question. The questions would be multiple choice and once you have answered the question correctly, it would take you onto a page where you would see a picture that gives you a clue as to where you would need to head next. Underneath would be a clue that gives you a little extra guidance. Once you have gone to the next location you repeat the process until you get to the end. The way in which the start would work is by having a sign that introduces you to the trail and on the sign would be the first QR code to scan. This sign would be placed at the beginning of the entrance as it welcomes you inside to the beautiful Botanical Gardens. </a:t>
            </a:r>
          </a:p>
        </p:txBody>
      </p:sp>
      <p:pic>
        <p:nvPicPr>
          <p:cNvPr id="3" name="Picture 2" descr="A sign on a gate&#10;&#10;Description automatically generated">
            <a:extLst>
              <a:ext uri="{FF2B5EF4-FFF2-40B4-BE49-F238E27FC236}">
                <a16:creationId xmlns:a16="http://schemas.microsoft.com/office/drawing/2014/main" id="{8B4682A5-3B7E-DC8C-B896-2FD2BC0BC5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096000" y="385050"/>
            <a:ext cx="4406521" cy="5875361"/>
          </a:xfrm>
          <a:prstGeom prst="rect">
            <a:avLst/>
          </a:prstGeom>
        </p:spPr>
      </p:pic>
      <p:sp>
        <p:nvSpPr>
          <p:cNvPr id="5" name="TextBox 4">
            <a:extLst>
              <a:ext uri="{FF2B5EF4-FFF2-40B4-BE49-F238E27FC236}">
                <a16:creationId xmlns:a16="http://schemas.microsoft.com/office/drawing/2014/main" id="{CC77D010-5F28-E859-5771-E230C8A7540D}"/>
              </a:ext>
            </a:extLst>
          </p:cNvPr>
          <p:cNvSpPr txBox="1"/>
          <p:nvPr/>
        </p:nvSpPr>
        <p:spPr>
          <a:xfrm>
            <a:off x="2047164" y="385050"/>
            <a:ext cx="1910687" cy="369332"/>
          </a:xfrm>
          <a:prstGeom prst="rect">
            <a:avLst/>
          </a:prstGeom>
          <a:noFill/>
        </p:spPr>
        <p:txBody>
          <a:bodyPr wrap="square" rtlCol="0">
            <a:spAutoFit/>
          </a:bodyPr>
          <a:lstStyle/>
          <a:p>
            <a:r>
              <a:rPr lang="en-US" dirty="0">
                <a:latin typeface="High Tower Text" panose="02040502050506030303" pitchFamily="18" charset="77"/>
              </a:rPr>
              <a:t>About the trail</a:t>
            </a:r>
          </a:p>
        </p:txBody>
      </p:sp>
    </p:spTree>
    <p:extLst>
      <p:ext uri="{BB962C8B-B14F-4D97-AF65-F5344CB8AC3E}">
        <p14:creationId xmlns:p14="http://schemas.microsoft.com/office/powerpoint/2010/main" val="66454059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descr="A screenshot of a phone&#10;&#10;Description automatically generated">
            <a:extLst>
              <a:ext uri="{FF2B5EF4-FFF2-40B4-BE49-F238E27FC236}">
                <a16:creationId xmlns:a16="http://schemas.microsoft.com/office/drawing/2014/main" id="{64004545-2219-658F-106F-646145A635AA}"/>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0" y="121341"/>
            <a:ext cx="3491929" cy="6615317"/>
          </a:xfrm>
        </p:spPr>
      </p:pic>
      <p:sp>
        <p:nvSpPr>
          <p:cNvPr id="11" name="TextBox 10">
            <a:extLst>
              <a:ext uri="{FF2B5EF4-FFF2-40B4-BE49-F238E27FC236}">
                <a16:creationId xmlns:a16="http://schemas.microsoft.com/office/drawing/2014/main" id="{E896ACE3-3FAC-D044-5F31-20C287683DD5}"/>
              </a:ext>
            </a:extLst>
          </p:cNvPr>
          <p:cNvSpPr txBox="1"/>
          <p:nvPr/>
        </p:nvSpPr>
        <p:spPr>
          <a:xfrm>
            <a:off x="4134660" y="797509"/>
            <a:ext cx="7354956" cy="2031325"/>
          </a:xfrm>
          <a:prstGeom prst="rect">
            <a:avLst/>
          </a:prstGeom>
          <a:noFill/>
        </p:spPr>
        <p:txBody>
          <a:bodyPr wrap="square" rtlCol="0">
            <a:spAutoFit/>
          </a:bodyPr>
          <a:lstStyle/>
          <a:p>
            <a:r>
              <a:rPr lang="en-US" b="1" dirty="0">
                <a:latin typeface="High Tower Text" panose="02040502050506030303" pitchFamily="18" charset="77"/>
              </a:rPr>
              <a:t>Font</a:t>
            </a:r>
          </a:p>
          <a:p>
            <a:r>
              <a:rPr lang="en-US" dirty="0">
                <a:latin typeface="High Tower Text" panose="02040502050506030303" pitchFamily="18" charset="77"/>
              </a:rPr>
              <a:t>The font used throughout the website is Adobe Caslon. I used this font as its similar to the Times New Roman used on the Lumen Hortus posters. Although the trail is separate to the workshop, I wanted the trail to have the same style as it all sits under the title of Lumen Hortus. As well as this, I think this font adds a quite classic look to it considering the gardens is quite old and has so much history, this font compliments that factor. </a:t>
            </a:r>
          </a:p>
        </p:txBody>
      </p:sp>
      <p:sp>
        <p:nvSpPr>
          <p:cNvPr id="12" name="TextBox 11">
            <a:extLst>
              <a:ext uri="{FF2B5EF4-FFF2-40B4-BE49-F238E27FC236}">
                <a16:creationId xmlns:a16="http://schemas.microsoft.com/office/drawing/2014/main" id="{FDAF1414-0ACB-EEDC-C4E4-1F4F8C823F8A}"/>
              </a:ext>
            </a:extLst>
          </p:cNvPr>
          <p:cNvSpPr txBox="1"/>
          <p:nvPr/>
        </p:nvSpPr>
        <p:spPr>
          <a:xfrm>
            <a:off x="4134660" y="2828834"/>
            <a:ext cx="7354956" cy="1200329"/>
          </a:xfrm>
          <a:prstGeom prst="rect">
            <a:avLst/>
          </a:prstGeom>
          <a:noFill/>
        </p:spPr>
        <p:txBody>
          <a:bodyPr wrap="square" rtlCol="0">
            <a:spAutoFit/>
          </a:bodyPr>
          <a:lstStyle/>
          <a:p>
            <a:r>
              <a:rPr lang="en-US" b="1" dirty="0">
                <a:latin typeface="High Tower Text" panose="02040502050506030303" pitchFamily="18" charset="77"/>
              </a:rPr>
              <a:t>Background</a:t>
            </a:r>
          </a:p>
          <a:p>
            <a:r>
              <a:rPr lang="en-US" dirty="0">
                <a:latin typeface="High Tower Text" panose="02040502050506030303" pitchFamily="18" charset="77"/>
              </a:rPr>
              <a:t>As mentioned before, I wanted this to have the same style as Lumen Hortus in general, so with use of a lumen print created by Claire, I used this as the background. </a:t>
            </a:r>
          </a:p>
        </p:txBody>
      </p:sp>
      <p:sp>
        <p:nvSpPr>
          <p:cNvPr id="13" name="TextBox 12">
            <a:extLst>
              <a:ext uri="{FF2B5EF4-FFF2-40B4-BE49-F238E27FC236}">
                <a16:creationId xmlns:a16="http://schemas.microsoft.com/office/drawing/2014/main" id="{95CFAC45-9C89-BDD4-F809-B3F2E795E595}"/>
              </a:ext>
            </a:extLst>
          </p:cNvPr>
          <p:cNvSpPr txBox="1"/>
          <p:nvPr/>
        </p:nvSpPr>
        <p:spPr>
          <a:xfrm>
            <a:off x="4134660" y="4259994"/>
            <a:ext cx="7354956" cy="1477328"/>
          </a:xfrm>
          <a:prstGeom prst="rect">
            <a:avLst/>
          </a:prstGeom>
          <a:noFill/>
        </p:spPr>
        <p:txBody>
          <a:bodyPr wrap="square" rtlCol="0">
            <a:spAutoFit/>
          </a:bodyPr>
          <a:lstStyle/>
          <a:p>
            <a:r>
              <a:rPr lang="en-US" b="1" dirty="0">
                <a:latin typeface="High Tower Text" panose="02040502050506030303" pitchFamily="18" charset="77"/>
              </a:rPr>
              <a:t>Text colour</a:t>
            </a:r>
          </a:p>
          <a:p>
            <a:r>
              <a:rPr lang="en-US" dirty="0">
                <a:latin typeface="High Tower Text" panose="02040502050506030303" pitchFamily="18" charset="77"/>
              </a:rPr>
              <a:t>I predominately use white throughout the trail, but in some areas, I use kind of blue colour you get on a cyanotypes. I managed to get this blue by using the eyedrop tool on photoshop and used it on a cyanotype scanned image. </a:t>
            </a:r>
          </a:p>
        </p:txBody>
      </p:sp>
    </p:spTree>
    <p:extLst>
      <p:ext uri="{BB962C8B-B14F-4D97-AF65-F5344CB8AC3E}">
        <p14:creationId xmlns:p14="http://schemas.microsoft.com/office/powerpoint/2010/main" val="11035372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79B6CACD-DB49-3235-9FD8-B9EB2105A177}"/>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32522" y="132520"/>
            <a:ext cx="3343705" cy="6533323"/>
          </a:xfrm>
          <a:prstGeom prst="rect">
            <a:avLst/>
          </a:prstGeom>
        </p:spPr>
      </p:pic>
      <p:sp>
        <p:nvSpPr>
          <p:cNvPr id="6" name="TextBox 5">
            <a:extLst>
              <a:ext uri="{FF2B5EF4-FFF2-40B4-BE49-F238E27FC236}">
                <a16:creationId xmlns:a16="http://schemas.microsoft.com/office/drawing/2014/main" id="{B2061507-9A05-D02C-9A49-05ECE1B7F987}"/>
              </a:ext>
            </a:extLst>
          </p:cNvPr>
          <p:cNvSpPr txBox="1"/>
          <p:nvPr/>
        </p:nvSpPr>
        <p:spPr>
          <a:xfrm>
            <a:off x="3803371" y="298172"/>
            <a:ext cx="8123585" cy="2585323"/>
          </a:xfrm>
          <a:prstGeom prst="rect">
            <a:avLst/>
          </a:prstGeom>
          <a:noFill/>
        </p:spPr>
        <p:txBody>
          <a:bodyPr wrap="square" rtlCol="0">
            <a:spAutoFit/>
          </a:bodyPr>
          <a:lstStyle/>
          <a:p>
            <a:r>
              <a:rPr lang="en-US" dirty="0">
                <a:latin typeface="High Tower Text" panose="02040502050506030303" pitchFamily="18" charset="77"/>
              </a:rPr>
              <a:t>Aside from the first question page, the first section gives you a bit of information on the stop you would currently be stood in.</a:t>
            </a:r>
          </a:p>
          <a:p>
            <a:endParaRPr lang="en-US" dirty="0">
              <a:latin typeface="High Tower Text" panose="02040502050506030303" pitchFamily="18" charset="77"/>
            </a:endParaRPr>
          </a:p>
          <a:p>
            <a:r>
              <a:rPr lang="en-US" dirty="0">
                <a:latin typeface="High Tower Text" panose="02040502050506030303" pitchFamily="18" charset="77"/>
              </a:rPr>
              <a:t>Underneath you would have the question linking to that stop, followed by four multiple choice options with one taking you do the next hints. </a:t>
            </a:r>
          </a:p>
          <a:p>
            <a:endParaRPr lang="en-US" dirty="0">
              <a:latin typeface="High Tower Text" panose="02040502050506030303" pitchFamily="18" charset="77"/>
            </a:endParaRPr>
          </a:p>
          <a:p>
            <a:r>
              <a:rPr lang="en-US" dirty="0">
                <a:latin typeface="High Tower Text" panose="02040502050506030303" pitchFamily="18" charset="77"/>
              </a:rPr>
              <a:t>When deciding what the other options would be, I wanted them to be similar to what the correct answer could be but not so different that it is too obvious what the correct answer is. </a:t>
            </a:r>
          </a:p>
        </p:txBody>
      </p:sp>
      <p:sp>
        <p:nvSpPr>
          <p:cNvPr id="9" name="TextBox 8">
            <a:extLst>
              <a:ext uri="{FF2B5EF4-FFF2-40B4-BE49-F238E27FC236}">
                <a16:creationId xmlns:a16="http://schemas.microsoft.com/office/drawing/2014/main" id="{F76E54F1-F76D-29F4-82DE-A3A93F242A47}"/>
              </a:ext>
            </a:extLst>
          </p:cNvPr>
          <p:cNvSpPr txBox="1"/>
          <p:nvPr/>
        </p:nvSpPr>
        <p:spPr>
          <a:xfrm>
            <a:off x="3973674" y="3731917"/>
            <a:ext cx="6166613" cy="369332"/>
          </a:xfrm>
          <a:prstGeom prst="rect">
            <a:avLst/>
          </a:prstGeom>
          <a:noFill/>
        </p:spPr>
        <p:txBody>
          <a:bodyPr wrap="square" rtlCol="0">
            <a:spAutoFit/>
          </a:bodyPr>
          <a:lstStyle/>
          <a:p>
            <a:r>
              <a:rPr lang="en-US" dirty="0">
                <a:latin typeface="High Tower Text" panose="02040502050506030303" pitchFamily="18" charset="77"/>
              </a:rPr>
              <a:t>Link to screen recording on how to the buttons were made</a:t>
            </a:r>
          </a:p>
        </p:txBody>
      </p:sp>
      <p:sp>
        <p:nvSpPr>
          <p:cNvPr id="7" name="TextBox 6">
            <a:extLst>
              <a:ext uri="{FF2B5EF4-FFF2-40B4-BE49-F238E27FC236}">
                <a16:creationId xmlns:a16="http://schemas.microsoft.com/office/drawing/2014/main" id="{00EDAA9D-9EE1-525D-5410-9898D36688BD}"/>
              </a:ext>
            </a:extLst>
          </p:cNvPr>
          <p:cNvSpPr txBox="1"/>
          <p:nvPr/>
        </p:nvSpPr>
        <p:spPr>
          <a:xfrm>
            <a:off x="5138382" y="4765005"/>
            <a:ext cx="3459707" cy="369332"/>
          </a:xfrm>
          <a:prstGeom prst="rect">
            <a:avLst/>
          </a:prstGeom>
          <a:noFill/>
        </p:spPr>
        <p:txBody>
          <a:bodyPr wrap="square">
            <a:spAutoFit/>
          </a:bodyPr>
          <a:lstStyle/>
          <a:p>
            <a:r>
              <a:rPr lang="en-US" dirty="0">
                <a:latin typeface="High Tower Text" panose="02040502050506030303" pitchFamily="18" charset="77"/>
                <a:hlinkClick r:id="rId3"/>
              </a:rPr>
              <a:t>https://youtu.be/QKca02zogX8</a:t>
            </a:r>
            <a:r>
              <a:rPr lang="en-US" dirty="0">
                <a:latin typeface="High Tower Text" panose="02040502050506030303" pitchFamily="18" charset="77"/>
              </a:rPr>
              <a:t> </a:t>
            </a:r>
          </a:p>
        </p:txBody>
      </p:sp>
    </p:spTree>
    <p:extLst>
      <p:ext uri="{BB962C8B-B14F-4D97-AF65-F5344CB8AC3E}">
        <p14:creationId xmlns:p14="http://schemas.microsoft.com/office/powerpoint/2010/main" val="5250918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phone&#10;&#10;Description automatically generated">
            <a:extLst>
              <a:ext uri="{FF2B5EF4-FFF2-40B4-BE49-F238E27FC236}">
                <a16:creationId xmlns:a16="http://schemas.microsoft.com/office/drawing/2014/main" id="{9A9AFD67-62B0-F8D9-A858-CBDF9FB07D56}"/>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19269" y="135834"/>
            <a:ext cx="3415134" cy="6586331"/>
          </a:xfrm>
          <a:prstGeom prst="rect">
            <a:avLst/>
          </a:prstGeom>
        </p:spPr>
      </p:pic>
      <p:sp>
        <p:nvSpPr>
          <p:cNvPr id="6" name="TextBox 5">
            <a:extLst>
              <a:ext uri="{FF2B5EF4-FFF2-40B4-BE49-F238E27FC236}">
                <a16:creationId xmlns:a16="http://schemas.microsoft.com/office/drawing/2014/main" id="{FCBAAB2E-BCB5-C253-8F3C-93ACC9D998A1}"/>
              </a:ext>
            </a:extLst>
          </p:cNvPr>
          <p:cNvSpPr txBox="1"/>
          <p:nvPr/>
        </p:nvSpPr>
        <p:spPr>
          <a:xfrm>
            <a:off x="4673123" y="1010477"/>
            <a:ext cx="6056242" cy="923330"/>
          </a:xfrm>
          <a:prstGeom prst="rect">
            <a:avLst/>
          </a:prstGeom>
          <a:noFill/>
        </p:spPr>
        <p:txBody>
          <a:bodyPr wrap="square" rtlCol="0">
            <a:spAutoFit/>
          </a:bodyPr>
          <a:lstStyle/>
          <a:p>
            <a:r>
              <a:rPr lang="en-US" dirty="0">
                <a:latin typeface="High Tower Text" panose="02040502050506030303" pitchFamily="18" charset="77"/>
              </a:rPr>
              <a:t>If you were to get the answer wrong, this is the page it take you to but you can simply just press the ‘try again’ button and it will take you back to the question page.</a:t>
            </a:r>
          </a:p>
        </p:txBody>
      </p:sp>
      <p:sp>
        <p:nvSpPr>
          <p:cNvPr id="12" name="TextBox 11">
            <a:extLst>
              <a:ext uri="{FF2B5EF4-FFF2-40B4-BE49-F238E27FC236}">
                <a16:creationId xmlns:a16="http://schemas.microsoft.com/office/drawing/2014/main" id="{35D2A31E-0C7F-25EA-5D50-DC43FC68A8C9}"/>
              </a:ext>
            </a:extLst>
          </p:cNvPr>
          <p:cNvSpPr txBox="1"/>
          <p:nvPr/>
        </p:nvSpPr>
        <p:spPr>
          <a:xfrm>
            <a:off x="5168347" y="2584173"/>
            <a:ext cx="6186590" cy="369332"/>
          </a:xfrm>
          <a:prstGeom prst="rect">
            <a:avLst/>
          </a:prstGeom>
          <a:noFill/>
        </p:spPr>
        <p:txBody>
          <a:bodyPr wrap="square" rtlCol="0">
            <a:spAutoFit/>
          </a:bodyPr>
          <a:lstStyle/>
          <a:p>
            <a:r>
              <a:rPr lang="en-US" dirty="0">
                <a:latin typeface="High Tower Text" panose="02040502050506030303" pitchFamily="18" charset="77"/>
              </a:rPr>
              <a:t>Link to screen recording on how the sad face was edited in</a:t>
            </a:r>
          </a:p>
        </p:txBody>
      </p:sp>
      <p:sp>
        <p:nvSpPr>
          <p:cNvPr id="4" name="TextBox 3">
            <a:extLst>
              <a:ext uri="{FF2B5EF4-FFF2-40B4-BE49-F238E27FC236}">
                <a16:creationId xmlns:a16="http://schemas.microsoft.com/office/drawing/2014/main" id="{C2CEEF5F-0B04-936D-9958-A0424EC49F59}"/>
              </a:ext>
            </a:extLst>
          </p:cNvPr>
          <p:cNvSpPr txBox="1"/>
          <p:nvPr/>
        </p:nvSpPr>
        <p:spPr>
          <a:xfrm>
            <a:off x="5993677" y="3590644"/>
            <a:ext cx="3573404" cy="369332"/>
          </a:xfrm>
          <a:prstGeom prst="rect">
            <a:avLst/>
          </a:prstGeom>
          <a:noFill/>
        </p:spPr>
        <p:txBody>
          <a:bodyPr wrap="square">
            <a:spAutoFit/>
          </a:bodyPr>
          <a:lstStyle/>
          <a:p>
            <a:r>
              <a:rPr lang="en-US" dirty="0">
                <a:latin typeface="High Tower Text" panose="02040502050506030303" pitchFamily="18" charset="77"/>
                <a:hlinkClick r:id="rId3"/>
              </a:rPr>
              <a:t>https://youtu.be/vc8q-CWgN7w</a:t>
            </a:r>
            <a:r>
              <a:rPr lang="en-US" dirty="0">
                <a:latin typeface="High Tower Text" panose="02040502050506030303" pitchFamily="18" charset="77"/>
              </a:rPr>
              <a:t> </a:t>
            </a:r>
          </a:p>
        </p:txBody>
      </p:sp>
    </p:spTree>
    <p:extLst>
      <p:ext uri="{BB962C8B-B14F-4D97-AF65-F5344CB8AC3E}">
        <p14:creationId xmlns:p14="http://schemas.microsoft.com/office/powerpoint/2010/main" val="2965207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oster with a chain from a window&#10;&#10;Description automatically generated">
            <a:extLst>
              <a:ext uri="{FF2B5EF4-FFF2-40B4-BE49-F238E27FC236}">
                <a16:creationId xmlns:a16="http://schemas.microsoft.com/office/drawing/2014/main" id="{600D47D9-139E-2A6D-0624-7CE4BC639596}"/>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0" y="0"/>
            <a:ext cx="3644348" cy="6835332"/>
          </a:xfrm>
          <a:prstGeom prst="rect">
            <a:avLst/>
          </a:prstGeom>
        </p:spPr>
      </p:pic>
      <p:sp>
        <p:nvSpPr>
          <p:cNvPr id="7" name="TextBox 6">
            <a:extLst>
              <a:ext uri="{FF2B5EF4-FFF2-40B4-BE49-F238E27FC236}">
                <a16:creationId xmlns:a16="http://schemas.microsoft.com/office/drawing/2014/main" id="{3657CD76-CA9E-8B1E-ABE5-662F7943FEB8}"/>
              </a:ext>
            </a:extLst>
          </p:cNvPr>
          <p:cNvSpPr txBox="1"/>
          <p:nvPr/>
        </p:nvSpPr>
        <p:spPr>
          <a:xfrm>
            <a:off x="4439479" y="474484"/>
            <a:ext cx="2955235" cy="2862322"/>
          </a:xfrm>
          <a:prstGeom prst="rect">
            <a:avLst/>
          </a:prstGeom>
          <a:noFill/>
        </p:spPr>
        <p:txBody>
          <a:bodyPr wrap="square" rtlCol="0">
            <a:spAutoFit/>
          </a:bodyPr>
          <a:lstStyle/>
          <a:p>
            <a:r>
              <a:rPr lang="en-US" dirty="0">
                <a:latin typeface="High Tower Text" panose="02040502050506030303" pitchFamily="18" charset="77"/>
              </a:rPr>
              <a:t>This is the page you will get taken for every correct answer. For each correct answer is a different image to help give a clue as to where to find the next QR code. Underneath is a hint that provides an extra bit of help to get to the right location. </a:t>
            </a:r>
          </a:p>
        </p:txBody>
      </p:sp>
      <p:pic>
        <p:nvPicPr>
          <p:cNvPr id="8" name="Picture 7" descr="A screenshot of a cellphone&#10;&#10;Description automatically generated">
            <a:extLst>
              <a:ext uri="{FF2B5EF4-FFF2-40B4-BE49-F238E27FC236}">
                <a16:creationId xmlns:a16="http://schemas.microsoft.com/office/drawing/2014/main" id="{72FF98EE-8FEC-D80F-2034-04F2DB18C6C4}"/>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8189846" y="154318"/>
            <a:ext cx="3869636" cy="6526696"/>
          </a:xfrm>
          <a:prstGeom prst="rect">
            <a:avLst/>
          </a:prstGeom>
        </p:spPr>
      </p:pic>
      <p:sp>
        <p:nvSpPr>
          <p:cNvPr id="9" name="TextBox 8">
            <a:extLst>
              <a:ext uri="{FF2B5EF4-FFF2-40B4-BE49-F238E27FC236}">
                <a16:creationId xmlns:a16="http://schemas.microsoft.com/office/drawing/2014/main" id="{8A9E77DF-76A4-5BD7-56DD-20684B6621F1}"/>
              </a:ext>
            </a:extLst>
          </p:cNvPr>
          <p:cNvSpPr txBox="1"/>
          <p:nvPr/>
        </p:nvSpPr>
        <p:spPr>
          <a:xfrm>
            <a:off x="4433473" y="3889661"/>
            <a:ext cx="3325053" cy="2308324"/>
          </a:xfrm>
          <a:prstGeom prst="rect">
            <a:avLst/>
          </a:prstGeom>
          <a:noFill/>
        </p:spPr>
        <p:txBody>
          <a:bodyPr wrap="square" rtlCol="0">
            <a:spAutoFit/>
          </a:bodyPr>
          <a:lstStyle/>
          <a:p>
            <a:r>
              <a:rPr lang="en-US" dirty="0">
                <a:latin typeface="High Tower Text" panose="02040502050506030303" pitchFamily="18" charset="77"/>
              </a:rPr>
              <a:t>This is what you come to when you reach the end of the trail. It shows a little thank you for those that completed the trail and informs them on the cyanotype and lumen print workshop and what date and time it is open. </a:t>
            </a:r>
          </a:p>
        </p:txBody>
      </p:sp>
      <p:cxnSp>
        <p:nvCxnSpPr>
          <p:cNvPr id="11" name="Straight Arrow Connector 10">
            <a:extLst>
              <a:ext uri="{FF2B5EF4-FFF2-40B4-BE49-F238E27FC236}">
                <a16:creationId xmlns:a16="http://schemas.microsoft.com/office/drawing/2014/main" id="{BFFF1B9A-542E-2299-0856-F51D5F5D5218}"/>
              </a:ext>
            </a:extLst>
          </p:cNvPr>
          <p:cNvCxnSpPr>
            <a:stCxn id="7" idx="1"/>
          </p:cNvCxnSpPr>
          <p:nvPr/>
        </p:nvCxnSpPr>
        <p:spPr>
          <a:xfrm flipH="1">
            <a:off x="3644348" y="1905645"/>
            <a:ext cx="795131" cy="164593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41B396FC-555C-8FE6-04BE-AFA46E562CE2}"/>
              </a:ext>
            </a:extLst>
          </p:cNvPr>
          <p:cNvCxnSpPr>
            <a:cxnSpLocks/>
            <a:endCxn id="8" idx="1"/>
          </p:cNvCxnSpPr>
          <p:nvPr/>
        </p:nvCxnSpPr>
        <p:spPr>
          <a:xfrm flipV="1">
            <a:off x="7553739" y="3417666"/>
            <a:ext cx="636107" cy="16261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4385165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blue and white leafy background&#10;&#10;Description automatically generated">
            <a:extLst>
              <a:ext uri="{FF2B5EF4-FFF2-40B4-BE49-F238E27FC236}">
                <a16:creationId xmlns:a16="http://schemas.microsoft.com/office/drawing/2014/main" id="{F9CFC225-4914-47F4-180F-579339D6E70A}"/>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19270" y="106017"/>
            <a:ext cx="3440462" cy="6674811"/>
          </a:xfrm>
          <a:prstGeom prst="rect">
            <a:avLst/>
          </a:prstGeom>
        </p:spPr>
      </p:pic>
      <p:pic>
        <p:nvPicPr>
          <p:cNvPr id="9" name="Picture 8" descr="A poster with a chain from a window&#10;&#10;Description automatically generated">
            <a:extLst>
              <a:ext uri="{FF2B5EF4-FFF2-40B4-BE49-F238E27FC236}">
                <a16:creationId xmlns:a16="http://schemas.microsoft.com/office/drawing/2014/main" id="{D36650F2-002A-1BDA-33D6-EF17A3B287C7}"/>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3684104" y="186384"/>
            <a:ext cx="3551583" cy="516835"/>
          </a:xfrm>
          <a:prstGeom prst="rect">
            <a:avLst/>
          </a:prstGeom>
        </p:spPr>
      </p:pic>
      <p:cxnSp>
        <p:nvCxnSpPr>
          <p:cNvPr id="11" name="Straight Arrow Connector 10">
            <a:extLst>
              <a:ext uri="{FF2B5EF4-FFF2-40B4-BE49-F238E27FC236}">
                <a16:creationId xmlns:a16="http://schemas.microsoft.com/office/drawing/2014/main" id="{28B5D23E-D0D1-BF6C-A967-FC91838C2A13}"/>
              </a:ext>
            </a:extLst>
          </p:cNvPr>
          <p:cNvCxnSpPr>
            <a:cxnSpLocks/>
          </p:cNvCxnSpPr>
          <p:nvPr/>
        </p:nvCxnSpPr>
        <p:spPr>
          <a:xfrm flipH="1">
            <a:off x="3684104" y="703219"/>
            <a:ext cx="3233531" cy="99305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2" name="TextBox 11">
            <a:extLst>
              <a:ext uri="{FF2B5EF4-FFF2-40B4-BE49-F238E27FC236}">
                <a16:creationId xmlns:a16="http://schemas.microsoft.com/office/drawing/2014/main" id="{1672E44C-F6DE-B9A3-6CED-BBE3A5C246D7}"/>
              </a:ext>
            </a:extLst>
          </p:cNvPr>
          <p:cNvSpPr txBox="1"/>
          <p:nvPr/>
        </p:nvSpPr>
        <p:spPr>
          <a:xfrm>
            <a:off x="5746288" y="1072890"/>
            <a:ext cx="6214796" cy="2062103"/>
          </a:xfrm>
          <a:prstGeom prst="rect">
            <a:avLst/>
          </a:prstGeom>
          <a:noFill/>
        </p:spPr>
        <p:txBody>
          <a:bodyPr wrap="square" rtlCol="0">
            <a:spAutoFit/>
          </a:bodyPr>
          <a:lstStyle/>
          <a:p>
            <a:r>
              <a:rPr lang="en-US" sz="1600" dirty="0">
                <a:latin typeface="High Tower Text" panose="02040502050506030303" pitchFamily="18" charset="77"/>
              </a:rPr>
              <a:t>Once you press the three lines in the top right corner, you will get taken to a drop-down menu in which you can either go back to the stat of the trail or go to the map. To create some contrast, I used another print Claire to use as the background, making it fit the theme. I wanted one to be a cyanotype as it compliments the lumen prints which are predominantly used and I didn’t want the background to be the same for everything, so I found it fitted quite nicely as the drop-down menu background. </a:t>
            </a:r>
          </a:p>
        </p:txBody>
      </p:sp>
      <p:pic>
        <p:nvPicPr>
          <p:cNvPr id="13" name="Picture 12" descr="A screenshot of a computer&#10;&#10;Description automatically generated">
            <a:extLst>
              <a:ext uri="{FF2B5EF4-FFF2-40B4-BE49-F238E27FC236}">
                <a16:creationId xmlns:a16="http://schemas.microsoft.com/office/drawing/2014/main" id="{2ED719DF-B6FC-7632-72DB-795C3052BF9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856996" y="3723007"/>
            <a:ext cx="5993380" cy="2974259"/>
          </a:xfrm>
          <a:prstGeom prst="rect">
            <a:avLst/>
          </a:prstGeom>
        </p:spPr>
      </p:pic>
      <p:sp>
        <p:nvSpPr>
          <p:cNvPr id="17" name="TextBox 16">
            <a:extLst>
              <a:ext uri="{FF2B5EF4-FFF2-40B4-BE49-F238E27FC236}">
                <a16:creationId xmlns:a16="http://schemas.microsoft.com/office/drawing/2014/main" id="{7AA5E70F-9DB2-9E0D-DE67-4953253B9ECE}"/>
              </a:ext>
            </a:extLst>
          </p:cNvPr>
          <p:cNvSpPr txBox="1"/>
          <p:nvPr/>
        </p:nvSpPr>
        <p:spPr>
          <a:xfrm>
            <a:off x="3800822" y="4001303"/>
            <a:ext cx="1659073" cy="2031325"/>
          </a:xfrm>
          <a:prstGeom prst="rect">
            <a:avLst/>
          </a:prstGeom>
          <a:noFill/>
        </p:spPr>
        <p:txBody>
          <a:bodyPr wrap="square" rtlCol="0">
            <a:spAutoFit/>
          </a:bodyPr>
          <a:lstStyle/>
          <a:p>
            <a:r>
              <a:rPr lang="en-US" sz="1400" dirty="0">
                <a:latin typeface="High Tower Text" panose="02040502050506030303" pitchFamily="18" charset="77"/>
              </a:rPr>
              <a:t>Edits of the background before adding in as it was too harsh of a blue. Changing it slightly enabled people to be able to read the colour of text clearly.</a:t>
            </a:r>
          </a:p>
        </p:txBody>
      </p:sp>
      <p:cxnSp>
        <p:nvCxnSpPr>
          <p:cNvPr id="19" name="Straight Arrow Connector 18">
            <a:extLst>
              <a:ext uri="{FF2B5EF4-FFF2-40B4-BE49-F238E27FC236}">
                <a16:creationId xmlns:a16="http://schemas.microsoft.com/office/drawing/2014/main" id="{1E2763B7-8616-B5BC-8FAF-AC9857EE9FB0}"/>
              </a:ext>
            </a:extLst>
          </p:cNvPr>
          <p:cNvCxnSpPr/>
          <p:nvPr/>
        </p:nvCxnSpPr>
        <p:spPr>
          <a:xfrm flipV="1">
            <a:off x="5300869" y="4890052"/>
            <a:ext cx="445419" cy="320084"/>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834494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map of a city&#10;&#10;Description automatically generated">
            <a:extLst>
              <a:ext uri="{FF2B5EF4-FFF2-40B4-BE49-F238E27FC236}">
                <a16:creationId xmlns:a16="http://schemas.microsoft.com/office/drawing/2014/main" id="{EEB0F6E3-4992-1E65-FE1E-03B2EA286E62}"/>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172278" y="132522"/>
            <a:ext cx="3458817" cy="6460811"/>
          </a:xfrm>
          <a:prstGeom prst="rect">
            <a:avLst/>
          </a:prstGeom>
        </p:spPr>
      </p:pic>
      <p:sp>
        <p:nvSpPr>
          <p:cNvPr id="11" name="TextBox 10">
            <a:extLst>
              <a:ext uri="{FF2B5EF4-FFF2-40B4-BE49-F238E27FC236}">
                <a16:creationId xmlns:a16="http://schemas.microsoft.com/office/drawing/2014/main" id="{3E572654-7795-809E-AE41-3A5D07CCA567}"/>
              </a:ext>
            </a:extLst>
          </p:cNvPr>
          <p:cNvSpPr txBox="1"/>
          <p:nvPr/>
        </p:nvSpPr>
        <p:spPr>
          <a:xfrm>
            <a:off x="3856382" y="276698"/>
            <a:ext cx="8163340" cy="1477328"/>
          </a:xfrm>
          <a:prstGeom prst="rect">
            <a:avLst/>
          </a:prstGeom>
          <a:noFill/>
        </p:spPr>
        <p:txBody>
          <a:bodyPr wrap="square" rtlCol="0">
            <a:spAutoFit/>
          </a:bodyPr>
          <a:lstStyle/>
          <a:p>
            <a:r>
              <a:rPr lang="en-US" dirty="0">
                <a:latin typeface="High Tower Text" panose="02040502050506030303" pitchFamily="18" charset="77"/>
              </a:rPr>
              <a:t>To create the map, I used Adobe illustrator. Originally, I used a sketchpad app on my iPad to trace over the map, but I was finding that it was looking very child like, when I wanted this to be quite detailed. With use of ChatGPT, I asked it how I could trace over a map and one of the options it gave me was image trace on Adobe illustrator. </a:t>
            </a:r>
          </a:p>
        </p:txBody>
      </p:sp>
      <p:pic>
        <p:nvPicPr>
          <p:cNvPr id="15" name="Picture 14" descr="A map of a park&#10;&#10;Description automatically generated">
            <a:extLst>
              <a:ext uri="{FF2B5EF4-FFF2-40B4-BE49-F238E27FC236}">
                <a16:creationId xmlns:a16="http://schemas.microsoft.com/office/drawing/2014/main" id="{DDF57651-CF92-58C2-2394-D9642F8D2E0A}"/>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9889104" y="2695246"/>
            <a:ext cx="2302896" cy="3725914"/>
          </a:xfrm>
          <a:prstGeom prst="rect">
            <a:avLst/>
          </a:prstGeom>
        </p:spPr>
      </p:pic>
      <p:pic>
        <p:nvPicPr>
          <p:cNvPr id="17" name="Picture 16" descr="A map of a garden&#10;&#10;Description automatically generated">
            <a:extLst>
              <a:ext uri="{FF2B5EF4-FFF2-40B4-BE49-F238E27FC236}">
                <a16:creationId xmlns:a16="http://schemas.microsoft.com/office/drawing/2014/main" id="{EC6A5108-1A6F-9EAB-82C6-FD1305F7E72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162942" y="2809461"/>
            <a:ext cx="2587790" cy="3611699"/>
          </a:xfrm>
          <a:prstGeom prst="rect">
            <a:avLst/>
          </a:prstGeom>
        </p:spPr>
      </p:pic>
      <p:sp>
        <p:nvSpPr>
          <p:cNvPr id="18" name="TextBox 17">
            <a:extLst>
              <a:ext uri="{FF2B5EF4-FFF2-40B4-BE49-F238E27FC236}">
                <a16:creationId xmlns:a16="http://schemas.microsoft.com/office/drawing/2014/main" id="{048E2F52-8703-B7E9-07F6-9CA065C8AB4C}"/>
              </a:ext>
            </a:extLst>
          </p:cNvPr>
          <p:cNvSpPr txBox="1"/>
          <p:nvPr/>
        </p:nvSpPr>
        <p:spPr>
          <a:xfrm>
            <a:off x="7938052" y="2319130"/>
            <a:ext cx="1205948" cy="369332"/>
          </a:xfrm>
          <a:prstGeom prst="rect">
            <a:avLst/>
          </a:prstGeom>
          <a:noFill/>
        </p:spPr>
        <p:txBody>
          <a:bodyPr wrap="square" rtlCol="0">
            <a:spAutoFit/>
          </a:bodyPr>
          <a:lstStyle/>
          <a:p>
            <a:r>
              <a:rPr lang="en-US" dirty="0">
                <a:latin typeface="High Tower Text" panose="02040502050506030303" pitchFamily="18" charset="77"/>
              </a:rPr>
              <a:t>Before</a:t>
            </a:r>
          </a:p>
        </p:txBody>
      </p:sp>
      <p:sp>
        <p:nvSpPr>
          <p:cNvPr id="19" name="TextBox 18">
            <a:extLst>
              <a:ext uri="{FF2B5EF4-FFF2-40B4-BE49-F238E27FC236}">
                <a16:creationId xmlns:a16="http://schemas.microsoft.com/office/drawing/2014/main" id="{7C083EBF-D9FD-BF47-3D69-6BCF38532A23}"/>
              </a:ext>
            </a:extLst>
          </p:cNvPr>
          <p:cNvSpPr txBox="1"/>
          <p:nvPr/>
        </p:nvSpPr>
        <p:spPr>
          <a:xfrm>
            <a:off x="10545858" y="2319130"/>
            <a:ext cx="989387" cy="369332"/>
          </a:xfrm>
          <a:prstGeom prst="rect">
            <a:avLst/>
          </a:prstGeom>
          <a:noFill/>
        </p:spPr>
        <p:txBody>
          <a:bodyPr wrap="square" rtlCol="0">
            <a:spAutoFit/>
          </a:bodyPr>
          <a:lstStyle/>
          <a:p>
            <a:r>
              <a:rPr lang="en-US" dirty="0">
                <a:latin typeface="High Tower Text" panose="02040502050506030303" pitchFamily="18" charset="77"/>
              </a:rPr>
              <a:t>After </a:t>
            </a:r>
          </a:p>
        </p:txBody>
      </p:sp>
      <p:pic>
        <p:nvPicPr>
          <p:cNvPr id="20" name="Picture 19" descr="A screenshot of a phone&#10;&#10;Description automatically generated">
            <a:extLst>
              <a:ext uri="{FF2B5EF4-FFF2-40B4-BE49-F238E27FC236}">
                <a16:creationId xmlns:a16="http://schemas.microsoft.com/office/drawing/2014/main" id="{F2FFF0B0-4177-00E8-1BAB-710F31835040}"/>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3856382" y="2503796"/>
            <a:ext cx="2239618" cy="3984162"/>
          </a:xfrm>
          <a:prstGeom prst="rect">
            <a:avLst/>
          </a:prstGeom>
        </p:spPr>
      </p:pic>
      <p:sp>
        <p:nvSpPr>
          <p:cNvPr id="21" name="Oval 20">
            <a:extLst>
              <a:ext uri="{FF2B5EF4-FFF2-40B4-BE49-F238E27FC236}">
                <a16:creationId xmlns:a16="http://schemas.microsoft.com/office/drawing/2014/main" id="{583D9B00-1873-1DB9-AEC3-346C1524C226}"/>
              </a:ext>
            </a:extLst>
          </p:cNvPr>
          <p:cNvSpPr/>
          <p:nvPr/>
        </p:nvSpPr>
        <p:spPr>
          <a:xfrm>
            <a:off x="3734130" y="6149009"/>
            <a:ext cx="2425148" cy="444324"/>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110A671-D81B-6858-2C2A-CCAD35C0E38B}"/>
              </a:ext>
            </a:extLst>
          </p:cNvPr>
          <p:cNvSpPr/>
          <p:nvPr/>
        </p:nvSpPr>
        <p:spPr>
          <a:xfrm>
            <a:off x="3558279" y="2353614"/>
            <a:ext cx="1212574" cy="444324"/>
          </a:xfrm>
          <a:prstGeom prst="ellipse">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8823006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F85AD454-D7E3-2B72-3620-DD3801B640A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040518" y="1238566"/>
            <a:ext cx="10013430" cy="4858173"/>
          </a:xfrm>
          <a:prstGeom prst="rect">
            <a:avLst/>
          </a:prstGeom>
        </p:spPr>
      </p:pic>
      <p:sp>
        <p:nvSpPr>
          <p:cNvPr id="7" name="TextBox 6">
            <a:extLst>
              <a:ext uri="{FF2B5EF4-FFF2-40B4-BE49-F238E27FC236}">
                <a16:creationId xmlns:a16="http://schemas.microsoft.com/office/drawing/2014/main" id="{294ED3F2-F9F0-3C71-393B-74C0FD1A50C3}"/>
              </a:ext>
            </a:extLst>
          </p:cNvPr>
          <p:cNvSpPr txBox="1"/>
          <p:nvPr/>
        </p:nvSpPr>
        <p:spPr>
          <a:xfrm>
            <a:off x="178128" y="178130"/>
            <a:ext cx="2446317" cy="369332"/>
          </a:xfrm>
          <a:prstGeom prst="rect">
            <a:avLst/>
          </a:prstGeom>
          <a:noFill/>
        </p:spPr>
        <p:txBody>
          <a:bodyPr wrap="square" rtlCol="0">
            <a:spAutoFit/>
          </a:bodyPr>
          <a:lstStyle/>
          <a:p>
            <a:r>
              <a:rPr lang="en-US" dirty="0">
                <a:latin typeface="High Tower Text" panose="02040502050506030303" pitchFamily="18" charset="77"/>
              </a:rPr>
              <a:t>Contact Sheet</a:t>
            </a:r>
          </a:p>
        </p:txBody>
      </p:sp>
      <p:sp>
        <p:nvSpPr>
          <p:cNvPr id="9" name="TextBox 8">
            <a:extLst>
              <a:ext uri="{FF2B5EF4-FFF2-40B4-BE49-F238E27FC236}">
                <a16:creationId xmlns:a16="http://schemas.microsoft.com/office/drawing/2014/main" id="{35137D93-CB59-EC94-B840-7A7199E0F78B}"/>
              </a:ext>
            </a:extLst>
          </p:cNvPr>
          <p:cNvSpPr txBox="1"/>
          <p:nvPr/>
        </p:nvSpPr>
        <p:spPr>
          <a:xfrm>
            <a:off x="2542962" y="283378"/>
            <a:ext cx="1405345" cy="369332"/>
          </a:xfrm>
          <a:prstGeom prst="rect">
            <a:avLst/>
          </a:prstGeom>
          <a:solidFill>
            <a:srgbClr val="00B050"/>
          </a:solidFill>
        </p:spPr>
        <p:txBody>
          <a:bodyPr wrap="square" rtlCol="0">
            <a:spAutoFit/>
          </a:bodyPr>
          <a:lstStyle/>
          <a:p>
            <a:r>
              <a:rPr lang="en-US" dirty="0">
                <a:solidFill>
                  <a:schemeClr val="bg1"/>
                </a:solidFill>
                <a:latin typeface="High Tower Text" panose="02040502050506030303" pitchFamily="18" charset="77"/>
              </a:rPr>
              <a:t>Positives</a:t>
            </a:r>
          </a:p>
        </p:txBody>
      </p:sp>
      <p:sp>
        <p:nvSpPr>
          <p:cNvPr id="10" name="TextBox 9">
            <a:extLst>
              <a:ext uri="{FF2B5EF4-FFF2-40B4-BE49-F238E27FC236}">
                <a16:creationId xmlns:a16="http://schemas.microsoft.com/office/drawing/2014/main" id="{CEC43981-3A96-C03E-B8E0-8805742E5F5C}"/>
              </a:ext>
            </a:extLst>
          </p:cNvPr>
          <p:cNvSpPr txBox="1"/>
          <p:nvPr/>
        </p:nvSpPr>
        <p:spPr>
          <a:xfrm>
            <a:off x="4162637" y="283378"/>
            <a:ext cx="1405345" cy="369332"/>
          </a:xfrm>
          <a:prstGeom prst="rect">
            <a:avLst/>
          </a:prstGeom>
          <a:solidFill>
            <a:srgbClr val="FF0000"/>
          </a:solidFill>
        </p:spPr>
        <p:txBody>
          <a:bodyPr wrap="square" rtlCol="0">
            <a:spAutoFit/>
          </a:bodyPr>
          <a:lstStyle/>
          <a:p>
            <a:r>
              <a:rPr lang="en-US" dirty="0">
                <a:solidFill>
                  <a:schemeClr val="bg1"/>
                </a:solidFill>
                <a:latin typeface="High Tower Text" panose="02040502050506030303" pitchFamily="18" charset="77"/>
              </a:rPr>
              <a:t>Negatives</a:t>
            </a:r>
          </a:p>
        </p:txBody>
      </p:sp>
      <p:sp>
        <p:nvSpPr>
          <p:cNvPr id="11" name="Rectangle 10">
            <a:extLst>
              <a:ext uri="{FF2B5EF4-FFF2-40B4-BE49-F238E27FC236}">
                <a16:creationId xmlns:a16="http://schemas.microsoft.com/office/drawing/2014/main" id="{EFE4E8DF-3E98-9D8D-2848-DABB8E4AFF41}"/>
              </a:ext>
            </a:extLst>
          </p:cNvPr>
          <p:cNvSpPr/>
          <p:nvPr/>
        </p:nvSpPr>
        <p:spPr>
          <a:xfrm>
            <a:off x="2542962" y="1227947"/>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CFD39A6-D7E0-9A49-D8B4-2D87C8A549C9}"/>
              </a:ext>
            </a:extLst>
          </p:cNvPr>
          <p:cNvSpPr/>
          <p:nvPr/>
        </p:nvSpPr>
        <p:spPr>
          <a:xfrm>
            <a:off x="1089285" y="5011442"/>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AC07B09-BE7A-6DA2-DCCA-AFCA02A8C757}"/>
              </a:ext>
            </a:extLst>
          </p:cNvPr>
          <p:cNvSpPr/>
          <p:nvPr/>
        </p:nvSpPr>
        <p:spPr>
          <a:xfrm>
            <a:off x="4658446" y="2474843"/>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0FB508A-3917-41C5-1A00-7A983B9F5F9A}"/>
              </a:ext>
            </a:extLst>
          </p:cNvPr>
          <p:cNvSpPr/>
          <p:nvPr/>
        </p:nvSpPr>
        <p:spPr>
          <a:xfrm>
            <a:off x="2535935" y="2440329"/>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E2B13C-00BD-F15E-FD02-D8B58960E741}"/>
              </a:ext>
            </a:extLst>
          </p:cNvPr>
          <p:cNvSpPr/>
          <p:nvPr/>
        </p:nvSpPr>
        <p:spPr>
          <a:xfrm>
            <a:off x="8222236" y="3744635"/>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CA6199-F11B-80DD-A7FC-2A0FA65BD16C}"/>
              </a:ext>
            </a:extLst>
          </p:cNvPr>
          <p:cNvSpPr txBox="1"/>
          <p:nvPr/>
        </p:nvSpPr>
        <p:spPr>
          <a:xfrm>
            <a:off x="6846946" y="430788"/>
            <a:ext cx="3831736" cy="646331"/>
          </a:xfrm>
          <a:prstGeom prst="rect">
            <a:avLst/>
          </a:prstGeom>
          <a:noFill/>
        </p:spPr>
        <p:txBody>
          <a:bodyPr wrap="square" rtlCol="0">
            <a:spAutoFit/>
          </a:bodyPr>
          <a:lstStyle/>
          <a:p>
            <a:r>
              <a:rPr lang="en-US" dirty="0">
                <a:latin typeface="High Tower Text" panose="02040502050506030303" pitchFamily="18" charset="77"/>
              </a:rPr>
              <a:t>Shallow depth of field. Recognizable object for some people</a:t>
            </a:r>
          </a:p>
        </p:txBody>
      </p:sp>
      <p:sp>
        <p:nvSpPr>
          <p:cNvPr id="3" name="TextBox 2">
            <a:extLst>
              <a:ext uri="{FF2B5EF4-FFF2-40B4-BE49-F238E27FC236}">
                <a16:creationId xmlns:a16="http://schemas.microsoft.com/office/drawing/2014/main" id="{ACA53387-46F3-82A2-05B1-063622E44C3E}"/>
              </a:ext>
            </a:extLst>
          </p:cNvPr>
          <p:cNvSpPr txBox="1"/>
          <p:nvPr/>
        </p:nvSpPr>
        <p:spPr>
          <a:xfrm>
            <a:off x="0" y="2225454"/>
            <a:ext cx="1272639" cy="369332"/>
          </a:xfrm>
          <a:prstGeom prst="rect">
            <a:avLst/>
          </a:prstGeom>
          <a:noFill/>
        </p:spPr>
        <p:txBody>
          <a:bodyPr wrap="square" rtlCol="0">
            <a:spAutoFit/>
          </a:bodyPr>
          <a:lstStyle/>
          <a:p>
            <a:r>
              <a:rPr lang="en-US" dirty="0">
                <a:latin typeface="High Tower Text" panose="02040502050506030303" pitchFamily="18" charset="77"/>
              </a:rPr>
              <a:t>Too dark</a:t>
            </a:r>
          </a:p>
        </p:txBody>
      </p:sp>
      <p:sp>
        <p:nvSpPr>
          <p:cNvPr id="4" name="TextBox 3">
            <a:extLst>
              <a:ext uri="{FF2B5EF4-FFF2-40B4-BE49-F238E27FC236}">
                <a16:creationId xmlns:a16="http://schemas.microsoft.com/office/drawing/2014/main" id="{A255DC56-4595-9830-CFC8-DF505A449364}"/>
              </a:ext>
            </a:extLst>
          </p:cNvPr>
          <p:cNvSpPr txBox="1"/>
          <p:nvPr/>
        </p:nvSpPr>
        <p:spPr>
          <a:xfrm>
            <a:off x="195940" y="6292025"/>
            <a:ext cx="5991104" cy="369332"/>
          </a:xfrm>
          <a:prstGeom prst="rect">
            <a:avLst/>
          </a:prstGeom>
          <a:noFill/>
        </p:spPr>
        <p:txBody>
          <a:bodyPr wrap="square" rtlCol="0">
            <a:spAutoFit/>
          </a:bodyPr>
          <a:lstStyle/>
          <a:p>
            <a:r>
              <a:rPr lang="en-US" dirty="0">
                <a:latin typeface="High Tower Text" panose="02040502050506030303" pitchFamily="18" charset="77"/>
              </a:rPr>
              <a:t>Good brightness and shows enough but not too much </a:t>
            </a:r>
          </a:p>
        </p:txBody>
      </p:sp>
      <p:sp>
        <p:nvSpPr>
          <p:cNvPr id="5" name="TextBox 4">
            <a:extLst>
              <a:ext uri="{FF2B5EF4-FFF2-40B4-BE49-F238E27FC236}">
                <a16:creationId xmlns:a16="http://schemas.microsoft.com/office/drawing/2014/main" id="{409736E5-8F75-4729-3657-9B830FCE9A9A}"/>
              </a:ext>
            </a:extLst>
          </p:cNvPr>
          <p:cNvSpPr txBox="1"/>
          <p:nvPr/>
        </p:nvSpPr>
        <p:spPr>
          <a:xfrm>
            <a:off x="9473336" y="6107359"/>
            <a:ext cx="2410691" cy="369332"/>
          </a:xfrm>
          <a:prstGeom prst="rect">
            <a:avLst/>
          </a:prstGeom>
          <a:noFill/>
        </p:spPr>
        <p:txBody>
          <a:bodyPr wrap="square" rtlCol="0">
            <a:spAutoFit/>
          </a:bodyPr>
          <a:lstStyle/>
          <a:p>
            <a:r>
              <a:rPr lang="en-US" dirty="0">
                <a:latin typeface="High Tower Text" panose="02040502050506030303" pitchFamily="18" charset="77"/>
              </a:rPr>
              <a:t>Not a lot in frame</a:t>
            </a:r>
          </a:p>
        </p:txBody>
      </p:sp>
      <p:cxnSp>
        <p:nvCxnSpPr>
          <p:cNvPr id="15" name="Straight Arrow Connector 14">
            <a:extLst>
              <a:ext uri="{FF2B5EF4-FFF2-40B4-BE49-F238E27FC236}">
                <a16:creationId xmlns:a16="http://schemas.microsoft.com/office/drawing/2014/main" id="{FAD90B0D-E162-866E-9F5E-7155CDDFD4C9}"/>
              </a:ext>
            </a:extLst>
          </p:cNvPr>
          <p:cNvCxnSpPr/>
          <p:nvPr/>
        </p:nvCxnSpPr>
        <p:spPr>
          <a:xfrm flipH="1" flipV="1">
            <a:off x="1272639" y="2594786"/>
            <a:ext cx="1263296" cy="274309"/>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BE623861-1B4E-3201-6C61-FB465B92CABC}"/>
              </a:ext>
            </a:extLst>
          </p:cNvPr>
          <p:cNvCxnSpPr>
            <a:cxnSpLocks/>
          </p:cNvCxnSpPr>
          <p:nvPr/>
        </p:nvCxnSpPr>
        <p:spPr>
          <a:xfrm flipV="1">
            <a:off x="5462649" y="1333195"/>
            <a:ext cx="2113808" cy="1535900"/>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B68948D1-25F4-F168-BB91-2780C601042C}"/>
              </a:ext>
            </a:extLst>
          </p:cNvPr>
          <p:cNvCxnSpPr>
            <a:cxnSpLocks/>
          </p:cNvCxnSpPr>
          <p:nvPr/>
        </p:nvCxnSpPr>
        <p:spPr>
          <a:xfrm>
            <a:off x="8560166" y="4564427"/>
            <a:ext cx="1147505" cy="1521693"/>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3D8E6BCC-F8A5-6525-ED4F-1FC7E2D09C23}"/>
              </a:ext>
            </a:extLst>
          </p:cNvPr>
          <p:cNvCxnSpPr>
            <a:cxnSpLocks/>
            <a:stCxn id="12" idx="2"/>
            <a:endCxn id="4" idx="0"/>
          </p:cNvCxnSpPr>
          <p:nvPr/>
        </p:nvCxnSpPr>
        <p:spPr>
          <a:xfrm>
            <a:off x="1427216" y="5799947"/>
            <a:ext cx="1764276" cy="492078"/>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09570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omputer&#10;&#10;Description automatically generated">
            <a:extLst>
              <a:ext uri="{FF2B5EF4-FFF2-40B4-BE49-F238E27FC236}">
                <a16:creationId xmlns:a16="http://schemas.microsoft.com/office/drawing/2014/main" id="{76BED5EE-CC45-33D2-5D78-5610D73BBCE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13540" y="1753849"/>
            <a:ext cx="11164919" cy="4082326"/>
          </a:xfrm>
          <a:prstGeom prst="rect">
            <a:avLst/>
          </a:prstGeom>
        </p:spPr>
      </p:pic>
      <p:sp>
        <p:nvSpPr>
          <p:cNvPr id="6" name="TextBox 5">
            <a:extLst>
              <a:ext uri="{FF2B5EF4-FFF2-40B4-BE49-F238E27FC236}">
                <a16:creationId xmlns:a16="http://schemas.microsoft.com/office/drawing/2014/main" id="{E49037C6-2D19-300A-D423-EC130F1E404A}"/>
              </a:ext>
            </a:extLst>
          </p:cNvPr>
          <p:cNvSpPr txBox="1"/>
          <p:nvPr/>
        </p:nvSpPr>
        <p:spPr>
          <a:xfrm>
            <a:off x="178128" y="178130"/>
            <a:ext cx="2446317" cy="369332"/>
          </a:xfrm>
          <a:prstGeom prst="rect">
            <a:avLst/>
          </a:prstGeom>
          <a:noFill/>
        </p:spPr>
        <p:txBody>
          <a:bodyPr wrap="square" rtlCol="0">
            <a:spAutoFit/>
          </a:bodyPr>
          <a:lstStyle/>
          <a:p>
            <a:r>
              <a:rPr lang="en-US" dirty="0">
                <a:latin typeface="High Tower Text" panose="02040502050506030303" pitchFamily="18" charset="77"/>
              </a:rPr>
              <a:t>Contact Sheet</a:t>
            </a:r>
          </a:p>
        </p:txBody>
      </p:sp>
      <p:sp>
        <p:nvSpPr>
          <p:cNvPr id="8" name="TextBox 7">
            <a:extLst>
              <a:ext uri="{FF2B5EF4-FFF2-40B4-BE49-F238E27FC236}">
                <a16:creationId xmlns:a16="http://schemas.microsoft.com/office/drawing/2014/main" id="{9FDCC71F-8CA5-FC49-8E7F-B44D213877E4}"/>
              </a:ext>
            </a:extLst>
          </p:cNvPr>
          <p:cNvSpPr txBox="1"/>
          <p:nvPr/>
        </p:nvSpPr>
        <p:spPr>
          <a:xfrm>
            <a:off x="2542962" y="283378"/>
            <a:ext cx="1405345" cy="369332"/>
          </a:xfrm>
          <a:prstGeom prst="rect">
            <a:avLst/>
          </a:prstGeom>
          <a:solidFill>
            <a:srgbClr val="00B050"/>
          </a:solidFill>
        </p:spPr>
        <p:txBody>
          <a:bodyPr wrap="square" rtlCol="0">
            <a:spAutoFit/>
          </a:bodyPr>
          <a:lstStyle/>
          <a:p>
            <a:r>
              <a:rPr lang="en-US" dirty="0">
                <a:solidFill>
                  <a:schemeClr val="bg1"/>
                </a:solidFill>
                <a:latin typeface="High Tower Text" panose="02040502050506030303" pitchFamily="18" charset="77"/>
              </a:rPr>
              <a:t>Positives</a:t>
            </a:r>
          </a:p>
        </p:txBody>
      </p:sp>
      <p:sp>
        <p:nvSpPr>
          <p:cNvPr id="9" name="TextBox 8">
            <a:extLst>
              <a:ext uri="{FF2B5EF4-FFF2-40B4-BE49-F238E27FC236}">
                <a16:creationId xmlns:a16="http://schemas.microsoft.com/office/drawing/2014/main" id="{2A835C5E-0AB8-0358-0A46-E746D3D9AFD4}"/>
              </a:ext>
            </a:extLst>
          </p:cNvPr>
          <p:cNvSpPr txBox="1"/>
          <p:nvPr/>
        </p:nvSpPr>
        <p:spPr>
          <a:xfrm>
            <a:off x="4109628" y="283378"/>
            <a:ext cx="1405345" cy="369332"/>
          </a:xfrm>
          <a:prstGeom prst="rect">
            <a:avLst/>
          </a:prstGeom>
          <a:solidFill>
            <a:srgbClr val="FF0000"/>
          </a:solidFill>
        </p:spPr>
        <p:txBody>
          <a:bodyPr wrap="square" rtlCol="0">
            <a:spAutoFit/>
          </a:bodyPr>
          <a:lstStyle/>
          <a:p>
            <a:r>
              <a:rPr lang="en-US" dirty="0">
                <a:solidFill>
                  <a:schemeClr val="bg1"/>
                </a:solidFill>
                <a:latin typeface="High Tower Text" panose="02040502050506030303" pitchFamily="18" charset="77"/>
              </a:rPr>
              <a:t>Negatives</a:t>
            </a:r>
          </a:p>
        </p:txBody>
      </p:sp>
      <p:sp>
        <p:nvSpPr>
          <p:cNvPr id="11" name="Rectangle 10">
            <a:extLst>
              <a:ext uri="{FF2B5EF4-FFF2-40B4-BE49-F238E27FC236}">
                <a16:creationId xmlns:a16="http://schemas.microsoft.com/office/drawing/2014/main" id="{0FC19106-E270-5F42-47CB-0E7EFE5A0B9B}"/>
              </a:ext>
            </a:extLst>
          </p:cNvPr>
          <p:cNvSpPr/>
          <p:nvPr/>
        </p:nvSpPr>
        <p:spPr>
          <a:xfrm>
            <a:off x="2907703" y="4633756"/>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F865C74-521B-568B-1A09-7677575C81B6}"/>
              </a:ext>
            </a:extLst>
          </p:cNvPr>
          <p:cNvSpPr/>
          <p:nvPr/>
        </p:nvSpPr>
        <p:spPr>
          <a:xfrm>
            <a:off x="7724562" y="3229025"/>
            <a:ext cx="675861" cy="788505"/>
          </a:xfrm>
          <a:prstGeom prst="rect">
            <a:avLst/>
          </a:prstGeom>
          <a:no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347C165C-252F-EB2F-EBBF-150D7D942E56}"/>
              </a:ext>
            </a:extLst>
          </p:cNvPr>
          <p:cNvSpPr/>
          <p:nvPr/>
        </p:nvSpPr>
        <p:spPr>
          <a:xfrm>
            <a:off x="2153901" y="1859097"/>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CB353B7F-441A-C8AD-64C4-620F55549EF9}"/>
              </a:ext>
            </a:extLst>
          </p:cNvPr>
          <p:cNvSpPr/>
          <p:nvPr/>
        </p:nvSpPr>
        <p:spPr>
          <a:xfrm>
            <a:off x="4474369" y="3227962"/>
            <a:ext cx="675861" cy="78850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636B8A8-5350-CC2F-7289-6C761DD9AE0A}"/>
              </a:ext>
            </a:extLst>
          </p:cNvPr>
          <p:cNvSpPr txBox="1"/>
          <p:nvPr/>
        </p:nvSpPr>
        <p:spPr>
          <a:xfrm>
            <a:off x="513540" y="868929"/>
            <a:ext cx="3762260" cy="646331"/>
          </a:xfrm>
          <a:prstGeom prst="rect">
            <a:avLst/>
          </a:prstGeom>
          <a:noFill/>
        </p:spPr>
        <p:txBody>
          <a:bodyPr wrap="square" rtlCol="0">
            <a:spAutoFit/>
          </a:bodyPr>
          <a:lstStyle/>
          <a:p>
            <a:r>
              <a:rPr lang="en-US" dirty="0">
                <a:latin typeface="High Tower Text" panose="02040502050506030303" pitchFamily="18" charset="77"/>
              </a:rPr>
              <a:t>Couldn’t quite get the right focus due to poor lighting</a:t>
            </a:r>
          </a:p>
        </p:txBody>
      </p:sp>
      <p:sp>
        <p:nvSpPr>
          <p:cNvPr id="7" name="TextBox 6">
            <a:extLst>
              <a:ext uri="{FF2B5EF4-FFF2-40B4-BE49-F238E27FC236}">
                <a16:creationId xmlns:a16="http://schemas.microsoft.com/office/drawing/2014/main" id="{754408B3-6D98-D08A-A4AD-E9D33D659290}"/>
              </a:ext>
            </a:extLst>
          </p:cNvPr>
          <p:cNvSpPr txBox="1"/>
          <p:nvPr/>
        </p:nvSpPr>
        <p:spPr>
          <a:xfrm>
            <a:off x="7504352" y="1355519"/>
            <a:ext cx="1469880" cy="369332"/>
          </a:xfrm>
          <a:prstGeom prst="rect">
            <a:avLst/>
          </a:prstGeom>
          <a:noFill/>
        </p:spPr>
        <p:txBody>
          <a:bodyPr wrap="square" rtlCol="0">
            <a:spAutoFit/>
          </a:bodyPr>
          <a:lstStyle/>
          <a:p>
            <a:r>
              <a:rPr lang="en-US" dirty="0">
                <a:latin typeface="High Tower Text" panose="02040502050506030303" pitchFamily="18" charset="77"/>
              </a:rPr>
              <a:t>Too dark </a:t>
            </a:r>
          </a:p>
        </p:txBody>
      </p:sp>
      <p:sp>
        <p:nvSpPr>
          <p:cNvPr id="13" name="TextBox 12">
            <a:extLst>
              <a:ext uri="{FF2B5EF4-FFF2-40B4-BE49-F238E27FC236}">
                <a16:creationId xmlns:a16="http://schemas.microsoft.com/office/drawing/2014/main" id="{809B961D-9F22-102D-8E5E-9FD6F8FBD5B1}"/>
              </a:ext>
            </a:extLst>
          </p:cNvPr>
          <p:cNvSpPr txBox="1"/>
          <p:nvPr/>
        </p:nvSpPr>
        <p:spPr>
          <a:xfrm>
            <a:off x="7827821" y="5843214"/>
            <a:ext cx="3479469" cy="646331"/>
          </a:xfrm>
          <a:prstGeom prst="rect">
            <a:avLst/>
          </a:prstGeom>
          <a:noFill/>
        </p:spPr>
        <p:txBody>
          <a:bodyPr wrap="square" rtlCol="0">
            <a:spAutoFit/>
          </a:bodyPr>
          <a:lstStyle/>
          <a:p>
            <a:r>
              <a:rPr lang="en-US" dirty="0">
                <a:latin typeface="High Tower Text" panose="02040502050506030303" pitchFamily="18" charset="77"/>
              </a:rPr>
              <a:t>Nice depth indicating where this image is taken</a:t>
            </a:r>
          </a:p>
        </p:txBody>
      </p:sp>
      <p:sp>
        <p:nvSpPr>
          <p:cNvPr id="14" name="TextBox 13">
            <a:extLst>
              <a:ext uri="{FF2B5EF4-FFF2-40B4-BE49-F238E27FC236}">
                <a16:creationId xmlns:a16="http://schemas.microsoft.com/office/drawing/2014/main" id="{B4A3A4D8-7D55-B594-58B9-CC54DEAD601B}"/>
              </a:ext>
            </a:extLst>
          </p:cNvPr>
          <p:cNvSpPr txBox="1"/>
          <p:nvPr/>
        </p:nvSpPr>
        <p:spPr>
          <a:xfrm>
            <a:off x="937356" y="5924910"/>
            <a:ext cx="3479469" cy="646331"/>
          </a:xfrm>
          <a:prstGeom prst="rect">
            <a:avLst/>
          </a:prstGeom>
          <a:noFill/>
        </p:spPr>
        <p:txBody>
          <a:bodyPr wrap="square" rtlCol="0">
            <a:spAutoFit/>
          </a:bodyPr>
          <a:lstStyle/>
          <a:p>
            <a:r>
              <a:rPr lang="en-US" dirty="0">
                <a:latin typeface="High Tower Text" panose="02040502050506030303" pitchFamily="18" charset="77"/>
              </a:rPr>
              <a:t>Brightly lit image with a key item to look for</a:t>
            </a:r>
          </a:p>
        </p:txBody>
      </p:sp>
      <p:cxnSp>
        <p:nvCxnSpPr>
          <p:cNvPr id="16" name="Straight Arrow Connector 15">
            <a:extLst>
              <a:ext uri="{FF2B5EF4-FFF2-40B4-BE49-F238E27FC236}">
                <a16:creationId xmlns:a16="http://schemas.microsoft.com/office/drawing/2014/main" id="{1A23946D-D236-267D-0AEE-69866F149E96}"/>
              </a:ext>
            </a:extLst>
          </p:cNvPr>
          <p:cNvCxnSpPr>
            <a:stCxn id="2" idx="0"/>
          </p:cNvCxnSpPr>
          <p:nvPr/>
        </p:nvCxnSpPr>
        <p:spPr>
          <a:xfrm flipH="1" flipV="1">
            <a:off x="2042556" y="1515260"/>
            <a:ext cx="449276" cy="343837"/>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17" name="Straight Arrow Connector 16">
            <a:extLst>
              <a:ext uri="{FF2B5EF4-FFF2-40B4-BE49-F238E27FC236}">
                <a16:creationId xmlns:a16="http://schemas.microsoft.com/office/drawing/2014/main" id="{56387153-7D07-E7D1-9CDE-3A3BB4B8A647}"/>
              </a:ext>
            </a:extLst>
          </p:cNvPr>
          <p:cNvCxnSpPr>
            <a:cxnSpLocks/>
          </p:cNvCxnSpPr>
          <p:nvPr/>
        </p:nvCxnSpPr>
        <p:spPr>
          <a:xfrm flipV="1">
            <a:off x="5343896" y="1811845"/>
            <a:ext cx="2380666" cy="1617155"/>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A984A33F-4395-2DC4-F46C-709ACD858B9D}"/>
              </a:ext>
            </a:extLst>
          </p:cNvPr>
          <p:cNvCxnSpPr>
            <a:cxnSpLocks/>
          </p:cNvCxnSpPr>
          <p:nvPr/>
        </p:nvCxnSpPr>
        <p:spPr>
          <a:xfrm>
            <a:off x="8002294" y="4046528"/>
            <a:ext cx="971938" cy="1789647"/>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cxnSp>
        <p:nvCxnSpPr>
          <p:cNvPr id="25" name="Straight Arrow Connector 24">
            <a:extLst>
              <a:ext uri="{FF2B5EF4-FFF2-40B4-BE49-F238E27FC236}">
                <a16:creationId xmlns:a16="http://schemas.microsoft.com/office/drawing/2014/main" id="{03D49CBA-2AE1-A282-48C1-7C340569131D}"/>
              </a:ext>
            </a:extLst>
          </p:cNvPr>
          <p:cNvCxnSpPr/>
          <p:nvPr/>
        </p:nvCxnSpPr>
        <p:spPr>
          <a:xfrm flipH="1">
            <a:off x="2624444" y="5422261"/>
            <a:ext cx="621189" cy="325396"/>
          </a:xfrm>
          <a:prstGeom prst="straightConnector1">
            <a:avLst/>
          </a:prstGeom>
          <a:ln>
            <a:solidFill>
              <a:schemeClr val="bg1"/>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557874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2FEDDBFD-0517-E209-CEDA-7ABC62669EFA}"/>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63001726-F0FC-B2D9-D13B-09048C57D43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11" name="Picture 10" descr="A chain from a window&#10;&#10;Description automatically generated">
            <a:extLst>
              <a:ext uri="{FF2B5EF4-FFF2-40B4-BE49-F238E27FC236}">
                <a16:creationId xmlns:a16="http://schemas.microsoft.com/office/drawing/2014/main" id="{54E8FECB-58BC-F862-AAFA-2296813B83C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5051" y="383602"/>
            <a:ext cx="4910997" cy="3273998"/>
          </a:xfrm>
          <a:prstGeom prst="rect">
            <a:avLst/>
          </a:prstGeom>
        </p:spPr>
      </p:pic>
      <p:pic>
        <p:nvPicPr>
          <p:cNvPr id="9" name="Picture 8" descr="A chain on a window&#10;&#10;Description automatically generated">
            <a:extLst>
              <a:ext uri="{FF2B5EF4-FFF2-40B4-BE49-F238E27FC236}">
                <a16:creationId xmlns:a16="http://schemas.microsoft.com/office/drawing/2014/main" id="{3E7D6A42-8707-51D4-11A2-88716B806FE5}"/>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685051" y="3846990"/>
            <a:ext cx="2735082" cy="2735082"/>
          </a:xfrm>
          <a:prstGeom prst="rect">
            <a:avLst/>
          </a:prstGeom>
        </p:spPr>
      </p:pic>
      <p:sp>
        <p:nvSpPr>
          <p:cNvPr id="14" name="TextBox 13">
            <a:extLst>
              <a:ext uri="{FF2B5EF4-FFF2-40B4-BE49-F238E27FC236}">
                <a16:creationId xmlns:a16="http://schemas.microsoft.com/office/drawing/2014/main" id="{3DAFD304-997A-F5D8-F17B-ABCC15505872}"/>
              </a:ext>
            </a:extLst>
          </p:cNvPr>
          <p:cNvSpPr txBox="1"/>
          <p:nvPr/>
        </p:nvSpPr>
        <p:spPr>
          <a:xfrm>
            <a:off x="4819339" y="3991453"/>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5" name="TextBox 14">
            <a:extLst>
              <a:ext uri="{FF2B5EF4-FFF2-40B4-BE49-F238E27FC236}">
                <a16:creationId xmlns:a16="http://schemas.microsoft.com/office/drawing/2014/main" id="{1D3F9310-F0E6-12FF-9E6A-E32012579098}"/>
              </a:ext>
            </a:extLst>
          </p:cNvPr>
          <p:cNvSpPr txBox="1"/>
          <p:nvPr/>
        </p:nvSpPr>
        <p:spPr>
          <a:xfrm>
            <a:off x="4819339" y="557105"/>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
        <p:nvSpPr>
          <p:cNvPr id="16" name="TextBox 15">
            <a:extLst>
              <a:ext uri="{FF2B5EF4-FFF2-40B4-BE49-F238E27FC236}">
                <a16:creationId xmlns:a16="http://schemas.microsoft.com/office/drawing/2014/main" id="{51D26C66-9D58-5C7A-C16D-7643C6A699A8}"/>
              </a:ext>
            </a:extLst>
          </p:cNvPr>
          <p:cNvSpPr txBox="1"/>
          <p:nvPr/>
        </p:nvSpPr>
        <p:spPr>
          <a:xfrm>
            <a:off x="7745234" y="3846990"/>
            <a:ext cx="4279461" cy="2862322"/>
          </a:xfrm>
          <a:prstGeom prst="rect">
            <a:avLst/>
          </a:prstGeom>
          <a:noFill/>
        </p:spPr>
        <p:txBody>
          <a:bodyPr wrap="square" rtlCol="0">
            <a:spAutoFit/>
          </a:bodyPr>
          <a:lstStyle/>
          <a:p>
            <a:r>
              <a:rPr lang="en-US" dirty="0">
                <a:latin typeface="High Tower Text" panose="02040502050506030303" pitchFamily="18" charset="77"/>
              </a:rPr>
              <a:t>On all the images I decided to make them all square, for the reasons being I thought it looked neater and because some of them very taken landscape, whilst some were taken portrait. I then decided to decrease the saturation to halfway because I didn’t want the images to make it too obvious as to where it could be and I found that by having the bright colours, it could potentially help. </a:t>
            </a:r>
          </a:p>
        </p:txBody>
      </p:sp>
    </p:spTree>
    <p:extLst>
      <p:ext uri="{BB962C8B-B14F-4D97-AF65-F5344CB8AC3E}">
        <p14:creationId xmlns:p14="http://schemas.microsoft.com/office/powerpoint/2010/main" val="99470748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AA13C-F1FC-0049-9119-42C0D58471D7}"/>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C8AE0AF6-6C07-3D1E-7684-8EA1298480EA}"/>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13FD7DD0-68AB-DD89-93C3-F42F1E32CEC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6" name="Picture 5" descr="A close-up of a plant&#10;&#10;Description automatically generated">
            <a:extLst>
              <a:ext uri="{FF2B5EF4-FFF2-40B4-BE49-F238E27FC236}">
                <a16:creationId xmlns:a16="http://schemas.microsoft.com/office/drawing/2014/main" id="{8738B7C2-C8F5-B13F-98EC-9676C31BDAFB}"/>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40710" y="383602"/>
            <a:ext cx="3409008" cy="5113512"/>
          </a:xfrm>
          <a:prstGeom prst="rect">
            <a:avLst/>
          </a:prstGeom>
        </p:spPr>
      </p:pic>
      <p:pic>
        <p:nvPicPr>
          <p:cNvPr id="3" name="Picture 2" descr="A close up of a plant&#10;&#10;Description automatically generated">
            <a:extLst>
              <a:ext uri="{FF2B5EF4-FFF2-40B4-BE49-F238E27FC236}">
                <a16:creationId xmlns:a16="http://schemas.microsoft.com/office/drawing/2014/main" id="{9D447F58-E424-50A4-0DCA-FA9DDBEB8F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682176" y="3637994"/>
            <a:ext cx="2944077" cy="2944077"/>
          </a:xfrm>
          <a:prstGeom prst="rect">
            <a:avLst/>
          </a:prstGeom>
        </p:spPr>
      </p:pic>
      <p:sp>
        <p:nvSpPr>
          <p:cNvPr id="8" name="TextBox 7">
            <a:extLst>
              <a:ext uri="{FF2B5EF4-FFF2-40B4-BE49-F238E27FC236}">
                <a16:creationId xmlns:a16="http://schemas.microsoft.com/office/drawing/2014/main" id="{91BA3B2E-FF45-33F6-3F58-251E0BE1D089}"/>
              </a:ext>
            </a:extLst>
          </p:cNvPr>
          <p:cNvSpPr txBox="1"/>
          <p:nvPr/>
        </p:nvSpPr>
        <p:spPr>
          <a:xfrm>
            <a:off x="6842730" y="3801100"/>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042D70EC-A473-D985-CA7C-91E44D379E90}"/>
              </a:ext>
            </a:extLst>
          </p:cNvPr>
          <p:cNvSpPr txBox="1"/>
          <p:nvPr/>
        </p:nvSpPr>
        <p:spPr>
          <a:xfrm>
            <a:off x="4807817" y="501662"/>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29514336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07DF2-83C4-F61E-8BC7-40CEFEF5C9EB}"/>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197B3959-CD03-F9CB-30A5-F0F8F50FD699}"/>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5EC010D6-0CFE-9187-A872-D85CDC03955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6" name="Picture 5" descr="A wood carving of a parrot&#10;&#10;Description automatically generated">
            <a:extLst>
              <a:ext uri="{FF2B5EF4-FFF2-40B4-BE49-F238E27FC236}">
                <a16:creationId xmlns:a16="http://schemas.microsoft.com/office/drawing/2014/main" id="{A7DC5D9B-799F-50CE-AEA1-1D2E413BD6A4}"/>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5051" y="383602"/>
            <a:ext cx="3229756" cy="4844634"/>
          </a:xfrm>
          <a:prstGeom prst="rect">
            <a:avLst/>
          </a:prstGeom>
        </p:spPr>
      </p:pic>
      <p:pic>
        <p:nvPicPr>
          <p:cNvPr id="3" name="Picture 2" descr="A wood carving of a bird&#10;&#10;Description automatically generated">
            <a:extLst>
              <a:ext uri="{FF2B5EF4-FFF2-40B4-BE49-F238E27FC236}">
                <a16:creationId xmlns:a16="http://schemas.microsoft.com/office/drawing/2014/main" id="{8F4D6A11-C70B-4870-B58D-297B76F58F92}"/>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785546" y="3653993"/>
            <a:ext cx="2928079" cy="2928079"/>
          </a:xfrm>
          <a:prstGeom prst="rect">
            <a:avLst/>
          </a:prstGeom>
        </p:spPr>
      </p:pic>
      <p:sp>
        <p:nvSpPr>
          <p:cNvPr id="8" name="TextBox 7">
            <a:extLst>
              <a:ext uri="{FF2B5EF4-FFF2-40B4-BE49-F238E27FC236}">
                <a16:creationId xmlns:a16="http://schemas.microsoft.com/office/drawing/2014/main" id="{1FAAB7B7-CF20-BC3A-B48B-5F3A25A7B23B}"/>
              </a:ext>
            </a:extLst>
          </p:cNvPr>
          <p:cNvSpPr txBox="1"/>
          <p:nvPr/>
        </p:nvSpPr>
        <p:spPr>
          <a:xfrm>
            <a:off x="6932671" y="3801100"/>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03067836-D348-97E1-5D51-4E1F2ECDBAB2}"/>
              </a:ext>
            </a:extLst>
          </p:cNvPr>
          <p:cNvSpPr txBox="1"/>
          <p:nvPr/>
        </p:nvSpPr>
        <p:spPr>
          <a:xfrm>
            <a:off x="4807817" y="501662"/>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16282753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6DE4A9-050A-5725-4290-7DFE0572C91A}"/>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D3D7FFF7-C341-A7C5-F59F-80EB56136259}"/>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CA70D91F-2ED6-66BA-BE59-0153B7A5F92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3" name="Picture 2" descr="A sundial on a stone surface&#10;&#10;Description automatically generated">
            <a:extLst>
              <a:ext uri="{FF2B5EF4-FFF2-40B4-BE49-F238E27FC236}">
                <a16:creationId xmlns:a16="http://schemas.microsoft.com/office/drawing/2014/main" id="{F42EBD80-C40E-827D-9A96-BFB7C52F78F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5051" y="3846990"/>
            <a:ext cx="2735082" cy="2735082"/>
          </a:xfrm>
          <a:prstGeom prst="rect">
            <a:avLst/>
          </a:prstGeom>
        </p:spPr>
      </p:pic>
      <p:pic>
        <p:nvPicPr>
          <p:cNvPr id="6" name="Picture 5" descr="A sundial on a stone surface&#10;&#10;Description automatically generated">
            <a:extLst>
              <a:ext uri="{FF2B5EF4-FFF2-40B4-BE49-F238E27FC236}">
                <a16:creationId xmlns:a16="http://schemas.microsoft.com/office/drawing/2014/main" id="{3D28F5A4-FC4D-169C-A38D-11890B6876C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685051" y="383602"/>
            <a:ext cx="4910997" cy="3273998"/>
          </a:xfrm>
          <a:prstGeom prst="rect">
            <a:avLst/>
          </a:prstGeom>
        </p:spPr>
      </p:pic>
      <p:sp>
        <p:nvSpPr>
          <p:cNvPr id="8" name="TextBox 7">
            <a:extLst>
              <a:ext uri="{FF2B5EF4-FFF2-40B4-BE49-F238E27FC236}">
                <a16:creationId xmlns:a16="http://schemas.microsoft.com/office/drawing/2014/main" id="{AD61CC00-2B31-6C88-7467-518E0D63B5A9}"/>
              </a:ext>
            </a:extLst>
          </p:cNvPr>
          <p:cNvSpPr txBox="1"/>
          <p:nvPr/>
        </p:nvSpPr>
        <p:spPr>
          <a:xfrm>
            <a:off x="4819339" y="3991453"/>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82F4499D-92BB-5D50-9E21-EB0BC19D5A0D}"/>
              </a:ext>
            </a:extLst>
          </p:cNvPr>
          <p:cNvSpPr txBox="1"/>
          <p:nvPr/>
        </p:nvSpPr>
        <p:spPr>
          <a:xfrm>
            <a:off x="4819339" y="557105"/>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37308735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39D9F7-58D3-F06A-B2A5-61F3C308B992}"/>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5DD52A99-3668-5675-629D-EAD8CAF9466E}"/>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061D0DE2-E194-3866-7336-5491DC1CCDE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3" name="Picture 2" descr="Close up of a red rose&#10;&#10;Description automatically generated">
            <a:extLst>
              <a:ext uri="{FF2B5EF4-FFF2-40B4-BE49-F238E27FC236}">
                <a16:creationId xmlns:a16="http://schemas.microsoft.com/office/drawing/2014/main" id="{9A8C96BF-4560-7AD8-8027-DF737A708A0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16200000">
            <a:off x="3888592" y="1254803"/>
            <a:ext cx="5227201" cy="3484800"/>
          </a:xfrm>
          <a:prstGeom prst="rect">
            <a:avLst/>
          </a:prstGeom>
        </p:spPr>
      </p:pic>
      <p:pic>
        <p:nvPicPr>
          <p:cNvPr id="6" name="Picture 5" descr="A close up of a flower&#10;&#10;Description automatically generated">
            <a:extLst>
              <a:ext uri="{FF2B5EF4-FFF2-40B4-BE49-F238E27FC236}">
                <a16:creationId xmlns:a16="http://schemas.microsoft.com/office/drawing/2014/main" id="{BD7CC85B-499A-912E-690A-E37934801F13}"/>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700396" y="3429000"/>
            <a:ext cx="3153072" cy="3153072"/>
          </a:xfrm>
          <a:prstGeom prst="rect">
            <a:avLst/>
          </a:prstGeom>
        </p:spPr>
      </p:pic>
      <p:sp>
        <p:nvSpPr>
          <p:cNvPr id="8" name="TextBox 7">
            <a:extLst>
              <a:ext uri="{FF2B5EF4-FFF2-40B4-BE49-F238E27FC236}">
                <a16:creationId xmlns:a16="http://schemas.microsoft.com/office/drawing/2014/main" id="{1E61FE67-0C2E-622C-7997-ADAC920CF06F}"/>
              </a:ext>
            </a:extLst>
          </p:cNvPr>
          <p:cNvSpPr txBox="1"/>
          <p:nvPr/>
        </p:nvSpPr>
        <p:spPr>
          <a:xfrm>
            <a:off x="6842730" y="3547948"/>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C3A8AD04-E234-5033-6D2D-3C4303FF6157}"/>
              </a:ext>
            </a:extLst>
          </p:cNvPr>
          <p:cNvSpPr txBox="1"/>
          <p:nvPr/>
        </p:nvSpPr>
        <p:spPr>
          <a:xfrm>
            <a:off x="4927738" y="593283"/>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37518528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A2B6A-3A30-A961-527B-175D485708F6}"/>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58B13316-F482-6EA2-141F-39D26539815E}"/>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78B8AD42-9B0C-F020-86DE-364447BE71BF}"/>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6" name="Picture 5" descr="A pond with a brick wall and a tree&#10;&#10;Description automatically generated with medium confidence">
            <a:extLst>
              <a:ext uri="{FF2B5EF4-FFF2-40B4-BE49-F238E27FC236}">
                <a16:creationId xmlns:a16="http://schemas.microsoft.com/office/drawing/2014/main" id="{C4900F34-8CD8-EBD5-A46D-904F18B1A6B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79430" y="383602"/>
            <a:ext cx="3197901" cy="4796852"/>
          </a:xfrm>
          <a:prstGeom prst="rect">
            <a:avLst/>
          </a:prstGeom>
        </p:spPr>
      </p:pic>
      <p:pic>
        <p:nvPicPr>
          <p:cNvPr id="3" name="Picture 2" descr="A rock wall with moss growing on it&#10;&#10;Description automatically generated">
            <a:extLst>
              <a:ext uri="{FF2B5EF4-FFF2-40B4-BE49-F238E27FC236}">
                <a16:creationId xmlns:a16="http://schemas.microsoft.com/office/drawing/2014/main" id="{C22C976E-D732-E52B-07A5-8DA6D10B722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509790" y="3429000"/>
            <a:ext cx="3153072" cy="3153072"/>
          </a:xfrm>
          <a:prstGeom prst="rect">
            <a:avLst/>
          </a:prstGeom>
        </p:spPr>
      </p:pic>
      <p:sp>
        <p:nvSpPr>
          <p:cNvPr id="8" name="TextBox 7">
            <a:extLst>
              <a:ext uri="{FF2B5EF4-FFF2-40B4-BE49-F238E27FC236}">
                <a16:creationId xmlns:a16="http://schemas.microsoft.com/office/drawing/2014/main" id="{0AE88162-9738-411F-92CA-65E3BA60FCC3}"/>
              </a:ext>
            </a:extLst>
          </p:cNvPr>
          <p:cNvSpPr txBox="1"/>
          <p:nvPr/>
        </p:nvSpPr>
        <p:spPr>
          <a:xfrm>
            <a:off x="6662848" y="3576247"/>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3D55626F-4B5C-91A4-A141-BDB7FAC7689F}"/>
              </a:ext>
            </a:extLst>
          </p:cNvPr>
          <p:cNvSpPr txBox="1"/>
          <p:nvPr/>
        </p:nvSpPr>
        <p:spPr>
          <a:xfrm>
            <a:off x="4807817" y="501662"/>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138343879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BDA5C0-6F0C-B670-DAF1-0A7A91F493E3}"/>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9D98D7E6-6F5C-2256-A1B0-78B751F115A3}"/>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B23CD51E-BC50-CF6D-0548-1D6FF3BACF3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3" name="Picture 2" descr="A wooden railing in a room&#10;&#10;Description automatically generated">
            <a:extLst>
              <a:ext uri="{FF2B5EF4-FFF2-40B4-BE49-F238E27FC236}">
                <a16:creationId xmlns:a16="http://schemas.microsoft.com/office/drawing/2014/main" id="{0C6CFC6C-C5C1-7C47-2C17-5EA371D5C2E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685051" y="3846989"/>
            <a:ext cx="2735083" cy="2735083"/>
          </a:xfrm>
          <a:prstGeom prst="rect">
            <a:avLst/>
          </a:prstGeom>
        </p:spPr>
      </p:pic>
      <p:pic>
        <p:nvPicPr>
          <p:cNvPr id="6" name="Picture 5" descr="A close-up of a wooden railing&#10;&#10;Description automatically generated">
            <a:extLst>
              <a:ext uri="{FF2B5EF4-FFF2-40B4-BE49-F238E27FC236}">
                <a16:creationId xmlns:a16="http://schemas.microsoft.com/office/drawing/2014/main" id="{5C30B86E-CC92-32AE-5495-7E03EED288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685051" y="383602"/>
            <a:ext cx="4910996" cy="3273997"/>
          </a:xfrm>
          <a:prstGeom prst="rect">
            <a:avLst/>
          </a:prstGeom>
        </p:spPr>
      </p:pic>
      <p:sp>
        <p:nvSpPr>
          <p:cNvPr id="12" name="TextBox 11">
            <a:extLst>
              <a:ext uri="{FF2B5EF4-FFF2-40B4-BE49-F238E27FC236}">
                <a16:creationId xmlns:a16="http://schemas.microsoft.com/office/drawing/2014/main" id="{2C2C13E5-BAE4-C679-3E99-288824DC8B2B}"/>
              </a:ext>
            </a:extLst>
          </p:cNvPr>
          <p:cNvSpPr txBox="1"/>
          <p:nvPr/>
        </p:nvSpPr>
        <p:spPr>
          <a:xfrm>
            <a:off x="4819339" y="3991453"/>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3" name="TextBox 12">
            <a:extLst>
              <a:ext uri="{FF2B5EF4-FFF2-40B4-BE49-F238E27FC236}">
                <a16:creationId xmlns:a16="http://schemas.microsoft.com/office/drawing/2014/main" id="{68BA10E9-04EA-B26C-37AA-7E0E8C8E7ED5}"/>
              </a:ext>
            </a:extLst>
          </p:cNvPr>
          <p:cNvSpPr txBox="1"/>
          <p:nvPr/>
        </p:nvSpPr>
        <p:spPr>
          <a:xfrm>
            <a:off x="4819339" y="557105"/>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267225506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A81DB6-9411-78FC-FBCA-7B5239CDA8AB}"/>
            </a:ext>
          </a:extLst>
        </p:cNvPr>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FD412CA3-5D7A-DDB6-CF6F-67CC82B720F7}"/>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tretch>
            <a:fillRect/>
          </a:stretch>
        </p:blipFill>
        <p:spPr>
          <a:xfrm>
            <a:off x="370069" y="3429000"/>
            <a:ext cx="4076699" cy="3153072"/>
          </a:xfrm>
        </p:spPr>
      </p:pic>
      <p:pic>
        <p:nvPicPr>
          <p:cNvPr id="7" name="Picture 6" descr="A screenshot of a computer&#10;&#10;Description automatically generated">
            <a:extLst>
              <a:ext uri="{FF2B5EF4-FFF2-40B4-BE49-F238E27FC236}">
                <a16:creationId xmlns:a16="http://schemas.microsoft.com/office/drawing/2014/main" id="{0A7FD4D4-EA15-4558-B4F1-ADF3191F39F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70070" y="383602"/>
            <a:ext cx="4076700" cy="2882900"/>
          </a:xfrm>
          <a:prstGeom prst="rect">
            <a:avLst/>
          </a:prstGeom>
        </p:spPr>
      </p:pic>
      <p:pic>
        <p:nvPicPr>
          <p:cNvPr id="6" name="Picture 5" descr="A bench on a path&#10;&#10;Description automatically generated">
            <a:extLst>
              <a:ext uri="{FF2B5EF4-FFF2-40B4-BE49-F238E27FC236}">
                <a16:creationId xmlns:a16="http://schemas.microsoft.com/office/drawing/2014/main" id="{D90B95C6-5AD1-1F32-1F85-BC65EFA95FE8}"/>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a:off x="4026586" y="997093"/>
            <a:ext cx="4907929" cy="3680947"/>
          </a:xfrm>
          <a:prstGeom prst="rect">
            <a:avLst/>
          </a:prstGeom>
        </p:spPr>
      </p:pic>
      <p:pic>
        <p:nvPicPr>
          <p:cNvPr id="3" name="Picture 2" descr="A close up of a bench&#10;&#10;Description automatically generated">
            <a:extLst>
              <a:ext uri="{FF2B5EF4-FFF2-40B4-BE49-F238E27FC236}">
                <a16:creationId xmlns:a16="http://schemas.microsoft.com/office/drawing/2014/main" id="{4A05BB70-E3B7-E5CD-27C9-F1774EB471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75092" y="3685870"/>
            <a:ext cx="2891866" cy="2896202"/>
          </a:xfrm>
          <a:prstGeom prst="rect">
            <a:avLst/>
          </a:prstGeom>
        </p:spPr>
      </p:pic>
      <p:sp>
        <p:nvSpPr>
          <p:cNvPr id="8" name="TextBox 7">
            <a:extLst>
              <a:ext uri="{FF2B5EF4-FFF2-40B4-BE49-F238E27FC236}">
                <a16:creationId xmlns:a16="http://schemas.microsoft.com/office/drawing/2014/main" id="{C35F57AE-C76E-237F-83FF-DE2E2BD4E17D}"/>
              </a:ext>
            </a:extLst>
          </p:cNvPr>
          <p:cNvSpPr txBox="1"/>
          <p:nvPr/>
        </p:nvSpPr>
        <p:spPr>
          <a:xfrm>
            <a:off x="6992631" y="3816090"/>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After</a:t>
            </a:r>
          </a:p>
        </p:txBody>
      </p:sp>
      <p:sp>
        <p:nvSpPr>
          <p:cNvPr id="10" name="TextBox 9">
            <a:extLst>
              <a:ext uri="{FF2B5EF4-FFF2-40B4-BE49-F238E27FC236}">
                <a16:creationId xmlns:a16="http://schemas.microsoft.com/office/drawing/2014/main" id="{0C8E3055-FACB-86A6-0119-B219028AB69A}"/>
              </a:ext>
            </a:extLst>
          </p:cNvPr>
          <p:cNvSpPr txBox="1"/>
          <p:nvPr/>
        </p:nvSpPr>
        <p:spPr>
          <a:xfrm>
            <a:off x="4742516" y="501662"/>
            <a:ext cx="854440" cy="369332"/>
          </a:xfrm>
          <a:prstGeom prst="rect">
            <a:avLst/>
          </a:prstGeom>
          <a:solidFill>
            <a:schemeClr val="bg1"/>
          </a:solidFill>
        </p:spPr>
        <p:txBody>
          <a:bodyPr wrap="square" rtlCol="0">
            <a:spAutoFit/>
          </a:bodyPr>
          <a:lstStyle/>
          <a:p>
            <a:r>
              <a:rPr lang="en-US" dirty="0">
                <a:latin typeface="High Tower Text" panose="02040502050506030303" pitchFamily="18" charset="77"/>
              </a:rPr>
              <a:t>Before</a:t>
            </a:r>
          </a:p>
        </p:txBody>
      </p:sp>
    </p:spTree>
    <p:extLst>
      <p:ext uri="{BB962C8B-B14F-4D97-AF65-F5344CB8AC3E}">
        <p14:creationId xmlns:p14="http://schemas.microsoft.com/office/powerpoint/2010/main" val="22327197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 shot of a phone&#10;&#10;Description automatically generated">
            <a:extLst>
              <a:ext uri="{FF2B5EF4-FFF2-40B4-BE49-F238E27FC236}">
                <a16:creationId xmlns:a16="http://schemas.microsoft.com/office/drawing/2014/main" id="{C2DB90BD-21A9-23B7-32DD-C3459CEF1D2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20040" y="259080"/>
            <a:ext cx="3541776" cy="2213610"/>
          </a:xfrm>
          <a:prstGeom prst="rect">
            <a:avLst/>
          </a:prstGeom>
        </p:spPr>
      </p:pic>
      <p:pic>
        <p:nvPicPr>
          <p:cNvPr id="10" name="Picture 9" descr="A screenshot of a computer&#10;&#10;Description automatically generated">
            <a:extLst>
              <a:ext uri="{FF2B5EF4-FFF2-40B4-BE49-F238E27FC236}">
                <a16:creationId xmlns:a16="http://schemas.microsoft.com/office/drawing/2014/main" id="{0E2C25E0-B2AC-AF38-0F99-D1F1BA5B434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33521" y="201930"/>
            <a:ext cx="3724656" cy="2327910"/>
          </a:xfrm>
          <a:prstGeom prst="rect">
            <a:avLst/>
          </a:prstGeom>
        </p:spPr>
      </p:pic>
      <p:pic>
        <p:nvPicPr>
          <p:cNvPr id="12" name="Picture 11" descr="A screenshot of a computer&#10;&#10;Description automatically generated">
            <a:extLst>
              <a:ext uri="{FF2B5EF4-FFF2-40B4-BE49-F238E27FC236}">
                <a16:creationId xmlns:a16="http://schemas.microsoft.com/office/drawing/2014/main" id="{0BADB4A0-7609-9039-67AC-4571035BCFE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973568" y="259080"/>
            <a:ext cx="3724656" cy="2327910"/>
          </a:xfrm>
          <a:prstGeom prst="rect">
            <a:avLst/>
          </a:prstGeom>
        </p:spPr>
      </p:pic>
      <p:pic>
        <p:nvPicPr>
          <p:cNvPr id="14" name="Picture 13" descr="A screenshot of a computer&#10;&#10;Description automatically generated">
            <a:extLst>
              <a:ext uri="{FF2B5EF4-FFF2-40B4-BE49-F238E27FC236}">
                <a16:creationId xmlns:a16="http://schemas.microsoft.com/office/drawing/2014/main" id="{F47C9691-B3F7-167D-49F1-890E3969D7C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96826" y="2714520"/>
            <a:ext cx="3724656" cy="2327910"/>
          </a:xfrm>
          <a:prstGeom prst="rect">
            <a:avLst/>
          </a:prstGeom>
        </p:spPr>
      </p:pic>
      <p:pic>
        <p:nvPicPr>
          <p:cNvPr id="16" name="Picture 15" descr="A screenshot of a computer&#10;&#10;Description automatically generated">
            <a:extLst>
              <a:ext uri="{FF2B5EF4-FFF2-40B4-BE49-F238E27FC236}">
                <a16:creationId xmlns:a16="http://schemas.microsoft.com/office/drawing/2014/main" id="{F703A816-80CB-ACF9-C650-D404AB882494}"/>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565227" y="2814638"/>
            <a:ext cx="3633216" cy="2270760"/>
          </a:xfrm>
          <a:prstGeom prst="rect">
            <a:avLst/>
          </a:prstGeom>
        </p:spPr>
      </p:pic>
      <p:pic>
        <p:nvPicPr>
          <p:cNvPr id="18" name="Picture 17" descr="A screenshot of a qr code&#10;&#10;Description automatically generated">
            <a:extLst>
              <a:ext uri="{FF2B5EF4-FFF2-40B4-BE49-F238E27FC236}">
                <a16:creationId xmlns:a16="http://schemas.microsoft.com/office/drawing/2014/main" id="{D03D7066-60F7-8664-21BE-DDD7112DB362}"/>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8846651" y="2863638"/>
            <a:ext cx="2355765" cy="1936962"/>
          </a:xfrm>
          <a:prstGeom prst="rect">
            <a:avLst/>
          </a:prstGeom>
        </p:spPr>
      </p:pic>
      <p:sp>
        <p:nvSpPr>
          <p:cNvPr id="2" name="TextBox 1">
            <a:extLst>
              <a:ext uri="{FF2B5EF4-FFF2-40B4-BE49-F238E27FC236}">
                <a16:creationId xmlns:a16="http://schemas.microsoft.com/office/drawing/2014/main" id="{D0DC8CD1-8595-E574-842E-4BF8C7FCD25E}"/>
              </a:ext>
            </a:extLst>
          </p:cNvPr>
          <p:cNvSpPr txBox="1"/>
          <p:nvPr/>
        </p:nvSpPr>
        <p:spPr>
          <a:xfrm>
            <a:off x="320040" y="5550006"/>
            <a:ext cx="10718122" cy="923330"/>
          </a:xfrm>
          <a:prstGeom prst="rect">
            <a:avLst/>
          </a:prstGeom>
          <a:noFill/>
        </p:spPr>
        <p:txBody>
          <a:bodyPr wrap="square" rtlCol="0">
            <a:spAutoFit/>
          </a:bodyPr>
          <a:lstStyle/>
          <a:p>
            <a:r>
              <a:rPr lang="en-US" dirty="0">
                <a:latin typeface="High Tower Text" panose="02040502050506030303" pitchFamily="18" charset="77"/>
              </a:rPr>
              <a:t>I started off using this site (QR </a:t>
            </a:r>
            <a:r>
              <a:rPr lang="en-US" dirty="0" err="1">
                <a:latin typeface="High Tower Text" panose="02040502050506030303" pitchFamily="18" charset="77"/>
              </a:rPr>
              <a:t>code.io</a:t>
            </a:r>
            <a:r>
              <a:rPr lang="en-US" dirty="0">
                <a:latin typeface="High Tower Text" panose="02040502050506030303" pitchFamily="18" charset="77"/>
              </a:rPr>
              <a:t>)  to create my QR codes. This was just a test to see how it easy it was to make a QR code. I found that it was easy but because as there were so many different sites I wanted to see if there were others and to avoid having to pay for any. </a:t>
            </a:r>
          </a:p>
        </p:txBody>
      </p:sp>
      <p:cxnSp>
        <p:nvCxnSpPr>
          <p:cNvPr id="9" name="Straight Arrow Connector 8">
            <a:extLst>
              <a:ext uri="{FF2B5EF4-FFF2-40B4-BE49-F238E27FC236}">
                <a16:creationId xmlns:a16="http://schemas.microsoft.com/office/drawing/2014/main" id="{28257D2D-CA23-FC8D-1211-890C5D217855}"/>
              </a:ext>
            </a:extLst>
          </p:cNvPr>
          <p:cNvCxnSpPr>
            <a:cxnSpLocks/>
            <a:stCxn id="4" idx="3"/>
          </p:cNvCxnSpPr>
          <p:nvPr/>
        </p:nvCxnSpPr>
        <p:spPr>
          <a:xfrm>
            <a:off x="3861816" y="1365885"/>
            <a:ext cx="574717"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3" name="Straight Arrow Connector 12">
            <a:extLst>
              <a:ext uri="{FF2B5EF4-FFF2-40B4-BE49-F238E27FC236}">
                <a16:creationId xmlns:a16="http://schemas.microsoft.com/office/drawing/2014/main" id="{44D1D400-9150-20FA-1721-845FCBF88CA1}"/>
              </a:ext>
            </a:extLst>
          </p:cNvPr>
          <p:cNvCxnSpPr/>
          <p:nvPr/>
        </p:nvCxnSpPr>
        <p:spPr>
          <a:xfrm>
            <a:off x="7552267" y="1365885"/>
            <a:ext cx="646176"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7" name="Straight Arrow Connector 16">
            <a:extLst>
              <a:ext uri="{FF2B5EF4-FFF2-40B4-BE49-F238E27FC236}">
                <a16:creationId xmlns:a16="http://schemas.microsoft.com/office/drawing/2014/main" id="{4B220ABA-5932-041A-B564-F6A81622C3A8}"/>
              </a:ext>
            </a:extLst>
          </p:cNvPr>
          <p:cNvCxnSpPr/>
          <p:nvPr/>
        </p:nvCxnSpPr>
        <p:spPr>
          <a:xfrm flipH="1">
            <a:off x="2844800" y="2586990"/>
            <a:ext cx="6824133" cy="27664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EC1693FC-6B9B-08DE-0E8E-56C66D5AA05C}"/>
              </a:ext>
            </a:extLst>
          </p:cNvPr>
          <p:cNvCxnSpPr>
            <a:stCxn id="14" idx="3"/>
          </p:cNvCxnSpPr>
          <p:nvPr/>
        </p:nvCxnSpPr>
        <p:spPr>
          <a:xfrm flipV="1">
            <a:off x="4221482" y="3873024"/>
            <a:ext cx="648208" cy="545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2" name="Straight Arrow Connector 21">
            <a:extLst>
              <a:ext uri="{FF2B5EF4-FFF2-40B4-BE49-F238E27FC236}">
                <a16:creationId xmlns:a16="http://schemas.microsoft.com/office/drawing/2014/main" id="{91EA2A83-E689-1441-C229-FA01CFBC915C}"/>
              </a:ext>
            </a:extLst>
          </p:cNvPr>
          <p:cNvCxnSpPr>
            <a:endCxn id="18" idx="1"/>
          </p:cNvCxnSpPr>
          <p:nvPr/>
        </p:nvCxnSpPr>
        <p:spPr>
          <a:xfrm flipV="1">
            <a:off x="7970520" y="3832119"/>
            <a:ext cx="876131" cy="220135"/>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850314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10;&#10;Description automatically generated">
            <a:extLst>
              <a:ext uri="{FF2B5EF4-FFF2-40B4-BE49-F238E27FC236}">
                <a16:creationId xmlns:a16="http://schemas.microsoft.com/office/drawing/2014/main" id="{D811A0D6-800D-7A5C-F6F7-C1493F6A64A2}"/>
              </a:ext>
            </a:extLst>
          </p:cNvPr>
          <p:cNvPicPr>
            <a:picLocks noGrp="1" noChangeAspect="1"/>
          </p:cNvPicPr>
          <p:nvPr>
            <p:ph idx="1"/>
          </p:nvPr>
        </p:nvPicPr>
        <p:blipFill>
          <a:blip r:embed="rId2" cstate="email">
            <a:extLst>
              <a:ext uri="{28A0092B-C50C-407E-A947-70E740481C1C}">
                <a14:useLocalDpi xmlns:a14="http://schemas.microsoft.com/office/drawing/2010/main"/>
              </a:ext>
            </a:extLst>
          </a:blip>
          <a:srcRect/>
          <a:stretch/>
        </p:blipFill>
        <p:spPr>
          <a:xfrm>
            <a:off x="214326" y="3890356"/>
            <a:ext cx="7653145" cy="2800211"/>
          </a:xfrm>
        </p:spPr>
      </p:pic>
      <p:pic>
        <p:nvPicPr>
          <p:cNvPr id="9" name="Picture 8" descr="A screenshot of a menu&#10;&#10;Description automatically generated">
            <a:extLst>
              <a:ext uri="{FF2B5EF4-FFF2-40B4-BE49-F238E27FC236}">
                <a16:creationId xmlns:a16="http://schemas.microsoft.com/office/drawing/2014/main" id="{4F1EE1F2-D663-3F4D-4524-C9AC50299AA7}"/>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14327" y="174860"/>
            <a:ext cx="4555426" cy="3344893"/>
          </a:xfrm>
          <a:prstGeom prst="rect">
            <a:avLst/>
          </a:prstGeom>
        </p:spPr>
      </p:pic>
      <p:pic>
        <p:nvPicPr>
          <p:cNvPr id="11" name="Picture 10" descr="A screenshot of a qr code&#10;&#10;Description automatically generated">
            <a:extLst>
              <a:ext uri="{FF2B5EF4-FFF2-40B4-BE49-F238E27FC236}">
                <a16:creationId xmlns:a16="http://schemas.microsoft.com/office/drawing/2014/main" id="{76051233-0066-3CA0-C6DC-C3BC9DD8241C}"/>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6930985" y="531474"/>
            <a:ext cx="5073184" cy="2897526"/>
          </a:xfrm>
          <a:prstGeom prst="rect">
            <a:avLst/>
          </a:prstGeom>
        </p:spPr>
      </p:pic>
      <p:pic>
        <p:nvPicPr>
          <p:cNvPr id="13" name="Picture 12" descr="A screenshot of a chat&#10;&#10;Description automatically generated">
            <a:extLst>
              <a:ext uri="{FF2B5EF4-FFF2-40B4-BE49-F238E27FC236}">
                <a16:creationId xmlns:a16="http://schemas.microsoft.com/office/drawing/2014/main" id="{CE1358F0-D076-B563-6F58-5BA3EA8C75D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912873" y="174860"/>
            <a:ext cx="1874992" cy="3344893"/>
          </a:xfrm>
          <a:prstGeom prst="rect">
            <a:avLst/>
          </a:prstGeom>
        </p:spPr>
      </p:pic>
      <p:sp>
        <p:nvSpPr>
          <p:cNvPr id="16" name="TextBox 15">
            <a:extLst>
              <a:ext uri="{FF2B5EF4-FFF2-40B4-BE49-F238E27FC236}">
                <a16:creationId xmlns:a16="http://schemas.microsoft.com/office/drawing/2014/main" id="{2FDBCC7E-7BE3-81D1-2F3F-8DDB5CCE0347}"/>
              </a:ext>
            </a:extLst>
          </p:cNvPr>
          <p:cNvSpPr txBox="1"/>
          <p:nvPr/>
        </p:nvSpPr>
        <p:spPr>
          <a:xfrm>
            <a:off x="8195012" y="3840868"/>
            <a:ext cx="3782662" cy="2862322"/>
          </a:xfrm>
          <a:prstGeom prst="rect">
            <a:avLst/>
          </a:prstGeom>
          <a:noFill/>
        </p:spPr>
        <p:txBody>
          <a:bodyPr wrap="square" rtlCol="0">
            <a:spAutoFit/>
          </a:bodyPr>
          <a:lstStyle/>
          <a:p>
            <a:r>
              <a:rPr lang="en-US" dirty="0">
                <a:latin typeface="High Tower Text" panose="02040502050506030303" pitchFamily="18" charset="77"/>
              </a:rPr>
              <a:t>When making the QR code code, although I tested on a different site before, I ended up using Adobe Express. I found this was far simpler to use and it was all free. All there was to do was add in an anchor onto the website in Wix, label it, hide it and copy the URL link into the QR code generator and it created a QR code. </a:t>
            </a:r>
          </a:p>
        </p:txBody>
      </p:sp>
      <p:cxnSp>
        <p:nvCxnSpPr>
          <p:cNvPr id="18" name="Straight Arrow Connector 17">
            <a:extLst>
              <a:ext uri="{FF2B5EF4-FFF2-40B4-BE49-F238E27FC236}">
                <a16:creationId xmlns:a16="http://schemas.microsoft.com/office/drawing/2014/main" id="{A8409797-A814-2584-CA8C-C5FA7A6FE532}"/>
              </a:ext>
            </a:extLst>
          </p:cNvPr>
          <p:cNvCxnSpPr/>
          <p:nvPr/>
        </p:nvCxnSpPr>
        <p:spPr>
          <a:xfrm>
            <a:off x="4506473" y="1303866"/>
            <a:ext cx="812800"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69C91B75-17C1-96D7-61C5-66FA6DF85657}"/>
              </a:ext>
            </a:extLst>
          </p:cNvPr>
          <p:cNvCxnSpPr>
            <a:cxnSpLocks/>
            <a:stCxn id="13" idx="2"/>
          </p:cNvCxnSpPr>
          <p:nvPr/>
        </p:nvCxnSpPr>
        <p:spPr>
          <a:xfrm>
            <a:off x="5850369" y="3519753"/>
            <a:ext cx="0" cy="66278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5EBADF9D-38FF-D151-1F24-0D6EC985056D}"/>
              </a:ext>
            </a:extLst>
          </p:cNvPr>
          <p:cNvCxnSpPr/>
          <p:nvPr/>
        </p:nvCxnSpPr>
        <p:spPr>
          <a:xfrm flipV="1">
            <a:off x="7399867" y="3429000"/>
            <a:ext cx="1253066" cy="461356"/>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6913907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53221C-AACC-71A8-DC63-C78B5B654688}"/>
              </a:ext>
            </a:extLst>
          </p:cNvPr>
          <p:cNvSpPr txBox="1"/>
          <p:nvPr/>
        </p:nvSpPr>
        <p:spPr>
          <a:xfrm>
            <a:off x="546101" y="129653"/>
            <a:ext cx="11463929" cy="3416320"/>
          </a:xfrm>
          <a:prstGeom prst="rect">
            <a:avLst/>
          </a:prstGeom>
          <a:noFill/>
        </p:spPr>
        <p:txBody>
          <a:bodyPr wrap="square" rtlCol="0">
            <a:spAutoFit/>
          </a:bodyPr>
          <a:lstStyle/>
          <a:p>
            <a:r>
              <a:rPr lang="en-US" dirty="0">
                <a:latin typeface="High Tower Text" panose="02040502050506030303" pitchFamily="18" charset="77"/>
              </a:rPr>
              <a:t>Overall, I found the trail quite a success. I am pleased with how it turned out as it was informative for participants, had an element of photography and combined the use of technology into an area with so much history creating that contrast of old and new. </a:t>
            </a:r>
          </a:p>
          <a:p>
            <a:r>
              <a:rPr lang="en-US" dirty="0">
                <a:latin typeface="High Tower Text" panose="02040502050506030303" pitchFamily="18" charset="77"/>
              </a:rPr>
              <a:t>I feel as though the design of the website is modern, neat and simple to follow. It fits the theme of Lumen Hortus when adding in the cyanotype and lumen prints as backgrounds. </a:t>
            </a:r>
          </a:p>
          <a:p>
            <a:r>
              <a:rPr lang="en-US" dirty="0">
                <a:latin typeface="High Tower Text" panose="02040502050506030303" pitchFamily="18" charset="77"/>
              </a:rPr>
              <a:t>If I were to change anything on this trail, I would make the images brighter on the hints page to make them clearer as taking away the saturation made them quite dull. I would also add in some more stops that have more on the history of the gardens. This way it combines both the history and information on the plants and flowers equally. As well as this I would try to put more out there on social media so that more people were aware of the trail as a lot of people will walk past and not pay any attention to it.</a:t>
            </a:r>
          </a:p>
          <a:p>
            <a:endParaRPr lang="en-US" dirty="0">
              <a:latin typeface="High Tower Text" panose="02040502050506030303" pitchFamily="18" charset="77"/>
            </a:endParaRPr>
          </a:p>
          <a:p>
            <a:endParaRPr lang="en-US" dirty="0">
              <a:latin typeface="High Tower Text" panose="02040502050506030303" pitchFamily="18" charset="77"/>
            </a:endParaRPr>
          </a:p>
        </p:txBody>
      </p:sp>
      <p:pic>
        <p:nvPicPr>
          <p:cNvPr id="6" name="Picture 5" descr="A qr code on a tree&#10;&#10;Description automatically generated">
            <a:extLst>
              <a:ext uri="{FF2B5EF4-FFF2-40B4-BE49-F238E27FC236}">
                <a16:creationId xmlns:a16="http://schemas.microsoft.com/office/drawing/2014/main" id="{DA62286A-358E-4437-A5DC-212138AD1D3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3467" y="3429000"/>
            <a:ext cx="2571750" cy="3429000"/>
          </a:xfrm>
          <a:prstGeom prst="rect">
            <a:avLst/>
          </a:prstGeom>
        </p:spPr>
      </p:pic>
      <p:pic>
        <p:nvPicPr>
          <p:cNvPr id="8" name="Picture 7" descr="A sundial with a qr code on it&#10;&#10;Description automatically generated">
            <a:extLst>
              <a:ext uri="{FF2B5EF4-FFF2-40B4-BE49-F238E27FC236}">
                <a16:creationId xmlns:a16="http://schemas.microsoft.com/office/drawing/2014/main" id="{4E8E6439-3031-5ACF-6B33-C0A6100D2E9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524250" y="3429000"/>
            <a:ext cx="2571750" cy="3429000"/>
          </a:xfrm>
          <a:prstGeom prst="rect">
            <a:avLst/>
          </a:prstGeom>
        </p:spPr>
      </p:pic>
      <p:pic>
        <p:nvPicPr>
          <p:cNvPr id="10" name="Picture 9" descr="A qr code on a tree&#10;&#10;Description automatically generated">
            <a:extLst>
              <a:ext uri="{FF2B5EF4-FFF2-40B4-BE49-F238E27FC236}">
                <a16:creationId xmlns:a16="http://schemas.microsoft.com/office/drawing/2014/main" id="{C9ADD0E9-237A-273C-C721-B281EE3F915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405033" y="3429000"/>
            <a:ext cx="2571750" cy="3429000"/>
          </a:xfrm>
          <a:prstGeom prst="rect">
            <a:avLst/>
          </a:prstGeom>
        </p:spPr>
      </p:pic>
      <p:pic>
        <p:nvPicPr>
          <p:cNvPr id="12" name="Picture 11" descr="A qr code on a fence&#10;&#10;Description automatically generated">
            <a:extLst>
              <a:ext uri="{FF2B5EF4-FFF2-40B4-BE49-F238E27FC236}">
                <a16:creationId xmlns:a16="http://schemas.microsoft.com/office/drawing/2014/main" id="{8EF814AD-B6A7-0124-7E11-67CA3857CB7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9285816" y="3429000"/>
            <a:ext cx="2571751" cy="3429001"/>
          </a:xfrm>
          <a:prstGeom prst="rect">
            <a:avLst/>
          </a:prstGeom>
        </p:spPr>
      </p:pic>
    </p:spTree>
    <p:extLst>
      <p:ext uri="{BB962C8B-B14F-4D97-AF65-F5344CB8AC3E}">
        <p14:creationId xmlns:p14="http://schemas.microsoft.com/office/powerpoint/2010/main" val="258195650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B077423-B748-90BB-8234-E23C7C5BB116}"/>
              </a:ext>
            </a:extLst>
          </p:cNvPr>
          <p:cNvSpPr txBox="1"/>
          <p:nvPr/>
        </p:nvSpPr>
        <p:spPr>
          <a:xfrm>
            <a:off x="247934" y="1057155"/>
            <a:ext cx="11696132" cy="5355312"/>
          </a:xfrm>
          <a:prstGeom prst="rect">
            <a:avLst/>
          </a:prstGeom>
          <a:noFill/>
        </p:spPr>
        <p:txBody>
          <a:bodyPr wrap="square">
            <a:spAutoFit/>
          </a:bodyPr>
          <a:lstStyle/>
          <a:p>
            <a:pPr algn="l"/>
            <a:r>
              <a:rPr lang="en-GB" b="0" i="0" u="none" strike="noStrike" dirty="0">
                <a:solidFill>
                  <a:srgbClr val="000000"/>
                </a:solidFill>
                <a:effectLst/>
                <a:latin typeface="High Tower Text" panose="02040502050506030303" pitchFamily="18" charset="77"/>
              </a:rPr>
              <a:t>Attie, S., n.d. </a:t>
            </a:r>
            <a:r>
              <a:rPr lang="en-GB" b="0" i="1" u="none" strike="noStrike" dirty="0">
                <a:solidFill>
                  <a:srgbClr val="000000"/>
                </a:solidFill>
                <a:effectLst/>
                <a:latin typeface="High Tower Text" panose="02040502050506030303" pitchFamily="18" charset="77"/>
              </a:rPr>
              <a:t>The Writing on the Wall</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2"/>
              </a:rPr>
              <a:t>https://shimonattie.net/portfolio/the-writing-on-the-wall/</a:t>
            </a:r>
            <a:r>
              <a:rPr lang="en-GB" b="0" i="0" u="none" strike="noStrike" dirty="0">
                <a:solidFill>
                  <a:srgbClr val="000000"/>
                </a:solidFill>
                <a:effectLst/>
                <a:latin typeface="High Tower Text" panose="02040502050506030303" pitchFamily="18" charset="77"/>
              </a:rPr>
              <a:t> [Accessed 26 November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Adobe, n.d. </a:t>
            </a:r>
            <a:r>
              <a:rPr lang="en-GB" b="0" i="1" u="none" strike="noStrike" dirty="0">
                <a:solidFill>
                  <a:srgbClr val="000000"/>
                </a:solidFill>
                <a:effectLst/>
                <a:latin typeface="High Tower Text" panose="02040502050506030303" pitchFamily="18" charset="77"/>
              </a:rPr>
              <a:t>QR Code Generator</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3"/>
              </a:rPr>
              <a:t>https://www.adobe.com/express/feature/image/qr-code-generator</a:t>
            </a:r>
            <a:r>
              <a:rPr lang="en-GB" b="0" i="0" u="none" strike="noStrike" dirty="0">
                <a:solidFill>
                  <a:srgbClr val="000000"/>
                </a:solidFill>
                <a:effectLst/>
                <a:latin typeface="High Tower Text" panose="02040502050506030303" pitchFamily="18" charset="77"/>
              </a:rPr>
              <a:t> [Accessed 21 November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Banksy Explained, n.d. </a:t>
            </a:r>
            <a:r>
              <a:rPr lang="en-GB" b="0" i="1" u="none" strike="noStrike" dirty="0">
                <a:solidFill>
                  <a:srgbClr val="000000"/>
                </a:solidFill>
                <a:effectLst/>
                <a:latin typeface="High Tower Text" panose="02040502050506030303" pitchFamily="18" charset="77"/>
              </a:rPr>
              <a:t>Season’s Greetings (December 2018)</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4"/>
              </a:rPr>
              <a:t>https://banksyexplained.com/seasons-greetings-december-2018/</a:t>
            </a:r>
            <a:r>
              <a:rPr lang="en-GB" b="0" i="0" u="none" strike="noStrike" dirty="0">
                <a:solidFill>
                  <a:srgbClr val="000000"/>
                </a:solidFill>
                <a:effectLst/>
                <a:latin typeface="High Tower Text" panose="02040502050506030303" pitchFamily="18" charset="77"/>
              </a:rPr>
              <a:t> [Accessed 10 October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err="1">
                <a:solidFill>
                  <a:srgbClr val="000000"/>
                </a:solidFill>
                <a:effectLst/>
                <a:latin typeface="High Tower Text" panose="02040502050506030303" pitchFamily="18" charset="77"/>
              </a:rPr>
              <a:t>Botanics</a:t>
            </a:r>
            <a:r>
              <a:rPr lang="en-GB" b="0" i="0" u="none" strike="noStrike" dirty="0">
                <a:solidFill>
                  <a:srgbClr val="000000"/>
                </a:solidFill>
                <a:effectLst/>
                <a:latin typeface="High Tower Text" panose="02040502050506030303" pitchFamily="18" charset="77"/>
              </a:rPr>
              <a:t> Swansea, n.d. </a:t>
            </a:r>
            <a:r>
              <a:rPr lang="en-GB" b="0" i="1" u="none" strike="noStrike" dirty="0">
                <a:solidFill>
                  <a:srgbClr val="000000"/>
                </a:solidFill>
                <a:effectLst/>
                <a:latin typeface="High Tower Text" panose="02040502050506030303" pitchFamily="18" charset="77"/>
              </a:rPr>
              <a:t>Home</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5"/>
              </a:rPr>
              <a:t>https://botanicsswansea.co.uk</a:t>
            </a:r>
            <a:r>
              <a:rPr lang="en-GB" b="0" i="0" u="none" strike="noStrike" dirty="0">
                <a:solidFill>
                  <a:srgbClr val="000000"/>
                </a:solidFill>
                <a:effectLst/>
                <a:latin typeface="High Tower Text" panose="02040502050506030303" pitchFamily="18" charset="77"/>
              </a:rPr>
              <a:t> [Accessed 5 December 2024].</a:t>
            </a:r>
          </a:p>
          <a:p>
            <a:pPr algn="l"/>
            <a:r>
              <a:rPr lang="en-GB" b="0" i="0" u="none" strike="noStrike" dirty="0">
                <a:solidFill>
                  <a:srgbClr val="000000"/>
                </a:solidFill>
                <a:effectLst/>
                <a:latin typeface="High Tower Text" panose="02040502050506030303" pitchFamily="18" charset="77"/>
              </a:rPr>
              <a:t>Christo and Jeanne-Claude, n.d. </a:t>
            </a:r>
            <a:r>
              <a:rPr lang="en-GB" b="0" i="1" u="none" strike="noStrike" dirty="0">
                <a:solidFill>
                  <a:srgbClr val="000000"/>
                </a:solidFill>
                <a:effectLst/>
                <a:latin typeface="High Tower Text" panose="02040502050506030303" pitchFamily="18" charset="77"/>
              </a:rPr>
              <a:t>The Mastaba (Project for the United Arab Emirates)</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6"/>
              </a:rPr>
              <a:t>https://christojeanneclaude.net/artworks/the-mastaba/</a:t>
            </a:r>
            <a:r>
              <a:rPr lang="en-GB" b="0" i="0" u="none" strike="noStrike" dirty="0">
                <a:solidFill>
                  <a:srgbClr val="000000"/>
                </a:solidFill>
                <a:effectLst/>
                <a:latin typeface="High Tower Text" panose="02040502050506030303" pitchFamily="18" charset="77"/>
              </a:rPr>
              <a:t> [Accessed 2o November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Dia Art Foundation, n.d. </a:t>
            </a:r>
            <a:r>
              <a:rPr lang="en-GB" b="0" i="1" u="none" strike="noStrike" dirty="0">
                <a:solidFill>
                  <a:srgbClr val="000000"/>
                </a:solidFill>
                <a:effectLst/>
                <a:latin typeface="High Tower Text" panose="02040502050506030303" pitchFamily="18" charset="77"/>
              </a:rPr>
              <a:t>Robert Smithson: Spiral Jetty</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7"/>
              </a:rPr>
              <a:t>https://www.diaart.org/visit/visit-our-locations-sites/robert-smithson-spiral-jetty</a:t>
            </a:r>
            <a:r>
              <a:rPr lang="en-GB" b="0" i="0" u="none" strike="noStrike" dirty="0">
                <a:solidFill>
                  <a:srgbClr val="000000"/>
                </a:solidFill>
                <a:effectLst/>
                <a:latin typeface="High Tower Text" panose="02040502050506030303" pitchFamily="18" charset="77"/>
              </a:rPr>
              <a:t> [Accessed 9 Oct.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Eliasson, O., 2003. </a:t>
            </a:r>
            <a:r>
              <a:rPr lang="en-GB" b="0" i="1" u="none" strike="noStrike" dirty="0">
                <a:solidFill>
                  <a:srgbClr val="000000"/>
                </a:solidFill>
                <a:effectLst/>
                <a:latin typeface="High Tower Text" panose="02040502050506030303" pitchFamily="18" charset="77"/>
              </a:rPr>
              <a:t>The Weather Project</a:t>
            </a:r>
            <a:r>
              <a:rPr lang="en-GB" b="0" i="0" u="none" strike="noStrike" dirty="0">
                <a:solidFill>
                  <a:srgbClr val="000000"/>
                </a:solidFill>
                <a:effectLst/>
                <a:latin typeface="High Tower Text" panose="02040502050506030303" pitchFamily="18" charset="77"/>
              </a:rPr>
              <a:t>. Olafur Eliasson. Available at: </a:t>
            </a:r>
            <a:r>
              <a:rPr lang="en-GB" b="0" i="0" u="none" strike="noStrike" dirty="0">
                <a:solidFill>
                  <a:srgbClr val="000000"/>
                </a:solidFill>
                <a:effectLst/>
                <a:latin typeface="High Tower Text" panose="02040502050506030303" pitchFamily="18" charset="77"/>
                <a:hlinkClick r:id="rId8"/>
              </a:rPr>
              <a:t>https://olafureliasson.net/artwork/the-weather-project-2003/</a:t>
            </a:r>
            <a:r>
              <a:rPr lang="en-GB" b="0" i="0" u="none" strike="noStrike" dirty="0">
                <a:solidFill>
                  <a:srgbClr val="000000"/>
                </a:solidFill>
                <a:effectLst/>
                <a:latin typeface="High Tower Text" panose="02040502050506030303" pitchFamily="18" charset="77"/>
              </a:rPr>
              <a:t> [Accessed 14 Oct. 2024].</a:t>
            </a:r>
          </a:p>
          <a:p>
            <a:pPr algn="l"/>
            <a:endParaRPr lang="en-GB" b="0" i="0" u="none" strike="noStrike" dirty="0">
              <a:solidFill>
                <a:srgbClr val="000000"/>
              </a:solidFill>
              <a:effectLst/>
              <a:latin typeface="High Tower Text" panose="02040502050506030303" pitchFamily="18" charset="77"/>
            </a:endParaRPr>
          </a:p>
        </p:txBody>
      </p:sp>
      <p:sp>
        <p:nvSpPr>
          <p:cNvPr id="6" name="TextBox 5">
            <a:extLst>
              <a:ext uri="{FF2B5EF4-FFF2-40B4-BE49-F238E27FC236}">
                <a16:creationId xmlns:a16="http://schemas.microsoft.com/office/drawing/2014/main" id="{2967913A-50B3-901B-C180-DDF7C6179A72}"/>
              </a:ext>
            </a:extLst>
          </p:cNvPr>
          <p:cNvSpPr txBox="1"/>
          <p:nvPr/>
        </p:nvSpPr>
        <p:spPr>
          <a:xfrm>
            <a:off x="247934" y="260867"/>
            <a:ext cx="1501254" cy="369332"/>
          </a:xfrm>
          <a:prstGeom prst="rect">
            <a:avLst/>
          </a:prstGeom>
          <a:noFill/>
        </p:spPr>
        <p:txBody>
          <a:bodyPr wrap="square" rtlCol="0">
            <a:spAutoFit/>
          </a:bodyPr>
          <a:lstStyle/>
          <a:p>
            <a:r>
              <a:rPr lang="en-US" dirty="0">
                <a:latin typeface="High Tower Text" panose="02040502050506030303" pitchFamily="18" charset="77"/>
              </a:rPr>
              <a:t>Bibliography</a:t>
            </a:r>
          </a:p>
        </p:txBody>
      </p:sp>
    </p:spTree>
    <p:extLst>
      <p:ext uri="{BB962C8B-B14F-4D97-AF65-F5344CB8AC3E}">
        <p14:creationId xmlns:p14="http://schemas.microsoft.com/office/powerpoint/2010/main" val="5890875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F91FE-F9F9-FA5C-72D0-B1B2BB2FAE1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FFD2AC2-5DBC-8E4F-EE0D-ED09FAB9692D}"/>
              </a:ext>
            </a:extLst>
          </p:cNvPr>
          <p:cNvSpPr txBox="1"/>
          <p:nvPr/>
        </p:nvSpPr>
        <p:spPr>
          <a:xfrm>
            <a:off x="191069" y="197346"/>
            <a:ext cx="11696132" cy="5818003"/>
          </a:xfrm>
          <a:prstGeom prst="rect">
            <a:avLst/>
          </a:prstGeom>
          <a:noFill/>
        </p:spPr>
        <p:txBody>
          <a:bodyPr wrap="square">
            <a:spAutoFit/>
          </a:bodyPr>
          <a:lstStyle/>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Maya Lin Studio, n.d. </a:t>
            </a:r>
            <a:r>
              <a:rPr lang="en-GB" b="0" i="1" u="none" strike="noStrike" dirty="0">
                <a:solidFill>
                  <a:srgbClr val="000000"/>
                </a:solidFill>
                <a:effectLst/>
                <a:latin typeface="High Tower Text" panose="02040502050506030303" pitchFamily="18" charset="77"/>
              </a:rPr>
              <a:t>Vietnam Veterans Memorial</a:t>
            </a:r>
            <a:r>
              <a:rPr lang="en-GB" b="0" i="0" u="none" strike="noStrike" dirty="0">
                <a:solidFill>
                  <a:srgbClr val="000000"/>
                </a:solidFill>
                <a:effectLst/>
                <a:latin typeface="High Tower Text" panose="02040502050506030303" pitchFamily="18" charset="77"/>
              </a:rPr>
              <a:t>. Maya Lin Studio. Available at: </a:t>
            </a:r>
            <a:r>
              <a:rPr lang="en-GB" b="0" i="0" u="none" strike="noStrike" dirty="0">
                <a:solidFill>
                  <a:srgbClr val="000000"/>
                </a:solidFill>
                <a:effectLst/>
                <a:latin typeface="High Tower Text" panose="02040502050506030303" pitchFamily="18" charset="77"/>
                <a:hlinkClick r:id="rId2"/>
              </a:rPr>
              <a:t>https://www.mayalinstudio.com/memory-works/vietnam-veterans-memorial</a:t>
            </a:r>
            <a:r>
              <a:rPr lang="en-GB" b="0" i="0" u="none" strike="noStrike" dirty="0">
                <a:solidFill>
                  <a:srgbClr val="000000"/>
                </a:solidFill>
                <a:effectLst/>
                <a:latin typeface="High Tower Text" panose="02040502050506030303" pitchFamily="18" charset="77"/>
              </a:rPr>
              <a:t> [Accessed 14 Oct.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QR Code, n.d. </a:t>
            </a:r>
            <a:r>
              <a:rPr lang="en-GB" b="0" i="1" u="none" strike="noStrike" dirty="0">
                <a:solidFill>
                  <a:srgbClr val="000000"/>
                </a:solidFill>
                <a:effectLst/>
                <a:latin typeface="High Tower Text" panose="02040502050506030303" pitchFamily="18" charset="77"/>
              </a:rPr>
              <a:t>QR Codes</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3"/>
              </a:rPr>
              <a:t>https://qr-code.io/qr-codes</a:t>
            </a:r>
            <a:r>
              <a:rPr lang="en-GB" b="0" i="0" u="none" strike="noStrike" dirty="0">
                <a:solidFill>
                  <a:srgbClr val="000000"/>
                </a:solidFill>
                <a:effectLst/>
                <a:latin typeface="High Tower Text" panose="02040502050506030303" pitchFamily="18" charset="77"/>
              </a:rPr>
              <a:t> [Accessed 20 November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err="1">
                <a:solidFill>
                  <a:srgbClr val="000000"/>
                </a:solidFill>
                <a:effectLst/>
                <a:latin typeface="High Tower Text" panose="02040502050506030303" pitchFamily="18" charset="77"/>
              </a:rPr>
              <a:t>Superbien</a:t>
            </a:r>
            <a:r>
              <a:rPr lang="en-GB" b="0" i="0" u="none" strike="noStrike" dirty="0">
                <a:solidFill>
                  <a:srgbClr val="000000"/>
                </a:solidFill>
                <a:effectLst/>
                <a:latin typeface="High Tower Text" panose="02040502050506030303" pitchFamily="18" charset="77"/>
              </a:rPr>
              <a:t> Studio, n.d. </a:t>
            </a:r>
            <a:r>
              <a:rPr lang="en-GB" b="0" i="1" u="none" strike="noStrike" dirty="0">
                <a:solidFill>
                  <a:srgbClr val="000000"/>
                </a:solidFill>
                <a:effectLst/>
                <a:latin typeface="High Tower Text" panose="02040502050506030303" pitchFamily="18" charset="77"/>
              </a:rPr>
              <a:t>JR – The Secret of the Great Pyramid</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4"/>
              </a:rPr>
              <a:t>https://www.superbien.studio/projects/jr-the-secret-of-the-great-pyramid#:~:text=A%20MIND%2DBLOWING%20INSTALLATION%20OF,Pei's%20masterpiece</a:t>
            </a:r>
            <a:r>
              <a:rPr lang="en-GB" b="0" i="0" u="none" strike="noStrike" dirty="0">
                <a:solidFill>
                  <a:srgbClr val="000000"/>
                </a:solidFill>
                <a:effectLst/>
                <a:latin typeface="High Tower Text" panose="02040502050506030303" pitchFamily="18" charset="77"/>
              </a:rPr>
              <a:t> [Accessed 20 November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Swansea Council, n.d. </a:t>
            </a:r>
            <a:r>
              <a:rPr lang="en-GB" b="0" i="1" u="none" strike="noStrike" dirty="0">
                <a:solidFill>
                  <a:srgbClr val="000000"/>
                </a:solidFill>
                <a:effectLst/>
                <a:latin typeface="High Tower Text" panose="02040502050506030303" pitchFamily="18" charset="77"/>
              </a:rPr>
              <a:t>Singleton Botanical Gardens</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5"/>
              </a:rPr>
              <a:t>https://www.swansea.gov.uk/article/6971/Singleton-Botanical-Gardens</a:t>
            </a:r>
            <a:r>
              <a:rPr lang="en-GB" b="0" i="0" u="none" strike="noStrike" dirty="0">
                <a:solidFill>
                  <a:srgbClr val="000000"/>
                </a:solidFill>
                <a:effectLst/>
                <a:latin typeface="High Tower Text" panose="02040502050506030303" pitchFamily="18" charset="77"/>
              </a:rPr>
              <a:t> [Accessed 2 December 2024].</a:t>
            </a:r>
          </a:p>
          <a:p>
            <a:pPr algn="l"/>
            <a:endParaRPr lang="en-GB" b="0" i="0" u="none" strike="noStrike" dirty="0">
              <a:solidFill>
                <a:srgbClr val="000000"/>
              </a:solidFill>
              <a:effectLst/>
              <a:latin typeface="High Tower Text" panose="02040502050506030303" pitchFamily="18" charset="77"/>
            </a:endParaRPr>
          </a:p>
          <a:p>
            <a:pPr algn="l"/>
            <a:r>
              <a:rPr lang="en-GB" b="0" i="0" u="none" strike="noStrike" dirty="0">
                <a:solidFill>
                  <a:srgbClr val="000000"/>
                </a:solidFill>
                <a:effectLst/>
                <a:latin typeface="High Tower Text" panose="02040502050506030303" pitchFamily="18" charset="77"/>
              </a:rPr>
              <a:t>Swansea Grand Theatre, n.d. </a:t>
            </a:r>
            <a:r>
              <a:rPr lang="en-GB" b="0" i="1" u="none" strike="noStrike" dirty="0">
                <a:solidFill>
                  <a:srgbClr val="000000"/>
                </a:solidFill>
                <a:effectLst/>
                <a:latin typeface="High Tower Text" panose="02040502050506030303" pitchFamily="18" charset="77"/>
              </a:rPr>
              <a:t>Home</a:t>
            </a:r>
            <a:r>
              <a:rPr lang="en-GB" b="0" i="0" u="none" strike="noStrike" dirty="0">
                <a:solidFill>
                  <a:srgbClr val="000000"/>
                </a:solidFill>
                <a:effectLst/>
                <a:latin typeface="High Tower Text" panose="02040502050506030303" pitchFamily="18" charset="77"/>
              </a:rPr>
              <a:t>. [online] Available at: </a:t>
            </a:r>
            <a:r>
              <a:rPr lang="en-GB" b="0" i="0" u="none" strike="noStrike" dirty="0">
                <a:solidFill>
                  <a:srgbClr val="000000"/>
                </a:solidFill>
                <a:effectLst/>
                <a:latin typeface="High Tower Text" panose="02040502050506030303" pitchFamily="18" charset="77"/>
                <a:hlinkClick r:id="rId6"/>
              </a:rPr>
              <a:t>https://www.swanseagrand.co.uk</a:t>
            </a:r>
            <a:r>
              <a:rPr lang="en-GB" b="0" i="0" u="none" strike="noStrike" dirty="0">
                <a:solidFill>
                  <a:srgbClr val="000000"/>
                </a:solidFill>
                <a:effectLst/>
                <a:latin typeface="High Tower Text" panose="02040502050506030303" pitchFamily="18" charset="77"/>
              </a:rPr>
              <a:t> [Accessed 2 December 2024].</a:t>
            </a:r>
          </a:p>
          <a:p>
            <a:pPr algn="l"/>
            <a:endParaRPr lang="en-GB" dirty="0">
              <a:solidFill>
                <a:srgbClr val="000000"/>
              </a:solidFill>
              <a:latin typeface="High Tower Text" panose="02040502050506030303" pitchFamily="18" charset="77"/>
            </a:endParaRPr>
          </a:p>
          <a:p>
            <a:r>
              <a:rPr lang="en-GB" sz="1800" kern="100" dirty="0">
                <a:effectLst/>
                <a:latin typeface="High Tower Text" panose="02040502050506030303" pitchFamily="18" charset="77"/>
                <a:ea typeface="Aptos" panose="020B0004020202020204" pitchFamily="34" charset="0"/>
                <a:cs typeface="Times New Roman" panose="02020603050405020304" pitchFamily="18" charset="0"/>
              </a:rPr>
              <a:t>Tate, n.d. </a:t>
            </a:r>
            <a:r>
              <a:rPr lang="en-GB" sz="1800" i="1" kern="100" dirty="0">
                <a:effectLst/>
                <a:latin typeface="High Tower Text" panose="02040502050506030303" pitchFamily="18" charset="77"/>
                <a:ea typeface="Aptos" panose="020B0004020202020204" pitchFamily="34" charset="0"/>
                <a:cs typeface="Times New Roman" panose="02020603050405020304" pitchFamily="18" charset="0"/>
              </a:rPr>
              <a:t>Site-specific</a:t>
            </a:r>
            <a:r>
              <a:rPr lang="en-GB" sz="1800" kern="100" dirty="0">
                <a:effectLst/>
                <a:latin typeface="High Tower Text" panose="02040502050506030303" pitchFamily="18" charset="77"/>
                <a:ea typeface="Aptos" panose="020B0004020202020204" pitchFamily="34" charset="0"/>
                <a:cs typeface="Times New Roman" panose="02020603050405020304" pitchFamily="18" charset="0"/>
              </a:rPr>
              <a:t>. [online] Available at: </a:t>
            </a:r>
            <a:r>
              <a:rPr lang="en-GB" sz="1800" u="sng" kern="100" dirty="0">
                <a:solidFill>
                  <a:srgbClr val="467886"/>
                </a:solidFill>
                <a:effectLst/>
                <a:latin typeface="High Tower Text" panose="02040502050506030303" pitchFamily="18" charset="77"/>
                <a:ea typeface="Aptos" panose="020B0004020202020204" pitchFamily="34" charset="0"/>
                <a:cs typeface="Times New Roman" panose="02020603050405020304" pitchFamily="18" charset="0"/>
                <a:hlinkClick r:id="rId7"/>
              </a:rPr>
              <a:t>https://www.tate.org.uk/art/art-terms/s/site-specific</a:t>
            </a:r>
            <a:r>
              <a:rPr lang="en-GB" sz="1800" kern="100" dirty="0">
                <a:effectLst/>
                <a:latin typeface="High Tower Text" panose="02040502050506030303" pitchFamily="18" charset="77"/>
                <a:ea typeface="Aptos" panose="020B0004020202020204" pitchFamily="34" charset="0"/>
                <a:cs typeface="Times New Roman" panose="02020603050405020304" pitchFamily="18" charset="0"/>
              </a:rPr>
              <a:t> [Accessed 28 November 2024]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l"/>
            <a:endParaRPr lang="en-GB" b="0" i="0" u="none" strike="noStrike" dirty="0">
              <a:solidFill>
                <a:srgbClr val="000000"/>
              </a:solidFill>
              <a:effectLst/>
              <a:latin typeface="High Tower Text" panose="02040502050506030303" pitchFamily="18" charset="77"/>
            </a:endParaRPr>
          </a:p>
        </p:txBody>
      </p:sp>
    </p:spTree>
    <p:extLst>
      <p:ext uri="{BB962C8B-B14F-4D97-AF65-F5344CB8AC3E}">
        <p14:creationId xmlns:p14="http://schemas.microsoft.com/office/powerpoint/2010/main" val="4148676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58364</TotalTime>
  <Words>5828</Words>
  <Application>Microsoft Macintosh PowerPoint</Application>
  <PresentationFormat>Widescreen</PresentationFormat>
  <Paragraphs>291</Paragraphs>
  <Slides>63</Slides>
  <Notes>0</Notes>
  <HiddenSlides>0</HiddenSlides>
  <MMClips>1</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69" baseType="lpstr">
      <vt:lpstr>Aptos</vt:lpstr>
      <vt:lpstr>Aptos Display</vt:lpstr>
      <vt:lpstr>Arial</vt:lpstr>
      <vt:lpstr>High Tower Text</vt:lpstr>
      <vt:lpstr>Office Theme</vt:lpstr>
      <vt:lpstr>Document</vt:lpstr>
      <vt:lpstr>Visual Enquiry Katie Hill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Katie Hill (2305365)</dc:creator>
  <cp:lastModifiedBy>Katie Hill (2305365)</cp:lastModifiedBy>
  <cp:revision>6</cp:revision>
  <dcterms:created xsi:type="dcterms:W3CDTF">2024-10-02T21:54:49Z</dcterms:created>
  <dcterms:modified xsi:type="dcterms:W3CDTF">2024-12-05T14:00:04Z</dcterms:modified>
</cp:coreProperties>
</file>