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  <p:sldId id="258" r:id="rId3"/>
    <p:sldId id="259" r:id="rId4"/>
    <p:sldId id="267" r:id="rId5"/>
    <p:sldId id="266" r:id="rId6"/>
    <p:sldId id="269" r:id="rId7"/>
    <p:sldId id="268" r:id="rId8"/>
    <p:sldId id="260" r:id="rId9"/>
    <p:sldId id="261" r:id="rId10"/>
    <p:sldId id="271" r:id="rId11"/>
    <p:sldId id="270" r:id="rId12"/>
    <p:sldId id="263" r:id="rId13"/>
    <p:sldId id="264" r:id="rId14"/>
    <p:sldId id="265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09814"/>
    <a:srgbClr val="83FF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747"/>
  </p:normalViewPr>
  <p:slideViewPr>
    <p:cSldViewPr snapToGrid="0" snapToObjects="1">
      <p:cViewPr varScale="1">
        <p:scale>
          <a:sx n="86" d="100"/>
          <a:sy n="86" d="100"/>
        </p:scale>
        <p:origin x="10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647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38892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712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882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992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652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87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845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4013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346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784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967C6-B676-2444-A1BB-00A09FB29C22}" type="datetimeFigureOut">
              <a:rPr lang="en-US" smtClean="0"/>
              <a:t>11/5/21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720B2E-E9C3-5044-B256-09615A51D3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02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479071/free-illustration-vector-alternative-energy-avatar-awareness?referral=1335088&amp;source=pinterest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estwaleslifeandstyle.co.uk/advertise-with-us" TargetMode="External"/><Relationship Id="rId3" Type="http://schemas.openxmlformats.org/officeDocument/2006/relationships/hyperlink" Target="https://cacode.co.uk/" TargetMode="External"/><Relationship Id="rId7" Type="http://schemas.openxmlformats.org/officeDocument/2006/relationships/hyperlink" Target="https://gov.wales/well-being-of-future-generations-wales" TargetMode="External"/><Relationship Id="rId2" Type="http://schemas.openxmlformats.org/officeDocument/2006/relationships/hyperlink" Target="https://www.carmarthenshire.gov.wales/home/council-democracy/consultation-performance/well-being-objectiv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mform.com/blog/the-state-of-mobile-app-usage/" TargetMode="External"/><Relationship Id="rId5" Type="http://schemas.openxmlformats.org/officeDocument/2006/relationships/hyperlink" Target="https://www.smartinsights.com/digital-marketing-strategy/customer-segmentation-targeting/segmentation-targeting-and-positioning/" TargetMode="External"/><Relationship Id="rId4" Type="http://schemas.openxmlformats.org/officeDocument/2006/relationships/hyperlink" Target="https://radiocarmarthenshire.wales/advertis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1EEC7-9EF2-D547-88F4-58FB06078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593" y="2985102"/>
            <a:ext cx="6251110" cy="1783080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800" b="1" dirty="0">
                <a:latin typeface="Al Tarikh" pitchFamily="2" charset="-78"/>
                <a:cs typeface="Al Tarikh" pitchFamily="2" charset="-78"/>
              </a:rPr>
              <a:t>Marketing plan for Carmarthen Town Council </a:t>
            </a:r>
          </a:p>
        </p:txBody>
      </p:sp>
      <p:pic>
        <p:nvPicPr>
          <p:cNvPr id="13" name="Picture 4" descr="Rolls of blueprints">
            <a:extLst>
              <a:ext uri="{FF2B5EF4-FFF2-40B4-BE49-F238E27FC236}">
                <a16:creationId xmlns:a16="http://schemas.microsoft.com/office/drawing/2014/main" id="{9DF71168-3493-4EB4-B1FA-D31278CC693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670" r="-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109814"/>
          </a:solidFill>
        </p:spPr>
      </p:pic>
      <p:sp>
        <p:nvSpPr>
          <p:cNvPr id="20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32C58B-8CE6-5C4D-B62F-881BDE848B0B}"/>
              </a:ext>
            </a:extLst>
          </p:cNvPr>
          <p:cNvSpPr txBox="1"/>
          <p:nvPr/>
        </p:nvSpPr>
        <p:spPr>
          <a:xfrm>
            <a:off x="5170639" y="5074919"/>
            <a:ext cx="6251110" cy="660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</a:pPr>
            <a:r>
              <a:rPr lang="en-US" sz="3200" dirty="0">
                <a:latin typeface="Al Tarikh" pitchFamily="2" charset="-78"/>
                <a:cs typeface="Al Tarikh" pitchFamily="2" charset="-78"/>
              </a:rPr>
              <a:t>By George Howell </a:t>
            </a:r>
          </a:p>
        </p:txBody>
      </p:sp>
    </p:spTree>
    <p:extLst>
      <p:ext uri="{BB962C8B-B14F-4D97-AF65-F5344CB8AC3E}">
        <p14:creationId xmlns:p14="http://schemas.microsoft.com/office/powerpoint/2010/main" val="3358271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29964-2BA1-554B-B17B-625457F73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7095" y="624590"/>
            <a:ext cx="4577541" cy="1330839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 b="1" dirty="0">
                <a:latin typeface="Al Tarikh" pitchFamily="2" charset="-78"/>
                <a:cs typeface="Al Tarikh" pitchFamily="2" charset="-78"/>
              </a:rPr>
              <a:t>Introduction</a:t>
            </a:r>
            <a:r>
              <a:rPr lang="en-US" sz="54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275D5-F03B-1D40-95CA-D7D3A806A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095" y="2324824"/>
            <a:ext cx="3427001" cy="3908586"/>
          </a:xfrm>
          <a:ln>
            <a:noFill/>
          </a:ln>
        </p:spPr>
        <p:txBody>
          <a:bodyPr>
            <a:normAutofit lnSpcReduction="10000"/>
          </a:bodyPr>
          <a:lstStyle/>
          <a:p>
            <a:r>
              <a:rPr lang="en-US" dirty="0">
                <a:latin typeface="Al Tarikh" pitchFamily="2" charset="-78"/>
                <a:cs typeface="Al Tarikh" pitchFamily="2" charset="-78"/>
              </a:rPr>
              <a:t>Re-branding L.O.A.F.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A new focus on promoting locally sourced goods and services. 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Inspire the people of Carmarthen to think and act Locally.</a:t>
            </a:r>
          </a:p>
          <a:p>
            <a:endParaRPr lang="en-US" sz="2400" dirty="0">
              <a:latin typeface="Al Tarikh" pitchFamily="2" charset="-78"/>
              <a:cs typeface="Al Tarikh" pitchFamily="2" charset="-78"/>
            </a:endParaRPr>
          </a:p>
          <a:p>
            <a:endParaRPr lang="en-US" sz="2000" dirty="0"/>
          </a:p>
        </p:txBody>
      </p:sp>
      <p:pic>
        <p:nvPicPr>
          <p:cNvPr id="20" name="Picture 19" descr="A group of people standing around a globe&#10;&#10;Description automatically generated with low confidence">
            <a:extLst>
              <a:ext uri="{FF2B5EF4-FFF2-40B4-BE49-F238E27FC236}">
                <a16:creationId xmlns:a16="http://schemas.microsoft.com/office/drawing/2014/main" id="{F7D48B2E-71FC-0B46-B953-B34ABB56E9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142906" y="275139"/>
            <a:ext cx="6849225" cy="6125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84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E2958-B0E0-A348-AC2E-087BAF1BC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5" y="639193"/>
            <a:ext cx="4448445" cy="357351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6600" b="1" kern="1200" dirty="0">
                <a:solidFill>
                  <a:schemeClr val="tx1"/>
                </a:solidFill>
                <a:latin typeface="Al Tarikh" pitchFamily="2" charset="-78"/>
                <a:cs typeface="Al Tarikh" pitchFamily="2" charset="-78"/>
              </a:rPr>
              <a:t>The </a:t>
            </a:r>
            <a:br>
              <a:rPr lang="en-US" sz="6600" b="1" kern="1200" dirty="0">
                <a:solidFill>
                  <a:schemeClr val="tx1"/>
                </a:solidFill>
                <a:latin typeface="Al Tarikh" pitchFamily="2" charset="-78"/>
                <a:cs typeface="Al Tarikh" pitchFamily="2" charset="-78"/>
              </a:rPr>
            </a:br>
            <a:r>
              <a:rPr lang="en-US" sz="6600" b="1" kern="1200" dirty="0">
                <a:solidFill>
                  <a:schemeClr val="tx1"/>
                </a:solidFill>
                <a:latin typeface="Al Tarikh" pitchFamily="2" charset="-78"/>
                <a:cs typeface="Al Tarikh" pitchFamily="2" charset="-78"/>
              </a:rPr>
              <a:t>well-being goals</a:t>
            </a:r>
          </a:p>
        </p:txBody>
      </p:sp>
      <p:pic>
        <p:nvPicPr>
          <p:cNvPr id="5" name="Content Placeholder 4" descr="Chart, diagram, sunburst chart&#10;&#10;Description automatically generated">
            <a:extLst>
              <a:ext uri="{FF2B5EF4-FFF2-40B4-BE49-F238E27FC236}">
                <a16:creationId xmlns:a16="http://schemas.microsoft.com/office/drawing/2014/main" id="{6ADC66F8-C2D5-694C-9EE3-74960F5A34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303"/>
          <a:stretch/>
        </p:blipFill>
        <p:spPr>
          <a:xfrm>
            <a:off x="5605856" y="370257"/>
            <a:ext cx="5567277" cy="555040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B06846A-76B5-1C41-B7E5-E9F8D5EA9467}"/>
              </a:ext>
            </a:extLst>
          </p:cNvPr>
          <p:cNvSpPr txBox="1"/>
          <p:nvPr/>
        </p:nvSpPr>
        <p:spPr>
          <a:xfrm>
            <a:off x="8309082" y="6204666"/>
            <a:ext cx="38829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 Tarikh" pitchFamily="2" charset="-78"/>
                <a:cs typeface="Al Tarikh" pitchFamily="2" charset="-78"/>
              </a:rPr>
              <a:t>(Welsh Government, 2015)</a:t>
            </a:r>
          </a:p>
        </p:txBody>
      </p:sp>
    </p:spTree>
    <p:extLst>
      <p:ext uri="{BB962C8B-B14F-4D97-AF65-F5344CB8AC3E}">
        <p14:creationId xmlns:p14="http://schemas.microsoft.com/office/powerpoint/2010/main" val="37224224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Light bulb on yellow background with sketched light beams and cord">
            <a:extLst>
              <a:ext uri="{FF2B5EF4-FFF2-40B4-BE49-F238E27FC236}">
                <a16:creationId xmlns:a16="http://schemas.microsoft.com/office/drawing/2014/main" id="{28E20517-365B-4AA1-8DCA-D061934C16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75" r="6616" b="16852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rgbClr val="109814"/>
          </a:solidFill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A256F6-9321-1142-92BB-22FEEEC54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4800" b="1" dirty="0">
                <a:latin typeface="Al Tarikh" pitchFamily="2" charset="-78"/>
                <a:cs typeface="Al Tarikh" pitchFamily="2" charset="-78"/>
              </a:rPr>
              <a:t>Marketing plan objectives 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454C9A7C-5CFD-5946-920C-3B8B596CE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l Tarikh" pitchFamily="2" charset="-78"/>
                <a:cs typeface="Al Tarikh" pitchFamily="2" charset="-78"/>
              </a:rPr>
              <a:t>The core objectives of the marketing plan include:</a:t>
            </a:r>
          </a:p>
          <a:p>
            <a:pPr lvl="0"/>
            <a:r>
              <a:rPr lang="en-GB" dirty="0">
                <a:latin typeface="Al Tarikh" pitchFamily="2" charset="-78"/>
                <a:cs typeface="Al Tarikh" pitchFamily="2" charset="-78"/>
              </a:rPr>
              <a:t>To promote independent businesses and improve the local economy. </a:t>
            </a:r>
          </a:p>
          <a:p>
            <a:pPr lvl="0"/>
            <a:r>
              <a:rPr lang="en-GB" dirty="0">
                <a:latin typeface="Al Tarikh" pitchFamily="2" charset="-78"/>
                <a:cs typeface="Al Tarikh" pitchFamily="2" charset="-78"/>
              </a:rPr>
              <a:t>To encourage sustainable business practices and promote ethical consumerism.</a:t>
            </a:r>
          </a:p>
          <a:p>
            <a:pPr lvl="0"/>
            <a:r>
              <a:rPr lang="en-GB" dirty="0">
                <a:latin typeface="Al Tarikh" pitchFamily="2" charset="-78"/>
                <a:cs typeface="Al Tarikh" pitchFamily="2" charset="-78"/>
              </a:rPr>
              <a:t>To build a stronger sense of community and create a more localised consumer experience.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310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379F0B8-EEB7-E140-946E-189DCE3D294D}"/>
              </a:ext>
            </a:extLst>
          </p:cNvPr>
          <p:cNvSpPr/>
          <p:nvPr/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rPr>
              <a:t>Marketing Idea </a:t>
            </a:r>
            <a:endParaRPr lang="en-US" sz="5400" b="1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4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175FFD-21AA-A348-98A6-6A8D15EABEBC}"/>
              </a:ext>
            </a:extLst>
          </p:cNvPr>
          <p:cNvSpPr/>
          <p:nvPr/>
        </p:nvSpPr>
        <p:spPr>
          <a:xfrm>
            <a:off x="166255" y="2872899"/>
            <a:ext cx="5832763" cy="365973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71500" lvl="0" indent="-4572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latin typeface="Al Tarikh" pitchFamily="2" charset="-78"/>
                <a:cs typeface="Al Tarikh" pitchFamily="2" charset="-78"/>
              </a:rPr>
              <a:t>To create a smartphone application that connects independent businesses with consumers through a reward-based system. </a:t>
            </a:r>
          </a:p>
          <a:p>
            <a:pPr marL="114300" lvl="0" defTabSz="914400">
              <a:lnSpc>
                <a:spcPct val="90000"/>
              </a:lnSpc>
              <a:spcAft>
                <a:spcPts val="600"/>
              </a:spcAft>
            </a:pPr>
            <a:endParaRPr lang="en-US" sz="3000" dirty="0">
              <a:latin typeface="Al Tarikh" pitchFamily="2" charset="-78"/>
              <a:cs typeface="Al Tarikh" pitchFamily="2" charset="-78"/>
            </a:endParaRPr>
          </a:p>
          <a:p>
            <a:pPr marL="571500" lvl="0" indent="-4572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000" dirty="0">
                <a:latin typeface="Al Tarikh" pitchFamily="2" charset="-78"/>
                <a:cs typeface="Al Tarikh" pitchFamily="2" charset="-78"/>
              </a:rPr>
              <a:t>The application aims to create a digital network that promotes welsh businesses and encourages future start-ups.</a:t>
            </a:r>
          </a:p>
          <a:p>
            <a:pPr marL="3429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114300" lv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effectLst/>
            </a:endParaRPr>
          </a:p>
        </p:txBody>
      </p:sp>
      <p:pic>
        <p:nvPicPr>
          <p:cNvPr id="8" name="Picture 7" descr="Mobile device with apps">
            <a:extLst>
              <a:ext uri="{FF2B5EF4-FFF2-40B4-BE49-F238E27FC236}">
                <a16:creationId xmlns:a16="http://schemas.microsoft.com/office/drawing/2014/main" id="{1E255A14-5979-CC40-BA26-DF049561AF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683" r="1896"/>
          <a:stretch/>
        </p:blipFill>
        <p:spPr>
          <a:xfrm>
            <a:off x="5999017" y="10"/>
            <a:ext cx="6191459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3039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AF817-3F48-D042-A98D-01F5438D7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pic>
        <p:nvPicPr>
          <p:cNvPr id="4" name="Content Placeholder 3" descr="Logo, company name&#10;&#10;Description automatically generated">
            <a:extLst>
              <a:ext uri="{FF2B5EF4-FFF2-40B4-BE49-F238E27FC236}">
                <a16:creationId xmlns:a16="http://schemas.microsoft.com/office/drawing/2014/main" id="{48E2B421-DCCC-3141-B19F-DADEFA6DC2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90" y="1468225"/>
            <a:ext cx="5054138" cy="5094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7822A1B-8092-614A-AEC2-68A8C7867BE7}"/>
              </a:ext>
            </a:extLst>
          </p:cNvPr>
          <p:cNvSpPr txBox="1"/>
          <p:nvPr/>
        </p:nvSpPr>
        <p:spPr>
          <a:xfrm>
            <a:off x="3785087" y="365125"/>
            <a:ext cx="384310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>
                <a:latin typeface="Al Tarikh" pitchFamily="2" charset="-78"/>
                <a:cs typeface="Al Tarikh" pitchFamily="2" charset="-78"/>
              </a:rPr>
              <a:t>Local Always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BC4BD6-13EA-4445-BF9B-06DD29088E72}"/>
              </a:ext>
            </a:extLst>
          </p:cNvPr>
          <p:cNvSpPr txBox="1"/>
          <p:nvPr/>
        </p:nvSpPr>
        <p:spPr>
          <a:xfrm>
            <a:off x="5701589" y="1468225"/>
            <a:ext cx="565221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l Tarikh" pitchFamily="2" charset="-78"/>
                <a:cs typeface="Al Tarikh" pitchFamily="2" charset="-78"/>
              </a:rPr>
              <a:t>Creates a digital network that enables businesses to promote their products or services.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latin typeface="Al Tarikh" pitchFamily="2" charset="-78"/>
                <a:cs typeface="Al Tarikh" pitchFamily="2" charset="-78"/>
              </a:rPr>
              <a:t>Allows consumers to discover a diverse range of independents in Carmarthen town.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 err="1">
                <a:latin typeface="Al Tarikh" pitchFamily="2" charset="-78"/>
                <a:cs typeface="Al Tarikh" pitchFamily="2" charset="-78"/>
              </a:rPr>
              <a:t>Incentivises</a:t>
            </a:r>
            <a:r>
              <a:rPr lang="en-US" sz="2800" dirty="0">
                <a:latin typeface="Al Tarikh" pitchFamily="2" charset="-78"/>
                <a:cs typeface="Al Tarikh" pitchFamily="2" charset="-78"/>
              </a:rPr>
              <a:t> consumers to support local business through a points-based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>
              <a:latin typeface="Al Tarikh" pitchFamily="2" charset="-78"/>
              <a:cs typeface="Al Tarikh" pitchFamily="2" charset="-78"/>
            </a:endParaRPr>
          </a:p>
          <a:p>
            <a:r>
              <a:rPr lang="en-US" sz="2800" dirty="0">
                <a:latin typeface="Al Tarikh" pitchFamily="2" charset="-78"/>
                <a:cs typeface="Al Tarikh" pitchFamily="2" charset="-7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615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ED0F1B-ED92-D446-BBF4-99792B646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Autofit/>
          </a:bodyPr>
          <a:lstStyle/>
          <a:p>
            <a:r>
              <a:rPr lang="en-US" sz="4800" b="1" dirty="0">
                <a:latin typeface="Al Tarikh" pitchFamily="2" charset="-78"/>
                <a:cs typeface="Al Tarikh" pitchFamily="2" charset="-78"/>
              </a:rPr>
              <a:t>Key features of ‘Local Always’.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F379E02E-49ED-494B-967A-7F993F2AE5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33" y="2725560"/>
            <a:ext cx="6451600" cy="39434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000" b="1" dirty="0">
                <a:latin typeface="Al Tarikh" pitchFamily="2" charset="-78"/>
                <a:cs typeface="Al Tarikh" pitchFamily="2" charset="-78"/>
              </a:rPr>
              <a:t>The app’s features include:</a:t>
            </a:r>
          </a:p>
          <a:p>
            <a:pPr lvl="0"/>
            <a:r>
              <a:rPr lang="en-GB" sz="3000" dirty="0">
                <a:latin typeface="Al Tarikh" pitchFamily="2" charset="-78"/>
                <a:cs typeface="Al Tarikh" pitchFamily="2" charset="-78"/>
              </a:rPr>
              <a:t>An interactive map that pinpoints the location of each independent store within Carmarthen Town. </a:t>
            </a:r>
          </a:p>
          <a:p>
            <a:pPr lvl="0"/>
            <a:r>
              <a:rPr lang="en-GB" sz="3000" dirty="0">
                <a:latin typeface="Al Tarikh" pitchFamily="2" charset="-78"/>
                <a:cs typeface="Al Tarikh" pitchFamily="2" charset="-78"/>
              </a:rPr>
              <a:t>A description of each business with the list of services and products that they provide. </a:t>
            </a:r>
          </a:p>
          <a:p>
            <a:pPr lvl="0"/>
            <a:r>
              <a:rPr lang="en-GB" sz="3000" dirty="0">
                <a:latin typeface="Al Tarikh" pitchFamily="2" charset="-78"/>
                <a:cs typeface="Al Tarikh" pitchFamily="2" charset="-78"/>
              </a:rPr>
              <a:t>A personal wallet where consumers can collect and store the points that they have earned through the rewards scheme. </a:t>
            </a:r>
          </a:p>
          <a:p>
            <a:endParaRPr lang="en-US" sz="2200" dirty="0"/>
          </a:p>
        </p:txBody>
      </p:sp>
      <p:pic>
        <p:nvPicPr>
          <p:cNvPr id="5" name="Content Placeholder 4" descr="Person watching empty phone">
            <a:extLst>
              <a:ext uri="{FF2B5EF4-FFF2-40B4-BE49-F238E27FC236}">
                <a16:creationId xmlns:a16="http://schemas.microsoft.com/office/drawing/2014/main" id="{4E78351E-8175-4E4D-BA83-4EF4FC82B1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449" r="598" b="-1"/>
          <a:stretch/>
        </p:blipFill>
        <p:spPr>
          <a:xfrm>
            <a:off x="6417734" y="10"/>
            <a:ext cx="5772744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413067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5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7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Content Placeholder 10" descr="A screenshot of a computer&#10;&#10;Description automatically generated with low confidence">
            <a:extLst>
              <a:ext uri="{FF2B5EF4-FFF2-40B4-BE49-F238E27FC236}">
                <a16:creationId xmlns:a16="http://schemas.microsoft.com/office/drawing/2014/main" id="{0C78B1B8-7C0F-CB4E-BC40-4BC236A9CA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143" y="494191"/>
            <a:ext cx="5221625" cy="58696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5420B1-CC9E-164E-85EE-C2BA885A2DA9}"/>
              </a:ext>
            </a:extLst>
          </p:cNvPr>
          <p:cNvSpPr txBox="1"/>
          <p:nvPr/>
        </p:nvSpPr>
        <p:spPr>
          <a:xfrm>
            <a:off x="279143" y="6456531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  <a:latin typeface="Al Tarikh" pitchFamily="2" charset="-78"/>
                <a:cs typeface="Al Tarikh" pitchFamily="2" charset="-78"/>
              </a:rPr>
              <a:t>(Smart Insights, 2021)</a:t>
            </a:r>
          </a:p>
        </p:txBody>
      </p:sp>
      <p:cxnSp>
        <p:nvCxnSpPr>
          <p:cNvPr id="24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6E1A9E38-1B96-CD49-87E9-4D28AC161039}"/>
              </a:ext>
            </a:extLst>
          </p:cNvPr>
          <p:cNvSpPr/>
          <p:nvPr/>
        </p:nvSpPr>
        <p:spPr>
          <a:xfrm>
            <a:off x="5937955" y="651253"/>
            <a:ext cx="6096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l Tarikh" pitchFamily="2" charset="-78"/>
                <a:ea typeface="Calibri" panose="020F0502020204030204" pitchFamily="34" charset="0"/>
                <a:cs typeface="Al Tarikh" pitchFamily="2" charset="-78"/>
              </a:rPr>
              <a:t>Theorist Philip Kotler argues that identifying and satisfying the right market segments are the key to marketing success. (Kotler, 2015).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7C7E44-814C-0D47-9A5B-4A94181D5E1E}"/>
              </a:ext>
            </a:extLst>
          </p:cNvPr>
          <p:cNvSpPr txBox="1"/>
          <p:nvPr/>
        </p:nvSpPr>
        <p:spPr>
          <a:xfrm>
            <a:off x="5937955" y="2736502"/>
            <a:ext cx="48768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l Tarikh" pitchFamily="2" charset="-78"/>
                <a:cs typeface="Al Tarikh" pitchFamily="2" charset="-78"/>
              </a:rPr>
              <a:t>To effectively market ‘Local Always’, it is essential to target both local consumers and local businesses. </a:t>
            </a:r>
          </a:p>
        </p:txBody>
      </p:sp>
    </p:spTree>
    <p:extLst>
      <p:ext uri="{BB962C8B-B14F-4D97-AF65-F5344CB8AC3E}">
        <p14:creationId xmlns:p14="http://schemas.microsoft.com/office/powerpoint/2010/main" val="12818210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6E042-A7ED-D547-B9E7-A411A8075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18" name="Picture 16" descr="One in a crowd">
            <a:extLst>
              <a:ext uri="{FF2B5EF4-FFF2-40B4-BE49-F238E27FC236}">
                <a16:creationId xmlns:a16="http://schemas.microsoft.com/office/drawing/2014/main" id="{F64BC654-E449-4904-8944-AD74291022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49" r="12459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5203FB-F03D-B846-ABB3-86A322AA43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876" y="615722"/>
            <a:ext cx="4840010" cy="384366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endParaRPr lang="en-US" dirty="0">
              <a:latin typeface="Al Tarikh" pitchFamily="2" charset="-78"/>
              <a:cs typeface="Al Tarikh" pitchFamily="2" charset="-78"/>
            </a:endParaRPr>
          </a:p>
          <a:p>
            <a:pPr marL="0" indent="0">
              <a:buNone/>
            </a:pPr>
            <a:r>
              <a:rPr lang="en-GB" dirty="0">
                <a:latin typeface="Al Tarikh" pitchFamily="2" charset="-78"/>
                <a:cs typeface="Al Tarikh" pitchFamily="2" charset="-78"/>
              </a:rPr>
              <a:t>Each of the four main segments are relevant to the marketing plan.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Al Tarikh" pitchFamily="2" charset="-78"/>
                <a:cs typeface="Al Tarikh" pitchFamily="2" charset="-78"/>
              </a:rPr>
              <a:t> </a:t>
            </a:r>
            <a:r>
              <a:rPr lang="en-US" dirty="0">
                <a:latin typeface="Al Tarikh" pitchFamily="2" charset="-78"/>
                <a:cs typeface="Al Tarikh" pitchFamily="2" charset="-78"/>
              </a:rPr>
              <a:t>Geographic.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latin typeface="Al Tarikh" pitchFamily="2" charset="-78"/>
                <a:cs typeface="Al Tarikh" pitchFamily="2" charset="-78"/>
              </a:rPr>
              <a:t>Psychographic.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err="1">
                <a:latin typeface="Al Tarikh" pitchFamily="2" charset="-78"/>
                <a:cs typeface="Al Tarikh" pitchFamily="2" charset="-78"/>
              </a:rPr>
              <a:t>Behavioural</a:t>
            </a:r>
            <a:r>
              <a:rPr lang="en-US" dirty="0">
                <a:latin typeface="Al Tarikh" pitchFamily="2" charset="-78"/>
                <a:cs typeface="Al Tarikh" pitchFamily="2" charset="-78"/>
              </a:rPr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>
                <a:latin typeface="Al Tarikh" pitchFamily="2" charset="-78"/>
                <a:cs typeface="Al Tarikh" pitchFamily="2" charset="-78"/>
              </a:rPr>
              <a:t>Demographic </a:t>
            </a:r>
          </a:p>
        </p:txBody>
      </p:sp>
    </p:spTree>
    <p:extLst>
      <p:ext uri="{BB962C8B-B14F-4D97-AF65-F5344CB8AC3E}">
        <p14:creationId xmlns:p14="http://schemas.microsoft.com/office/powerpoint/2010/main" val="1675041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Chart, bar chart&#10;&#10;Description automatically generated">
            <a:extLst>
              <a:ext uri="{FF2B5EF4-FFF2-40B4-BE49-F238E27FC236}">
                <a16:creationId xmlns:a16="http://schemas.microsoft.com/office/drawing/2014/main" id="{5802B718-79CD-4145-A5B5-29DF6B08FF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34" y="204249"/>
            <a:ext cx="11600539" cy="6110604"/>
          </a:xfrm>
          <a:prstGeom prst="rect">
            <a:avLst/>
          </a:prstGeom>
        </p:spPr>
      </p:pic>
      <p:grpSp>
        <p:nvGrpSpPr>
          <p:cNvPr id="32" name="Group 31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B7C3656B-D3D7-F447-9238-CF7885A500CF}"/>
              </a:ext>
            </a:extLst>
          </p:cNvPr>
          <p:cNvSpPr txBox="1"/>
          <p:nvPr/>
        </p:nvSpPr>
        <p:spPr>
          <a:xfrm>
            <a:off x="1490133" y="5760856"/>
            <a:ext cx="36914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Simform</a:t>
            </a:r>
            <a:r>
              <a:rPr lang="en-US" dirty="0"/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3387878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E174E-DD4F-7B44-B2FF-4C775A908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000" dirty="0">
                <a:latin typeface="Al Tarikh" pitchFamily="2" charset="-78"/>
                <a:cs typeface="Al Tarikh" pitchFamily="2" charset="-78"/>
              </a:rPr>
              <a:t>Promotional methods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F4D40-C1DD-2D49-8D0A-F95D5F782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713232"/>
            <a:ext cx="6532632" cy="591242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dirty="0">
              <a:latin typeface="Al Tarikh" pitchFamily="2" charset="-78"/>
              <a:cs typeface="Al Tarikh" pitchFamily="2" charset="-78"/>
            </a:endParaRPr>
          </a:p>
          <a:p>
            <a:pPr marL="0" indent="0">
              <a:buNone/>
            </a:pPr>
            <a:r>
              <a:rPr lang="en-US" b="1" dirty="0">
                <a:latin typeface="Al Tarikh" pitchFamily="2" charset="-78"/>
                <a:cs typeface="Al Tarikh" pitchFamily="2" charset="-78"/>
              </a:rPr>
              <a:t>Geographic and </a:t>
            </a:r>
            <a:r>
              <a:rPr lang="en-US" b="1" dirty="0" err="1">
                <a:latin typeface="Al Tarikh" pitchFamily="2" charset="-78"/>
                <a:cs typeface="Al Tarikh" pitchFamily="2" charset="-78"/>
              </a:rPr>
              <a:t>behavioural</a:t>
            </a:r>
            <a:r>
              <a:rPr lang="en-US" b="1" dirty="0">
                <a:latin typeface="Al Tarikh" pitchFamily="2" charset="-78"/>
                <a:cs typeface="Al Tarikh" pitchFamily="2" charset="-78"/>
              </a:rPr>
              <a:t> targeting: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Paid advertisement on Radio Carmarthenshire. 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5,000 flyers handed out to community groups.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Evangelism </a:t>
            </a:r>
          </a:p>
          <a:p>
            <a:pPr marL="0" indent="0">
              <a:buNone/>
            </a:pPr>
            <a:r>
              <a:rPr lang="en-US" b="1" dirty="0">
                <a:latin typeface="Al Tarikh" pitchFamily="2" charset="-78"/>
                <a:cs typeface="Al Tarikh" pitchFamily="2" charset="-78"/>
              </a:rPr>
              <a:t>Demographic targeting 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Social media campaign.</a:t>
            </a:r>
          </a:p>
          <a:p>
            <a:pPr marL="0" indent="0">
              <a:buNone/>
            </a:pPr>
            <a:r>
              <a:rPr lang="en-US" b="1" dirty="0">
                <a:latin typeface="Al Tarikh" pitchFamily="2" charset="-78"/>
                <a:cs typeface="Al Tarikh" pitchFamily="2" charset="-78"/>
              </a:rPr>
              <a:t>Psychographic targeting:</a:t>
            </a:r>
          </a:p>
          <a:p>
            <a:r>
              <a:rPr lang="en-US" dirty="0">
                <a:latin typeface="Al Tarikh" pitchFamily="2" charset="-78"/>
                <a:cs typeface="Al Tarikh" pitchFamily="2" charset="-78"/>
              </a:rPr>
              <a:t>Paid advertisement in ‘West Wales Life and Style’ magazine.</a:t>
            </a:r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251591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</a:extLst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7F9C-3ECD-6D4B-BCF0-DD4ABE99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234" y="415414"/>
            <a:ext cx="6911784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Al Tarikh" pitchFamily="2" charset="-78"/>
                <a:cs typeface="Al Tarikh" pitchFamily="2" charset="-78"/>
              </a:rPr>
              <a:t>                            </a:t>
            </a:r>
            <a:r>
              <a:rPr lang="en-US" b="1" dirty="0">
                <a:latin typeface="Al Tarikh" pitchFamily="2" charset="-78"/>
                <a:cs typeface="Al Tarikh" pitchFamily="2" charset="-78"/>
              </a:rPr>
              <a:t>Market positioning</a:t>
            </a:r>
            <a:br>
              <a:rPr lang="en-US" dirty="0"/>
            </a:br>
            <a:br>
              <a:rPr lang="en-US" dirty="0"/>
            </a:br>
            <a:endParaRPr lang="en-US" sz="2700" dirty="0">
              <a:latin typeface="Al Tarikh" pitchFamily="2" charset="-78"/>
              <a:cs typeface="Al Tarikh" pitchFamily="2" charset="-78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6E37B09-D024-C54F-8BCC-E2F008859F1B}"/>
              </a:ext>
            </a:extLst>
          </p:cNvPr>
          <p:cNvSpPr/>
          <p:nvPr/>
        </p:nvSpPr>
        <p:spPr>
          <a:xfrm>
            <a:off x="239542" y="1279312"/>
            <a:ext cx="43019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l Tarikh" pitchFamily="2" charset="-78"/>
                <a:cs typeface="Al Tarikh" pitchFamily="2" charset="-78"/>
              </a:rPr>
              <a:t>Community</a:t>
            </a:r>
            <a:r>
              <a:rPr lang="en-US" sz="2400" dirty="0">
                <a:latin typeface="Al Tarikh" pitchFamily="2" charset="-78"/>
                <a:cs typeface="Al Tarikh" pitchFamily="2" charset="-78"/>
              </a:rPr>
              <a:t> </a:t>
            </a:r>
            <a:r>
              <a:rPr lang="en-US" sz="2400" b="1" dirty="0">
                <a:latin typeface="Al Tarikh" pitchFamily="2" charset="-78"/>
                <a:cs typeface="Al Tarikh" pitchFamily="2" charset="-78"/>
              </a:rPr>
              <a:t>based service. </a:t>
            </a:r>
            <a:endParaRPr lang="en-US" sz="2400" b="1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47BBC0D-C021-214C-8704-C010CA62AAE8}"/>
              </a:ext>
            </a:extLst>
          </p:cNvPr>
          <p:cNvSpPr/>
          <p:nvPr/>
        </p:nvSpPr>
        <p:spPr>
          <a:xfrm>
            <a:off x="7853012" y="1302313"/>
            <a:ext cx="449469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l Tarikh" pitchFamily="2" charset="-78"/>
                <a:cs typeface="Al Tarikh" pitchFamily="2" charset="-78"/>
              </a:rPr>
              <a:t>Celebrating</a:t>
            </a:r>
            <a:r>
              <a:rPr lang="en-US" b="1" dirty="0">
                <a:latin typeface="Al Tarikh" pitchFamily="2" charset="-78"/>
                <a:cs typeface="Al Tarikh" pitchFamily="2" charset="-78"/>
              </a:rPr>
              <a:t> </a:t>
            </a:r>
            <a:r>
              <a:rPr lang="en-US" sz="2400" b="1" dirty="0">
                <a:latin typeface="Al Tarikh" pitchFamily="2" charset="-78"/>
                <a:cs typeface="Al Tarikh" pitchFamily="2" charset="-78"/>
              </a:rPr>
              <a:t>welsh business. </a:t>
            </a:r>
            <a:endParaRPr lang="en-US" sz="2400" b="1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B1A8192-1EE1-4844-8B42-10D092CF4950}"/>
              </a:ext>
            </a:extLst>
          </p:cNvPr>
          <p:cNvSpPr/>
          <p:nvPr/>
        </p:nvSpPr>
        <p:spPr>
          <a:xfrm>
            <a:off x="7853012" y="5876201"/>
            <a:ext cx="41526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l Tarikh" pitchFamily="2" charset="-78"/>
                <a:cs typeface="Al Tarikh" pitchFamily="2" charset="-78"/>
              </a:rPr>
              <a:t>A user- friendly network. </a:t>
            </a:r>
            <a:endParaRPr lang="en-US" sz="2400" b="1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8976836-3B9D-2B46-A6BC-CBCBD8685E8E}"/>
              </a:ext>
            </a:extLst>
          </p:cNvPr>
          <p:cNvSpPr/>
          <p:nvPr/>
        </p:nvSpPr>
        <p:spPr>
          <a:xfrm>
            <a:off x="128705" y="5876201"/>
            <a:ext cx="6096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latin typeface="Al Tarikh" pitchFamily="2" charset="-78"/>
                <a:cs typeface="Al Tarikh" pitchFamily="2" charset="-78"/>
              </a:rPr>
              <a:t>A sustainable and local approach to consumerism.  </a:t>
            </a:r>
          </a:p>
        </p:txBody>
      </p:sp>
    </p:spTree>
    <p:extLst>
      <p:ext uri="{BB962C8B-B14F-4D97-AF65-F5344CB8AC3E}">
        <p14:creationId xmlns:p14="http://schemas.microsoft.com/office/powerpoint/2010/main" val="3299619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40109E-892A-274D-A332-AD9387D12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03" y="3399769"/>
            <a:ext cx="10640754" cy="7758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Thanks for listening!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1451406F-F6D6-4E0F-BC94-15E21BB12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46990" y="320231"/>
            <a:ext cx="2836567" cy="2836567"/>
          </a:xfrm>
          <a:prstGeom prst="rect">
            <a:avLst/>
          </a:prstGeom>
        </p:spPr>
      </p:pic>
      <p:grpSp>
        <p:nvGrpSpPr>
          <p:cNvPr id="29" name="Group 2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12351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6EE27-BB4B-9B47-A34D-6F1A5E0A3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0"/>
            <a:ext cx="10515600" cy="1325563"/>
          </a:xfrm>
        </p:spPr>
        <p:txBody>
          <a:bodyPr>
            <a:normAutofit/>
          </a:bodyPr>
          <a:lstStyle/>
          <a:p>
            <a:r>
              <a:rPr lang="en-US" sz="2000" b="1" u="sng" dirty="0">
                <a:latin typeface="+mn-lt"/>
                <a:cs typeface="Al Tarikh" pitchFamily="2" charset="-78"/>
              </a:rPr>
              <a:t>Bibliography</a:t>
            </a:r>
            <a:r>
              <a:rPr lang="en-US" sz="2400" b="1" dirty="0">
                <a:latin typeface="+mn-lt"/>
                <a:cs typeface="Al Tarikh" pitchFamily="2" charset="-78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0B7EE-07B2-1F4C-AC0D-12ABF90DB5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098" y="526248"/>
            <a:ext cx="10515600" cy="588954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US" dirty="0"/>
              <a:t>Carmarthenshire County Council. (2021). Well-being objectives.</a:t>
            </a:r>
            <a:endParaRPr lang="en-GB" dirty="0"/>
          </a:p>
          <a:p>
            <a:pPr marL="0" indent="0">
              <a:buNone/>
            </a:pPr>
            <a:r>
              <a:rPr lang="en-US" u="sng" dirty="0">
                <a:hlinkClick r:id="rId2"/>
              </a:rPr>
              <a:t>https://www.carmarthenshire.gov.wales/home/council-democracy/consultation-performance/well-being-objectives/#.YYLwJS-l168</a:t>
            </a:r>
            <a:r>
              <a:rPr lang="en-US" dirty="0"/>
              <a:t> (Accessed 1/11/2021)</a:t>
            </a:r>
            <a:endParaRPr lang="en-GB" dirty="0"/>
          </a:p>
          <a:p>
            <a:pPr lvl="0"/>
            <a:r>
              <a:rPr lang="en-US" dirty="0"/>
              <a:t>Carbon Code Solutions. (2021). App development.</a:t>
            </a:r>
            <a:endParaRPr lang="en-GB" dirty="0"/>
          </a:p>
          <a:p>
            <a:pPr marL="0" indent="0">
              <a:buNone/>
            </a:pPr>
            <a:r>
              <a:rPr lang="en-US" u="sng" dirty="0">
                <a:hlinkClick r:id="rId3"/>
              </a:rPr>
              <a:t>https://cacode.co.uk</a:t>
            </a:r>
            <a:r>
              <a:rPr lang="en-US" dirty="0"/>
              <a:t> (Accessed 1/11/2021)</a:t>
            </a:r>
            <a:endParaRPr lang="en-GB" dirty="0"/>
          </a:p>
          <a:p>
            <a:pPr lvl="0"/>
            <a:r>
              <a:rPr lang="en-US" dirty="0"/>
              <a:t>Kotler, P. Market Management (15</a:t>
            </a:r>
            <a:r>
              <a:rPr lang="en-US" baseline="30000" dirty="0"/>
              <a:t>th</a:t>
            </a:r>
            <a:r>
              <a:rPr lang="en-US" dirty="0"/>
              <a:t> Edition). Pearson</a:t>
            </a:r>
            <a:endParaRPr lang="en-GB" dirty="0"/>
          </a:p>
          <a:p>
            <a:pPr lvl="0"/>
            <a:r>
              <a:rPr lang="en-US" dirty="0"/>
              <a:t>Radio Carmarthenshire. (N/A). Advertise. 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4"/>
              </a:rPr>
              <a:t>https://radiocarmarthenshire.wales/advertise/</a:t>
            </a:r>
            <a:r>
              <a:rPr lang="en-GB" dirty="0"/>
              <a:t> (Accessed 2/11/2021)</a:t>
            </a:r>
          </a:p>
          <a:p>
            <a:pPr lvl="0"/>
            <a:r>
              <a:rPr lang="en-US" dirty="0"/>
              <a:t>Smart Insights. (2021). The segmentation, targeting and positioning marketing model.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5"/>
              </a:rPr>
              <a:t>https://www.smartinsights.com/digital-marketing-strategy/customer-segmentation-targeting/segmentation-targeting-and-positioning/</a:t>
            </a:r>
            <a:r>
              <a:rPr lang="en-GB" dirty="0"/>
              <a:t> (Accessed 1/11/2021)</a:t>
            </a:r>
          </a:p>
          <a:p>
            <a:r>
              <a:rPr lang="en-GB" dirty="0" err="1"/>
              <a:t>SimForm</a:t>
            </a:r>
            <a:r>
              <a:rPr lang="en-GB" dirty="0"/>
              <a:t>. (2021). App usage statistics.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https://www.simform.com/blog/the-state-of-mobile-app-usage/</a:t>
            </a:r>
            <a:r>
              <a:rPr lang="en-GB" dirty="0"/>
              <a:t> (Accessed 1/11/2021)</a:t>
            </a:r>
          </a:p>
          <a:p>
            <a:pPr lvl="0"/>
            <a:r>
              <a:rPr lang="en-US" dirty="0"/>
              <a:t>Welsh Government. (2015). Well-being of future generations [infographic]</a:t>
            </a:r>
            <a:endParaRPr lang="en-GB" dirty="0"/>
          </a:p>
          <a:p>
            <a:pPr marL="0" indent="0">
              <a:buNone/>
            </a:pPr>
            <a:r>
              <a:rPr lang="en-GB" u="sng" dirty="0">
                <a:hlinkClick r:id="rId7"/>
              </a:rPr>
              <a:t>https://gov.wales/well-being-of-future-generations-wales</a:t>
            </a:r>
            <a:r>
              <a:rPr lang="en-GB" dirty="0"/>
              <a:t> (Accessed 1/11/2021)</a:t>
            </a:r>
          </a:p>
          <a:p>
            <a:pPr lvl="0"/>
            <a:r>
              <a:rPr lang="en-GB" dirty="0"/>
              <a:t>West Wales Life and Style. (2021). Advertise. </a:t>
            </a:r>
          </a:p>
          <a:p>
            <a:pPr marL="0" lvl="0" indent="0">
              <a:buNone/>
            </a:pPr>
            <a:r>
              <a:rPr lang="en-GB" u="sng" dirty="0">
                <a:hlinkClick r:id="rId8"/>
              </a:rPr>
              <a:t>https://www.westwaleslifeandstyle.co.uk/advertise-with-us</a:t>
            </a:r>
            <a:r>
              <a:rPr lang="en-GB" dirty="0"/>
              <a:t> (Accessed 1/11/2021)</a:t>
            </a:r>
          </a:p>
          <a:p>
            <a:endParaRPr lang="en-US" sz="1800" dirty="0">
              <a:latin typeface="Al Tarikh" pitchFamily="2" charset="-78"/>
              <a:cs typeface="Al Tarikh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029864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2619</TotalTime>
  <Words>583</Words>
  <Application>Microsoft Macintosh PowerPoint</Application>
  <PresentationFormat>Widescreen</PresentationFormat>
  <Paragraphs>73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Al Tarikh</vt:lpstr>
      <vt:lpstr>Arial</vt:lpstr>
      <vt:lpstr>Calibri</vt:lpstr>
      <vt:lpstr>Calibri Light</vt:lpstr>
      <vt:lpstr>Office Theme</vt:lpstr>
      <vt:lpstr>Marketing plan for Carmarthen Town Council </vt:lpstr>
      <vt:lpstr>Introduction </vt:lpstr>
      <vt:lpstr>The  well-being goals</vt:lpstr>
      <vt:lpstr>Marketing plan objectives </vt:lpstr>
      <vt:lpstr>PowerPoint Presentation</vt:lpstr>
      <vt:lpstr> </vt:lpstr>
      <vt:lpstr>Key features of ‘Local Always’.</vt:lpstr>
      <vt:lpstr>PowerPoint Presentation</vt:lpstr>
      <vt:lpstr> </vt:lpstr>
      <vt:lpstr>PowerPoint Presentation</vt:lpstr>
      <vt:lpstr>Promotional methods</vt:lpstr>
      <vt:lpstr>                            Market positioning  </vt:lpstr>
      <vt:lpstr>Thanks for listening! 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George James Howell (2009280)</dc:creator>
  <cp:lastModifiedBy>George James Howell (2009280)</cp:lastModifiedBy>
  <cp:revision>120</cp:revision>
  <dcterms:created xsi:type="dcterms:W3CDTF">2021-10-28T18:03:06Z</dcterms:created>
  <dcterms:modified xsi:type="dcterms:W3CDTF">2021-11-05T14:15:21Z</dcterms:modified>
</cp:coreProperties>
</file>