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7" r:id="rId3"/>
    <p:sldId id="258" r:id="rId4"/>
    <p:sldId id="260" r:id="rId5"/>
    <p:sldId id="259" r:id="rId6"/>
    <p:sldId id="263"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6" d="100"/>
          <a:sy n="96" d="100"/>
        </p:scale>
        <p:origin x="178"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F0F7-4E8E-4BD4-BFDA-CD06EB26EA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7326CC-5237-4899-B516-2F0F18DAA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33272FA-5F19-4E06-8B19-15DA03226662}"/>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B5F390E1-755B-4F31-93F0-4D85B31205D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8FD5099-F392-4A7A-8AA4-2600B8C26241}"/>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696520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FC2BA-7EA0-41AD-8AB5-358E0C8DB4C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F4962A-21E8-4711-8C94-504EF98B6D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081FC-42C3-4514-ADB1-1EABDDF410E7}"/>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D22AE23C-98FC-485F-9F21-3E013D0CC71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DE3F907-A911-408A-AB06-BD28A72EA1C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13618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DAA72-8CCF-4814-9961-2D86C36EB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461034-F4AA-40C9-823D-8040EA13F4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BF40AB4-3196-4A37-8CC5-47A0CD865DD7}"/>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637CD19C-88DF-417F-874E-FF96996A3D2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970220D-7A24-4027-837C-B2174CDFD4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71281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5B66-70B3-433D-8B56-01A8ADB462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197ED0-F091-4181-819A-971A9355BC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F1DAE3-518C-46ED-BAF6-44C5E3F73D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46F341-B327-40E1-8EED-536683A989E3}"/>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6" name="Footer Placeholder 5">
            <a:extLst>
              <a:ext uri="{FF2B5EF4-FFF2-40B4-BE49-F238E27FC236}">
                <a16:creationId xmlns:a16="http://schemas.microsoft.com/office/drawing/2014/main" id="{DEBA8E0D-9172-475C-A690-D8B56A4C10F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5621783-D97C-4DC8-9BBC-F841D0958DE3}"/>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38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7299D-B6EE-41C4-BE50-44462DE2F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C21CE6-BC4D-4D6D-92F8-9F1F28D60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3FE63B-A31D-4560-B5D0-D5DB1145F8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704E56A-1DB8-45CA-9F64-B6F561F771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995B422-756D-44DC-9A62-286A5579CF9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487175-0388-4874-ABF2-D8456B152DD7}"/>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8" name="Footer Placeholder 7">
            <a:extLst>
              <a:ext uri="{FF2B5EF4-FFF2-40B4-BE49-F238E27FC236}">
                <a16:creationId xmlns:a16="http://schemas.microsoft.com/office/drawing/2014/main" id="{E274538B-BD6F-4A56-A479-A97D3C9E53D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DB32661B-F8F5-4B75-B5CD-FC121C696036}"/>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7825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CE6D3-31AE-41C3-8245-6A6CA02A1A8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69F138-8196-4882-9369-3C6231CB4F4D}"/>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4" name="Footer Placeholder 3">
            <a:extLst>
              <a:ext uri="{FF2B5EF4-FFF2-40B4-BE49-F238E27FC236}">
                <a16:creationId xmlns:a16="http://schemas.microsoft.com/office/drawing/2014/main" id="{CBAEF500-F84E-490B-B576-6A6800130FA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260ED19-9D1F-4ADD-9180-95146C1038D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228156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C60785-B0B7-46E4-B09A-11BA6DC526A4}"/>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3" name="Footer Placeholder 2">
            <a:extLst>
              <a:ext uri="{FF2B5EF4-FFF2-40B4-BE49-F238E27FC236}">
                <a16:creationId xmlns:a16="http://schemas.microsoft.com/office/drawing/2014/main" id="{45A69350-5D51-46B7-8410-B078E017016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8AA4993F-9E27-4D0A-9BC9-2EFE4BA978E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55769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086E5-8CE0-40ED-961D-0B78F97C26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66DC49-E25F-4BD5-8AF2-046750C9943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78CC0FC-74D9-4920-8E35-FB72D7B8A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8C124B-9CDB-4851-85A9-0CC9F73B1CCC}"/>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6" name="Footer Placeholder 5">
            <a:extLst>
              <a:ext uri="{FF2B5EF4-FFF2-40B4-BE49-F238E27FC236}">
                <a16:creationId xmlns:a16="http://schemas.microsoft.com/office/drawing/2014/main" id="{4939243B-0077-4FDA-9EFE-39936A4F757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344981-D768-4B48-8849-8F74655DE34A}"/>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85056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EA54C-94B8-4F55-AA32-EA7589CD70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AC843E-519D-4E4D-89FB-6E859C8ECF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00E5294-EA6B-455E-9177-0C48D36D26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D0268A-424E-4232-86D1-4313B4F3D0B9}"/>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6" name="Footer Placeholder 5">
            <a:extLst>
              <a:ext uri="{FF2B5EF4-FFF2-40B4-BE49-F238E27FC236}">
                <a16:creationId xmlns:a16="http://schemas.microsoft.com/office/drawing/2014/main" id="{972CF69B-52E5-4584-A59D-44C105C1318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0A6EF42-B6F4-429B-A50E-7E2AFFED9879}"/>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195670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25FAC-D56C-4288-B1CA-298C56C16D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F06C6-9D41-44D9-B658-2218007147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5F10F0-EA0A-47DC-B570-AAD043C91482}"/>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B5CE488A-226A-41E2-B0B9-917C376776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71AAF9C-5267-4105-A96C-5C87BD568E5C}"/>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45412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00933E-835C-45E3-85FA-A1C91E1C64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924868-5CFF-44F8-9213-AFBEAD58C8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EC9F109-FA34-41DB-AE3D-13917C1EAF30}"/>
              </a:ext>
            </a:extLst>
          </p:cNvPr>
          <p:cNvSpPr>
            <a:spLocks noGrp="1"/>
          </p:cNvSpPr>
          <p:nvPr>
            <p:ph type="dt" sz="half" idx="10"/>
          </p:nvPr>
        </p:nvSpPr>
        <p:spPr/>
        <p:txBody>
          <a:body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38C24C14-14AA-4C69-A912-B6A0F812FC04}"/>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563E128-5EFF-4F1D-B71D-2F67192D2570}"/>
              </a:ext>
            </a:extLst>
          </p:cNvPr>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851834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339464-C59E-44DA-8A4D-24CCBD42E1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7572B1-3D32-4EB3-B7A8-C989DB00C5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62C4B2-C8BF-4398-AEC6-9E94DE14DB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1222D-1497-48C5-AB7E-D38FF1BE8D50}" type="datetimeFigureOut">
              <a:rPr lang="en-GB" smtClean="0"/>
              <a:t>08/12/2021</a:t>
            </a:fld>
            <a:endParaRPr lang="en-GB" dirty="0"/>
          </a:p>
        </p:txBody>
      </p:sp>
      <p:sp>
        <p:nvSpPr>
          <p:cNvPr id="5" name="Footer Placeholder 4">
            <a:extLst>
              <a:ext uri="{FF2B5EF4-FFF2-40B4-BE49-F238E27FC236}">
                <a16:creationId xmlns:a16="http://schemas.microsoft.com/office/drawing/2014/main" id="{F47AAAA8-B015-4476-9C0C-CE8AA6F0B8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353EA97A-3650-4644-9DD1-3C2791C35C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339632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542925" y="236538"/>
            <a:ext cx="10668000" cy="1935162"/>
          </a:xfrm>
        </p:spPr>
        <p:txBody>
          <a:bodyPr>
            <a:normAutofit/>
          </a:bodyPr>
          <a:lstStyle/>
          <a:p>
            <a:r>
              <a:rPr lang="en-GB" sz="4400" b="1" dirty="0"/>
              <a:t>Module: Introduction to Research (BMHP5005)</a:t>
            </a:r>
            <a:br>
              <a:rPr lang="en-GB" sz="4400" b="1" dirty="0"/>
            </a:br>
            <a:br>
              <a:rPr lang="en-GB" sz="4400" b="1" dirty="0"/>
            </a:br>
            <a:r>
              <a:rPr lang="en-GB" sz="4400" b="1" dirty="0"/>
              <a:t>Assessment 2: Viva Voce</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1371600" y="4375638"/>
            <a:ext cx="9144000" cy="2085975"/>
          </a:xfrm>
        </p:spPr>
        <p:txBody>
          <a:bodyPr>
            <a:normAutofit/>
          </a:bodyPr>
          <a:lstStyle/>
          <a:p>
            <a:pPr algn="l"/>
            <a:r>
              <a:rPr lang="en-GB" sz="2800" dirty="0"/>
              <a:t>Student Name:   MAGNUS  AMADI</a:t>
            </a:r>
          </a:p>
          <a:p>
            <a:pPr algn="l"/>
            <a:endParaRPr lang="en-GB" sz="2800" dirty="0"/>
          </a:p>
          <a:p>
            <a:pPr algn="l"/>
            <a:r>
              <a:rPr lang="en-GB" sz="2800" dirty="0"/>
              <a:t>Student Number:   1921681 </a:t>
            </a: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p:txBody>
          <a:bodyPr/>
          <a:lstStyle/>
          <a:p>
            <a:pPr>
              <a:lnSpc>
                <a:spcPct val="100000"/>
              </a:lnSpc>
              <a:spcBef>
                <a:spcPts val="0"/>
              </a:spcBef>
            </a:pPr>
            <a:r>
              <a:rPr lang="en-US" dirty="0" err="1"/>
              <a:t>Attitudes,knowledge</a:t>
            </a:r>
            <a:r>
              <a:rPr lang="en-US" dirty="0"/>
              <a:t> and beliefs of health care workers towards the use of influenza vaccination.</a:t>
            </a:r>
          </a:p>
          <a:p>
            <a:pPr marL="0" indent="0">
              <a:lnSpc>
                <a:spcPct val="100000"/>
              </a:lnSpc>
              <a:spcBef>
                <a:spcPts val="0"/>
              </a:spcBef>
              <a:buNone/>
            </a:pPr>
            <a:endParaRPr lang="en-US" dirty="0"/>
          </a:p>
          <a:p>
            <a:pPr>
              <a:lnSpc>
                <a:spcPct val="100000"/>
              </a:lnSpc>
              <a:spcBef>
                <a:spcPts val="0"/>
              </a:spcBef>
            </a:pPr>
            <a:r>
              <a:rPr lang="en-US" dirty="0"/>
              <a:t>Aim:  To investigate, the knowledge , attitudes , beliefs of health care worker towards the </a:t>
            </a:r>
            <a:r>
              <a:rPr lang="en-US" dirty="0" err="1"/>
              <a:t>infleunza</a:t>
            </a:r>
            <a:r>
              <a:rPr lang="en-US" dirty="0"/>
              <a:t> vaccination</a:t>
            </a:r>
          </a:p>
          <a:p>
            <a:pPr>
              <a:lnSpc>
                <a:spcPct val="100000"/>
              </a:lnSpc>
              <a:spcBef>
                <a:spcPts val="0"/>
              </a:spcBef>
            </a:pPr>
            <a:endParaRPr lang="en-US" dirty="0"/>
          </a:p>
          <a:p>
            <a:pPr>
              <a:lnSpc>
                <a:spcPct val="100000"/>
              </a:lnSpc>
              <a:spcBef>
                <a:spcPts val="0"/>
              </a:spcBef>
            </a:pPr>
            <a:r>
              <a:rPr lang="en-US" dirty="0"/>
              <a:t>Objectives: To identify the </a:t>
            </a:r>
            <a:r>
              <a:rPr lang="en-US" dirty="0" err="1"/>
              <a:t>attittudes,knowledge</a:t>
            </a:r>
            <a:r>
              <a:rPr lang="en-US" dirty="0"/>
              <a:t> and beliefs of health  workers using selected studies of systematic </a:t>
            </a:r>
            <a:r>
              <a:rPr lang="en-US"/>
              <a:t>literature reviews, </a:t>
            </a:r>
            <a:endParaRPr lang="en-GB" dirty="0"/>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p:txBody>
          <a:bodyPr/>
          <a:lstStyle/>
          <a:p>
            <a:r>
              <a:rPr lang="en-GB" b="1" dirty="0"/>
              <a:t>Methods</a:t>
            </a:r>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p:txBody>
          <a:bodyPr>
            <a:normAutofit lnSpcReduction="10000"/>
          </a:bodyPr>
          <a:lstStyle/>
          <a:p>
            <a:pPr>
              <a:lnSpc>
                <a:spcPct val="100000"/>
              </a:lnSpc>
              <a:spcBef>
                <a:spcPts val="0"/>
              </a:spcBef>
            </a:pPr>
            <a:r>
              <a:rPr lang="en-GB" i="1" dirty="0">
                <a:solidFill>
                  <a:srgbClr val="0070C0"/>
                </a:solidFill>
              </a:rPr>
              <a:t>The method used in this research was a systematic literature review</a:t>
            </a:r>
          </a:p>
          <a:p>
            <a:pPr>
              <a:lnSpc>
                <a:spcPct val="100000"/>
              </a:lnSpc>
              <a:spcBef>
                <a:spcPts val="0"/>
              </a:spcBef>
            </a:pPr>
            <a:endParaRPr lang="en-GB" i="1" dirty="0">
              <a:solidFill>
                <a:srgbClr val="0070C0"/>
              </a:solidFill>
            </a:endParaRPr>
          </a:p>
          <a:p>
            <a:pPr>
              <a:lnSpc>
                <a:spcPct val="100000"/>
              </a:lnSpc>
              <a:spcBef>
                <a:spcPts val="0"/>
              </a:spcBef>
            </a:pPr>
            <a:r>
              <a:rPr lang="en-GB" i="1" dirty="0">
                <a:solidFill>
                  <a:srgbClr val="0070C0"/>
                </a:solidFill>
              </a:rPr>
              <a:t>The keyword used in the search was healthcare workers, attitudes, beliefs , knowledge, influenza, vaccination</a:t>
            </a:r>
          </a:p>
          <a:p>
            <a:pPr>
              <a:lnSpc>
                <a:spcPct val="100000"/>
              </a:lnSpc>
              <a:spcBef>
                <a:spcPts val="0"/>
              </a:spcBef>
            </a:pPr>
            <a:endParaRPr lang="en-GB" i="1" dirty="0">
              <a:solidFill>
                <a:srgbClr val="0070C0"/>
              </a:solidFill>
            </a:endParaRPr>
          </a:p>
          <a:p>
            <a:pPr>
              <a:lnSpc>
                <a:spcPct val="100000"/>
              </a:lnSpc>
              <a:spcBef>
                <a:spcPts val="0"/>
              </a:spcBef>
            </a:pPr>
            <a:r>
              <a:rPr lang="en-GB" i="1" dirty="0" err="1">
                <a:solidFill>
                  <a:srgbClr val="0070C0"/>
                </a:solidFill>
              </a:rPr>
              <a:t>Pubmed</a:t>
            </a:r>
            <a:r>
              <a:rPr lang="en-GB" i="1" dirty="0">
                <a:solidFill>
                  <a:srgbClr val="0070C0"/>
                </a:solidFill>
              </a:rPr>
              <a:t>, </a:t>
            </a:r>
            <a:r>
              <a:rPr lang="en-GB" i="1" dirty="0" err="1">
                <a:solidFill>
                  <a:srgbClr val="0070C0"/>
                </a:solidFill>
              </a:rPr>
              <a:t>ebsco,scopus</a:t>
            </a:r>
            <a:r>
              <a:rPr lang="en-GB" i="1" dirty="0">
                <a:solidFill>
                  <a:srgbClr val="0070C0"/>
                </a:solidFill>
              </a:rPr>
              <a:t> </a:t>
            </a:r>
            <a:r>
              <a:rPr lang="en-GB" i="1" dirty="0" err="1">
                <a:solidFill>
                  <a:srgbClr val="0070C0"/>
                </a:solidFill>
              </a:rPr>
              <a:t>proquest</a:t>
            </a:r>
            <a:r>
              <a:rPr lang="en-GB" i="1" dirty="0">
                <a:solidFill>
                  <a:srgbClr val="0070C0"/>
                </a:solidFill>
              </a:rPr>
              <a:t>, science direct  data bases were used for the search.</a:t>
            </a:r>
          </a:p>
          <a:p>
            <a:pPr>
              <a:lnSpc>
                <a:spcPct val="100000"/>
              </a:lnSpc>
              <a:spcBef>
                <a:spcPts val="0"/>
              </a:spcBef>
            </a:pPr>
            <a:r>
              <a:rPr lang="en-GB" i="1" dirty="0">
                <a:solidFill>
                  <a:srgbClr val="0070C0"/>
                </a:solidFill>
              </a:rPr>
              <a:t>Inclusion criteria  were articles published in </a:t>
            </a:r>
            <a:r>
              <a:rPr lang="en-GB" i="1" dirty="0" err="1">
                <a:solidFill>
                  <a:srgbClr val="0070C0"/>
                </a:solidFill>
              </a:rPr>
              <a:t>English,empirical</a:t>
            </a:r>
            <a:r>
              <a:rPr lang="en-GB" i="1" dirty="0">
                <a:solidFill>
                  <a:srgbClr val="0070C0"/>
                </a:solidFill>
              </a:rPr>
              <a:t> </a:t>
            </a:r>
            <a:r>
              <a:rPr lang="en-GB" i="1" dirty="0" err="1">
                <a:solidFill>
                  <a:srgbClr val="0070C0"/>
                </a:solidFill>
              </a:rPr>
              <a:t>studies,articles</a:t>
            </a:r>
            <a:r>
              <a:rPr lang="en-GB" i="1" dirty="0">
                <a:solidFill>
                  <a:srgbClr val="0070C0"/>
                </a:solidFill>
              </a:rPr>
              <a:t> published within 10 years,</a:t>
            </a:r>
          </a:p>
          <a:p>
            <a:pPr>
              <a:lnSpc>
                <a:spcPct val="100000"/>
              </a:lnSpc>
              <a:spcBef>
                <a:spcPts val="0"/>
              </a:spcBef>
            </a:pPr>
            <a:r>
              <a:rPr lang="en-GB" i="1" dirty="0">
                <a:solidFill>
                  <a:srgbClr val="0070C0"/>
                </a:solidFill>
              </a:rPr>
              <a:t>Exclusion criteria ,met analysis, reviewed systematic articles</a:t>
            </a:r>
          </a:p>
        </p:txBody>
      </p:sp>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p:txBody>
          <a:bodyPr/>
          <a:lstStyle/>
          <a:p>
            <a:r>
              <a:rPr lang="en-GB"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2125892785"/>
              </p:ext>
            </p:extLst>
          </p:nvPr>
        </p:nvGraphicFramePr>
        <p:xfrm>
          <a:off x="588936" y="1580376"/>
          <a:ext cx="10764863" cy="15711247"/>
        </p:xfrm>
        <a:graphic>
          <a:graphicData uri="http://schemas.openxmlformats.org/drawingml/2006/table">
            <a:tbl>
              <a:tblPr firstRow="1" firstCol="1" bandRow="1"/>
              <a:tblGrid>
                <a:gridCol w="1844120">
                  <a:extLst>
                    <a:ext uri="{9D8B030D-6E8A-4147-A177-3AD203B41FA5}">
                      <a16:colId xmlns:a16="http://schemas.microsoft.com/office/drawing/2014/main" val="2791120806"/>
                    </a:ext>
                  </a:extLst>
                </a:gridCol>
                <a:gridCol w="2913859">
                  <a:extLst>
                    <a:ext uri="{9D8B030D-6E8A-4147-A177-3AD203B41FA5}">
                      <a16:colId xmlns:a16="http://schemas.microsoft.com/office/drawing/2014/main" val="3589850242"/>
                    </a:ext>
                  </a:extLst>
                </a:gridCol>
                <a:gridCol w="2498559">
                  <a:extLst>
                    <a:ext uri="{9D8B030D-6E8A-4147-A177-3AD203B41FA5}">
                      <a16:colId xmlns:a16="http://schemas.microsoft.com/office/drawing/2014/main" val="2229489048"/>
                    </a:ext>
                  </a:extLst>
                </a:gridCol>
                <a:gridCol w="3508325">
                  <a:extLst>
                    <a:ext uri="{9D8B030D-6E8A-4147-A177-3AD203B41FA5}">
                      <a16:colId xmlns:a16="http://schemas.microsoft.com/office/drawing/2014/main" val="2241838310"/>
                    </a:ext>
                  </a:extLst>
                </a:gridCol>
              </a:tblGrid>
              <a:tr h="521182">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Author(s), title, and year of publication</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cs typeface="Times New Roman" panose="02020603050405020304" pitchFamily="18" charset="0"/>
                        </a:rPr>
                        <a:t>Aim of study</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Summary of main findings</a:t>
                      </a:r>
                      <a:endParaRPr lang="en-GB" sz="1200" b="0" i="0" u="none" strike="noStrike" dirty="0">
                        <a:effectLst/>
                        <a:latin typeface="+mn-lt"/>
                      </a:endParaRPr>
                    </a:p>
                    <a:p>
                      <a:pPr algn="l" fontAlgn="t">
                        <a:spcBef>
                          <a:spcPts val="0"/>
                        </a:spcBef>
                        <a:spcAft>
                          <a:spcPts val="0"/>
                        </a:spcAft>
                      </a:pPr>
                      <a:r>
                        <a:rPr lang="en-GB" sz="1200" b="1" i="0" u="none" strike="noStrike" dirty="0">
                          <a:effectLst/>
                          <a:latin typeface="+mn-lt"/>
                          <a:ea typeface="Calibri" panose="020F0502020204030204" pitchFamily="34" charset="0"/>
                          <a:cs typeface="Times New Roman" panose="02020603050405020304" pitchFamily="18" charset="0"/>
                        </a:rPr>
                        <a:t> </a:t>
                      </a:r>
                      <a:endParaRPr lang="en-GB" sz="12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1959809">
                <a:tc>
                  <a:txBody>
                    <a:bodyPr/>
                    <a:lstStyle/>
                    <a:p>
                      <a:pPr algn="l" fontAlgn="t">
                        <a:spcBef>
                          <a:spcPts val="0"/>
                        </a:spcBef>
                        <a:spcAft>
                          <a:spcPts val="0"/>
                        </a:spcAft>
                      </a:pPr>
                      <a:r>
                        <a:rPr lang="en-GB" sz="1800" b="0" i="0" kern="1200" dirty="0" err="1">
                          <a:solidFill>
                            <a:schemeClr val="tx1"/>
                          </a:solidFill>
                          <a:effectLst/>
                          <a:latin typeface="+mn-lt"/>
                          <a:ea typeface="+mn-ea"/>
                          <a:cs typeface="+mn-cs"/>
                        </a:rPr>
                        <a:t>Mytton</a:t>
                      </a:r>
                      <a:r>
                        <a:rPr lang="en-GB" sz="1800" b="0" i="0" kern="1200" dirty="0">
                          <a:solidFill>
                            <a:schemeClr val="tx1"/>
                          </a:solidFill>
                          <a:effectLst/>
                          <a:latin typeface="+mn-lt"/>
                          <a:ea typeface="+mn-ea"/>
                          <a:cs typeface="+mn-cs"/>
                        </a:rPr>
                        <a:t> et al., 2013</a:t>
                      </a:r>
                    </a:p>
                    <a:p>
                      <a:pPr marL="0" marR="0" lvl="0" indent="0" algn="l" defTabSz="914400" rtl="0" eaLnBrk="1" fontAlgn="t"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Knowledge, attitudes and beliefs of health care workers towards influenza vaccination</a:t>
                      </a:r>
                    </a:p>
                    <a:p>
                      <a:pPr algn="l" fontAlgn="t">
                        <a:spcBef>
                          <a:spcPts val="0"/>
                        </a:spcBef>
                        <a:spcAft>
                          <a:spcPts val="0"/>
                        </a:spcAft>
                      </a:pPr>
                      <a:r>
                        <a:rPr lang="en-GB" sz="1800" b="0" i="0" u="none" strike="noStrike" dirty="0">
                          <a:effectLst/>
                          <a:latin typeface="Arial" panose="020B0604020202020204" pitchFamily="34" charset="0"/>
                        </a:rPr>
                        <a:t>2013.</a:t>
                      </a:r>
                    </a:p>
                    <a:p>
                      <a:pPr algn="l" fontAlgn="t">
                        <a:spcBef>
                          <a:spcPts val="0"/>
                        </a:spcBef>
                        <a:spcAft>
                          <a:spcPts val="0"/>
                        </a:spcAft>
                      </a:pPr>
                      <a:endParaRPr lang="en-GB" sz="1800" b="0" i="0" u="none" strike="noStrike" dirty="0">
                        <a:effectLst/>
                        <a:latin typeface="Arial" panose="020B0604020202020204" pitchFamily="34" charset="0"/>
                      </a:endParaRPr>
                    </a:p>
                    <a:p>
                      <a:pPr marL="0" marR="0" lvl="0" indent="0" algn="l" defTabSz="914400" rtl="0" eaLnBrk="1" fontAlgn="t" latinLnBrk="0" hangingPunct="1">
                        <a:lnSpc>
                          <a:spcPct val="100000"/>
                        </a:lnSpc>
                        <a:spcBef>
                          <a:spcPts val="0"/>
                        </a:spcBef>
                        <a:spcAft>
                          <a:spcPts val="0"/>
                        </a:spcAft>
                        <a:buClrTx/>
                        <a:buSzTx/>
                        <a:buFontTx/>
                        <a:buNone/>
                        <a:tabLst/>
                        <a:defRPr/>
                      </a:pPr>
                      <a:endParaRPr lang="en-GB" sz="1800" kern="1200" dirty="0">
                        <a:solidFill>
                          <a:schemeClr val="tx1"/>
                        </a:solidFill>
                        <a:effectLst/>
                        <a:latin typeface="+mn-lt"/>
                        <a:ea typeface="+mn-ea"/>
                        <a:cs typeface="+mn-cs"/>
                      </a:endParaRP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kern="1200" dirty="0">
                          <a:solidFill>
                            <a:schemeClr val="tx1"/>
                          </a:solidFill>
                          <a:effectLst/>
                          <a:latin typeface="+mn-lt"/>
                          <a:ea typeface="+mn-ea"/>
                          <a:cs typeface="+mn-cs"/>
                        </a:rPr>
                        <a:t>The aim of this study was to describe the knowledge, attitudes and behaviour of health care workers towards influenza vaccination offered as part of occupational health. It also sought to make comparisons with other vaccines that are more readily accepted in the context of working in the healthcare sector.</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kern="1200" dirty="0">
                          <a:solidFill>
                            <a:schemeClr val="tx1"/>
                          </a:solidFill>
                          <a:effectLst/>
                          <a:latin typeface="+mn-lt"/>
                          <a:ea typeface="+mn-ea"/>
                          <a:cs typeface="+mn-cs"/>
                        </a:rPr>
                        <a:t>An online survey was distributed by e-mail to health care workers in the South Central Strategic Health Authority.</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r>
                        <a:rPr lang="en-GB" sz="1800" b="0" i="0" u="none" strike="noStrike" kern="1200" dirty="0">
                          <a:solidFill>
                            <a:schemeClr val="tx1"/>
                          </a:solidFill>
                          <a:effectLst/>
                          <a:latin typeface="+mn-lt"/>
                          <a:ea typeface="+mn-ea"/>
                          <a:cs typeface="+mn-cs"/>
                        </a:rPr>
                        <a:t>998 health care workers completed the survey.</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r>
                        <a:rPr lang="en-GB" sz="1800" b="0" i="0" u="none" strike="noStrike" kern="1200" dirty="0">
                          <a:solidFill>
                            <a:schemeClr val="tx1"/>
                          </a:solidFill>
                          <a:effectLst/>
                          <a:latin typeface="+mn-lt"/>
                          <a:ea typeface="+mn-ea"/>
                          <a:cs typeface="+mn-cs"/>
                        </a:rPr>
                        <a:t>Age of participants between 28-40 years.</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r>
                        <a:rPr lang="en-GB" sz="1800" b="0" i="0" u="none" strike="noStrike" kern="1200" dirty="0">
                          <a:solidFill>
                            <a:schemeClr val="tx1"/>
                          </a:solidFill>
                          <a:effectLst/>
                          <a:latin typeface="+mn-lt"/>
                          <a:ea typeface="+mn-ea"/>
                          <a:cs typeface="+mn-cs"/>
                        </a:rPr>
                        <a:t>Characteristics health care workers such as </a:t>
                      </a:r>
                      <a:r>
                        <a:rPr lang="en-GB" sz="1800" b="0" i="0" u="none" strike="noStrike" kern="1200" dirty="0" err="1">
                          <a:solidFill>
                            <a:schemeClr val="tx1"/>
                          </a:solidFill>
                          <a:effectLst/>
                          <a:latin typeface="+mn-lt"/>
                          <a:ea typeface="+mn-ea"/>
                          <a:cs typeface="+mn-cs"/>
                        </a:rPr>
                        <a:t>nurses,midwife</a:t>
                      </a:r>
                      <a:r>
                        <a:rPr lang="en-GB" sz="1800" b="0" i="0" u="none" strike="noStrike" kern="1200" dirty="0">
                          <a:solidFill>
                            <a:schemeClr val="tx1"/>
                          </a:solidFill>
                          <a:effectLst/>
                          <a:latin typeface="+mn-lt"/>
                          <a:ea typeface="+mn-ea"/>
                          <a:cs typeface="+mn-cs"/>
                        </a:rPr>
                        <a:t> </a:t>
                      </a:r>
                      <a:r>
                        <a:rPr lang="en-GB" sz="1800" b="0" i="0" u="none" strike="noStrike" kern="1200" dirty="0" err="1">
                          <a:solidFill>
                            <a:schemeClr val="tx1"/>
                          </a:solidFill>
                          <a:effectLst/>
                          <a:latin typeface="+mn-lt"/>
                          <a:ea typeface="+mn-ea"/>
                          <a:cs typeface="+mn-cs"/>
                        </a:rPr>
                        <a:t>doctors,clinical</a:t>
                      </a:r>
                      <a:r>
                        <a:rPr lang="en-GB" sz="1800" b="0" i="0" u="none" strike="noStrike" kern="1200" dirty="0">
                          <a:solidFill>
                            <a:schemeClr val="tx1"/>
                          </a:solidFill>
                          <a:effectLst/>
                          <a:latin typeface="+mn-lt"/>
                          <a:ea typeface="+mn-ea"/>
                          <a:cs typeface="+mn-cs"/>
                        </a:rPr>
                        <a:t> support ,</a:t>
                      </a: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kern="1200" dirty="0">
                          <a:solidFill>
                            <a:schemeClr val="tx1"/>
                          </a:solidFill>
                          <a:effectLst/>
                          <a:latin typeface="+mn-lt"/>
                          <a:ea typeface="+mn-ea"/>
                          <a:cs typeface="+mn-cs"/>
                        </a:rPr>
                        <a:t>From the survey 69% of health care workers  believe that overall benefits of influenza vaccination are greater than risks and inconvenience. This compares to 92% for hepatitis B and 86% for MMR, according to a survey by the Department of Health and Social Services.</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266487">
                <a:tc>
                  <a:txBody>
                    <a:bodyPr/>
                    <a:lstStyle/>
                    <a:p>
                      <a:pPr algn="l" fontAlgn="t">
                        <a:spcBef>
                          <a:spcPts val="0"/>
                        </a:spcBef>
                        <a:spcAft>
                          <a:spcPts val="0"/>
                        </a:spcAft>
                      </a:pPr>
                      <a:r>
                        <a:rPr lang="en-GB" sz="1800" b="0" i="0" kern="1200" dirty="0">
                          <a:solidFill>
                            <a:schemeClr val="tx1"/>
                          </a:solidFill>
                          <a:effectLst/>
                          <a:latin typeface="+mn-lt"/>
                          <a:ea typeface="+mn-ea"/>
                          <a:cs typeface="+mn-cs"/>
                        </a:rPr>
                        <a:t>Chen, Hawkins, Aspinall and Patel, 2012</a:t>
                      </a:r>
                    </a:p>
                    <a:p>
                      <a:pPr marL="0" marR="0" lvl="0" indent="0" algn="l" defTabSz="914400" rtl="0" eaLnBrk="1" fontAlgn="t"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Factors influencing uptake of influenza A (HINI) vaccine  amongst healthcare workers in regional paediatric centre: Lessons for improving vaccination rates.</a:t>
                      </a:r>
                    </a:p>
                    <a:p>
                      <a:pPr marL="0" marR="0" lvl="0" indent="0" algn="l" defTabSz="914400" rtl="0" eaLnBrk="1" fontAlgn="t" latinLnBrk="0" hangingPunct="1">
                        <a:lnSpc>
                          <a:spcPct val="100000"/>
                        </a:lnSpc>
                        <a:spcBef>
                          <a:spcPts val="0"/>
                        </a:spcBef>
                        <a:spcAft>
                          <a:spcPts val="0"/>
                        </a:spcAft>
                        <a:buClrTx/>
                        <a:buSzTx/>
                        <a:buFontTx/>
                        <a:buNone/>
                        <a:tabLst/>
                        <a:defRPr/>
                      </a:pPr>
                      <a:endParaRPr lang="en-GB" sz="1800" kern="1200" dirty="0">
                        <a:solidFill>
                          <a:schemeClr val="tx1"/>
                        </a:solidFill>
                        <a:effectLst/>
                        <a:latin typeface="+mn-lt"/>
                        <a:ea typeface="+mn-ea"/>
                        <a:cs typeface="+mn-cs"/>
                      </a:endParaRPr>
                    </a:p>
                    <a:p>
                      <a:pPr marL="0" marR="0" lvl="0" indent="0" algn="l" defTabSz="914400" rtl="0" eaLnBrk="1" fontAlgn="t" latinLnBrk="0" hangingPunct="1">
                        <a:lnSpc>
                          <a:spcPct val="100000"/>
                        </a:lnSpc>
                        <a:spcBef>
                          <a:spcPts val="0"/>
                        </a:spcBef>
                        <a:spcAft>
                          <a:spcPts val="0"/>
                        </a:spcAft>
                        <a:buClrTx/>
                        <a:buSzTx/>
                        <a:buFontTx/>
                        <a:buNone/>
                        <a:tabLst/>
                        <a:defRPr/>
                      </a:pPr>
                      <a:r>
                        <a:rPr lang="en-GB" sz="1800" kern="1200" dirty="0">
                          <a:solidFill>
                            <a:schemeClr val="tx1"/>
                          </a:solidFill>
                          <a:effectLst/>
                          <a:latin typeface="+mn-lt"/>
                          <a:ea typeface="+mn-ea"/>
                          <a:cs typeface="+mn-cs"/>
                        </a:rPr>
                        <a:t>2012</a:t>
                      </a: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kern="1200" dirty="0">
                          <a:solidFill>
                            <a:schemeClr val="tx1"/>
                          </a:solidFill>
                          <a:effectLst/>
                          <a:latin typeface="+mn-lt"/>
                          <a:ea typeface="+mn-ea"/>
                          <a:cs typeface="+mn-cs"/>
                        </a:rPr>
                        <a:t>To investigate the uptake of influenza A (H1N1) vaccine, and factors affecting vaccine uptake, in frontline healthcare workers in a large </a:t>
                      </a:r>
                      <a:r>
                        <a:rPr lang="en-GB" sz="1800" b="0" i="0" kern="1200" dirty="0" err="1">
                          <a:solidFill>
                            <a:schemeClr val="tx1"/>
                          </a:solidFill>
                          <a:effectLst/>
                          <a:latin typeface="+mn-lt"/>
                          <a:ea typeface="+mn-ea"/>
                          <a:cs typeface="+mn-cs"/>
                        </a:rPr>
                        <a:t>pediatric</a:t>
                      </a:r>
                      <a:r>
                        <a:rPr lang="en-GB" sz="1800" b="0" i="0" kern="1200" dirty="0">
                          <a:solidFill>
                            <a:schemeClr val="tx1"/>
                          </a:solidFill>
                          <a:effectLst/>
                          <a:latin typeface="+mn-lt"/>
                          <a:ea typeface="+mn-ea"/>
                          <a:cs typeface="+mn-cs"/>
                        </a:rPr>
                        <a:t> hospital.</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u="none" strike="noStrike" dirty="0">
                          <a:effectLst/>
                          <a:latin typeface="Arial" panose="020B0604020202020204" pitchFamily="34" charset="0"/>
                        </a:rPr>
                        <a:t>A questionnaire survey was used for data collection, which was distributed to by email to </a:t>
                      </a:r>
                      <a:r>
                        <a:rPr lang="en-GB" sz="1800" kern="1200" dirty="0">
                          <a:solidFill>
                            <a:schemeClr val="tx1"/>
                          </a:solidFill>
                          <a:effectLst/>
                          <a:latin typeface="+mn-lt"/>
                          <a:ea typeface="+mn-ea"/>
                          <a:cs typeface="+mn-cs"/>
                        </a:rPr>
                        <a:t>departmental clinical managers who were responsible for disseminating this information to staff. </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r>
                        <a:rPr lang="en-GB" sz="1800" b="0" i="0" u="none" strike="noStrike" kern="1200" dirty="0">
                          <a:solidFill>
                            <a:schemeClr val="tx1"/>
                          </a:solidFill>
                          <a:effectLst/>
                          <a:latin typeface="+mn-lt"/>
                          <a:ea typeface="+mn-ea"/>
                          <a:cs typeface="+mn-cs"/>
                        </a:rPr>
                        <a:t>The sample size was 260 participants. </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r>
                        <a:rPr lang="en-GB" sz="1800" b="0" i="0" u="none" strike="noStrike" kern="1200" dirty="0">
                          <a:solidFill>
                            <a:schemeClr val="tx1"/>
                          </a:solidFill>
                          <a:effectLst/>
                          <a:latin typeface="+mn-lt"/>
                          <a:ea typeface="+mn-ea"/>
                          <a:cs typeface="+mn-cs"/>
                        </a:rPr>
                        <a:t>Ages between 17-64 years, Sex male 39, female 222, staff grouping , Nursing 176, medical 73,admin 5, domestic 3, PAMS, 4.</a:t>
                      </a:r>
                    </a:p>
                    <a:p>
                      <a:pPr algn="l" fontAlgn="t">
                        <a:spcBef>
                          <a:spcPts val="0"/>
                        </a:spcBef>
                        <a:spcAft>
                          <a:spcPts val="0"/>
                        </a:spcAft>
                      </a:pPr>
                      <a:endParaRPr lang="en-GB" sz="1800" b="0" i="0" u="none" strike="noStrike" kern="1200" dirty="0">
                        <a:solidFill>
                          <a:schemeClr val="tx1"/>
                        </a:solidFill>
                        <a:effectLst/>
                        <a:latin typeface="+mn-lt"/>
                        <a:ea typeface="+mn-ea"/>
                        <a:cs typeface="+mn-cs"/>
                      </a:endParaRPr>
                    </a:p>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800" b="0" i="0" kern="1200" dirty="0">
                          <a:solidFill>
                            <a:schemeClr val="tx1"/>
                          </a:solidFill>
                          <a:effectLst/>
                          <a:latin typeface="+mn-lt"/>
                          <a:ea typeface="+mn-ea"/>
                          <a:cs typeface="+mn-cs"/>
                        </a:rPr>
                        <a:t>Vaccination rate was 49.6%, and was significantly higher amongst doctors (OR 2.4, 95% CI 1.3–4.5, P = 0.005). Commonest reasons for vaccine uptake were high risk of contact with H1N1 (88%) and responsibility to protect patients (71%). Uncertainty about vaccine side-effects (47%) and concern about vaccine safety (33%) were the commonest reasons for not vaccinating staff. 36% of non-vaccinated staff would accept the vaccine if offered. Reasons for vaccination varied between staff grouping and department</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266487">
                <a:tc>
                  <a:txBody>
                    <a:bodyPr/>
                    <a:lstStyle/>
                    <a:p>
                      <a:pPr algn="l" fontAlgn="t">
                        <a:spcBef>
                          <a:spcPts val="0"/>
                        </a:spcBef>
                        <a:spcAft>
                          <a:spcPts val="0"/>
                        </a:spcAft>
                      </a:pPr>
                      <a:r>
                        <a:rPr lang="en-GB" sz="1800" b="0" i="0" kern="1200" dirty="0" err="1">
                          <a:solidFill>
                            <a:schemeClr val="tx1"/>
                          </a:solidFill>
                          <a:effectLst/>
                          <a:latin typeface="+mn-lt"/>
                          <a:ea typeface="+mn-ea"/>
                          <a:cs typeface="+mn-cs"/>
                        </a:rPr>
                        <a:t>vallée</a:t>
                      </a:r>
                      <a:r>
                        <a:rPr lang="en-GB" sz="1800" b="0" i="0" kern="1200" dirty="0">
                          <a:solidFill>
                            <a:schemeClr val="tx1"/>
                          </a:solidFill>
                          <a:effectLst/>
                          <a:latin typeface="+mn-lt"/>
                          <a:ea typeface="+mn-ea"/>
                          <a:cs typeface="+mn-cs"/>
                        </a:rPr>
                        <a:t>-Tourangeau et al., 2018</a:t>
                      </a:r>
                    </a:p>
                    <a:p>
                      <a:pPr marL="0" marR="0" lvl="0" indent="0" algn="l" defTabSz="914400" rtl="0" eaLnBrk="1" fontAlgn="t" latinLnBrk="0" hangingPunct="1">
                        <a:lnSpc>
                          <a:spcPct val="100000"/>
                        </a:lnSpc>
                        <a:spcBef>
                          <a:spcPts val="0"/>
                        </a:spcBef>
                        <a:spcAft>
                          <a:spcPts val="0"/>
                        </a:spcAft>
                        <a:buClrTx/>
                        <a:buSzTx/>
                        <a:buFontTx/>
                        <a:buNone/>
                        <a:tabLst/>
                        <a:defRPr/>
                      </a:pPr>
                      <a:r>
                        <a:rPr lang="en-GB" sz="1800" b="0" i="0" kern="1200" dirty="0">
                          <a:solidFill>
                            <a:schemeClr val="tx1"/>
                          </a:solidFill>
                          <a:effectLst/>
                          <a:latin typeface="+mn-lt"/>
                          <a:ea typeface="+mn-ea"/>
                          <a:cs typeface="+mn-cs"/>
                        </a:rPr>
                        <a:t>Motors of influenza vaccination uptake and vaccination advocacy in healthcare workers: Development and validation of two short scales</a:t>
                      </a:r>
                    </a:p>
                    <a:p>
                      <a:pPr algn="l" fontAlgn="t">
                        <a:spcBef>
                          <a:spcPts val="0"/>
                        </a:spcBef>
                        <a:spcAft>
                          <a:spcPts val="0"/>
                        </a:spcAft>
                      </a:pPr>
                      <a:r>
                        <a:rPr lang="en-GB" sz="1800" b="0" i="0" u="none" strike="noStrike" dirty="0">
                          <a:effectLst/>
                          <a:latin typeface="Arial" panose="020B0604020202020204" pitchFamily="34" charset="0"/>
                        </a:rPr>
                        <a:t>2018</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266487">
                <a:tc>
                  <a:txBody>
                    <a:bodyPr/>
                    <a:lstStyle/>
                    <a:p>
                      <a:pPr algn="l" fontAlgn="t">
                        <a:spcBef>
                          <a:spcPts val="0"/>
                        </a:spcBef>
                        <a:spcAft>
                          <a:spcPts val="0"/>
                        </a:spcAft>
                      </a:pPr>
                      <a:r>
                        <a:rPr lang="en-GB" sz="9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9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r h="351385">
                <a:tc>
                  <a:txBody>
                    <a:bodyPr/>
                    <a:lstStyle/>
                    <a:p>
                      <a:pPr algn="l" fontAlgn="t">
                        <a:spcBef>
                          <a:spcPts val="0"/>
                        </a:spcBef>
                        <a:spcAft>
                          <a:spcPts val="0"/>
                        </a:spcAft>
                      </a:pPr>
                      <a:r>
                        <a:rPr lang="en-GB" sz="1200" b="1" i="0" u="none" strike="noStrike">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200" b="1" i="0" u="none" strike="noStrike"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 </a:t>
                      </a:r>
                      <a:endParaRPr lang="en-GB" sz="18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3058983"/>
                  </a:ext>
                </a:extLst>
              </a:tr>
            </a:tbl>
          </a:graphicData>
        </a:graphic>
      </p:graphicFrame>
    </p:spTree>
    <p:extLst>
      <p:ext uri="{BB962C8B-B14F-4D97-AF65-F5344CB8AC3E}">
        <p14:creationId xmlns:p14="http://schemas.microsoft.com/office/powerpoint/2010/main"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p:txBody>
          <a:bodyPr>
            <a:normAutofit fontScale="90000"/>
          </a:bodyPr>
          <a:lstStyle/>
          <a:p>
            <a:pPr algn="l" fontAlgn="t">
              <a:spcBef>
                <a:spcPts val="0"/>
              </a:spcBef>
              <a:spcAft>
                <a:spcPts val="0"/>
              </a:spcAft>
            </a:pPr>
            <a:br>
              <a:rPr lang="en-GB" sz="4400" kern="1200" dirty="0">
                <a:solidFill>
                  <a:schemeClr val="tx1"/>
                </a:solidFill>
                <a:effectLst/>
                <a:latin typeface="+mn-lt"/>
                <a:ea typeface="+mn-ea"/>
                <a:cs typeface="+mn-cs"/>
              </a:rPr>
            </a:br>
            <a:br>
              <a:rPr lang="en-GB" sz="4400" kern="1200" dirty="0">
                <a:solidFill>
                  <a:schemeClr val="tx1"/>
                </a:solidFill>
                <a:effectLst/>
                <a:latin typeface="+mn-lt"/>
                <a:ea typeface="+mn-ea"/>
                <a:cs typeface="+mn-cs"/>
              </a:rPr>
            </a:br>
            <a:br>
              <a:rPr lang="en-GB" sz="4400" kern="1200" dirty="0">
                <a:solidFill>
                  <a:schemeClr val="tx1"/>
                </a:solidFill>
                <a:effectLst/>
                <a:latin typeface="+mn-lt"/>
                <a:ea typeface="+mn-ea"/>
                <a:cs typeface="+mn-cs"/>
              </a:rPr>
            </a:br>
            <a:r>
              <a:rPr lang="en-GB" sz="4400" kern="1200" dirty="0">
                <a:solidFill>
                  <a:schemeClr val="tx1"/>
                </a:solidFill>
                <a:effectLst/>
                <a:latin typeface="+mn-lt"/>
                <a:ea typeface="+mn-ea"/>
                <a:cs typeface="+mn-cs"/>
              </a:rPr>
              <a:t>LITERATURE REVIEW 2</a:t>
            </a:r>
            <a:br>
              <a:rPr lang="en-GB" dirty="0">
                <a:latin typeface="+mn-lt"/>
                <a:cs typeface="Times New Roman" panose="02020603050405020304" pitchFamily="18" charset="0"/>
              </a:rPr>
            </a:br>
            <a:br>
              <a:rPr lang="en-GB" sz="4400" b="1" i="0" u="none" strike="noStrike" dirty="0">
                <a:effectLst/>
                <a:latin typeface="+mn-lt"/>
                <a:cs typeface="Times New Roman" panose="02020603050405020304" pitchFamily="18" charset="0"/>
              </a:rPr>
            </a:br>
            <a:br>
              <a:rPr lang="en-GB" sz="4400" b="0" i="0" u="none" strike="noStrike" dirty="0">
                <a:effectLst/>
                <a:latin typeface="+mn-lt"/>
              </a:rPr>
            </a:br>
            <a:br>
              <a:rPr lang="en-GB" b="1" dirty="0"/>
            </a:br>
            <a:endParaRPr lang="en-GB" b="1" dirty="0"/>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838200" y="1027906"/>
            <a:ext cx="10515600" cy="4351338"/>
          </a:xfrm>
        </p:spPr>
        <p:txBody>
          <a:bodyPr>
            <a:normAutofit fontScale="85000" lnSpcReduction="10000"/>
          </a:bodyPr>
          <a:lstStyle/>
          <a:p>
            <a:pPr marL="0" algn="l" rtl="0" eaLnBrk="1" fontAlgn="t" latinLnBrk="0" hangingPunct="1">
              <a:spcBef>
                <a:spcPts val="0"/>
              </a:spcBef>
              <a:spcAft>
                <a:spcPts val="0"/>
              </a:spcAft>
            </a:pPr>
            <a:r>
              <a:rPr lang="en-GB" sz="1800" b="0" i="0" u="none" strike="noStrike" kern="1200" dirty="0">
                <a:solidFill>
                  <a:srgbClr val="000000"/>
                </a:solidFill>
                <a:effectLst/>
                <a:latin typeface="Calibri" panose="020F0502020204030204" pitchFamily="34" charset="0"/>
              </a:rPr>
              <a:t>Chen, Hawkins, Aspinall and Patel, 2012</a:t>
            </a:r>
          </a:p>
          <a:p>
            <a:pPr marL="0" algn="l" rtl="0" eaLnBrk="1" fontAlgn="t" latinLnBrk="0" hangingPunct="1">
              <a:spcBef>
                <a:spcPts val="0"/>
              </a:spcBef>
              <a:spcAft>
                <a:spcPts val="0"/>
              </a:spcAft>
            </a:pPr>
            <a:endParaRPr lang="en-GB" sz="1800" b="0" i="0" u="none" strike="noStrike" dirty="0">
              <a:effectLst/>
              <a:latin typeface="Arial" panose="020B0604020202020204" pitchFamily="34" charset="0"/>
            </a:endParaRPr>
          </a:p>
          <a:p>
            <a:pPr marL="0" marR="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Factors influencing uptake of influenza A (HINI) vaccine  amongst healthcare workers in regional paediatric centre: Lessons for improving vaccination rates.</a:t>
            </a:r>
            <a:endParaRPr lang="en-GB" sz="1800" b="0" i="0" u="none" strike="noStrike" dirty="0">
              <a:effectLst/>
              <a:latin typeface="Arial" panose="020B0604020202020204" pitchFamily="34" charset="0"/>
            </a:endParaRPr>
          </a:p>
          <a:p>
            <a:pPr marL="0" marR="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2012</a:t>
            </a:r>
          </a:p>
          <a:p>
            <a:pPr marL="0" marR="0" indent="0" algn="l" rtl="0" eaLnBrk="1" fontAlgn="t" latinLnBrk="0" hangingPunct="1">
              <a:spcBef>
                <a:spcPts val="0"/>
              </a:spcBef>
              <a:spcAft>
                <a:spcPts val="0"/>
              </a:spcAft>
            </a:pPr>
            <a:endParaRPr lang="en-GB" sz="1800" b="0" i="0" u="none" strike="noStrike" kern="1200" dirty="0">
              <a:solidFill>
                <a:srgbClr val="000000"/>
              </a:solidFill>
              <a:effectLst/>
              <a:latin typeface="Calibri" panose="020F0502020204030204" pitchFamily="34" charset="0"/>
            </a:endParaRPr>
          </a:p>
          <a:p>
            <a:pPr marL="0" marR="0" indent="0" algn="l" rtl="0" eaLnBrk="1" fontAlgn="t" latinLnBrk="0" hangingPunct="1">
              <a:spcBef>
                <a:spcPts val="0"/>
              </a:spcBef>
              <a:spcAft>
                <a:spcPts val="0"/>
              </a:spcAft>
              <a:buNone/>
            </a:pPr>
            <a:r>
              <a:rPr lang="en-GB" sz="1800" b="0" i="0" u="none" strike="noStrike" dirty="0">
                <a:effectLst/>
                <a:latin typeface="Arial" panose="020B0604020202020204" pitchFamily="34" charset="0"/>
              </a:rPr>
              <a:t>AIM</a:t>
            </a:r>
          </a:p>
          <a:p>
            <a:pPr marL="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To investigate the uptake of </a:t>
            </a:r>
            <a:r>
              <a:rPr lang="en-GB" sz="1800" b="0" i="0" u="none" strike="noStrike" kern="1200">
                <a:solidFill>
                  <a:srgbClr val="000000"/>
                </a:solidFill>
                <a:effectLst/>
                <a:latin typeface="Calibri" panose="020F0502020204030204" pitchFamily="34" charset="0"/>
              </a:rPr>
              <a:t>influenza  </a:t>
            </a:r>
            <a:r>
              <a:rPr lang="en-GB" sz="1800" b="0" i="0" u="none" strike="noStrike" kern="1200" dirty="0">
                <a:solidFill>
                  <a:srgbClr val="000000"/>
                </a:solidFill>
                <a:effectLst/>
                <a:latin typeface="Calibri" panose="020F0502020204030204" pitchFamily="34" charset="0"/>
              </a:rPr>
              <a:t>vaccine, and factors affecting vaccine uptake, in frontline healthcare workers in a large </a:t>
            </a:r>
            <a:r>
              <a:rPr lang="en-GB" sz="1800" b="0" i="0" u="none" strike="noStrike" kern="1200" dirty="0" err="1">
                <a:solidFill>
                  <a:srgbClr val="000000"/>
                </a:solidFill>
                <a:effectLst/>
                <a:latin typeface="Calibri" panose="020F0502020204030204" pitchFamily="34" charset="0"/>
              </a:rPr>
              <a:t>pediatric</a:t>
            </a:r>
            <a:r>
              <a:rPr lang="en-GB" sz="1800" b="0" i="0" u="none" strike="noStrike" kern="1200" dirty="0">
                <a:solidFill>
                  <a:srgbClr val="000000"/>
                </a:solidFill>
                <a:effectLst/>
                <a:latin typeface="Calibri" panose="020F0502020204030204" pitchFamily="34" charset="0"/>
              </a:rPr>
              <a:t> hospital.</a:t>
            </a:r>
          </a:p>
          <a:p>
            <a:pPr marL="0" indent="0" algn="l" rtl="0" eaLnBrk="1" fontAlgn="t" latinLnBrk="0" hangingPunct="1">
              <a:spcBef>
                <a:spcPts val="0"/>
              </a:spcBef>
              <a:spcAft>
                <a:spcPts val="0"/>
              </a:spcAft>
              <a:buNone/>
            </a:pPr>
            <a:endParaRPr lang="en-GB" sz="1800" b="0" i="0" u="none" strike="noStrike" kern="1200" dirty="0">
              <a:solidFill>
                <a:srgbClr val="000000"/>
              </a:solidFill>
              <a:effectLst/>
              <a:latin typeface="Calibri" panose="020F0502020204030204" pitchFamily="34" charset="0"/>
            </a:endParaRPr>
          </a:p>
          <a:p>
            <a:pPr marL="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METHOD, SAMPLE SIZE  AND CHARACTERISTICS</a:t>
            </a:r>
          </a:p>
          <a:p>
            <a:pPr marL="0" algn="l" rtl="0" eaLnBrk="1" fontAlgn="t" latinLnBrk="0" hangingPunct="1">
              <a:spcBef>
                <a:spcPts val="0"/>
              </a:spcBef>
              <a:spcAft>
                <a:spcPts val="0"/>
              </a:spcAft>
            </a:pPr>
            <a:endParaRPr lang="en-GB" sz="1800" b="0" i="0" u="none" strike="noStrike" dirty="0">
              <a:effectLst/>
              <a:latin typeface="Arial" panose="020B0604020202020204" pitchFamily="34" charset="0"/>
            </a:endParaRPr>
          </a:p>
          <a:p>
            <a:pPr marL="0" indent="0" algn="l" rtl="0" eaLnBrk="1" fontAlgn="t" latinLnBrk="0" hangingPunct="1">
              <a:spcBef>
                <a:spcPts val="0"/>
              </a:spcBef>
              <a:spcAft>
                <a:spcPts val="0"/>
              </a:spcAft>
              <a:buNone/>
            </a:pPr>
            <a:r>
              <a:rPr lang="en-GB" sz="1800" dirty="0">
                <a:solidFill>
                  <a:srgbClr val="000000"/>
                </a:solidFill>
                <a:latin typeface="Arial" panose="020B0604020202020204" pitchFamily="34" charset="0"/>
              </a:rPr>
              <a:t>A</a:t>
            </a:r>
            <a:r>
              <a:rPr lang="en-GB" sz="1800" b="0" i="0" u="none" strike="noStrike" kern="1200" dirty="0">
                <a:solidFill>
                  <a:srgbClr val="000000"/>
                </a:solidFill>
                <a:effectLst/>
                <a:latin typeface="Arial" panose="020B0604020202020204" pitchFamily="34" charset="0"/>
              </a:rPr>
              <a:t> questionnaire survey was used for data collection, which was distributed to by email to </a:t>
            </a:r>
            <a:r>
              <a:rPr lang="en-GB" sz="1800" b="0" i="0" u="none" strike="noStrike" kern="1200" dirty="0">
                <a:solidFill>
                  <a:srgbClr val="000000"/>
                </a:solidFill>
                <a:effectLst/>
                <a:latin typeface="Calibri" panose="020F0502020204030204" pitchFamily="34" charset="0"/>
              </a:rPr>
              <a:t>departmental clinical managers who were responsible for disseminating this information to staff. </a:t>
            </a:r>
            <a:endParaRPr lang="en-GB" sz="1800" b="0" i="0" u="none" strike="noStrike" dirty="0">
              <a:effectLst/>
              <a:latin typeface="Arial" panose="020B0604020202020204" pitchFamily="34" charset="0"/>
            </a:endParaRPr>
          </a:p>
          <a:p>
            <a:pPr marL="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The sample size was 260 participants. </a:t>
            </a:r>
            <a:endParaRPr lang="en-GB" sz="1800" b="0" i="0" u="none" strike="noStrike" dirty="0">
              <a:effectLst/>
              <a:latin typeface="Arial" panose="020B0604020202020204" pitchFamily="34" charset="0"/>
            </a:endParaRPr>
          </a:p>
          <a:p>
            <a:pPr marL="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Ages between 17-64 years, Sex male 39, female 222, staff grouping , Nursing 176, medical 73,admin 5, domestic 3, PAMS, 4.</a:t>
            </a:r>
          </a:p>
          <a:p>
            <a:pPr marL="0" algn="l" rtl="0" eaLnBrk="1" fontAlgn="t" latinLnBrk="0" hangingPunct="1">
              <a:spcBef>
                <a:spcPts val="0"/>
              </a:spcBef>
              <a:spcAft>
                <a:spcPts val="0"/>
              </a:spcAft>
            </a:pPr>
            <a:endParaRPr lang="en-GB" sz="1800" dirty="0">
              <a:solidFill>
                <a:srgbClr val="000000"/>
              </a:solidFill>
              <a:latin typeface="Calibri" panose="020F0502020204030204" pitchFamily="34" charset="0"/>
            </a:endParaRPr>
          </a:p>
          <a:p>
            <a:pPr marL="0" indent="0" algn="l" rtl="0" eaLnBrk="1" fontAlgn="t" latinLnBrk="0" hangingPunct="1">
              <a:spcBef>
                <a:spcPts val="0"/>
              </a:spcBef>
              <a:spcAft>
                <a:spcPts val="0"/>
              </a:spcAft>
              <a:buNone/>
            </a:pPr>
            <a:r>
              <a:rPr lang="en-GB" sz="1800" b="0" i="0" u="none" strike="noStrike" dirty="0">
                <a:solidFill>
                  <a:srgbClr val="000000"/>
                </a:solidFill>
                <a:effectLst/>
                <a:latin typeface="Calibri" panose="020F0502020204030204" pitchFamily="34" charset="0"/>
              </a:rPr>
              <a:t>SUMMARY MAIN FINDINGS</a:t>
            </a:r>
          </a:p>
          <a:p>
            <a:pPr marL="0" algn="l" rtl="0" eaLnBrk="1" fontAlgn="t" latinLnBrk="0" hangingPunct="1">
              <a:spcBef>
                <a:spcPts val="0"/>
              </a:spcBef>
              <a:spcAft>
                <a:spcPts val="0"/>
              </a:spcAft>
            </a:pPr>
            <a:endParaRPr lang="en-GB" sz="1800" b="0" i="0" u="none" strike="noStrike" dirty="0">
              <a:effectLst/>
              <a:latin typeface="Arial" panose="020B0604020202020204" pitchFamily="34" charset="0"/>
            </a:endParaRPr>
          </a:p>
          <a:p>
            <a:pPr marL="0" indent="0" algn="l" rtl="0" eaLnBrk="1" fontAlgn="t" latinLnBrk="0" hangingPunct="1">
              <a:spcBef>
                <a:spcPts val="0"/>
              </a:spcBef>
              <a:spcAft>
                <a:spcPts val="0"/>
              </a:spcAft>
              <a:buNone/>
            </a:pPr>
            <a:r>
              <a:rPr lang="en-GB" sz="1800" b="0" i="0" u="none" strike="noStrike" kern="1200" dirty="0">
                <a:solidFill>
                  <a:srgbClr val="000000"/>
                </a:solidFill>
                <a:effectLst/>
                <a:latin typeface="Calibri" panose="020F0502020204030204" pitchFamily="34" charset="0"/>
              </a:rPr>
              <a:t>Vaccination rate was 49.6% and was significantly higher amongst doctors  Commonest reasons for vaccine uptake were high risk of contact with H1N1 (88%) and responsibility to protect patients (71%). Uncertainty about vaccine side-effects (47%) and concern about vaccine safety (33%) were the commonest reasons for not vaccinating staff. 36% of non-vaccinated staff would accept the vaccine if offered. Reasons for vaccination varied between staff grouping and department</a:t>
            </a:r>
            <a:endParaRPr lang="en-GB" sz="1800" b="0" i="0" u="none" strike="noStrike" dirty="0">
              <a:effectLst/>
              <a:latin typeface="Arial" panose="020B0604020202020204" pitchFamily="34" charset="0"/>
            </a:endParaRPr>
          </a:p>
          <a:p>
            <a:pPr marL="0" indent="0">
              <a:lnSpc>
                <a:spcPct val="100000"/>
              </a:lnSpc>
              <a:spcBef>
                <a:spcPts val="0"/>
              </a:spcBef>
              <a:buNone/>
            </a:pPr>
            <a:endParaRPr lang="en-US" dirty="0"/>
          </a:p>
        </p:txBody>
      </p:sp>
    </p:spTree>
    <p:extLst>
      <p:ext uri="{BB962C8B-B14F-4D97-AF65-F5344CB8AC3E}">
        <p14:creationId xmlns:p14="http://schemas.microsoft.com/office/powerpoint/2010/main" val="4211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p:txBody>
          <a:bodyPr/>
          <a:lstStyle/>
          <a:p>
            <a:r>
              <a:rPr lang="en-GB" b="1" dirty="0"/>
              <a:t>LITERATURE REVIEW 3</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p:txBody>
          <a:bodyPr/>
          <a:lstStyle/>
          <a:p>
            <a:pPr marL="0" indent="0">
              <a:buNone/>
            </a:pPr>
            <a:r>
              <a:rPr lang="en-GB" dirty="0"/>
              <a:t>Authors</a:t>
            </a:r>
          </a:p>
          <a:p>
            <a:pPr marL="0" indent="0">
              <a:buNone/>
            </a:pPr>
            <a:endParaRPr lang="en-GB" dirty="0"/>
          </a:p>
        </p:txBody>
      </p:sp>
    </p:spTree>
    <p:extLst>
      <p:ext uri="{BB962C8B-B14F-4D97-AF65-F5344CB8AC3E}">
        <p14:creationId xmlns:p14="http://schemas.microsoft.com/office/powerpoint/2010/main" val="1687209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p:txBody>
          <a:bodyPr/>
          <a:lstStyle/>
          <a:p>
            <a:r>
              <a:rPr lang="en-GB" dirty="0"/>
              <a:t>Summarise the main points of your research.</a:t>
            </a:r>
          </a:p>
        </p:txBody>
      </p:sp>
    </p:spTree>
    <p:extLst>
      <p:ext uri="{BB962C8B-B14F-4D97-AF65-F5344CB8AC3E}">
        <p14:creationId xmlns:p14="http://schemas.microsoft.com/office/powerpoint/2010/main" val="312729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04148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435</TotalTime>
  <Words>843</Words>
  <Application>Microsoft Office PowerPoint</Application>
  <PresentationFormat>Widescreen</PresentationFormat>
  <Paragraphs>81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Module: Introduction to Research (BMHP5005)  Assessment 2: Viva Voce</vt:lpstr>
      <vt:lpstr>Introduction</vt:lpstr>
      <vt:lpstr>Methods</vt:lpstr>
      <vt:lpstr>Literature Review</vt:lpstr>
      <vt:lpstr>   LITERATURE REVIEW 2    </vt:lpstr>
      <vt:lpstr>LITERATURE REVIEW 3</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magnus amadi</cp:lastModifiedBy>
  <cp:revision>78</cp:revision>
  <dcterms:created xsi:type="dcterms:W3CDTF">2020-04-30T09:56:57Z</dcterms:created>
  <dcterms:modified xsi:type="dcterms:W3CDTF">2021-12-08T11:32:04Z</dcterms:modified>
</cp:coreProperties>
</file>