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
  </p:notesMasterIdLst>
  <p:handoutMasterIdLst>
    <p:handoutMasterId r:id="rId44"/>
  </p:handoutMasterIdLst>
  <p:sldIdLst>
    <p:sldId id="260" r:id="rId5"/>
    <p:sldId id="402" r:id="rId6"/>
    <p:sldId id="285" r:id="rId7"/>
    <p:sldId id="340" r:id="rId8"/>
    <p:sldId id="261" r:id="rId9"/>
    <p:sldId id="404" r:id="rId10"/>
    <p:sldId id="405" r:id="rId11"/>
    <p:sldId id="406" r:id="rId12"/>
    <p:sldId id="265" r:id="rId13"/>
    <p:sldId id="341" r:id="rId14"/>
    <p:sldId id="331" r:id="rId15"/>
    <p:sldId id="413" r:id="rId16"/>
    <p:sldId id="334" r:id="rId17"/>
    <p:sldId id="342" r:id="rId18"/>
    <p:sldId id="290" r:id="rId19"/>
    <p:sldId id="319" r:id="rId20"/>
    <p:sldId id="407" r:id="rId21"/>
    <p:sldId id="408" r:id="rId22"/>
    <p:sldId id="414" r:id="rId23"/>
    <p:sldId id="411" r:id="rId24"/>
    <p:sldId id="415" r:id="rId25"/>
    <p:sldId id="416" r:id="rId26"/>
    <p:sldId id="409" r:id="rId27"/>
    <p:sldId id="412" r:id="rId28"/>
    <p:sldId id="417" r:id="rId29"/>
    <p:sldId id="418" r:id="rId30"/>
    <p:sldId id="321" r:id="rId31"/>
    <p:sldId id="344" r:id="rId32"/>
    <p:sldId id="345" r:id="rId33"/>
    <p:sldId id="403" r:id="rId34"/>
    <p:sldId id="389" r:id="rId35"/>
    <p:sldId id="390" r:id="rId36"/>
    <p:sldId id="339" r:id="rId37"/>
    <p:sldId id="337" r:id="rId38"/>
    <p:sldId id="335" r:id="rId39"/>
    <p:sldId id="338" r:id="rId40"/>
    <p:sldId id="259" r:id="rId41"/>
    <p:sldId id="343"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C06C48-EA3C-434E-9B56-30F45A676736}" v="1" dt="2020-09-14T15:17:33.6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47" autoAdjust="0"/>
    <p:restoredTop sz="94660"/>
  </p:normalViewPr>
  <p:slideViewPr>
    <p:cSldViewPr>
      <p:cViewPr varScale="1">
        <p:scale>
          <a:sx n="84" d="100"/>
          <a:sy n="84" d="100"/>
        </p:scale>
        <p:origin x="1008" y="5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5EE34F-7A3B-4730-9121-845B7AA9FEA7}" type="datetimeFigureOut">
              <a:rPr lang="en-GB" smtClean="0"/>
              <a:t>27/01/2023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FFDAED-2279-4269-A20E-A7B882B93D58}" type="slidenum">
              <a:rPr lang="en-GB" smtClean="0"/>
              <a:t>‹#›</a:t>
            </a:fld>
            <a:endParaRPr lang="en-GB"/>
          </a:p>
        </p:txBody>
      </p:sp>
    </p:spTree>
    <p:extLst>
      <p:ext uri="{BB962C8B-B14F-4D97-AF65-F5344CB8AC3E}">
        <p14:creationId xmlns:p14="http://schemas.microsoft.com/office/powerpoint/2010/main" val="1246475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C3458-714A-4535-85EE-D2D0798F408E}" type="slidenum">
              <a:rPr lang="en-GB" smtClean="0"/>
              <a:t>9</a:t>
            </a:fld>
            <a:endParaRPr lang="en-GB"/>
          </a:p>
        </p:txBody>
      </p:sp>
    </p:spTree>
    <p:extLst>
      <p:ext uri="{BB962C8B-B14F-4D97-AF65-F5344CB8AC3E}">
        <p14:creationId xmlns:p14="http://schemas.microsoft.com/office/powerpoint/2010/main" val="2290660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must sign onto </a:t>
            </a:r>
            <a:r>
              <a:rPr lang="en-GB" dirty="0" err="1"/>
              <a:t>clickview</a:t>
            </a:r>
            <a:r>
              <a:rPr lang="en-GB" dirty="0"/>
              <a:t> in order to watch </a:t>
            </a:r>
          </a:p>
        </p:txBody>
      </p:sp>
      <p:sp>
        <p:nvSpPr>
          <p:cNvPr id="4" name="Slide Number Placeholder 3"/>
          <p:cNvSpPr>
            <a:spLocks noGrp="1"/>
          </p:cNvSpPr>
          <p:nvPr>
            <p:ph type="sldNum" sz="quarter" idx="5"/>
          </p:nvPr>
        </p:nvSpPr>
        <p:spPr/>
        <p:txBody>
          <a:bodyPr/>
          <a:lstStyle/>
          <a:p>
            <a:fld id="{75FFDAED-2279-4269-A20E-A7B882B93D58}" type="slidenum">
              <a:rPr lang="en-GB" smtClean="0"/>
              <a:t>34</a:t>
            </a:fld>
            <a:endParaRPr lang="en-GB"/>
          </a:p>
        </p:txBody>
      </p:sp>
    </p:spTree>
    <p:extLst>
      <p:ext uri="{BB962C8B-B14F-4D97-AF65-F5344CB8AC3E}">
        <p14:creationId xmlns:p14="http://schemas.microsoft.com/office/powerpoint/2010/main" val="19729885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lamorworld.com/disabled-people-might-finally-emojis-represent/" TargetMode="External"/><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hyperlink" Target="http://ministry-to-children.com/wants-or-needs-lesson/"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hezlorraine.wordpress.com/2015/01/09/bec-english-friday-sustainability/"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hotel-luise.de/en/hotel/"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video" Target="https://www.youtube.com/embed/EAjs3HVGCPU" TargetMode="External"/><Relationship Id="rId5" Type="http://schemas.openxmlformats.org/officeDocument/2006/relationships/image" Target="../media/image12.png"/><Relationship Id="rId4" Type="http://schemas.openxmlformats.org/officeDocument/2006/relationships/hyperlink" Target="https://en.wikipedia.org/wiki/Marriott_Hotels_%26_Resort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geobrava.wordpress.com/2017/12/26/virtual-assistant-apps-adopted-by-telecom-providers/" TargetMode="External"/><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video" Target="https://www.youtube.com/embed/GRFhcWgFD8g"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diariodigitalcolombiano.com/primer-hotel-atendido-por-robots/"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slideLayout" Target="../slideLayouts/slideLayout2.xml"/><Relationship Id="rId1" Type="http://schemas.openxmlformats.org/officeDocument/2006/relationships/video" Target="https://www.youtube.com/embed/xmt6OCBeS94" TargetMode="External"/><Relationship Id="rId5" Type="http://schemas.openxmlformats.org/officeDocument/2006/relationships/image" Target="../media/image12.png"/><Relationship Id="rId4" Type="http://schemas.openxmlformats.org/officeDocument/2006/relationships/hyperlink" Target="http://boingboing.net/2015/07/15/robot-staffed-weird-hotel.htm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video" Target="https://www.youtube.com/embed/bsXRfZPo3Mw"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groundreport.com/top-travel-trends-2017/" TargetMode="External"/><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bestchickencoopguides.blogspot.com/2014/10/inspiration-for-unique-chicken-coop.html"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en.wikipedia.org/wiki/File:Good_Life_Retreats_2012_Logo.jpg"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flickr.com/photos/ukdg/9050445439/"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geobrava.wordpress.com/2018/03/30/u-s-tops-list-as-global-tech-innovation-leader/" TargetMode="External"/><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torfhus.is/"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blacktomato.com/about-u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grendz.com/pin/4883/" TargetMode="External"/><Relationship Id="rId2" Type="http://schemas.openxmlformats.org/officeDocument/2006/relationships/image" Target="../media/image22.jp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hyperlink" Target="https://www.cntraveller.com/gallery/sustainable-hotels-uk"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onecommunityglobal.org/open-sourcing-our-photovoltaic-systems-design-process/" TargetMode="External"/><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arkansasgopwing.blogspot.com/2016/09/after-election-day.html" TargetMode="External"/><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online.clickview.co.uk/exchange/videos/8999114/series-2-episode-1-the-brando-french-polynesia" TargetMode="External"/><Relationship Id="rId4" Type="http://schemas.openxmlformats.org/officeDocument/2006/relationships/hyperlink" Target="https://en.wikipedia.org/wiki/Tetiaroa" TargetMode="External"/></Relationships>
</file>

<file path=ppt/slides/_rels/slide35.xml.rels><?xml version="1.0" encoding="UTF-8" standalone="yes"?>
<Relationships xmlns="http://schemas.openxmlformats.org/package/2006/relationships"><Relationship Id="rId8" Type="http://schemas.openxmlformats.org/officeDocument/2006/relationships/image" Target="../media/image33.jpg"/><Relationship Id="rId3" Type="http://schemas.openxmlformats.org/officeDocument/2006/relationships/hyperlink" Target="http://www.adventuresofalondonkiwi.com/2017/07/our-stay-at-luxurious-bovey-castle.html" TargetMode="External"/><Relationship Id="rId7" Type="http://schemas.openxmlformats.org/officeDocument/2006/relationships/hyperlink" Target="https://online.clickview.co.uk/workspace/categories/22376136/videos/22803743" TargetMode="External"/><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hyperlink" Target="https://clickv.ie/w/MJEo" TargetMode="External"/><Relationship Id="rId5" Type="http://schemas.openxmlformats.org/officeDocument/2006/relationships/hyperlink" Target="https://online.clickview.co.uk/share?sharecode=2489e797" TargetMode="External"/><Relationship Id="rId4" Type="http://schemas.openxmlformats.org/officeDocument/2006/relationships/hyperlink" Target="https://creativecommons.org/licenses/by/3.0/" TargetMode="External"/><Relationship Id="rId9" Type="http://schemas.openxmlformats.org/officeDocument/2006/relationships/hyperlink" Target="https://en.wikivoyage.org/wiki/Grand_old_hotels"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serve360.marriott.com/" TargetMode="External"/><Relationship Id="rId2" Type="http://schemas.openxmlformats.org/officeDocument/2006/relationships/hyperlink" Target="https://www.premierinn.com/gb/en/why/force-for-good.html" TargetMode="External"/><Relationship Id="rId1" Type="http://schemas.openxmlformats.org/officeDocument/2006/relationships/slideLayout" Target="../slideLayouts/slideLayout2.xml"/><Relationship Id="rId5" Type="http://schemas.openxmlformats.org/officeDocument/2006/relationships/hyperlink" Target="https://www.ihg.com/content/gb/en/about/corporate-responsibility" TargetMode="External"/><Relationship Id="rId4" Type="http://schemas.openxmlformats.org/officeDocument/2006/relationships/hyperlink" Target="https://cr.hilt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7664" y="1569923"/>
            <a:ext cx="6858000" cy="1022445"/>
          </a:xfrm>
        </p:spPr>
        <p:txBody>
          <a:bodyPr/>
          <a:lstStyle/>
          <a:p>
            <a:r>
              <a:rPr lang="en-GB" dirty="0"/>
              <a:t>Trends in Hospitality</a:t>
            </a:r>
          </a:p>
        </p:txBody>
      </p:sp>
      <p:sp>
        <p:nvSpPr>
          <p:cNvPr id="3" name="Subtitle 2"/>
          <p:cNvSpPr>
            <a:spLocks noGrp="1"/>
          </p:cNvSpPr>
          <p:nvPr>
            <p:ph type="subTitle" idx="1"/>
          </p:nvPr>
        </p:nvSpPr>
        <p:spPr>
          <a:xfrm>
            <a:off x="292296" y="4293096"/>
            <a:ext cx="6858000" cy="1241822"/>
          </a:xfrm>
        </p:spPr>
        <p:txBody>
          <a:bodyPr>
            <a:normAutofit/>
          </a:bodyPr>
          <a:lstStyle/>
          <a:p>
            <a:pPr algn="l"/>
            <a:r>
              <a:rPr lang="en-GB" sz="2400" dirty="0"/>
              <a:t>Week 5 lesson 4</a:t>
            </a:r>
          </a:p>
        </p:txBody>
      </p:sp>
    </p:spTree>
    <p:extLst>
      <p:ext uri="{BB962C8B-B14F-4D97-AF65-F5344CB8AC3E}">
        <p14:creationId xmlns:p14="http://schemas.microsoft.com/office/powerpoint/2010/main" val="31598572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48A07F1-40F0-4B38-A613-80B7F99EE0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06538" y="96489"/>
            <a:ext cx="3072368" cy="1536184"/>
          </a:xfrm>
          <a:prstGeom prst="ellipse">
            <a:avLst/>
          </a:prstGeom>
          <a:ln>
            <a:noFill/>
          </a:ln>
          <a:effectLst>
            <a:softEdge rad="112500"/>
          </a:effectLst>
        </p:spPr>
      </p:pic>
      <p:pic>
        <p:nvPicPr>
          <p:cNvPr id="5" name="Picture 4">
            <a:extLst>
              <a:ext uri="{FF2B5EF4-FFF2-40B4-BE49-F238E27FC236}">
                <a16:creationId xmlns:a16="http://schemas.microsoft.com/office/drawing/2014/main" id="{53DA698B-8BEB-4E86-B1D6-B8F5053C52A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290" y="1926494"/>
            <a:ext cx="3644616" cy="1766626"/>
          </a:xfrm>
          <a:prstGeom prst="ellipse">
            <a:avLst/>
          </a:prstGeom>
          <a:ln>
            <a:noFill/>
          </a:ln>
          <a:effectLst>
            <a:softEdge rad="112500"/>
          </a:effectLst>
        </p:spPr>
      </p:pic>
      <p:sp>
        <p:nvSpPr>
          <p:cNvPr id="2" name="Title 1">
            <a:extLst>
              <a:ext uri="{FF2B5EF4-FFF2-40B4-BE49-F238E27FC236}">
                <a16:creationId xmlns:a16="http://schemas.microsoft.com/office/drawing/2014/main" id="{0BDD8A06-E276-4D24-B435-DA536E885221}"/>
              </a:ext>
            </a:extLst>
          </p:cNvPr>
          <p:cNvSpPr>
            <a:spLocks noGrp="1"/>
          </p:cNvSpPr>
          <p:nvPr>
            <p:ph type="title"/>
          </p:nvPr>
        </p:nvSpPr>
        <p:spPr>
          <a:xfrm>
            <a:off x="457200" y="274638"/>
            <a:ext cx="8229600" cy="778098"/>
          </a:xfrm>
        </p:spPr>
        <p:txBody>
          <a:bodyPr>
            <a:normAutofit/>
          </a:bodyPr>
          <a:lstStyle/>
          <a:p>
            <a:pPr algn="l"/>
            <a:r>
              <a:rPr lang="en-GB" sz="3600" i="1" dirty="0">
                <a:effectLst>
                  <a:outerShdw blurRad="38100" dist="38100" dir="2700000" algn="tl">
                    <a:srgbClr val="000000">
                      <a:alpha val="43137"/>
                    </a:srgbClr>
                  </a:outerShdw>
                </a:effectLst>
              </a:rPr>
              <a:t>Lets recap……</a:t>
            </a:r>
          </a:p>
        </p:txBody>
      </p:sp>
      <p:sp>
        <p:nvSpPr>
          <p:cNvPr id="3" name="Content Placeholder 2">
            <a:extLst>
              <a:ext uri="{FF2B5EF4-FFF2-40B4-BE49-F238E27FC236}">
                <a16:creationId xmlns:a16="http://schemas.microsoft.com/office/drawing/2014/main" id="{4DD47DEA-EA2D-4A4F-A11F-317ED5261FFC}"/>
              </a:ext>
            </a:extLst>
          </p:cNvPr>
          <p:cNvSpPr>
            <a:spLocks noGrp="1"/>
          </p:cNvSpPr>
          <p:nvPr>
            <p:ph idx="1"/>
          </p:nvPr>
        </p:nvSpPr>
        <p:spPr>
          <a:xfrm>
            <a:off x="251520" y="1340768"/>
            <a:ext cx="7272808" cy="3917032"/>
          </a:xfrm>
        </p:spPr>
        <p:txBody>
          <a:bodyPr>
            <a:normAutofit/>
          </a:bodyPr>
          <a:lstStyle/>
          <a:p>
            <a:r>
              <a:rPr lang="en-GB" dirty="0"/>
              <a:t>Consumers</a:t>
            </a:r>
          </a:p>
          <a:p>
            <a:r>
              <a:rPr lang="en-GB" dirty="0"/>
              <a:t>Needs &amp; wants</a:t>
            </a:r>
          </a:p>
          <a:p>
            <a:r>
              <a:rPr lang="en-GB" dirty="0"/>
              <a:t>Types of guests</a:t>
            </a:r>
          </a:p>
          <a:p>
            <a:r>
              <a:rPr lang="en-GB" dirty="0"/>
              <a:t>Market segmentation</a:t>
            </a:r>
          </a:p>
          <a:p>
            <a:endParaRPr lang="en-GB" dirty="0"/>
          </a:p>
        </p:txBody>
      </p:sp>
    </p:spTree>
    <p:extLst>
      <p:ext uri="{BB962C8B-B14F-4D97-AF65-F5344CB8AC3E}">
        <p14:creationId xmlns:p14="http://schemas.microsoft.com/office/powerpoint/2010/main" val="2161836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41199-D7CE-4D57-B2ED-E8C46FE01840}"/>
              </a:ext>
            </a:extLst>
          </p:cNvPr>
          <p:cNvSpPr>
            <a:spLocks noGrp="1"/>
          </p:cNvSpPr>
          <p:nvPr>
            <p:ph type="title"/>
          </p:nvPr>
        </p:nvSpPr>
        <p:spPr>
          <a:xfrm>
            <a:off x="107504" y="116632"/>
            <a:ext cx="8229600" cy="1143000"/>
          </a:xfrm>
        </p:spPr>
        <p:txBody>
          <a:bodyPr>
            <a:normAutofit/>
          </a:bodyPr>
          <a:lstStyle/>
          <a:p>
            <a:pPr algn="l"/>
            <a:r>
              <a:rPr lang="en-GB" sz="3600" dirty="0"/>
              <a:t>Overview</a:t>
            </a:r>
          </a:p>
        </p:txBody>
      </p:sp>
      <p:sp>
        <p:nvSpPr>
          <p:cNvPr id="3" name="Content Placeholder 2">
            <a:extLst>
              <a:ext uri="{FF2B5EF4-FFF2-40B4-BE49-F238E27FC236}">
                <a16:creationId xmlns:a16="http://schemas.microsoft.com/office/drawing/2014/main" id="{34F13590-EB46-4C52-A59E-C82CAFAACBE4}"/>
              </a:ext>
            </a:extLst>
          </p:cNvPr>
          <p:cNvSpPr>
            <a:spLocks noGrp="1"/>
          </p:cNvSpPr>
          <p:nvPr>
            <p:ph idx="1"/>
          </p:nvPr>
        </p:nvSpPr>
        <p:spPr>
          <a:xfrm>
            <a:off x="971600" y="1267239"/>
            <a:ext cx="6145411" cy="4109958"/>
          </a:xfrm>
        </p:spPr>
        <p:txBody>
          <a:bodyPr>
            <a:normAutofit fontScale="62500" lnSpcReduction="20000"/>
          </a:bodyPr>
          <a:lstStyle/>
          <a:p>
            <a:r>
              <a:rPr lang="en-GB" dirty="0"/>
              <a:t>Different types of customers</a:t>
            </a:r>
          </a:p>
          <a:p>
            <a:r>
              <a:rPr lang="en-GB" dirty="0"/>
              <a:t>Consumer demands in the 21</a:t>
            </a:r>
            <a:r>
              <a:rPr lang="en-GB" baseline="30000" dirty="0"/>
              <a:t>st</a:t>
            </a:r>
            <a:r>
              <a:rPr lang="en-GB" dirty="0"/>
              <a:t> century</a:t>
            </a:r>
          </a:p>
          <a:p>
            <a:r>
              <a:rPr lang="en-GB" dirty="0"/>
              <a:t>Market trends in the 21</a:t>
            </a:r>
            <a:r>
              <a:rPr lang="en-GB" baseline="30000" dirty="0"/>
              <a:t>st</a:t>
            </a:r>
            <a:r>
              <a:rPr lang="en-GB" dirty="0"/>
              <a:t> century</a:t>
            </a:r>
          </a:p>
          <a:p>
            <a:pPr lvl="1"/>
            <a:r>
              <a:rPr lang="en-GB" dirty="0"/>
              <a:t>New technology</a:t>
            </a:r>
          </a:p>
          <a:p>
            <a:pPr lvl="1"/>
            <a:r>
              <a:rPr lang="en-GB" dirty="0"/>
              <a:t>Sustainability</a:t>
            </a:r>
          </a:p>
          <a:p>
            <a:pPr lvl="1"/>
            <a:r>
              <a:rPr lang="en-GB" dirty="0"/>
              <a:t>Social media influences and digital management responses</a:t>
            </a:r>
          </a:p>
          <a:p>
            <a:pPr lvl="1"/>
            <a:endParaRPr lang="en-GB" dirty="0"/>
          </a:p>
          <a:p>
            <a:pPr lvl="1"/>
            <a:endParaRPr lang="en-GB" dirty="0"/>
          </a:p>
          <a:p>
            <a:r>
              <a:rPr lang="en-GB" dirty="0"/>
              <a:t> Robots VS Humans</a:t>
            </a:r>
          </a:p>
          <a:p>
            <a:r>
              <a:rPr lang="en-GB" dirty="0"/>
              <a:t>Videos –</a:t>
            </a:r>
          </a:p>
          <a:p>
            <a:pPr lvl="1"/>
            <a:r>
              <a:rPr lang="en-GB" dirty="0"/>
              <a:t>Brando island (Sustainability)</a:t>
            </a:r>
          </a:p>
          <a:p>
            <a:pPr lvl="1"/>
            <a:r>
              <a:rPr lang="en-GB" dirty="0"/>
              <a:t>Bovey Hotel – Authentic experiences</a:t>
            </a:r>
          </a:p>
          <a:p>
            <a:pPr lvl="1"/>
            <a:r>
              <a:rPr lang="en-GB" dirty="0"/>
              <a:t>Balmoral Hotel – Luxury hotel uniqueness</a:t>
            </a:r>
          </a:p>
          <a:p>
            <a:pPr lvl="1"/>
            <a:endParaRPr lang="en-GB" dirty="0"/>
          </a:p>
          <a:p>
            <a:endParaRPr lang="en-GB" dirty="0"/>
          </a:p>
          <a:p>
            <a:endParaRPr lang="en-GB" dirty="0"/>
          </a:p>
        </p:txBody>
      </p:sp>
    </p:spTree>
    <p:extLst>
      <p:ext uri="{BB962C8B-B14F-4D97-AF65-F5344CB8AC3E}">
        <p14:creationId xmlns:p14="http://schemas.microsoft.com/office/powerpoint/2010/main" val="802213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F1C4A-29C1-42E8-8F14-60582922F8CA}"/>
              </a:ext>
            </a:extLst>
          </p:cNvPr>
          <p:cNvSpPr>
            <a:spLocks noGrp="1"/>
          </p:cNvSpPr>
          <p:nvPr>
            <p:ph type="title"/>
          </p:nvPr>
        </p:nvSpPr>
        <p:spPr>
          <a:xfrm>
            <a:off x="457200" y="274638"/>
            <a:ext cx="8229600" cy="490066"/>
          </a:xfrm>
        </p:spPr>
        <p:txBody>
          <a:bodyPr>
            <a:normAutofit fontScale="90000"/>
          </a:bodyPr>
          <a:lstStyle/>
          <a:p>
            <a:r>
              <a:rPr lang="en-GB" sz="3600" dirty="0"/>
              <a:t>Different types of guests</a:t>
            </a:r>
          </a:p>
        </p:txBody>
      </p:sp>
      <p:sp>
        <p:nvSpPr>
          <p:cNvPr id="3" name="Content Placeholder 2">
            <a:extLst>
              <a:ext uri="{FF2B5EF4-FFF2-40B4-BE49-F238E27FC236}">
                <a16:creationId xmlns:a16="http://schemas.microsoft.com/office/drawing/2014/main" id="{58E5077E-DBDA-4EE3-BFBB-638117FE2E97}"/>
              </a:ext>
            </a:extLst>
          </p:cNvPr>
          <p:cNvSpPr>
            <a:spLocks noGrp="1"/>
          </p:cNvSpPr>
          <p:nvPr>
            <p:ph idx="1"/>
          </p:nvPr>
        </p:nvSpPr>
        <p:spPr>
          <a:xfrm>
            <a:off x="438124" y="980728"/>
            <a:ext cx="8229600" cy="4536504"/>
          </a:xfrm>
        </p:spPr>
        <p:txBody>
          <a:bodyPr>
            <a:normAutofit fontScale="92500" lnSpcReduction="10000"/>
          </a:bodyPr>
          <a:lstStyle/>
          <a:p>
            <a:r>
              <a:rPr lang="en-GB" sz="2400" dirty="0"/>
              <a:t>Name some Market segments :</a:t>
            </a:r>
            <a:br>
              <a:rPr lang="en-GB" sz="2400" dirty="0"/>
            </a:br>
            <a:endParaRPr lang="en-GB" sz="2400" dirty="0"/>
          </a:p>
          <a:p>
            <a:r>
              <a:rPr lang="en-GB" sz="2400" dirty="0"/>
              <a:t> Baby Boomers, Millennials, Gen Z and Gen Y</a:t>
            </a:r>
          </a:p>
          <a:p>
            <a:r>
              <a:rPr lang="en-GB" sz="2400" dirty="0"/>
              <a:t>Reasons for travel :-</a:t>
            </a:r>
          </a:p>
          <a:p>
            <a:r>
              <a:rPr lang="en-GB" sz="2400" dirty="0"/>
              <a:t> Retired, business, leisure, other. </a:t>
            </a:r>
          </a:p>
          <a:p>
            <a:r>
              <a:rPr lang="en-GB" sz="2800" dirty="0"/>
              <a:t>‘</a:t>
            </a:r>
            <a:r>
              <a:rPr lang="en-GB" sz="2400" i="1" dirty="0"/>
              <a:t>What signals authenticity is something intrinsic to your brand: your origins, location, and unique features</a:t>
            </a:r>
            <a:r>
              <a:rPr lang="en-GB" sz="2800" dirty="0"/>
              <a:t>’ </a:t>
            </a:r>
            <a:r>
              <a:rPr lang="en-GB" sz="2400" dirty="0"/>
              <a:t>(Solomon, 2019)</a:t>
            </a:r>
          </a:p>
          <a:p>
            <a:r>
              <a:rPr lang="en-GB" sz="2400" dirty="0"/>
              <a:t>Jennifer Fox, President of Fairmont Hotels and Resorts says ‘ </a:t>
            </a:r>
            <a:r>
              <a:rPr lang="en-GB" sz="2400" i="1" dirty="0"/>
              <a:t>Our research indicates that </a:t>
            </a:r>
            <a:r>
              <a:rPr lang="en-GB" sz="2400" b="1" i="1" dirty="0"/>
              <a:t>younger generations </a:t>
            </a:r>
            <a:r>
              <a:rPr lang="en-GB" sz="2400" i="1" dirty="0"/>
              <a:t>are looking for us to offer </a:t>
            </a:r>
            <a:r>
              <a:rPr lang="en-GB" sz="2400" b="1" i="1" dirty="0"/>
              <a:t>experiences and amenities </a:t>
            </a:r>
            <a:r>
              <a:rPr lang="en-GB" sz="2400" i="1" dirty="0"/>
              <a:t>that are </a:t>
            </a:r>
            <a:r>
              <a:rPr lang="en-GB" sz="2400" b="1" i="1" dirty="0"/>
              <a:t>engaging </a:t>
            </a:r>
            <a:r>
              <a:rPr lang="en-GB" sz="2400" i="1" dirty="0"/>
              <a:t>and </a:t>
            </a:r>
            <a:r>
              <a:rPr lang="en-GB" sz="2400" b="1" i="1" dirty="0"/>
              <a:t>educational, </a:t>
            </a:r>
            <a:r>
              <a:rPr lang="en-GB" sz="2400" i="1" dirty="0"/>
              <a:t>while also reflective of the destination, and most of all younger customers hope that we will deliver an emotional narrative that resonates with them</a:t>
            </a:r>
            <a:r>
              <a:rPr lang="en-GB" sz="2400" dirty="0"/>
              <a:t>’ (Soloman,2019)</a:t>
            </a:r>
            <a:endParaRPr lang="en-GB" sz="3600" dirty="0"/>
          </a:p>
        </p:txBody>
      </p:sp>
    </p:spTree>
    <p:extLst>
      <p:ext uri="{BB962C8B-B14F-4D97-AF65-F5344CB8AC3E}">
        <p14:creationId xmlns:p14="http://schemas.microsoft.com/office/powerpoint/2010/main" val="1588628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7886700" cy="495083"/>
          </a:xfrm>
        </p:spPr>
        <p:txBody>
          <a:bodyPr>
            <a:normAutofit fontScale="90000"/>
          </a:bodyPr>
          <a:lstStyle/>
          <a:p>
            <a:r>
              <a:rPr lang="en-GB" dirty="0"/>
              <a:t>Consumer demands</a:t>
            </a:r>
          </a:p>
        </p:txBody>
      </p:sp>
      <p:sp>
        <p:nvSpPr>
          <p:cNvPr id="3" name="Content Placeholder 2"/>
          <p:cNvSpPr>
            <a:spLocks noGrp="1"/>
          </p:cNvSpPr>
          <p:nvPr>
            <p:ph idx="1"/>
          </p:nvPr>
        </p:nvSpPr>
        <p:spPr>
          <a:xfrm>
            <a:off x="435111" y="908720"/>
            <a:ext cx="7886700" cy="4464496"/>
          </a:xfrm>
        </p:spPr>
        <p:txBody>
          <a:bodyPr>
            <a:normAutofit fontScale="92500" lnSpcReduction="20000"/>
          </a:bodyPr>
          <a:lstStyle/>
          <a:p>
            <a:pPr marL="0" indent="0">
              <a:buNone/>
            </a:pPr>
            <a:r>
              <a:rPr lang="en-GB" sz="2400" dirty="0"/>
              <a:t>The 21st-century customer has </a:t>
            </a:r>
            <a:r>
              <a:rPr lang="en-GB" sz="2400" b="1" dirty="0"/>
              <a:t>high expectations </a:t>
            </a:r>
            <a:r>
              <a:rPr lang="en-GB" sz="2400" dirty="0"/>
              <a:t>the product or service they’re buying and for the experience they have while purchasing it.</a:t>
            </a:r>
          </a:p>
          <a:p>
            <a:r>
              <a:rPr lang="en-GB" sz="2400" dirty="0"/>
              <a:t>Awareness of their own </a:t>
            </a:r>
            <a:r>
              <a:rPr lang="en-GB" sz="2400" b="1" dirty="0"/>
              <a:t>needs</a:t>
            </a:r>
            <a:r>
              <a:rPr lang="en-GB" sz="2400" dirty="0"/>
              <a:t>. They know what they want when they want it and how they want it to be presented to them.</a:t>
            </a:r>
          </a:p>
          <a:p>
            <a:r>
              <a:rPr lang="en-GB" sz="2400" dirty="0"/>
              <a:t>They </a:t>
            </a:r>
            <a:r>
              <a:rPr lang="en-GB" sz="2400" b="1" dirty="0"/>
              <a:t>want </a:t>
            </a:r>
            <a:r>
              <a:rPr lang="en-GB" sz="2400" dirty="0"/>
              <a:t>a certain </a:t>
            </a:r>
            <a:r>
              <a:rPr lang="en-GB" sz="2400" b="1" dirty="0"/>
              <a:t>quality</a:t>
            </a:r>
            <a:r>
              <a:rPr lang="en-GB" sz="2400" dirty="0"/>
              <a:t> and won’t settle for less</a:t>
            </a:r>
            <a:r>
              <a:rPr lang="en-GB" sz="2400" dirty="0">
                <a:solidFill>
                  <a:srgbClr val="FF0000"/>
                </a:solidFill>
              </a:rPr>
              <a:t>. </a:t>
            </a:r>
            <a:r>
              <a:rPr lang="en-GB" sz="2400" dirty="0"/>
              <a:t>And they are not afraid to speak out about it.</a:t>
            </a:r>
          </a:p>
          <a:p>
            <a:r>
              <a:rPr lang="en-GB" sz="2400" dirty="0"/>
              <a:t>The modern purchasers are busy. </a:t>
            </a:r>
          </a:p>
          <a:p>
            <a:r>
              <a:rPr lang="en-GB" sz="2400" dirty="0"/>
              <a:t>They </a:t>
            </a:r>
            <a:r>
              <a:rPr lang="en-GB" sz="2400" b="1" dirty="0"/>
              <a:t>value their time </a:t>
            </a:r>
            <a:r>
              <a:rPr lang="en-GB" sz="2400" dirty="0"/>
              <a:t>and try to use it as efficiently. E.g. App’s </a:t>
            </a:r>
          </a:p>
          <a:p>
            <a:r>
              <a:rPr lang="en-GB" sz="2400" dirty="0"/>
              <a:t>They are also almost always </a:t>
            </a:r>
            <a:r>
              <a:rPr lang="en-GB" sz="2400" b="1" dirty="0"/>
              <a:t>online. ( social media</a:t>
            </a:r>
            <a:r>
              <a:rPr lang="en-GB" sz="2400" dirty="0"/>
              <a:t>)</a:t>
            </a:r>
          </a:p>
          <a:p>
            <a:r>
              <a:rPr lang="en-GB" sz="2400" dirty="0"/>
              <a:t>The product they want, or at least its description,</a:t>
            </a:r>
            <a:br>
              <a:rPr lang="en-GB" sz="2400" dirty="0"/>
            </a:br>
            <a:r>
              <a:rPr lang="en-GB" sz="2400" dirty="0"/>
              <a:t>should be easy to find, to see, to get access to etc.</a:t>
            </a:r>
          </a:p>
        </p:txBody>
      </p:sp>
    </p:spTree>
    <p:extLst>
      <p:ext uri="{BB962C8B-B14F-4D97-AF65-F5344CB8AC3E}">
        <p14:creationId xmlns:p14="http://schemas.microsoft.com/office/powerpoint/2010/main" val="3779906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E2D30-E7A0-40F4-9CDF-B1620C279AE8}"/>
              </a:ext>
            </a:extLst>
          </p:cNvPr>
          <p:cNvSpPr>
            <a:spLocks noGrp="1"/>
          </p:cNvSpPr>
          <p:nvPr>
            <p:ph type="title"/>
          </p:nvPr>
        </p:nvSpPr>
        <p:spPr>
          <a:xfrm>
            <a:off x="179512" y="23167"/>
            <a:ext cx="8229600" cy="562074"/>
          </a:xfrm>
        </p:spPr>
        <p:txBody>
          <a:bodyPr anchor="ctr">
            <a:normAutofit fontScale="90000"/>
          </a:bodyPr>
          <a:lstStyle/>
          <a:p>
            <a:pPr algn="l"/>
            <a:r>
              <a:rPr lang="en-GB" sz="3200" dirty="0"/>
              <a:t>Hospitality Trends</a:t>
            </a:r>
          </a:p>
        </p:txBody>
      </p:sp>
      <p:sp>
        <p:nvSpPr>
          <p:cNvPr id="3" name="Content Placeholder 2">
            <a:extLst>
              <a:ext uri="{FF2B5EF4-FFF2-40B4-BE49-F238E27FC236}">
                <a16:creationId xmlns:a16="http://schemas.microsoft.com/office/drawing/2014/main" id="{44E15EE5-06E7-40B1-BDEC-3C243EE200F1}"/>
              </a:ext>
            </a:extLst>
          </p:cNvPr>
          <p:cNvSpPr>
            <a:spLocks noGrp="1"/>
          </p:cNvSpPr>
          <p:nvPr>
            <p:ph sz="half" idx="1"/>
          </p:nvPr>
        </p:nvSpPr>
        <p:spPr>
          <a:xfrm>
            <a:off x="179512" y="836712"/>
            <a:ext cx="6120680" cy="4968552"/>
          </a:xfrm>
        </p:spPr>
        <p:txBody>
          <a:bodyPr>
            <a:normAutofit/>
          </a:bodyPr>
          <a:lstStyle/>
          <a:p>
            <a:r>
              <a:rPr lang="en-GB" sz="1600" dirty="0"/>
              <a:t>Millennial generation, to make a positive difference in the world, an urge for new travel experiences is on the rise.</a:t>
            </a:r>
          </a:p>
          <a:p>
            <a:r>
              <a:rPr lang="en-GB" sz="1600" b="1" dirty="0"/>
              <a:t>Impact of travel</a:t>
            </a:r>
            <a:r>
              <a:rPr lang="en-GB" sz="1600" dirty="0"/>
              <a:t>: One of the trends defining travel in 2020 and beyond, is the new luxury consumer </a:t>
            </a:r>
            <a:r>
              <a:rPr lang="en-GB" sz="1600" b="1" dirty="0"/>
              <a:t>requiring a shift from wasteful extras. </a:t>
            </a:r>
            <a:r>
              <a:rPr lang="en-GB" sz="1600" dirty="0" err="1"/>
              <a:t>E.g</a:t>
            </a:r>
            <a:r>
              <a:rPr lang="en-GB" sz="1600" dirty="0"/>
              <a:t> Billions of half-used hotel shampoo bottles are thrown away each year, hotels are adding bulk dispensers to hotel rooms instead with high quality shampoos and bath gels</a:t>
            </a:r>
          </a:p>
          <a:p>
            <a:r>
              <a:rPr lang="en-GB" sz="1600" dirty="0"/>
              <a:t>Travellers are interested in society and local people investigating the roots of their destinations.</a:t>
            </a:r>
          </a:p>
          <a:p>
            <a:r>
              <a:rPr lang="en-GB" sz="1600" dirty="0"/>
              <a:t>Travelling alone has grown into a </a:t>
            </a:r>
            <a:r>
              <a:rPr lang="en-GB" sz="1600" b="1" dirty="0"/>
              <a:t>big hospitality trend. </a:t>
            </a:r>
            <a:r>
              <a:rPr lang="en-GB" sz="1600" dirty="0"/>
              <a:t>By creating virtual lobbies, hotels are helping fellow guests make </a:t>
            </a:r>
            <a:r>
              <a:rPr lang="en-GB" sz="1600" b="1" dirty="0"/>
              <a:t>unexpected new connections </a:t>
            </a:r>
            <a:r>
              <a:rPr lang="en-GB" sz="1600" dirty="0"/>
              <a:t>while allowing them to share as much or as little personal information as they please.</a:t>
            </a:r>
          </a:p>
          <a:p>
            <a:r>
              <a:rPr lang="en-GB" sz="1600" dirty="0"/>
              <a:t>Travellers want to spend money in places with purpose. </a:t>
            </a:r>
            <a:r>
              <a:rPr lang="en-GB" sz="1600" b="1" dirty="0"/>
              <a:t>Sustainability</a:t>
            </a:r>
            <a:r>
              <a:rPr lang="en-GB" sz="1600" dirty="0"/>
              <a:t> has become an </a:t>
            </a:r>
            <a:r>
              <a:rPr lang="en-GB" sz="1600" b="1" dirty="0"/>
              <a:t>integral part of other trends </a:t>
            </a:r>
            <a:r>
              <a:rPr lang="en-GB" sz="1600" dirty="0"/>
              <a:t>such as experiences in essentialism and places with purpose. (Jacobsen, 2020)</a:t>
            </a:r>
          </a:p>
          <a:p>
            <a:endParaRPr lang="en-GB" sz="1600" dirty="0"/>
          </a:p>
          <a:p>
            <a:pPr>
              <a:lnSpc>
                <a:spcPct val="90000"/>
              </a:lnSpc>
            </a:pPr>
            <a:endParaRPr lang="en-GB" sz="1100" dirty="0"/>
          </a:p>
        </p:txBody>
      </p:sp>
      <p:pic>
        <p:nvPicPr>
          <p:cNvPr id="5" name="Picture 4" descr="Background pattern&#10;&#10;Description automatically generated">
            <a:extLst>
              <a:ext uri="{FF2B5EF4-FFF2-40B4-BE49-F238E27FC236}">
                <a16:creationId xmlns:a16="http://schemas.microsoft.com/office/drawing/2014/main" id="{45F413C7-2D3E-4765-8DC9-8040FA0C11E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45498" y="1052736"/>
            <a:ext cx="2520280" cy="2520280"/>
          </a:xfrm>
          <a:prstGeom prst="rect">
            <a:avLst/>
          </a:prstGeom>
          <a:noFill/>
        </p:spPr>
      </p:pic>
    </p:spTree>
    <p:extLst>
      <p:ext uri="{BB962C8B-B14F-4D97-AF65-F5344CB8AC3E}">
        <p14:creationId xmlns:p14="http://schemas.microsoft.com/office/powerpoint/2010/main" val="3040822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42F61-E590-4DE9-9399-27AA3E112BB5}"/>
              </a:ext>
            </a:extLst>
          </p:cNvPr>
          <p:cNvSpPr>
            <a:spLocks noGrp="1"/>
          </p:cNvSpPr>
          <p:nvPr>
            <p:ph type="title"/>
          </p:nvPr>
        </p:nvSpPr>
        <p:spPr>
          <a:xfrm>
            <a:off x="3275856" y="274638"/>
            <a:ext cx="5410944" cy="2362274"/>
          </a:xfrm>
        </p:spPr>
        <p:txBody>
          <a:bodyPr>
            <a:normAutofit/>
          </a:bodyPr>
          <a:lstStyle/>
          <a:p>
            <a:r>
              <a:rPr lang="en-GB" sz="2000" dirty="0"/>
              <a:t>Germany’s first climate positive hotel :</a:t>
            </a:r>
            <a:br>
              <a:rPr lang="en-GB" sz="2000" dirty="0"/>
            </a:br>
            <a:r>
              <a:rPr lang="en-GB" sz="2000" dirty="0"/>
              <a:t>Sustainability: [a complex term for an integral lifestyle serving not the ego but the world; a lever to stop climate change. When widely spread, it guarantees long-lasting harmony and literally a sound sleep]</a:t>
            </a:r>
            <a:endParaRPr lang="en-GB" dirty="0"/>
          </a:p>
        </p:txBody>
      </p:sp>
      <p:pic>
        <p:nvPicPr>
          <p:cNvPr id="4" name="Content Placeholder 3">
            <a:extLst>
              <a:ext uri="{FF2B5EF4-FFF2-40B4-BE49-F238E27FC236}">
                <a16:creationId xmlns:a16="http://schemas.microsoft.com/office/drawing/2014/main" id="{7068B52D-C1E5-45C7-BBCB-32E81321700D}"/>
              </a:ext>
            </a:extLst>
          </p:cNvPr>
          <p:cNvPicPr>
            <a:picLocks noGrp="1" noChangeAspect="1"/>
          </p:cNvPicPr>
          <p:nvPr>
            <p:ph idx="1"/>
          </p:nvPr>
        </p:nvPicPr>
        <p:blipFill>
          <a:blip r:embed="rId2"/>
          <a:stretch>
            <a:fillRect/>
          </a:stretch>
        </p:blipFill>
        <p:spPr>
          <a:xfrm>
            <a:off x="539552" y="2469140"/>
            <a:ext cx="8229600" cy="3069561"/>
          </a:xfrm>
          <a:prstGeom prst="rect">
            <a:avLst/>
          </a:prstGeom>
        </p:spPr>
      </p:pic>
      <p:sp>
        <p:nvSpPr>
          <p:cNvPr id="5" name="Rectangle 4">
            <a:extLst>
              <a:ext uri="{FF2B5EF4-FFF2-40B4-BE49-F238E27FC236}">
                <a16:creationId xmlns:a16="http://schemas.microsoft.com/office/drawing/2014/main" id="{9A8C97F4-97DF-401A-9C54-8724C241CCE3}"/>
              </a:ext>
            </a:extLst>
          </p:cNvPr>
          <p:cNvSpPr/>
          <p:nvPr/>
        </p:nvSpPr>
        <p:spPr>
          <a:xfrm>
            <a:off x="457200" y="5329793"/>
            <a:ext cx="3886962" cy="646331"/>
          </a:xfrm>
          <a:prstGeom prst="rect">
            <a:avLst/>
          </a:prstGeom>
        </p:spPr>
        <p:txBody>
          <a:bodyPr wrap="none">
            <a:spAutoFit/>
          </a:bodyPr>
          <a:lstStyle/>
          <a:p>
            <a:r>
              <a:rPr lang="en-GB" dirty="0">
                <a:hlinkClick r:id="rId3"/>
              </a:rPr>
              <a:t>https://www.hotel-luise.de/en/hotel/</a:t>
            </a:r>
            <a:endParaRPr lang="en-GB" dirty="0"/>
          </a:p>
          <a:p>
            <a:endParaRPr lang="en-GB" dirty="0"/>
          </a:p>
        </p:txBody>
      </p:sp>
      <p:pic>
        <p:nvPicPr>
          <p:cNvPr id="6" name="Picture 5">
            <a:extLst>
              <a:ext uri="{FF2B5EF4-FFF2-40B4-BE49-F238E27FC236}">
                <a16:creationId xmlns:a16="http://schemas.microsoft.com/office/drawing/2014/main" id="{5C60F7B9-4FF1-43B3-B7FE-6EF36375DF78}"/>
              </a:ext>
            </a:extLst>
          </p:cNvPr>
          <p:cNvPicPr>
            <a:picLocks noChangeAspect="1"/>
          </p:cNvPicPr>
          <p:nvPr/>
        </p:nvPicPr>
        <p:blipFill>
          <a:blip r:embed="rId4"/>
          <a:stretch>
            <a:fillRect/>
          </a:stretch>
        </p:blipFill>
        <p:spPr>
          <a:xfrm>
            <a:off x="404267" y="454915"/>
            <a:ext cx="2295525" cy="942975"/>
          </a:xfrm>
          <a:prstGeom prst="rect">
            <a:avLst/>
          </a:prstGeom>
        </p:spPr>
      </p:pic>
    </p:spTree>
    <p:extLst>
      <p:ext uri="{BB962C8B-B14F-4D97-AF65-F5344CB8AC3E}">
        <p14:creationId xmlns:p14="http://schemas.microsoft.com/office/powerpoint/2010/main" val="1140763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F20D8-3E6F-44CC-A7E1-18311FE76C3F}"/>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BC71FF13-22CE-4C27-A020-5F39EFD2AD3B}"/>
              </a:ext>
            </a:extLst>
          </p:cNvPr>
          <p:cNvPicPr>
            <a:picLocks noGrp="1" noChangeAspect="1"/>
          </p:cNvPicPr>
          <p:nvPr>
            <p:ph idx="1"/>
          </p:nvPr>
        </p:nvPicPr>
        <p:blipFill>
          <a:blip r:embed="rId2"/>
          <a:stretch>
            <a:fillRect/>
          </a:stretch>
        </p:blipFill>
        <p:spPr>
          <a:xfrm>
            <a:off x="457200" y="274638"/>
            <a:ext cx="8229600" cy="5458618"/>
          </a:xfrm>
          <a:prstGeom prst="rect">
            <a:avLst/>
          </a:prstGeom>
        </p:spPr>
      </p:pic>
    </p:spTree>
    <p:extLst>
      <p:ext uri="{BB962C8B-B14F-4D97-AF65-F5344CB8AC3E}">
        <p14:creationId xmlns:p14="http://schemas.microsoft.com/office/powerpoint/2010/main" val="4181004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2AAC4A-61E4-4376-8F6C-1F7B4972C80D}"/>
              </a:ext>
            </a:extLst>
          </p:cNvPr>
          <p:cNvPicPr>
            <a:picLocks noChangeAspect="1"/>
          </p:cNvPicPr>
          <p:nvPr/>
        </p:nvPicPr>
        <p:blipFill>
          <a:blip r:embed="rId3"/>
          <a:stretch>
            <a:fillRect/>
          </a:stretch>
        </p:blipFill>
        <p:spPr>
          <a:xfrm>
            <a:off x="6774422" y="71425"/>
            <a:ext cx="2347163" cy="1560711"/>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54280" y="5380750"/>
            <a:ext cx="1567305" cy="1281075"/>
          </a:xfrm>
          <a:prstGeom prst="ellipse">
            <a:avLst/>
          </a:prstGeom>
          <a:ln>
            <a:noFill/>
          </a:ln>
          <a:effectLst>
            <a:softEdge rad="112500"/>
          </a:effectLst>
        </p:spPr>
      </p:pic>
      <p:sp>
        <p:nvSpPr>
          <p:cNvPr id="2" name="Title 1"/>
          <p:cNvSpPr>
            <a:spLocks noGrp="1"/>
          </p:cNvSpPr>
          <p:nvPr>
            <p:ph type="title"/>
          </p:nvPr>
        </p:nvSpPr>
        <p:spPr>
          <a:xfrm>
            <a:off x="323528" y="261541"/>
            <a:ext cx="5601800" cy="428625"/>
          </a:xfrm>
        </p:spPr>
        <p:txBody>
          <a:bodyPr>
            <a:noAutofit/>
          </a:bodyPr>
          <a:lstStyle/>
          <a:p>
            <a:pPr algn="l"/>
            <a:r>
              <a:rPr lang="en-GB" sz="2700" dirty="0">
                <a:cs typeface="Calibri" panose="020F0502020204030204" pitchFamily="34" charset="0"/>
              </a:rPr>
              <a:t>Market trends of the 21</a:t>
            </a:r>
            <a:r>
              <a:rPr lang="en-GB" sz="2700" baseline="30000" dirty="0">
                <a:cs typeface="Calibri" panose="020F0502020204030204" pitchFamily="34" charset="0"/>
              </a:rPr>
              <a:t>st</a:t>
            </a:r>
            <a:r>
              <a:rPr lang="en-GB" sz="2700" dirty="0">
                <a:cs typeface="Calibri" panose="020F0502020204030204" pitchFamily="34" charset="0"/>
              </a:rPr>
              <a:t> Century</a:t>
            </a:r>
          </a:p>
        </p:txBody>
      </p:sp>
      <p:sp>
        <p:nvSpPr>
          <p:cNvPr id="3" name="Content Placeholder 2"/>
          <p:cNvSpPr>
            <a:spLocks noGrp="1"/>
          </p:cNvSpPr>
          <p:nvPr>
            <p:ph idx="1"/>
          </p:nvPr>
        </p:nvSpPr>
        <p:spPr>
          <a:xfrm>
            <a:off x="56270" y="475854"/>
            <a:ext cx="7875393" cy="5472608"/>
          </a:xfrm>
        </p:spPr>
        <p:txBody>
          <a:bodyPr anchor="ctr">
            <a:normAutofit/>
          </a:bodyPr>
          <a:lstStyle/>
          <a:p>
            <a:pPr>
              <a:lnSpc>
                <a:spcPct val="110000"/>
              </a:lnSpc>
            </a:pPr>
            <a:r>
              <a:rPr lang="en-GB" sz="1800" b="1" dirty="0">
                <a:cs typeface="Calibri" panose="020F0502020204030204" pitchFamily="34" charset="0"/>
              </a:rPr>
              <a:t>AI </a:t>
            </a:r>
            <a:r>
              <a:rPr lang="en-GB" sz="1800" dirty="0">
                <a:cs typeface="Calibri" panose="020F0502020204030204" pitchFamily="34" charset="0"/>
              </a:rPr>
              <a:t>- Digital assistants, chatbots and more will look to the next evolution of </a:t>
            </a:r>
            <a:r>
              <a:rPr lang="en-GB" sz="1800" b="1" dirty="0">
                <a:cs typeface="Calibri" panose="020F0502020204030204" pitchFamily="34" charset="0"/>
              </a:rPr>
              <a:t>artificial intelligence</a:t>
            </a:r>
            <a:r>
              <a:rPr lang="en-GB" sz="1800" dirty="0">
                <a:cs typeface="Calibri" panose="020F0502020204030204" pitchFamily="34" charset="0"/>
              </a:rPr>
              <a:t>. The presence of VR ( Virtual Reality) virtual digital assistants has grown since 2011. (Avatar)</a:t>
            </a:r>
          </a:p>
          <a:p>
            <a:pPr>
              <a:lnSpc>
                <a:spcPct val="110000"/>
              </a:lnSpc>
            </a:pPr>
            <a:r>
              <a:rPr lang="en-GB" sz="1800" dirty="0">
                <a:cs typeface="Calibri" panose="020F0502020204030204" pitchFamily="34" charset="0"/>
              </a:rPr>
              <a:t>Using devices </a:t>
            </a:r>
            <a:r>
              <a:rPr lang="en-GB" sz="1800" b="1" dirty="0">
                <a:cs typeface="Calibri" panose="020F0502020204030204" pitchFamily="34" charset="0"/>
              </a:rPr>
              <a:t>travellers can engage </a:t>
            </a:r>
            <a:r>
              <a:rPr lang="en-GB" sz="1800" dirty="0">
                <a:cs typeface="Calibri" panose="020F0502020204030204" pitchFamily="34" charset="0"/>
              </a:rPr>
              <a:t>with establishments, browse products, test and purchase </a:t>
            </a:r>
            <a:r>
              <a:rPr lang="en-GB" sz="1800" b="1" dirty="0">
                <a:cs typeface="Calibri" panose="020F0502020204030204" pitchFamily="34" charset="0"/>
              </a:rPr>
              <a:t>in innovative new ways. </a:t>
            </a:r>
          </a:p>
          <a:p>
            <a:pPr>
              <a:lnSpc>
                <a:spcPct val="110000"/>
              </a:lnSpc>
            </a:pPr>
            <a:r>
              <a:rPr lang="en-GB" sz="1800" dirty="0">
                <a:cs typeface="Calibri" panose="020F0502020204030204" pitchFamily="34" charset="0"/>
              </a:rPr>
              <a:t>Smart brands are using technology </a:t>
            </a:r>
            <a:r>
              <a:rPr lang="en-GB" sz="1800" b="1" dirty="0">
                <a:cs typeface="Calibri" panose="020F0502020204030204" pitchFamily="34" charset="0"/>
              </a:rPr>
              <a:t>to gain data </a:t>
            </a:r>
            <a:r>
              <a:rPr lang="en-GB" sz="1800" dirty="0">
                <a:cs typeface="Calibri" panose="020F0502020204030204" pitchFamily="34" charset="0"/>
              </a:rPr>
              <a:t>on consumer </a:t>
            </a:r>
            <a:r>
              <a:rPr lang="en-GB" sz="1800" b="1" dirty="0">
                <a:cs typeface="Calibri" panose="020F0502020204030204" pitchFamily="34" charset="0"/>
              </a:rPr>
              <a:t>preferences and habits </a:t>
            </a:r>
            <a:r>
              <a:rPr lang="en-GB" sz="1800" dirty="0">
                <a:cs typeface="Calibri" panose="020F0502020204030204" pitchFamily="34" charset="0"/>
              </a:rPr>
              <a:t>and are leveraging innovative ways to reach</a:t>
            </a:r>
            <a:r>
              <a:rPr lang="en-GB" sz="1800" dirty="0">
                <a:solidFill>
                  <a:srgbClr val="FF0000"/>
                </a:solidFill>
                <a:cs typeface="Calibri" panose="020F0502020204030204" pitchFamily="34" charset="0"/>
              </a:rPr>
              <a:t> </a:t>
            </a:r>
            <a:r>
              <a:rPr lang="en-GB" sz="1800" dirty="0">
                <a:cs typeface="Calibri" panose="020F0502020204030204" pitchFamily="34" charset="0"/>
              </a:rPr>
              <a:t>them in </a:t>
            </a:r>
            <a:r>
              <a:rPr lang="en-GB" sz="1800" b="1" dirty="0">
                <a:cs typeface="Calibri" panose="020F0502020204030204" pitchFamily="34" charset="0"/>
              </a:rPr>
              <a:t>the right place, at the right time</a:t>
            </a:r>
            <a:r>
              <a:rPr lang="en-GB" sz="1800" dirty="0">
                <a:cs typeface="Calibri" panose="020F0502020204030204" pitchFamily="34" charset="0"/>
              </a:rPr>
              <a:t>. </a:t>
            </a:r>
          </a:p>
          <a:p>
            <a:pPr>
              <a:lnSpc>
                <a:spcPct val="110000"/>
              </a:lnSpc>
            </a:pPr>
            <a:r>
              <a:rPr lang="en-GB" sz="1800" dirty="0">
                <a:cs typeface="Calibri" panose="020F0502020204030204" pitchFamily="34" charset="0"/>
              </a:rPr>
              <a:t>Globally, the augmented </a:t>
            </a:r>
            <a:r>
              <a:rPr lang="en-GB" sz="1800" dirty="0">
                <a:solidFill>
                  <a:srgbClr val="FF0000"/>
                </a:solidFill>
                <a:cs typeface="Calibri" panose="020F0502020204030204" pitchFamily="34" charset="0"/>
              </a:rPr>
              <a:t>reality (AR) market hit $1.1 billion in 2018 </a:t>
            </a:r>
            <a:r>
              <a:rPr lang="en-GB" sz="1800" dirty="0">
                <a:cs typeface="Calibri" panose="020F0502020204030204" pitchFamily="34" charset="0"/>
              </a:rPr>
              <a:t>and is expected to reach </a:t>
            </a:r>
            <a:r>
              <a:rPr lang="en-GB" sz="1800" dirty="0">
                <a:solidFill>
                  <a:srgbClr val="FF0000"/>
                </a:solidFill>
                <a:cs typeface="Calibri" panose="020F0502020204030204" pitchFamily="34" charset="0"/>
              </a:rPr>
              <a:t>$7.9 billion by 2023</a:t>
            </a:r>
            <a:r>
              <a:rPr lang="en-GB" sz="1800" dirty="0">
                <a:cs typeface="Calibri" panose="020F0502020204030204" pitchFamily="34" charset="0"/>
              </a:rPr>
              <a:t>. </a:t>
            </a:r>
          </a:p>
          <a:p>
            <a:pPr>
              <a:lnSpc>
                <a:spcPct val="110000"/>
              </a:lnSpc>
            </a:pPr>
            <a:r>
              <a:rPr lang="en-GB" sz="1800" dirty="0">
                <a:cs typeface="Calibri" panose="020F0502020204030204" pitchFamily="34" charset="0"/>
              </a:rPr>
              <a:t>virtual reality (VR) and AR revolutionizes how and where consumers shop and engage with brands.</a:t>
            </a:r>
          </a:p>
          <a:p>
            <a:pPr>
              <a:lnSpc>
                <a:spcPct val="120000"/>
              </a:lnSpc>
            </a:pPr>
            <a:r>
              <a:rPr lang="en-GB" sz="1800" dirty="0">
                <a:cs typeface="Calibri" panose="020F0502020204030204" pitchFamily="34" charset="0"/>
              </a:rPr>
              <a:t>Mobile room key on an APP is part of </a:t>
            </a:r>
            <a:r>
              <a:rPr lang="en-GB" sz="1800" b="1" dirty="0">
                <a:cs typeface="Calibri" panose="020F0502020204030204" pitchFamily="34" charset="0"/>
              </a:rPr>
              <a:t>a larger industry shift </a:t>
            </a:r>
            <a:r>
              <a:rPr lang="en-GB" sz="1800" dirty="0">
                <a:cs typeface="Calibri" panose="020F0502020204030204" pitchFamily="34" charset="0"/>
              </a:rPr>
              <a:t>that in the end will be a win-win for the hotel and for guests.</a:t>
            </a:r>
          </a:p>
          <a:p>
            <a:r>
              <a:rPr lang="en-GB" sz="1800" b="1" dirty="0">
                <a:cs typeface="Calibri" panose="020F0502020204030204" pitchFamily="34" charset="0"/>
              </a:rPr>
              <a:t>Apple Watch </a:t>
            </a:r>
            <a:r>
              <a:rPr lang="en-GB" sz="1800" dirty="0">
                <a:cs typeface="Calibri" panose="020F0502020204030204" pitchFamily="34" charset="0"/>
              </a:rPr>
              <a:t>is the new hotel room key</a:t>
            </a:r>
          </a:p>
          <a:p>
            <a:endParaRPr lang="en-GB" sz="563" dirty="0"/>
          </a:p>
        </p:txBody>
      </p:sp>
    </p:spTree>
    <p:extLst>
      <p:ext uri="{BB962C8B-B14F-4D97-AF65-F5344CB8AC3E}">
        <p14:creationId xmlns:p14="http://schemas.microsoft.com/office/powerpoint/2010/main" val="2879727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DC7E7B2-2FFB-4EC6-912A-9C53FFCB99F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40437" y="0"/>
            <a:ext cx="1799715" cy="141277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itle 1">
            <a:extLst>
              <a:ext uri="{FF2B5EF4-FFF2-40B4-BE49-F238E27FC236}">
                <a16:creationId xmlns:a16="http://schemas.microsoft.com/office/drawing/2014/main" id="{2B1A06A0-8BFF-4AB5-A101-1CF698FEBA56}"/>
              </a:ext>
            </a:extLst>
          </p:cNvPr>
          <p:cNvSpPr>
            <a:spLocks noGrp="1"/>
          </p:cNvSpPr>
          <p:nvPr>
            <p:ph type="title"/>
          </p:nvPr>
        </p:nvSpPr>
        <p:spPr>
          <a:xfrm>
            <a:off x="457200" y="274638"/>
            <a:ext cx="8229600" cy="562074"/>
          </a:xfrm>
        </p:spPr>
        <p:txBody>
          <a:bodyPr>
            <a:normAutofit fontScale="90000"/>
          </a:bodyPr>
          <a:lstStyle/>
          <a:p>
            <a:r>
              <a:rPr lang="en-GB" sz="3200" dirty="0"/>
              <a:t>Marriott Mobile Key</a:t>
            </a:r>
          </a:p>
        </p:txBody>
      </p:sp>
      <p:pic>
        <p:nvPicPr>
          <p:cNvPr id="4" name="Online Media 3">
            <a:hlinkClick r:id="" action="ppaction://media"/>
            <a:extLst>
              <a:ext uri="{FF2B5EF4-FFF2-40B4-BE49-F238E27FC236}">
                <a16:creationId xmlns:a16="http://schemas.microsoft.com/office/drawing/2014/main" id="{1418A5C2-4723-44B3-B1A8-DE76D29D1793}"/>
              </a:ext>
            </a:extLst>
          </p:cNvPr>
          <p:cNvPicPr>
            <a:picLocks noGrp="1" noRot="1" noChangeAspect="1"/>
          </p:cNvPicPr>
          <p:nvPr>
            <p:ph idx="1"/>
            <a:videoFile r:link="rId1"/>
          </p:nvPr>
        </p:nvPicPr>
        <p:blipFill>
          <a:blip r:embed="rId5"/>
          <a:stretch>
            <a:fillRect/>
          </a:stretch>
        </p:blipFill>
        <p:spPr>
          <a:xfrm>
            <a:off x="1115616" y="1210922"/>
            <a:ext cx="6336704" cy="4455461"/>
          </a:xfrm>
          <a:prstGeom prst="rect">
            <a:avLst/>
          </a:prstGeom>
        </p:spPr>
      </p:pic>
    </p:spTree>
    <p:extLst>
      <p:ext uri="{BB962C8B-B14F-4D97-AF65-F5344CB8AC3E}">
        <p14:creationId xmlns:p14="http://schemas.microsoft.com/office/powerpoint/2010/main" val="3500397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5A925-E4B1-41AD-A2BC-AA23A43C0DA0}"/>
              </a:ext>
            </a:extLst>
          </p:cNvPr>
          <p:cNvSpPr>
            <a:spLocks noGrp="1"/>
          </p:cNvSpPr>
          <p:nvPr>
            <p:ph type="title"/>
          </p:nvPr>
        </p:nvSpPr>
        <p:spPr>
          <a:xfrm>
            <a:off x="457200" y="274638"/>
            <a:ext cx="8229600" cy="706090"/>
          </a:xfrm>
        </p:spPr>
        <p:txBody>
          <a:bodyPr anchor="ctr">
            <a:normAutofit/>
          </a:bodyPr>
          <a:lstStyle/>
          <a:p>
            <a:pPr algn="l"/>
            <a:r>
              <a:rPr lang="en-GB" sz="3200" dirty="0"/>
              <a:t>New technology in hospitality</a:t>
            </a:r>
          </a:p>
        </p:txBody>
      </p:sp>
      <p:sp>
        <p:nvSpPr>
          <p:cNvPr id="3" name="Content Placeholder 2">
            <a:extLst>
              <a:ext uri="{FF2B5EF4-FFF2-40B4-BE49-F238E27FC236}">
                <a16:creationId xmlns:a16="http://schemas.microsoft.com/office/drawing/2014/main" id="{99B010C6-EA77-4BF5-ABC0-3DE7898A4518}"/>
              </a:ext>
            </a:extLst>
          </p:cNvPr>
          <p:cNvSpPr>
            <a:spLocks noGrp="1"/>
          </p:cNvSpPr>
          <p:nvPr>
            <p:ph sz="half" idx="1"/>
          </p:nvPr>
        </p:nvSpPr>
        <p:spPr>
          <a:xfrm>
            <a:off x="323528" y="1196751"/>
            <a:ext cx="5688632" cy="4536505"/>
          </a:xfrm>
        </p:spPr>
        <p:txBody>
          <a:bodyPr>
            <a:normAutofit fontScale="92500" lnSpcReduction="20000"/>
          </a:bodyPr>
          <a:lstStyle/>
          <a:p>
            <a:pPr>
              <a:lnSpc>
                <a:spcPct val="90000"/>
              </a:lnSpc>
            </a:pPr>
            <a:endParaRPr lang="en-GB" sz="1300" dirty="0"/>
          </a:p>
          <a:p>
            <a:pPr>
              <a:lnSpc>
                <a:spcPct val="90000"/>
              </a:lnSpc>
            </a:pPr>
            <a:r>
              <a:rPr lang="en-GB" sz="1800" b="1" dirty="0"/>
              <a:t>Voice technology: </a:t>
            </a:r>
            <a:r>
              <a:rPr lang="en-GB" sz="1800" dirty="0"/>
              <a:t>it’s become apparent voice technology is set to play a major role in the future of society with voice recognition devices already being used in millions of homes, offices, and cars via Google and Amazon among others.</a:t>
            </a:r>
          </a:p>
          <a:p>
            <a:pPr>
              <a:lnSpc>
                <a:spcPct val="90000"/>
              </a:lnSpc>
            </a:pPr>
            <a:r>
              <a:rPr lang="en-GB" sz="1800" dirty="0"/>
              <a:t>Amazon has now released ‘</a:t>
            </a:r>
            <a:r>
              <a:rPr lang="en-GB" sz="1800" b="1" dirty="0"/>
              <a:t>Alexa for Hospitality</a:t>
            </a:r>
            <a:r>
              <a:rPr lang="en-GB" sz="1800" dirty="0"/>
              <a:t>’ which allows hoteliers to provide guests with an </a:t>
            </a:r>
            <a:r>
              <a:rPr lang="en-GB" sz="1800" b="1" dirty="0"/>
              <a:t>immersive personalised and memorable experience. </a:t>
            </a:r>
          </a:p>
          <a:p>
            <a:pPr>
              <a:lnSpc>
                <a:spcPct val="90000"/>
              </a:lnSpc>
            </a:pPr>
            <a:r>
              <a:rPr lang="en-GB" sz="1800" dirty="0"/>
              <a:t>Alexa becomes a </a:t>
            </a:r>
            <a:r>
              <a:rPr lang="en-GB" sz="1800" b="1" dirty="0"/>
              <a:t>virtual concierge </a:t>
            </a:r>
            <a:r>
              <a:rPr lang="en-GB" sz="1800" dirty="0"/>
              <a:t>and can assist guests during their stay by ordering towels, checking out, ordering room service or to ask for advice on what to do in the local area.</a:t>
            </a:r>
          </a:p>
          <a:p>
            <a:pPr>
              <a:lnSpc>
                <a:spcPct val="90000"/>
              </a:lnSpc>
            </a:pPr>
            <a:r>
              <a:rPr lang="en-GB" sz="1800" dirty="0"/>
              <a:t>InterContinental Hotels &amp; Resorts are one of the first to give </a:t>
            </a:r>
            <a:r>
              <a:rPr lang="en-GB" sz="1800" b="1" dirty="0"/>
              <a:t>AI technology </a:t>
            </a:r>
            <a:r>
              <a:rPr lang="en-GB" sz="1800" dirty="0"/>
              <a:t>a try via a collaboration with Chinese artificial intelligence </a:t>
            </a:r>
            <a:r>
              <a:rPr lang="en-GB" sz="1800" b="1" dirty="0"/>
              <a:t>specialist Baidu.</a:t>
            </a:r>
          </a:p>
          <a:p>
            <a:pPr>
              <a:lnSpc>
                <a:spcPct val="90000"/>
              </a:lnSpc>
            </a:pPr>
            <a:r>
              <a:rPr lang="en-GB" sz="1800" b="1" dirty="0"/>
              <a:t> </a:t>
            </a:r>
            <a:r>
              <a:rPr lang="en-GB" sz="1800" dirty="0"/>
              <a:t>Intercontinental has fitted two hotels in China </a:t>
            </a:r>
            <a:r>
              <a:rPr lang="en-GB" sz="1800" b="1" dirty="0"/>
              <a:t>with AI Smart Rooms </a:t>
            </a:r>
            <a:r>
              <a:rPr lang="en-GB" sz="1800" dirty="0"/>
              <a:t>to enable guests to talk to their hotel room and request it to play music, to switch the room’s ambience from ‘work’ to ‘leisure’ mode and to order room service.</a:t>
            </a:r>
          </a:p>
          <a:p>
            <a:pPr marL="0" indent="0">
              <a:lnSpc>
                <a:spcPct val="90000"/>
              </a:lnSpc>
              <a:buNone/>
            </a:pPr>
            <a:endParaRPr lang="en-GB" sz="1300" dirty="0"/>
          </a:p>
        </p:txBody>
      </p:sp>
      <p:pic>
        <p:nvPicPr>
          <p:cNvPr id="5" name="Picture 4" descr="A picture containing text, electronics&#10;&#10;Description automatically generated">
            <a:extLst>
              <a:ext uri="{FF2B5EF4-FFF2-40B4-BE49-F238E27FC236}">
                <a16:creationId xmlns:a16="http://schemas.microsoft.com/office/drawing/2014/main" id="{1288A3D2-0310-4157-A62E-897EFF6909D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017" r="20720" b="2"/>
          <a:stretch/>
        </p:blipFill>
        <p:spPr>
          <a:xfrm>
            <a:off x="6012160" y="1600201"/>
            <a:ext cx="2674640" cy="2641818"/>
          </a:xfrm>
          <a:prstGeom prst="rect">
            <a:avLst/>
          </a:prstGeom>
          <a:noFill/>
        </p:spPr>
      </p:pic>
    </p:spTree>
    <p:extLst>
      <p:ext uri="{BB962C8B-B14F-4D97-AF65-F5344CB8AC3E}">
        <p14:creationId xmlns:p14="http://schemas.microsoft.com/office/powerpoint/2010/main" val="3357803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DCA4F-14D6-4D19-9E23-7688D073C277}"/>
              </a:ext>
            </a:extLst>
          </p:cNvPr>
          <p:cNvSpPr>
            <a:spLocks noGrp="1"/>
          </p:cNvSpPr>
          <p:nvPr>
            <p:ph type="title"/>
          </p:nvPr>
        </p:nvSpPr>
        <p:spPr>
          <a:xfrm>
            <a:off x="457200" y="274638"/>
            <a:ext cx="8229600" cy="634082"/>
          </a:xfrm>
        </p:spPr>
        <p:txBody>
          <a:bodyPr>
            <a:normAutofit fontScale="90000"/>
          </a:bodyPr>
          <a:lstStyle/>
          <a:p>
            <a:pPr algn="l"/>
            <a:br>
              <a:rPr lang="en-GB" sz="3600" dirty="0"/>
            </a:br>
            <a:r>
              <a:rPr lang="en-GB" sz="3600" dirty="0"/>
              <a:t>The most important tech trends</a:t>
            </a:r>
            <a:br>
              <a:rPr lang="en-GB" dirty="0"/>
            </a:br>
            <a:endParaRPr lang="en-GB" dirty="0"/>
          </a:p>
        </p:txBody>
      </p:sp>
      <p:sp>
        <p:nvSpPr>
          <p:cNvPr id="3" name="Content Placeholder 2">
            <a:extLst>
              <a:ext uri="{FF2B5EF4-FFF2-40B4-BE49-F238E27FC236}">
                <a16:creationId xmlns:a16="http://schemas.microsoft.com/office/drawing/2014/main" id="{B65E4D74-DFE7-4020-8FBB-7DC3F70860F5}"/>
              </a:ext>
            </a:extLst>
          </p:cNvPr>
          <p:cNvSpPr>
            <a:spLocks noGrp="1"/>
          </p:cNvSpPr>
          <p:nvPr>
            <p:ph idx="1"/>
          </p:nvPr>
        </p:nvSpPr>
        <p:spPr>
          <a:xfrm>
            <a:off x="107504" y="908720"/>
            <a:ext cx="8229600" cy="4464497"/>
          </a:xfrm>
        </p:spPr>
        <p:txBody>
          <a:bodyPr>
            <a:noAutofit/>
          </a:bodyPr>
          <a:lstStyle/>
          <a:p>
            <a:pPr>
              <a:lnSpc>
                <a:spcPct val="120000"/>
              </a:lnSpc>
            </a:pPr>
            <a:r>
              <a:rPr lang="en-GB" sz="1600" b="1" dirty="0"/>
              <a:t>Drone technology</a:t>
            </a:r>
          </a:p>
          <a:p>
            <a:pPr>
              <a:lnSpc>
                <a:spcPct val="120000"/>
              </a:lnSpc>
            </a:pPr>
            <a:r>
              <a:rPr lang="en-GB" sz="1600" dirty="0"/>
              <a:t>Using drones for photography and videography has become extremely popular Individuals are using it on days out, on trips, and to help sell properties or products. The images that drones can produce have a </a:t>
            </a:r>
            <a:r>
              <a:rPr lang="en-GB" sz="1600" b="1" dirty="0"/>
              <a:t>real wow factor</a:t>
            </a:r>
            <a:r>
              <a:rPr lang="en-GB" sz="1600" dirty="0"/>
              <a:t>, and can capture infinitely more detail than a handheld camera. Many travellers now use drones to document their trips and to post breath-taking pictures to social media, giving friends and family a true example of a destination’s beauty. </a:t>
            </a:r>
          </a:p>
          <a:p>
            <a:pPr>
              <a:lnSpc>
                <a:spcPct val="120000"/>
              </a:lnSpc>
            </a:pPr>
            <a:r>
              <a:rPr lang="en-GB" sz="1600" b="1" dirty="0"/>
              <a:t>Demand for flexible check-in and check-out - </a:t>
            </a:r>
            <a:r>
              <a:rPr lang="en-GB" sz="1600" dirty="0"/>
              <a:t>The more </a:t>
            </a:r>
            <a:r>
              <a:rPr lang="en-GB" sz="1600" b="1" dirty="0"/>
              <a:t>time-efficient travellers</a:t>
            </a:r>
            <a:r>
              <a:rPr lang="en-GB" sz="1600" dirty="0"/>
              <a:t> become, the more time-efficiency they crave. The more </a:t>
            </a:r>
            <a:r>
              <a:rPr lang="en-GB" sz="1600" b="1" dirty="0"/>
              <a:t>convenience</a:t>
            </a:r>
            <a:r>
              <a:rPr lang="en-GB" sz="1600" dirty="0"/>
              <a:t> they’re offered, the more they want. </a:t>
            </a:r>
          </a:p>
          <a:p>
            <a:pPr>
              <a:lnSpc>
                <a:spcPct val="120000"/>
              </a:lnSpc>
            </a:pPr>
            <a:r>
              <a:rPr lang="en-GB" sz="1600" b="1" dirty="0"/>
              <a:t>New ways to pay</a:t>
            </a:r>
          </a:p>
          <a:p>
            <a:pPr>
              <a:lnSpc>
                <a:spcPct val="120000"/>
              </a:lnSpc>
            </a:pPr>
            <a:r>
              <a:rPr lang="en-GB" sz="1600" dirty="0"/>
              <a:t>Obviously payment is extremely important for guests and hotels but it should be seamless, easy, and fast. In other words; hassle-free. Integrated payment solutions are now making it much simpler for hotels to accept and process transactions with PMS technology.</a:t>
            </a:r>
          </a:p>
          <a:p>
            <a:pPr>
              <a:lnSpc>
                <a:spcPct val="120000"/>
              </a:lnSpc>
            </a:pPr>
            <a:r>
              <a:rPr lang="en-GB" sz="1600" b="1" dirty="0"/>
              <a:t>Artificial intelligence</a:t>
            </a:r>
          </a:p>
          <a:p>
            <a:pPr>
              <a:lnSpc>
                <a:spcPct val="120000"/>
              </a:lnSpc>
            </a:pPr>
            <a:r>
              <a:rPr lang="en-GB" sz="1600" dirty="0"/>
              <a:t>Chatbots have been well and truly established in customer service. AI robots are also starting to become more than a fad, with the ability for AI to seriously increase productivity and efficiency when employed for straightforward tasks.</a:t>
            </a:r>
          </a:p>
        </p:txBody>
      </p:sp>
    </p:spTree>
    <p:extLst>
      <p:ext uri="{BB962C8B-B14F-4D97-AF65-F5344CB8AC3E}">
        <p14:creationId xmlns:p14="http://schemas.microsoft.com/office/powerpoint/2010/main" val="29293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EFDB2-3703-4235-8E59-03B76C609D4A}"/>
              </a:ext>
            </a:extLst>
          </p:cNvPr>
          <p:cNvSpPr>
            <a:spLocks noGrp="1"/>
          </p:cNvSpPr>
          <p:nvPr>
            <p:ph type="title"/>
          </p:nvPr>
        </p:nvSpPr>
        <p:spPr>
          <a:xfrm>
            <a:off x="1259632" y="548680"/>
            <a:ext cx="6172200" cy="421556"/>
          </a:xfrm>
        </p:spPr>
        <p:txBody>
          <a:bodyPr>
            <a:normAutofit/>
          </a:bodyPr>
          <a:lstStyle/>
          <a:p>
            <a:r>
              <a:rPr lang="en-GB" sz="2100" dirty="0"/>
              <a:t>Alexa for Hospitality video</a:t>
            </a:r>
          </a:p>
        </p:txBody>
      </p:sp>
      <p:pic>
        <p:nvPicPr>
          <p:cNvPr id="4" name="Online Media 3">
            <a:hlinkClick r:id="" action="ppaction://media"/>
            <a:extLst>
              <a:ext uri="{FF2B5EF4-FFF2-40B4-BE49-F238E27FC236}">
                <a16:creationId xmlns:a16="http://schemas.microsoft.com/office/drawing/2014/main" id="{99F8F3B1-21AF-4E1F-9670-EFA0ABF41398}"/>
              </a:ext>
            </a:extLst>
          </p:cNvPr>
          <p:cNvPicPr>
            <a:picLocks noGrp="1" noRot="1" noChangeAspect="1"/>
          </p:cNvPicPr>
          <p:nvPr>
            <p:ph idx="1"/>
            <a:videoFile r:link="rId1"/>
          </p:nvPr>
        </p:nvPicPr>
        <p:blipFill>
          <a:blip r:embed="rId3"/>
          <a:stretch>
            <a:fillRect/>
          </a:stretch>
        </p:blipFill>
        <p:spPr>
          <a:xfrm>
            <a:off x="964457" y="1399757"/>
            <a:ext cx="7215085" cy="4058486"/>
          </a:xfrm>
          <a:prstGeom prst="rect">
            <a:avLst/>
          </a:prstGeom>
        </p:spPr>
      </p:pic>
    </p:spTree>
    <p:extLst>
      <p:ext uri="{BB962C8B-B14F-4D97-AF65-F5344CB8AC3E}">
        <p14:creationId xmlns:p14="http://schemas.microsoft.com/office/powerpoint/2010/main" val="1166512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A80E780-F4DC-4316-B201-96D32A3A2BA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61675" y="66369"/>
            <a:ext cx="2182325" cy="2759968"/>
          </a:xfrm>
          <a:prstGeom prst="ellipse">
            <a:avLst/>
          </a:prstGeom>
          <a:ln>
            <a:noFill/>
          </a:ln>
          <a:effectLst>
            <a:softEdge rad="112500"/>
          </a:effectLst>
        </p:spPr>
      </p:pic>
      <p:sp>
        <p:nvSpPr>
          <p:cNvPr id="2" name="Title 1">
            <a:extLst>
              <a:ext uri="{FF2B5EF4-FFF2-40B4-BE49-F238E27FC236}">
                <a16:creationId xmlns:a16="http://schemas.microsoft.com/office/drawing/2014/main" id="{64BD8404-F63E-4FB1-85E9-4F2B22BDA0AF}"/>
              </a:ext>
            </a:extLst>
          </p:cNvPr>
          <p:cNvSpPr>
            <a:spLocks noGrp="1"/>
          </p:cNvSpPr>
          <p:nvPr>
            <p:ph type="title"/>
          </p:nvPr>
        </p:nvSpPr>
        <p:spPr>
          <a:xfrm>
            <a:off x="457200" y="274638"/>
            <a:ext cx="8229600" cy="418058"/>
          </a:xfrm>
        </p:spPr>
        <p:txBody>
          <a:bodyPr>
            <a:normAutofit fontScale="90000"/>
          </a:bodyPr>
          <a:lstStyle/>
          <a:p>
            <a:pPr algn="l"/>
            <a:r>
              <a:rPr lang="en-GB" sz="3600" dirty="0"/>
              <a:t>Robotics in hospitality</a:t>
            </a:r>
          </a:p>
        </p:txBody>
      </p:sp>
      <p:sp>
        <p:nvSpPr>
          <p:cNvPr id="3" name="Content Placeholder 2">
            <a:extLst>
              <a:ext uri="{FF2B5EF4-FFF2-40B4-BE49-F238E27FC236}">
                <a16:creationId xmlns:a16="http://schemas.microsoft.com/office/drawing/2014/main" id="{E1B41CFE-587A-4747-A87E-245537040D11}"/>
              </a:ext>
            </a:extLst>
          </p:cNvPr>
          <p:cNvSpPr>
            <a:spLocks noGrp="1"/>
          </p:cNvSpPr>
          <p:nvPr>
            <p:ph idx="1"/>
          </p:nvPr>
        </p:nvSpPr>
        <p:spPr>
          <a:xfrm>
            <a:off x="0" y="771698"/>
            <a:ext cx="8316416" cy="5969669"/>
          </a:xfrm>
        </p:spPr>
        <p:txBody>
          <a:bodyPr>
            <a:noAutofit/>
          </a:bodyPr>
          <a:lstStyle/>
          <a:p>
            <a:r>
              <a:rPr lang="en-GB" sz="1800" b="1" dirty="0"/>
              <a:t>The number of people helped by hospitality robots will see a </a:t>
            </a:r>
            <a:br>
              <a:rPr lang="en-GB" sz="1800" b="1" dirty="0"/>
            </a:br>
            <a:r>
              <a:rPr lang="en-GB" sz="1800" b="1" dirty="0"/>
              <a:t>significant increase past 2020. Service robots deliver</a:t>
            </a:r>
            <a:br>
              <a:rPr lang="en-GB" sz="1800" b="1" dirty="0"/>
            </a:br>
            <a:r>
              <a:rPr lang="en-GB" sz="1800" b="1" dirty="0"/>
              <a:t> room service, clean your hotel room, or entertain the children </a:t>
            </a:r>
            <a:br>
              <a:rPr lang="en-GB" sz="1800" b="1" dirty="0"/>
            </a:br>
            <a:endParaRPr lang="en-GB" sz="1800" b="1" dirty="0"/>
          </a:p>
          <a:p>
            <a:r>
              <a:rPr lang="en-GB" sz="1800" b="1" dirty="0"/>
              <a:t>Silicon Valley Robotics Association says,” </a:t>
            </a:r>
            <a:r>
              <a:rPr lang="en-GB" sz="1800" b="1" i="1" dirty="0"/>
              <a:t>‘robots’ roles in society are moving from doing dirty, dull, and dangerous work to helping improve the lives of ordinary people in hospitality and beyond</a:t>
            </a:r>
            <a:r>
              <a:rPr lang="en-GB" sz="1800" b="1" dirty="0"/>
              <a:t>.”</a:t>
            </a:r>
          </a:p>
          <a:p>
            <a:pPr marL="0" indent="0">
              <a:buNone/>
            </a:pPr>
            <a:r>
              <a:rPr lang="en-GB" sz="1800" b="1" u="sng" dirty="0"/>
              <a:t>Some trends to consider:</a:t>
            </a:r>
          </a:p>
          <a:p>
            <a:r>
              <a:rPr lang="en-GB" sz="1800" dirty="0"/>
              <a:t>Robots will create a </a:t>
            </a:r>
            <a:r>
              <a:rPr lang="en-GB" sz="1800" b="1" u="sng" dirty="0"/>
              <a:t>large number of jobs </a:t>
            </a:r>
            <a:r>
              <a:rPr lang="en-GB" sz="1800" dirty="0"/>
              <a:t>in hospitality. Despite claims that robots will eliminate millions of jobs, they seem to be having the opposite effect.</a:t>
            </a:r>
          </a:p>
          <a:p>
            <a:r>
              <a:rPr lang="en-GB" sz="1800" dirty="0"/>
              <a:t>Hospitality will </a:t>
            </a:r>
            <a:r>
              <a:rPr lang="en-GB" sz="1800" b="1" dirty="0"/>
              <a:t>be </a:t>
            </a:r>
            <a:r>
              <a:rPr lang="en-GB" sz="1800" b="1" u="sng" dirty="0"/>
              <a:t>a pioneering industry for human-robot Interaction</a:t>
            </a:r>
            <a:r>
              <a:rPr lang="en-GB" sz="1800" dirty="0"/>
              <a:t>. The robots in hotels and restaurants must be easy to use and safe for everyone. They must be approachable, non-threatening, and helpful. And they must communicate clearly</a:t>
            </a:r>
          </a:p>
          <a:p>
            <a:r>
              <a:rPr lang="en-GB" sz="1800" dirty="0"/>
              <a:t>Robots will be a </a:t>
            </a:r>
            <a:r>
              <a:rPr lang="en-GB" sz="1800" b="1" u="sng" dirty="0"/>
              <a:t>critical data source</a:t>
            </a:r>
            <a:r>
              <a:rPr lang="en-GB" sz="1800" dirty="0"/>
              <a:t>. As robots perform tasks, they generate and collect all kinds of interesting data about customer satisfaction, purchase patterns, and other behaviours. </a:t>
            </a:r>
            <a:r>
              <a:rPr lang="en-GB" sz="1400" dirty="0"/>
              <a:t>(Robots in Hospitality: Five Trends on the Horizon, 2020)</a:t>
            </a:r>
            <a:endParaRPr lang="en-GB" sz="1800" dirty="0"/>
          </a:p>
        </p:txBody>
      </p:sp>
    </p:spTree>
    <p:extLst>
      <p:ext uri="{BB962C8B-B14F-4D97-AF65-F5344CB8AC3E}">
        <p14:creationId xmlns:p14="http://schemas.microsoft.com/office/powerpoint/2010/main" val="3155063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A6B6E-1940-439F-B9C5-897AA68BAB98}"/>
              </a:ext>
            </a:extLst>
          </p:cNvPr>
          <p:cNvSpPr>
            <a:spLocks noGrp="1"/>
          </p:cNvSpPr>
          <p:nvPr>
            <p:ph type="title"/>
          </p:nvPr>
        </p:nvSpPr>
        <p:spPr>
          <a:xfrm>
            <a:off x="2555776" y="188640"/>
            <a:ext cx="3704901" cy="443274"/>
          </a:xfrm>
        </p:spPr>
        <p:txBody>
          <a:bodyPr anchor="b">
            <a:noAutofit/>
          </a:bodyPr>
          <a:lstStyle/>
          <a:p>
            <a:r>
              <a:rPr lang="en-GB" sz="2700" dirty="0">
                <a:cs typeface="Calibri" panose="020F0502020204030204" pitchFamily="34" charset="0"/>
              </a:rPr>
              <a:t>Robots V Humans</a:t>
            </a:r>
          </a:p>
        </p:txBody>
      </p:sp>
      <p:pic>
        <p:nvPicPr>
          <p:cNvPr id="5" name="Picture 4" descr="A person posing for the camera&#10;&#10;Description automatically generated">
            <a:extLst>
              <a:ext uri="{FF2B5EF4-FFF2-40B4-BE49-F238E27FC236}">
                <a16:creationId xmlns:a16="http://schemas.microsoft.com/office/drawing/2014/main" id="{5EAA0B1F-75E8-467F-8B2E-8C1620F38C0F}"/>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71" r="9104"/>
          <a:stretch/>
        </p:blipFill>
        <p:spPr>
          <a:xfrm>
            <a:off x="290602" y="1484784"/>
            <a:ext cx="1946916" cy="2880320"/>
          </a:xfrm>
          <a:prstGeom prst="ellipse">
            <a:avLst/>
          </a:prstGeom>
          <a:ln>
            <a:noFill/>
          </a:ln>
          <a:effectLst>
            <a:softEdge rad="112500"/>
          </a:effectLst>
        </p:spPr>
      </p:pic>
      <p:pic>
        <p:nvPicPr>
          <p:cNvPr id="4" name="Online Media 3">
            <a:hlinkClick r:id="" action="ppaction://media"/>
            <a:extLst>
              <a:ext uri="{FF2B5EF4-FFF2-40B4-BE49-F238E27FC236}">
                <a16:creationId xmlns:a16="http://schemas.microsoft.com/office/drawing/2014/main" id="{B229EF64-11B5-411D-B77F-1811B378186E}"/>
              </a:ext>
            </a:extLst>
          </p:cNvPr>
          <p:cNvPicPr>
            <a:picLocks noRot="1" noChangeAspect="1"/>
          </p:cNvPicPr>
          <p:nvPr>
            <a:videoFile r:link="rId1"/>
          </p:nvPr>
        </p:nvPicPr>
        <p:blipFill>
          <a:blip r:embed="rId5"/>
          <a:stretch>
            <a:fillRect/>
          </a:stretch>
        </p:blipFill>
        <p:spPr>
          <a:xfrm>
            <a:off x="2435612" y="1198560"/>
            <a:ext cx="6384860" cy="4174656"/>
          </a:xfrm>
          <a:prstGeom prst="rect">
            <a:avLst/>
          </a:prstGeom>
        </p:spPr>
      </p:pic>
    </p:spTree>
    <p:extLst>
      <p:ext uri="{BB962C8B-B14F-4D97-AF65-F5344CB8AC3E}">
        <p14:creationId xmlns:p14="http://schemas.microsoft.com/office/powerpoint/2010/main" val="4078378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5E086-3D11-464F-80EC-9C64F05FB3F0}"/>
              </a:ext>
            </a:extLst>
          </p:cNvPr>
          <p:cNvSpPr>
            <a:spLocks noGrp="1"/>
          </p:cNvSpPr>
          <p:nvPr>
            <p:ph type="title"/>
          </p:nvPr>
        </p:nvSpPr>
        <p:spPr/>
        <p:txBody>
          <a:bodyPr>
            <a:noAutofit/>
          </a:bodyPr>
          <a:lstStyle/>
          <a:p>
            <a:r>
              <a:rPr lang="en-GB" sz="2100" dirty="0"/>
              <a:t>Robots Take Over Luggage Duties at Sheraton Los Angeles San Gabriel</a:t>
            </a:r>
          </a:p>
        </p:txBody>
      </p:sp>
      <p:pic>
        <p:nvPicPr>
          <p:cNvPr id="4" name="Online Media 3">
            <a:hlinkClick r:id="" action="ppaction://media"/>
            <a:extLst>
              <a:ext uri="{FF2B5EF4-FFF2-40B4-BE49-F238E27FC236}">
                <a16:creationId xmlns:a16="http://schemas.microsoft.com/office/drawing/2014/main" id="{583161B1-191C-41B1-A7CF-C800932B84E9}"/>
              </a:ext>
            </a:extLst>
          </p:cNvPr>
          <p:cNvPicPr>
            <a:picLocks noGrp="1" noRot="1" noChangeAspect="1"/>
          </p:cNvPicPr>
          <p:nvPr>
            <p:ph idx="1"/>
            <a:videoFile r:link="rId1"/>
          </p:nvPr>
        </p:nvPicPr>
        <p:blipFill>
          <a:blip r:embed="rId3"/>
          <a:stretch>
            <a:fillRect/>
          </a:stretch>
        </p:blipFill>
        <p:spPr>
          <a:xfrm>
            <a:off x="457200" y="1417638"/>
            <a:ext cx="7427168" cy="4027586"/>
          </a:xfrm>
          <a:prstGeom prst="rect">
            <a:avLst/>
          </a:prstGeom>
        </p:spPr>
      </p:pic>
    </p:spTree>
    <p:extLst>
      <p:ext uri="{BB962C8B-B14F-4D97-AF65-F5344CB8AC3E}">
        <p14:creationId xmlns:p14="http://schemas.microsoft.com/office/powerpoint/2010/main" val="24727636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6F57E-3DDB-40FE-8628-E8BD147961D7}"/>
              </a:ext>
            </a:extLst>
          </p:cNvPr>
          <p:cNvSpPr>
            <a:spLocks noGrp="1"/>
          </p:cNvSpPr>
          <p:nvPr>
            <p:ph type="title"/>
          </p:nvPr>
        </p:nvSpPr>
        <p:spPr>
          <a:xfrm>
            <a:off x="457200" y="274638"/>
            <a:ext cx="8229600" cy="562074"/>
          </a:xfrm>
        </p:spPr>
        <p:txBody>
          <a:bodyPr anchor="ctr">
            <a:normAutofit fontScale="90000"/>
          </a:bodyPr>
          <a:lstStyle/>
          <a:p>
            <a:pPr algn="l">
              <a:lnSpc>
                <a:spcPct val="90000"/>
              </a:lnSpc>
            </a:pPr>
            <a:br>
              <a:rPr lang="en-GB" sz="2400" dirty="0"/>
            </a:br>
            <a:r>
              <a:rPr lang="en-GB" sz="3100" dirty="0"/>
              <a:t>What are the trends in hospitality and tourism?</a:t>
            </a:r>
            <a:br>
              <a:rPr lang="en-GB" sz="3100" dirty="0"/>
            </a:br>
            <a:endParaRPr lang="en-GB" sz="2400" dirty="0"/>
          </a:p>
        </p:txBody>
      </p:sp>
      <p:sp>
        <p:nvSpPr>
          <p:cNvPr id="3" name="Content Placeholder 2">
            <a:extLst>
              <a:ext uri="{FF2B5EF4-FFF2-40B4-BE49-F238E27FC236}">
                <a16:creationId xmlns:a16="http://schemas.microsoft.com/office/drawing/2014/main" id="{23E3B17C-2184-491B-9E3E-73F5AD29CBAE}"/>
              </a:ext>
            </a:extLst>
          </p:cNvPr>
          <p:cNvSpPr>
            <a:spLocks noGrp="1"/>
          </p:cNvSpPr>
          <p:nvPr>
            <p:ph sz="half" idx="1"/>
          </p:nvPr>
        </p:nvSpPr>
        <p:spPr>
          <a:xfrm>
            <a:off x="440968" y="847264"/>
            <a:ext cx="4851111" cy="4813983"/>
          </a:xfrm>
        </p:spPr>
        <p:txBody>
          <a:bodyPr>
            <a:normAutofit/>
          </a:bodyPr>
          <a:lstStyle/>
          <a:p>
            <a:r>
              <a:rPr lang="en-GB" sz="2000" dirty="0"/>
              <a:t>Smart hotels, sustainable hotels, robot staff, VR and AR, and unique brand experiences are all big trends right now. </a:t>
            </a:r>
          </a:p>
          <a:p>
            <a:r>
              <a:rPr lang="en-GB" sz="2000" dirty="0"/>
              <a:t>The sharing economy, OTAs, digital guest experiences, global tourism, young markets, and the power of social media are all trends that had staying power.</a:t>
            </a:r>
          </a:p>
          <a:p>
            <a:r>
              <a:rPr lang="en-GB" sz="2000" dirty="0"/>
              <a:t>The hotel must have a </a:t>
            </a:r>
            <a:r>
              <a:rPr lang="en-GB" sz="2000" b="1" dirty="0"/>
              <a:t>personality that connects </a:t>
            </a:r>
            <a:r>
              <a:rPr lang="en-GB" sz="2000" dirty="0"/>
              <a:t>to both existing and prospective guests. It’s a vital ingredient for travellers who are looking for </a:t>
            </a:r>
            <a:r>
              <a:rPr lang="en-GB" sz="2000" b="1" u="sng" dirty="0"/>
              <a:t>a unique travel experience.</a:t>
            </a:r>
          </a:p>
        </p:txBody>
      </p:sp>
      <p:pic>
        <p:nvPicPr>
          <p:cNvPr id="5" name="Picture 4" descr="Diagram&#10;&#10;Description automatically generated">
            <a:extLst>
              <a:ext uri="{FF2B5EF4-FFF2-40B4-BE49-F238E27FC236}">
                <a16:creationId xmlns:a16="http://schemas.microsoft.com/office/drawing/2014/main" id="{A4D31D47-1081-49E2-88ED-933C07C0AAE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9775" r="16944" b="1"/>
          <a:stretch/>
        </p:blipFill>
        <p:spPr>
          <a:xfrm>
            <a:off x="5508104" y="1600202"/>
            <a:ext cx="3178696" cy="3139688"/>
          </a:xfrm>
          <a:prstGeom prst="rect">
            <a:avLst/>
          </a:prstGeom>
          <a:noFill/>
        </p:spPr>
      </p:pic>
    </p:spTree>
    <p:extLst>
      <p:ext uri="{BB962C8B-B14F-4D97-AF65-F5344CB8AC3E}">
        <p14:creationId xmlns:p14="http://schemas.microsoft.com/office/powerpoint/2010/main" val="32309060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3D77E-9A31-4204-BD11-1F88A9C030DF}"/>
              </a:ext>
            </a:extLst>
          </p:cNvPr>
          <p:cNvSpPr>
            <a:spLocks noGrp="1"/>
          </p:cNvSpPr>
          <p:nvPr>
            <p:ph type="title"/>
          </p:nvPr>
        </p:nvSpPr>
        <p:spPr>
          <a:xfrm>
            <a:off x="179512" y="260648"/>
            <a:ext cx="8229600" cy="346050"/>
          </a:xfrm>
        </p:spPr>
        <p:txBody>
          <a:bodyPr>
            <a:noAutofit/>
          </a:bodyPr>
          <a:lstStyle/>
          <a:p>
            <a:r>
              <a:rPr lang="en-GB" sz="2800" dirty="0">
                <a:solidFill>
                  <a:srgbClr val="005780"/>
                </a:solidFill>
                <a:latin typeface="Lato"/>
              </a:rPr>
              <a:t>Hotel trends</a:t>
            </a:r>
            <a:endParaRPr lang="en-GB" sz="2800" dirty="0"/>
          </a:p>
        </p:txBody>
      </p:sp>
      <p:sp>
        <p:nvSpPr>
          <p:cNvPr id="3" name="Content Placeholder 2">
            <a:extLst>
              <a:ext uri="{FF2B5EF4-FFF2-40B4-BE49-F238E27FC236}">
                <a16:creationId xmlns:a16="http://schemas.microsoft.com/office/drawing/2014/main" id="{07026605-AD48-4964-AA48-5DF35CE477EA}"/>
              </a:ext>
            </a:extLst>
          </p:cNvPr>
          <p:cNvSpPr>
            <a:spLocks noGrp="1"/>
          </p:cNvSpPr>
          <p:nvPr>
            <p:ph idx="1"/>
          </p:nvPr>
        </p:nvSpPr>
        <p:spPr>
          <a:xfrm>
            <a:off x="0" y="836712"/>
            <a:ext cx="8229600" cy="5184576"/>
          </a:xfrm>
        </p:spPr>
        <p:txBody>
          <a:bodyPr>
            <a:normAutofit fontScale="40000" lnSpcReduction="20000"/>
          </a:bodyPr>
          <a:lstStyle/>
          <a:p>
            <a:r>
              <a:rPr lang="en-GB" sz="4300" b="1" dirty="0"/>
              <a:t>Smart hotels</a:t>
            </a:r>
          </a:p>
          <a:p>
            <a:pPr>
              <a:lnSpc>
                <a:spcPct val="120000"/>
              </a:lnSpc>
            </a:pPr>
            <a:r>
              <a:rPr lang="en-GB" sz="4300" dirty="0"/>
              <a:t>Incorporating the Internet of Things (IoT) into a property is something </a:t>
            </a:r>
            <a:r>
              <a:rPr lang="en-GB" sz="4300" b="1" dirty="0"/>
              <a:t>that excites guests</a:t>
            </a:r>
            <a:r>
              <a:rPr lang="en-GB" sz="4300" dirty="0"/>
              <a:t>. It offers them a high level of convenience and efficiency, and also a sense of luxury. Smart rooms for travellers for convenience and  a room that doubles as your personal assistant. With wireless charging, smart controls such as </a:t>
            </a:r>
            <a:r>
              <a:rPr lang="en-GB" sz="4300" b="1" dirty="0"/>
              <a:t>Amazon Alex and Google Nest</a:t>
            </a:r>
            <a:r>
              <a:rPr lang="en-GB" sz="4300" dirty="0"/>
              <a:t>, the internet of things, soundproofing etc travellers will be able to do anything they want in their hotel room and barely have to move a muscle to do it. Smart rooms </a:t>
            </a:r>
            <a:r>
              <a:rPr lang="en-GB" sz="4300" b="1" dirty="0"/>
              <a:t>will enable guests to be  relaxed </a:t>
            </a:r>
          </a:p>
          <a:p>
            <a:pPr>
              <a:lnSpc>
                <a:spcPct val="120000"/>
              </a:lnSpc>
            </a:pPr>
            <a:r>
              <a:rPr lang="en-GB" sz="4300" b="1" dirty="0"/>
              <a:t>Sustainable hotels</a:t>
            </a:r>
          </a:p>
          <a:p>
            <a:pPr>
              <a:lnSpc>
                <a:spcPct val="120000"/>
              </a:lnSpc>
            </a:pPr>
            <a:r>
              <a:rPr lang="en-GB" sz="4300" dirty="0"/>
              <a:t>society is becoming more </a:t>
            </a:r>
            <a:r>
              <a:rPr lang="en-GB" sz="4300" b="1" dirty="0"/>
              <a:t>environmentally conscious </a:t>
            </a:r>
            <a:r>
              <a:rPr lang="en-GB" sz="4300" dirty="0"/>
              <a:t>as it becomes clear sustainability is an important issue. These changing attitudes are filtering into the way travellers choose their hotel. Sustainable hotels look at eco-friendly construction, energy saving, waste management as priorities.</a:t>
            </a:r>
          </a:p>
          <a:p>
            <a:pPr>
              <a:lnSpc>
                <a:spcPct val="120000"/>
              </a:lnSpc>
            </a:pPr>
            <a:r>
              <a:rPr lang="en-GB" sz="4300" b="1" dirty="0"/>
              <a:t>Green hotels</a:t>
            </a:r>
          </a:p>
          <a:p>
            <a:pPr>
              <a:lnSpc>
                <a:spcPct val="120000"/>
              </a:lnSpc>
            </a:pPr>
            <a:r>
              <a:rPr lang="en-GB" sz="4300" dirty="0"/>
              <a:t>Impacting on the traveller’s choice about where they stay. Hotels are reacting by using solar power, conserving water, reducing plastic, adopting motion sensors, and adding meat alternatives to menus. </a:t>
            </a:r>
          </a:p>
          <a:p>
            <a:endParaRPr lang="en-GB" dirty="0"/>
          </a:p>
        </p:txBody>
      </p:sp>
    </p:spTree>
    <p:extLst>
      <p:ext uri="{BB962C8B-B14F-4D97-AF65-F5344CB8AC3E}">
        <p14:creationId xmlns:p14="http://schemas.microsoft.com/office/powerpoint/2010/main" val="6629004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grass, outdoor, tree, sky&#10;&#10;Description automatically generated">
            <a:extLst>
              <a:ext uri="{FF2B5EF4-FFF2-40B4-BE49-F238E27FC236}">
                <a16:creationId xmlns:a16="http://schemas.microsoft.com/office/drawing/2014/main" id="{B7EEF0F3-D0BF-4FF9-9B64-59331A5EAE1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76256" y="980728"/>
            <a:ext cx="2100678" cy="1885525"/>
          </a:xfrm>
          <a:prstGeom prst="rect">
            <a:avLst/>
          </a:prstGeom>
        </p:spPr>
      </p:pic>
      <p:sp>
        <p:nvSpPr>
          <p:cNvPr id="3" name="Content Placeholder 2">
            <a:extLst>
              <a:ext uri="{FF2B5EF4-FFF2-40B4-BE49-F238E27FC236}">
                <a16:creationId xmlns:a16="http://schemas.microsoft.com/office/drawing/2014/main" id="{F38C79FC-1ABC-4E69-8C46-D4DBDFBAD844}"/>
              </a:ext>
            </a:extLst>
          </p:cNvPr>
          <p:cNvSpPr>
            <a:spLocks noGrp="1"/>
          </p:cNvSpPr>
          <p:nvPr>
            <p:ph idx="1"/>
          </p:nvPr>
        </p:nvSpPr>
        <p:spPr>
          <a:xfrm>
            <a:off x="0" y="260648"/>
            <a:ext cx="7164288" cy="5472608"/>
          </a:xfrm>
        </p:spPr>
        <p:txBody>
          <a:bodyPr>
            <a:noAutofit/>
          </a:bodyPr>
          <a:lstStyle/>
          <a:p>
            <a:pPr>
              <a:lnSpc>
                <a:spcPct val="120000"/>
              </a:lnSpc>
            </a:pPr>
            <a:r>
              <a:rPr lang="en-GB" sz="1400" b="1" dirty="0"/>
              <a:t>Virtual Reality and Augmented Reality</a:t>
            </a:r>
          </a:p>
          <a:p>
            <a:pPr>
              <a:lnSpc>
                <a:spcPct val="120000"/>
              </a:lnSpc>
            </a:pPr>
            <a:r>
              <a:rPr lang="en-GB" sz="1400" dirty="0"/>
              <a:t>These technologies are no longer the niche segments. Extremely popular already in gaming and entertainment as well as attractions, they can also be quite useful to hotel customers. Virtual reality replaces the real world while augmented reality layers virtual elements onto the real world. Customers who want to try before they buy can take </a:t>
            </a:r>
            <a:r>
              <a:rPr lang="en-GB" sz="1400" b="1" dirty="0"/>
              <a:t>virtual tours of your property </a:t>
            </a:r>
            <a:r>
              <a:rPr lang="en-GB" sz="1400" dirty="0"/>
              <a:t>and even parts of the destination. </a:t>
            </a:r>
            <a:br>
              <a:rPr lang="en-GB" sz="1400" dirty="0"/>
            </a:br>
            <a:r>
              <a:rPr lang="en-GB" sz="1400" dirty="0"/>
              <a:t>With AR, a hotel might use something like an </a:t>
            </a:r>
            <a:r>
              <a:rPr lang="en-GB" sz="1400" b="1" dirty="0"/>
              <a:t>interactive map </a:t>
            </a:r>
            <a:r>
              <a:rPr lang="en-GB" sz="1400" dirty="0"/>
              <a:t>to provide information to guests.</a:t>
            </a:r>
          </a:p>
          <a:p>
            <a:pPr>
              <a:lnSpc>
                <a:spcPct val="120000"/>
              </a:lnSpc>
            </a:pPr>
            <a:r>
              <a:rPr lang="en-GB" sz="1400" b="1" dirty="0"/>
              <a:t>Traveller priorities</a:t>
            </a:r>
          </a:p>
          <a:p>
            <a:pPr>
              <a:lnSpc>
                <a:spcPct val="120000"/>
              </a:lnSpc>
            </a:pPr>
            <a:r>
              <a:rPr lang="en-GB" sz="1400" dirty="0"/>
              <a:t>It’s never been more true that travellers are looking for </a:t>
            </a:r>
            <a:r>
              <a:rPr lang="en-GB" sz="1400" b="1" dirty="0"/>
              <a:t>experiences over materials.</a:t>
            </a:r>
            <a:r>
              <a:rPr lang="en-GB" sz="1400" dirty="0"/>
              <a:t> They are constantly looking for something </a:t>
            </a:r>
            <a:r>
              <a:rPr lang="en-GB" sz="1400" b="1" dirty="0"/>
              <a:t>unique</a:t>
            </a:r>
            <a:r>
              <a:rPr lang="en-GB" sz="1400" dirty="0"/>
              <a:t> or something that speaks to what they are </a:t>
            </a:r>
            <a:r>
              <a:rPr lang="en-GB" sz="1400" b="1" dirty="0"/>
              <a:t>passionate about</a:t>
            </a:r>
            <a:r>
              <a:rPr lang="en-GB" sz="1400" dirty="0"/>
              <a:t>. People will travel for their love of coffee alone for instance. Or there are those who will visit </a:t>
            </a:r>
            <a:r>
              <a:rPr lang="en-GB" sz="1400" b="1" dirty="0"/>
              <a:t>sports-themed hotels </a:t>
            </a:r>
            <a:r>
              <a:rPr lang="en-GB" sz="1400" dirty="0"/>
              <a:t>just because of their love of baseball or basketball. </a:t>
            </a:r>
          </a:p>
          <a:p>
            <a:pPr>
              <a:lnSpc>
                <a:spcPct val="120000"/>
              </a:lnSpc>
            </a:pPr>
            <a:r>
              <a:rPr lang="en-GB" sz="1400" dirty="0"/>
              <a:t>Other influences on traveller experiences include glamping, cannabis tourism, medical tourism, social media influencers, and – pets. We know pets are a </a:t>
            </a:r>
            <a:r>
              <a:rPr lang="en-GB" sz="1400" b="1" dirty="0"/>
              <a:t>huge part of people’s lives and they increasingly want their pets to be able to share their experiences</a:t>
            </a:r>
            <a:r>
              <a:rPr lang="en-GB" sz="1400" dirty="0"/>
              <a:t>. </a:t>
            </a:r>
          </a:p>
          <a:p>
            <a:pPr>
              <a:lnSpc>
                <a:spcPct val="120000"/>
              </a:lnSpc>
            </a:pPr>
            <a:r>
              <a:rPr lang="en-GB" sz="1400" dirty="0"/>
              <a:t>(Hotel trends: The biggest indicators in the hotel and hospitality industry, 2019)</a:t>
            </a:r>
          </a:p>
        </p:txBody>
      </p:sp>
    </p:spTree>
    <p:extLst>
      <p:ext uri="{BB962C8B-B14F-4D97-AF65-F5344CB8AC3E}">
        <p14:creationId xmlns:p14="http://schemas.microsoft.com/office/powerpoint/2010/main" val="8014377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E87F2D-40A3-49FD-BC66-48545DFFE608}"/>
              </a:ext>
            </a:extLst>
          </p:cNvPr>
          <p:cNvSpPr>
            <a:spLocks noGrp="1"/>
          </p:cNvSpPr>
          <p:nvPr>
            <p:ph idx="1"/>
          </p:nvPr>
        </p:nvSpPr>
        <p:spPr>
          <a:xfrm>
            <a:off x="228600" y="296652"/>
            <a:ext cx="8686800" cy="6264696"/>
          </a:xfrm>
        </p:spPr>
        <p:txBody>
          <a:bodyPr>
            <a:noAutofit/>
          </a:bodyPr>
          <a:lstStyle/>
          <a:p>
            <a:r>
              <a:rPr lang="en-GB" sz="1400" b="1" dirty="0"/>
              <a:t>Multicultural employment</a:t>
            </a:r>
          </a:p>
          <a:p>
            <a:pPr marL="0" indent="0">
              <a:buNone/>
            </a:pPr>
            <a:r>
              <a:rPr lang="en-GB" sz="1400" dirty="0"/>
              <a:t>Increasing immigration in many countries is creating more global workforces. Hospitality is especially strong in this area, making many hotels truly international. Adds another dimension to the guest’s stay as they might be served from someone from their own country or learn about a culture they’ve never visited before as part of the holiday experience.</a:t>
            </a:r>
          </a:p>
          <a:p>
            <a:r>
              <a:rPr lang="en-GB" sz="1400" b="1" dirty="0"/>
              <a:t>Young markets</a:t>
            </a:r>
          </a:p>
          <a:p>
            <a:pPr marL="0" indent="0">
              <a:buNone/>
            </a:pPr>
            <a:r>
              <a:rPr lang="en-GB" sz="1400" dirty="0"/>
              <a:t>Young people have a sense of adventure and desire to travel. In today’s climate they are a huge consideration for hoteliers. </a:t>
            </a:r>
            <a:r>
              <a:rPr lang="en-GB" sz="1400" b="1" dirty="0"/>
              <a:t>Generations Y and Z </a:t>
            </a:r>
            <a:r>
              <a:rPr lang="en-GB" sz="1400" dirty="0"/>
              <a:t>live for the opportunity to getaway and undertake </a:t>
            </a:r>
            <a:r>
              <a:rPr lang="en-GB" sz="1400" b="1" dirty="0"/>
              <a:t>life-changing or life-enriching experien</a:t>
            </a:r>
            <a:r>
              <a:rPr lang="en-GB" sz="1400" dirty="0"/>
              <a:t>ces. They also bring a new focus to travel, with older generations thinking about hotels and car rentals while the younger group are starting to think about Airbnb and Uber.</a:t>
            </a:r>
          </a:p>
          <a:p>
            <a:r>
              <a:rPr lang="en-GB" sz="1400" b="1" dirty="0"/>
              <a:t>Unique brand experiences</a:t>
            </a:r>
          </a:p>
          <a:p>
            <a:pPr marL="0" indent="0">
              <a:buNone/>
            </a:pPr>
            <a:r>
              <a:rPr lang="en-GB" sz="1400" dirty="0"/>
              <a:t>Many hotels are now starting to differentiate their brand by doing something unique with the way they design, layout, or outfit their property. Travellers are looking more and more for cool, experiential hotel stays so anything a hotel can do to provide a novelty factor is going to be at an advantage.</a:t>
            </a:r>
          </a:p>
          <a:p>
            <a:r>
              <a:rPr lang="en-GB" sz="1400" b="1" dirty="0"/>
              <a:t>Power of social media</a:t>
            </a:r>
          </a:p>
          <a:p>
            <a:pPr marL="0" indent="0">
              <a:buNone/>
            </a:pPr>
            <a:r>
              <a:rPr lang="en-GB" sz="1400" dirty="0"/>
              <a:t>Since the launch of Facebook and other social media platforms, the power to </a:t>
            </a:r>
            <a:r>
              <a:rPr lang="en-GB" sz="1400" b="1" dirty="0"/>
              <a:t>influence</a:t>
            </a:r>
            <a:r>
              <a:rPr lang="en-GB" sz="1400" dirty="0"/>
              <a:t> travellers has soared. The amount of media that can be pushed to global audiences is vast and </a:t>
            </a:r>
            <a:r>
              <a:rPr lang="en-GB" sz="1400" b="1" dirty="0"/>
              <a:t>extremely incentivising</a:t>
            </a:r>
            <a:r>
              <a:rPr lang="en-GB" sz="1400" dirty="0"/>
              <a:t>. Brands can market much better and are constantly finding </a:t>
            </a:r>
            <a:r>
              <a:rPr lang="en-GB" sz="1400" b="1" dirty="0"/>
              <a:t>news ways to use social media to collect loyal customers</a:t>
            </a:r>
            <a:r>
              <a:rPr lang="en-GB" sz="1400" dirty="0"/>
              <a:t>. Travellers share videos and photos of their trips with friends and family, most impactful factors in inspiring others to take a trip. The other advantage of social media’s growing dominance is that it makes hotels available to travellers 24/7 with chatbots and automated messaging.</a:t>
            </a:r>
          </a:p>
          <a:p>
            <a:pPr marL="0" indent="0">
              <a:buNone/>
            </a:pPr>
            <a:r>
              <a:rPr lang="en-GB" sz="1400" b="1" dirty="0"/>
              <a:t>Instagram</a:t>
            </a:r>
            <a:r>
              <a:rPr lang="en-GB" sz="1400" dirty="0"/>
              <a:t> in particular is the place to be for hotels and travel brands given it has one billion monthly users and 500 million users of stories each day. In addition, 2020 is set to see a </a:t>
            </a:r>
            <a:r>
              <a:rPr lang="en-GB" sz="1400" b="1" dirty="0"/>
              <a:t>mobile phone penetration rate of 73% </a:t>
            </a:r>
            <a:r>
              <a:rPr lang="en-GB" sz="1400" dirty="0"/>
              <a:t>amongst the world’s population, strengthening the power of social media. </a:t>
            </a:r>
          </a:p>
          <a:p>
            <a:pPr marL="0" indent="0">
              <a:buNone/>
            </a:pPr>
            <a:endParaRPr lang="en-GB" sz="1400" dirty="0"/>
          </a:p>
          <a:p>
            <a:pPr marL="0" indent="0">
              <a:buNone/>
            </a:pPr>
            <a:r>
              <a:rPr lang="en-GB" sz="1400" dirty="0"/>
              <a:t>(Hotel trends: The biggest indicators in the hotel and hospitality industry, 2019)</a:t>
            </a:r>
          </a:p>
        </p:txBody>
      </p:sp>
    </p:spTree>
    <p:extLst>
      <p:ext uri="{BB962C8B-B14F-4D97-AF65-F5344CB8AC3E}">
        <p14:creationId xmlns:p14="http://schemas.microsoft.com/office/powerpoint/2010/main" val="35971910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Logo, company name&#10;&#10;Description automatically generated">
            <a:extLst>
              <a:ext uri="{FF2B5EF4-FFF2-40B4-BE49-F238E27FC236}">
                <a16:creationId xmlns:a16="http://schemas.microsoft.com/office/drawing/2014/main" id="{16C12BFF-57BE-498D-940D-A3BC38ED552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91098" y="4765662"/>
            <a:ext cx="2919540" cy="2061925"/>
          </a:xfrm>
          <a:prstGeom prst="rect">
            <a:avLst/>
          </a:prstGeom>
        </p:spPr>
      </p:pic>
      <p:sp>
        <p:nvSpPr>
          <p:cNvPr id="2" name="Title 1">
            <a:extLst>
              <a:ext uri="{FF2B5EF4-FFF2-40B4-BE49-F238E27FC236}">
                <a16:creationId xmlns:a16="http://schemas.microsoft.com/office/drawing/2014/main" id="{455C79BE-2DDF-4F23-8417-EA6B2A8F75C7}"/>
              </a:ext>
            </a:extLst>
          </p:cNvPr>
          <p:cNvSpPr>
            <a:spLocks noGrp="1"/>
          </p:cNvSpPr>
          <p:nvPr>
            <p:ph type="title"/>
          </p:nvPr>
        </p:nvSpPr>
        <p:spPr>
          <a:xfrm>
            <a:off x="457200" y="188640"/>
            <a:ext cx="8229600" cy="562074"/>
          </a:xfrm>
        </p:spPr>
        <p:txBody>
          <a:bodyPr>
            <a:noAutofit/>
          </a:bodyPr>
          <a:lstStyle/>
          <a:p>
            <a:r>
              <a:rPr lang="en-GB" sz="2800" dirty="0"/>
              <a:t>Hospitality trends: Prominence of wellness travel</a:t>
            </a:r>
          </a:p>
        </p:txBody>
      </p:sp>
      <p:sp>
        <p:nvSpPr>
          <p:cNvPr id="3" name="Content Placeholder 2">
            <a:extLst>
              <a:ext uri="{FF2B5EF4-FFF2-40B4-BE49-F238E27FC236}">
                <a16:creationId xmlns:a16="http://schemas.microsoft.com/office/drawing/2014/main" id="{54A47B35-5A8B-4B3C-B131-2999E1569D4D}"/>
              </a:ext>
            </a:extLst>
          </p:cNvPr>
          <p:cNvSpPr>
            <a:spLocks noGrp="1"/>
          </p:cNvSpPr>
          <p:nvPr>
            <p:ph idx="1"/>
          </p:nvPr>
        </p:nvSpPr>
        <p:spPr>
          <a:xfrm>
            <a:off x="179512" y="980728"/>
            <a:ext cx="8229600" cy="4608513"/>
          </a:xfrm>
        </p:spPr>
        <p:txBody>
          <a:bodyPr>
            <a:normAutofit fontScale="85000" lnSpcReduction="20000"/>
          </a:bodyPr>
          <a:lstStyle/>
          <a:p>
            <a:pPr marL="0" indent="0">
              <a:buNone/>
            </a:pPr>
            <a:r>
              <a:rPr lang="en-GB" sz="2000" dirty="0"/>
              <a:t>People travelling to make an improvement in their physical and mental health to achieve an overall sense of well-being.</a:t>
            </a:r>
          </a:p>
          <a:p>
            <a:pPr marL="0" indent="0">
              <a:buNone/>
            </a:pPr>
            <a:r>
              <a:rPr lang="en-GB" sz="2000" dirty="0"/>
              <a:t>M</a:t>
            </a:r>
            <a:r>
              <a:rPr lang="en-GB" sz="2000" b="1" dirty="0"/>
              <a:t>ore health-conscious, with technology </a:t>
            </a:r>
            <a:r>
              <a:rPr lang="en-GB" sz="2000" dirty="0"/>
              <a:t>able to help people keep a closer track of their health. Many </a:t>
            </a:r>
            <a:r>
              <a:rPr lang="en-GB" sz="2000" b="1" dirty="0"/>
              <a:t>apps and devices </a:t>
            </a:r>
            <a:r>
              <a:rPr lang="en-GB" sz="2000" dirty="0"/>
              <a:t>provide daily, even minute-by-minute, updates on blood pressure, sleep quality, calories etc.</a:t>
            </a:r>
          </a:p>
          <a:p>
            <a:pPr marL="0" indent="0">
              <a:buNone/>
            </a:pPr>
            <a:r>
              <a:rPr lang="en-GB" sz="2000" b="1" dirty="0"/>
              <a:t>TRENDS:-</a:t>
            </a:r>
          </a:p>
          <a:p>
            <a:pPr marL="0" indent="0">
              <a:buNone/>
            </a:pPr>
            <a:r>
              <a:rPr lang="en-GB" sz="2000" dirty="0"/>
              <a:t>1. </a:t>
            </a:r>
            <a:r>
              <a:rPr lang="en-GB" sz="2000" b="1" dirty="0"/>
              <a:t>Stop smoking retreats </a:t>
            </a:r>
            <a:r>
              <a:rPr lang="en-GB" sz="2000" dirty="0"/>
              <a:t>- quiet time away at a health-conscious retreat will help assist a therapeutic dispelling of bad habits and cravings</a:t>
            </a:r>
          </a:p>
          <a:p>
            <a:pPr marL="0" indent="0">
              <a:buNone/>
            </a:pPr>
            <a:r>
              <a:rPr lang="en-GB" sz="2000" dirty="0"/>
              <a:t>2. </a:t>
            </a:r>
            <a:r>
              <a:rPr lang="en-GB" sz="2000" b="1" dirty="0"/>
              <a:t>Men’s health </a:t>
            </a:r>
            <a:r>
              <a:rPr lang="en-GB" sz="2000" dirty="0"/>
              <a:t>- open up and wellness retreats present a less confronting option for addressing health needs.</a:t>
            </a:r>
          </a:p>
          <a:p>
            <a:pPr marL="0" indent="0">
              <a:buNone/>
            </a:pPr>
            <a:r>
              <a:rPr lang="en-GB" sz="2000" dirty="0"/>
              <a:t>3. </a:t>
            </a:r>
            <a:r>
              <a:rPr lang="en-GB" sz="2000" b="1" dirty="0"/>
              <a:t>Healthy mind and emotion healing holidays </a:t>
            </a:r>
            <a:r>
              <a:rPr lang="en-GB" sz="2000" dirty="0"/>
              <a:t>- A growing realisation that a healthy life is made up of a balance between mind and body sees retreats offering </a:t>
            </a:r>
            <a:r>
              <a:rPr lang="en-GB" sz="2000" b="1" dirty="0"/>
              <a:t>wellness coaching </a:t>
            </a:r>
            <a:r>
              <a:rPr lang="en-GB" sz="2000" dirty="0"/>
              <a:t>in mindfulness, meditation and yoga to help people combat burnout.</a:t>
            </a:r>
          </a:p>
          <a:p>
            <a:pPr marL="0" indent="0">
              <a:buNone/>
            </a:pPr>
            <a:r>
              <a:rPr lang="en-GB" sz="2100" dirty="0"/>
              <a:t>4. </a:t>
            </a:r>
            <a:r>
              <a:rPr lang="en-GB" sz="2100" b="1" dirty="0"/>
              <a:t>Eat-well detox holidays </a:t>
            </a:r>
            <a:r>
              <a:rPr lang="en-GB" sz="2100" dirty="0"/>
              <a:t>- Combining a detox with a holiday at a healthy-eating retreat will assure the traveller gets the physical cleansing they were hoping for.</a:t>
            </a:r>
          </a:p>
          <a:p>
            <a:pPr marL="0" indent="0">
              <a:buNone/>
            </a:pPr>
            <a:endParaRPr lang="en-GB" sz="2100" dirty="0"/>
          </a:p>
          <a:p>
            <a:pPr marL="0" indent="0">
              <a:buNone/>
            </a:pPr>
            <a:r>
              <a:rPr lang="en-GB" sz="2100" dirty="0"/>
              <a:t>(Hotel trends: The biggest indicators in the hotel and hospitality industry, 2019)</a:t>
            </a:r>
          </a:p>
        </p:txBody>
      </p:sp>
    </p:spTree>
    <p:extLst>
      <p:ext uri="{BB962C8B-B14F-4D97-AF65-F5344CB8AC3E}">
        <p14:creationId xmlns:p14="http://schemas.microsoft.com/office/powerpoint/2010/main" val="10759778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7E65D1-7E8C-4FFD-BA09-0E8149FE46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85590" y="2132856"/>
            <a:ext cx="2520280" cy="2520280"/>
          </a:xfrm>
          <a:prstGeom prst="rect">
            <a:avLst/>
          </a:prstGeom>
        </p:spPr>
      </p:pic>
      <p:sp>
        <p:nvSpPr>
          <p:cNvPr id="3" name="Content Placeholder 2">
            <a:extLst>
              <a:ext uri="{FF2B5EF4-FFF2-40B4-BE49-F238E27FC236}">
                <a16:creationId xmlns:a16="http://schemas.microsoft.com/office/drawing/2014/main" id="{D0CBFB10-ADBB-48E2-81B6-144FD59FD0AE}"/>
              </a:ext>
            </a:extLst>
          </p:cNvPr>
          <p:cNvSpPr>
            <a:spLocks noGrp="1"/>
          </p:cNvSpPr>
          <p:nvPr>
            <p:ph idx="1"/>
          </p:nvPr>
        </p:nvSpPr>
        <p:spPr>
          <a:xfrm>
            <a:off x="146971" y="116632"/>
            <a:ext cx="6178442" cy="5184576"/>
          </a:xfrm>
        </p:spPr>
        <p:txBody>
          <a:bodyPr>
            <a:noAutofit/>
          </a:bodyPr>
          <a:lstStyle/>
          <a:p>
            <a:pPr marL="0" indent="0">
              <a:buNone/>
            </a:pPr>
            <a:r>
              <a:rPr lang="en-GB" sz="1600" dirty="0"/>
              <a:t>5. </a:t>
            </a:r>
            <a:r>
              <a:rPr lang="en-GB" sz="1600" b="1" dirty="0"/>
              <a:t>Zen and adrenaline </a:t>
            </a:r>
            <a:r>
              <a:rPr lang="en-GB" sz="1600" dirty="0"/>
              <a:t>- Two things that may not seem like they go together are relaxation and adventure sports but combining both encourages a traveller to live in the moment and let go of any worries they are suffering.</a:t>
            </a:r>
          </a:p>
          <a:p>
            <a:pPr marL="0" indent="0">
              <a:buNone/>
            </a:pPr>
            <a:endParaRPr lang="en-GB" sz="1600" dirty="0"/>
          </a:p>
          <a:p>
            <a:pPr marL="0" indent="0">
              <a:buNone/>
            </a:pPr>
            <a:r>
              <a:rPr lang="en-GB" sz="1600" dirty="0"/>
              <a:t>6. </a:t>
            </a:r>
            <a:r>
              <a:rPr lang="en-GB" sz="1600" b="1" dirty="0"/>
              <a:t>Family-wellness holidays </a:t>
            </a:r>
            <a:r>
              <a:rPr lang="en-GB" sz="1600" dirty="0"/>
              <a:t>- Once off-limits to children</a:t>
            </a:r>
            <a:r>
              <a:rPr lang="en-GB" sz="1600" b="1" dirty="0"/>
              <a:t>, retreats and spas now encourage quality family time, </a:t>
            </a:r>
            <a:r>
              <a:rPr lang="en-GB" sz="1600" dirty="0"/>
              <a:t>with some treatments specifically designed for children. These are often treated as a tech switch-off trip where the family can bond over new adventures and activities.</a:t>
            </a:r>
          </a:p>
          <a:p>
            <a:endParaRPr lang="en-GB" sz="1600" dirty="0"/>
          </a:p>
          <a:p>
            <a:pPr marL="0" indent="0">
              <a:buNone/>
            </a:pPr>
            <a:r>
              <a:rPr lang="en-GB" sz="1600" dirty="0"/>
              <a:t>7. </a:t>
            </a:r>
            <a:r>
              <a:rPr lang="en-GB" sz="1600" b="1" dirty="0"/>
              <a:t>Workplace wellness </a:t>
            </a:r>
            <a:r>
              <a:rPr lang="en-GB" sz="1600" dirty="0"/>
              <a:t>- It’s become commonplace for work ‘teams’ to take weekends away together to bond and enjoy each other’s company without the stress of work. Often, these are physically active trips.</a:t>
            </a:r>
          </a:p>
          <a:p>
            <a:endParaRPr lang="en-GB" sz="1600" dirty="0"/>
          </a:p>
          <a:p>
            <a:pPr marL="0" indent="0">
              <a:buNone/>
            </a:pPr>
            <a:r>
              <a:rPr lang="en-GB" sz="1600" dirty="0"/>
              <a:t>8. </a:t>
            </a:r>
            <a:r>
              <a:rPr lang="en-GB" sz="1600" b="1" dirty="0"/>
              <a:t>Eco-friendly wellness retreats </a:t>
            </a:r>
            <a:r>
              <a:rPr lang="en-GB" sz="1600" dirty="0"/>
              <a:t>- The affinity with mother nature that is encouraged by wellness travel is resulting in the emergence of more </a:t>
            </a:r>
            <a:r>
              <a:rPr lang="en-GB" sz="1600" b="1" dirty="0"/>
              <a:t>environment-conscious travellers </a:t>
            </a:r>
            <a:r>
              <a:rPr lang="en-GB" sz="1600" dirty="0"/>
              <a:t>who want to relax without feeling guilty about it.</a:t>
            </a:r>
          </a:p>
          <a:p>
            <a:pPr marL="0" indent="0">
              <a:buNone/>
            </a:pPr>
            <a:r>
              <a:rPr lang="en-GB" sz="1200" dirty="0"/>
              <a:t>(Hotel trends: The biggest indicators in the hotel and hospitality industry, 2019)</a:t>
            </a:r>
          </a:p>
        </p:txBody>
      </p:sp>
    </p:spTree>
    <p:extLst>
      <p:ext uri="{BB962C8B-B14F-4D97-AF65-F5344CB8AC3E}">
        <p14:creationId xmlns:p14="http://schemas.microsoft.com/office/powerpoint/2010/main" val="41922051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73C7C-2BCF-45DF-A1C3-25F79DCD7A77}"/>
              </a:ext>
            </a:extLst>
          </p:cNvPr>
          <p:cNvSpPr>
            <a:spLocks noGrp="1"/>
          </p:cNvSpPr>
          <p:nvPr>
            <p:ph type="title"/>
          </p:nvPr>
        </p:nvSpPr>
        <p:spPr>
          <a:xfrm>
            <a:off x="251520" y="188640"/>
            <a:ext cx="8229600" cy="418058"/>
          </a:xfrm>
        </p:spPr>
        <p:txBody>
          <a:bodyPr>
            <a:normAutofit fontScale="90000"/>
          </a:bodyPr>
          <a:lstStyle/>
          <a:p>
            <a:br>
              <a:rPr lang="en-GB" sz="3600" dirty="0"/>
            </a:br>
            <a:r>
              <a:rPr lang="en-GB" sz="3600" dirty="0"/>
              <a:t>Trends in the hotel industry that lasted</a:t>
            </a:r>
            <a:br>
              <a:rPr lang="en-GB" dirty="0"/>
            </a:br>
            <a:endParaRPr lang="en-GB" dirty="0"/>
          </a:p>
        </p:txBody>
      </p:sp>
      <p:sp>
        <p:nvSpPr>
          <p:cNvPr id="3" name="Content Placeholder 2">
            <a:extLst>
              <a:ext uri="{FF2B5EF4-FFF2-40B4-BE49-F238E27FC236}">
                <a16:creationId xmlns:a16="http://schemas.microsoft.com/office/drawing/2014/main" id="{C4806945-2B2D-456C-9B0E-C067624EAAB9}"/>
              </a:ext>
            </a:extLst>
          </p:cNvPr>
          <p:cNvSpPr>
            <a:spLocks noGrp="1"/>
          </p:cNvSpPr>
          <p:nvPr>
            <p:ph idx="1"/>
          </p:nvPr>
        </p:nvSpPr>
        <p:spPr>
          <a:xfrm>
            <a:off x="251520" y="656692"/>
            <a:ext cx="8229600" cy="5544616"/>
          </a:xfrm>
        </p:spPr>
        <p:txBody>
          <a:bodyPr>
            <a:normAutofit fontScale="32500" lnSpcReduction="20000"/>
          </a:bodyPr>
          <a:lstStyle/>
          <a:p>
            <a:pPr marL="0" indent="0">
              <a:lnSpc>
                <a:spcPct val="120000"/>
              </a:lnSpc>
              <a:buNone/>
            </a:pPr>
            <a:r>
              <a:rPr lang="en-GB" sz="4300" dirty="0"/>
              <a:t>Not all trends have to be new. There are many that </a:t>
            </a:r>
            <a:r>
              <a:rPr lang="en-GB" sz="4300" b="1" dirty="0"/>
              <a:t>reshape the industry and become an integral part of it, </a:t>
            </a:r>
            <a:r>
              <a:rPr lang="en-GB" sz="4300" dirty="0"/>
              <a:t>continuing to grow over time.</a:t>
            </a:r>
          </a:p>
          <a:p>
            <a:pPr>
              <a:lnSpc>
                <a:spcPct val="120000"/>
              </a:lnSpc>
            </a:pPr>
            <a:endParaRPr lang="en-GB" sz="4300" b="1" dirty="0"/>
          </a:p>
          <a:p>
            <a:pPr marL="0" indent="0">
              <a:lnSpc>
                <a:spcPct val="120000"/>
              </a:lnSpc>
              <a:buNone/>
            </a:pPr>
            <a:r>
              <a:rPr lang="en-GB" sz="4300" b="1" dirty="0"/>
              <a:t>Sharing economy - </a:t>
            </a:r>
            <a:r>
              <a:rPr lang="en-GB" sz="4300" dirty="0"/>
              <a:t>Airbnb represented a major disruption in the travel industry– but it didn’t kill hotels. Just as Uber hasn’t killed taxis. Rather it’s </a:t>
            </a:r>
            <a:r>
              <a:rPr lang="en-GB" sz="4300" b="1" dirty="0"/>
              <a:t>contributed to a growth in the industry </a:t>
            </a:r>
            <a:r>
              <a:rPr lang="en-GB" sz="4300" dirty="0"/>
              <a:t>which can only be a good thing.</a:t>
            </a:r>
          </a:p>
          <a:p>
            <a:pPr>
              <a:lnSpc>
                <a:spcPct val="120000"/>
              </a:lnSpc>
            </a:pPr>
            <a:endParaRPr lang="en-GB" sz="4300" b="1" dirty="0"/>
          </a:p>
          <a:p>
            <a:pPr marL="0" indent="0">
              <a:lnSpc>
                <a:spcPct val="120000"/>
              </a:lnSpc>
              <a:buNone/>
            </a:pPr>
            <a:r>
              <a:rPr lang="en-GB" sz="4300" b="1" dirty="0"/>
              <a:t>Online travel agents (OTA’s) - </a:t>
            </a:r>
            <a:r>
              <a:rPr lang="en-GB" sz="4300" dirty="0"/>
              <a:t>changed the entire landscape of the hotel industry. They made it so much easier for travellers to find and book hotels, and much easier for hotels to reach target audiences. Hotels needing to pay OTAs for the privilege of accessing their guests which is part of a hotel’s sales and marketing strategy.</a:t>
            </a:r>
          </a:p>
          <a:p>
            <a:pPr>
              <a:lnSpc>
                <a:spcPct val="120000"/>
              </a:lnSpc>
            </a:pPr>
            <a:endParaRPr lang="en-GB" sz="4300" dirty="0"/>
          </a:p>
          <a:p>
            <a:pPr marL="0" indent="0">
              <a:lnSpc>
                <a:spcPct val="120000"/>
              </a:lnSpc>
              <a:buNone/>
            </a:pPr>
            <a:r>
              <a:rPr lang="en-GB" sz="4300" b="1" dirty="0"/>
              <a:t>Digital guest experiences - </a:t>
            </a:r>
            <a:r>
              <a:rPr lang="en-GB" sz="4300" dirty="0"/>
              <a:t>Digital marketing has been a way to reach travellers which continues to grow. Customers themselves are interacting with digital experiences more than ever before and are now expecting to be communicated to via digital formats</a:t>
            </a:r>
            <a:r>
              <a:rPr lang="en-GB" sz="4300" b="1" dirty="0"/>
              <a:t>. Apps </a:t>
            </a:r>
            <a:r>
              <a:rPr lang="en-GB" sz="4300" dirty="0"/>
              <a:t>in particular are seeing a huge rise in usage ,many ways hotels use apps to manage the relationship with prospective and existing guests.</a:t>
            </a:r>
          </a:p>
          <a:p>
            <a:pPr>
              <a:lnSpc>
                <a:spcPct val="120000"/>
              </a:lnSpc>
            </a:pPr>
            <a:endParaRPr lang="en-GB" sz="4300" dirty="0"/>
          </a:p>
          <a:p>
            <a:pPr marL="0" indent="0">
              <a:lnSpc>
                <a:spcPct val="120000"/>
              </a:lnSpc>
              <a:buNone/>
            </a:pPr>
            <a:r>
              <a:rPr lang="en-GB" sz="4300" b="1" dirty="0"/>
              <a:t>Boom of global tourism - </a:t>
            </a:r>
            <a:r>
              <a:rPr lang="en-GB" sz="4300" dirty="0"/>
              <a:t>Grown steadily year on year, especially as more nations become developed and low cost carriers have enabled people to cross the world at a reasonable price. Travellers from locations like Korea, China, and India now represent a large body of potential guests for hotels. Their demand has a big impact on what the hotel offers.</a:t>
            </a:r>
          </a:p>
          <a:p>
            <a:endParaRPr lang="en-GB" dirty="0"/>
          </a:p>
        </p:txBody>
      </p:sp>
    </p:spTree>
    <p:extLst>
      <p:ext uri="{BB962C8B-B14F-4D97-AF65-F5344CB8AC3E}">
        <p14:creationId xmlns:p14="http://schemas.microsoft.com/office/powerpoint/2010/main" val="11932486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06853-1461-4418-B79F-FC473DC85337}"/>
              </a:ext>
            </a:extLst>
          </p:cNvPr>
          <p:cNvSpPr>
            <a:spLocks noGrp="1"/>
          </p:cNvSpPr>
          <p:nvPr>
            <p:ph type="title"/>
          </p:nvPr>
        </p:nvSpPr>
        <p:spPr>
          <a:xfrm>
            <a:off x="457200" y="274638"/>
            <a:ext cx="8229600" cy="346050"/>
          </a:xfrm>
        </p:spPr>
        <p:txBody>
          <a:bodyPr anchor="ctr">
            <a:normAutofit fontScale="90000"/>
          </a:bodyPr>
          <a:lstStyle/>
          <a:p>
            <a:pPr algn="l">
              <a:lnSpc>
                <a:spcPct val="90000"/>
              </a:lnSpc>
            </a:pPr>
            <a:br>
              <a:rPr lang="en-GB" sz="2400" dirty="0"/>
            </a:br>
            <a:r>
              <a:rPr lang="en-GB" sz="2400" dirty="0"/>
              <a:t>Hotel industry news trends: Traveller behaviour</a:t>
            </a:r>
            <a:br>
              <a:rPr lang="en-GB" sz="2400" dirty="0"/>
            </a:br>
            <a:endParaRPr lang="en-GB" sz="2400" dirty="0"/>
          </a:p>
        </p:txBody>
      </p:sp>
      <p:sp>
        <p:nvSpPr>
          <p:cNvPr id="3" name="Content Placeholder 2">
            <a:extLst>
              <a:ext uri="{FF2B5EF4-FFF2-40B4-BE49-F238E27FC236}">
                <a16:creationId xmlns:a16="http://schemas.microsoft.com/office/drawing/2014/main" id="{E1A516B9-B6C5-427D-8A2F-279FFFFA2D85}"/>
              </a:ext>
            </a:extLst>
          </p:cNvPr>
          <p:cNvSpPr>
            <a:spLocks noGrp="1"/>
          </p:cNvSpPr>
          <p:nvPr>
            <p:ph sz="half" idx="1"/>
          </p:nvPr>
        </p:nvSpPr>
        <p:spPr>
          <a:xfrm>
            <a:off x="245368" y="980728"/>
            <a:ext cx="4902696" cy="4752528"/>
          </a:xfrm>
        </p:spPr>
        <p:txBody>
          <a:bodyPr>
            <a:normAutofit lnSpcReduction="10000"/>
          </a:bodyPr>
          <a:lstStyle/>
          <a:p>
            <a:r>
              <a:rPr lang="en-GB" sz="1600" dirty="0"/>
              <a:t>Travellers from different markets will behave differently from each other. For example travellers from Australia won’t have the same preferences as travellers from Japan.</a:t>
            </a:r>
          </a:p>
          <a:p>
            <a:r>
              <a:rPr lang="en-GB" sz="1600" dirty="0"/>
              <a:t>There are many </a:t>
            </a:r>
            <a:r>
              <a:rPr lang="en-GB" sz="1600" b="1" dirty="0"/>
              <a:t>trends that revolve around traveller behaviour.</a:t>
            </a:r>
            <a:r>
              <a:rPr lang="en-GB" sz="1600" dirty="0"/>
              <a:t> Who travels the most? Where are they travelling to? This information can change often, commonly year to year depending on many factors including the political landscape, weather, conflict, economy, and more.</a:t>
            </a:r>
          </a:p>
          <a:p>
            <a:r>
              <a:rPr lang="en-GB" sz="1600" b="1" dirty="0"/>
              <a:t>What are the reasons for travel?</a:t>
            </a:r>
          </a:p>
          <a:p>
            <a:r>
              <a:rPr lang="en-GB" sz="1600" dirty="0"/>
              <a:t>Travel motivations may differ between nations and generations. For Chinese travellers, 74 %  said they travel to relax, while in Australia 51% said visiting family was important, and 54% of Japanese travellers most enjoyed a staycation. </a:t>
            </a:r>
          </a:p>
          <a:p>
            <a:r>
              <a:rPr lang="en-GB" sz="1600" dirty="0"/>
              <a:t>All three nations ranked differently for sightseeing (China 62%, Japan 61%, Australia 42%).</a:t>
            </a:r>
          </a:p>
        </p:txBody>
      </p:sp>
      <p:pic>
        <p:nvPicPr>
          <p:cNvPr id="5" name="Picture 4">
            <a:extLst>
              <a:ext uri="{FF2B5EF4-FFF2-40B4-BE49-F238E27FC236}">
                <a16:creationId xmlns:a16="http://schemas.microsoft.com/office/drawing/2014/main" id="{E32836DF-7132-4350-8E2E-1DC08D81BFD9}"/>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824" r="16899" b="-1"/>
          <a:stretch/>
        </p:blipFill>
        <p:spPr>
          <a:xfrm>
            <a:off x="5545110" y="1124744"/>
            <a:ext cx="3353521" cy="3312368"/>
          </a:xfrm>
          <a:prstGeom prst="rect">
            <a:avLst/>
          </a:prstGeom>
          <a:noFill/>
        </p:spPr>
      </p:pic>
    </p:spTree>
    <p:extLst>
      <p:ext uri="{BB962C8B-B14F-4D97-AF65-F5344CB8AC3E}">
        <p14:creationId xmlns:p14="http://schemas.microsoft.com/office/powerpoint/2010/main" val="41805660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8D3E305-CCE6-4F50-A5D5-B025E2C2B85E}"/>
              </a:ext>
            </a:extLst>
          </p:cNvPr>
          <p:cNvPicPr>
            <a:picLocks noChangeAspect="1"/>
          </p:cNvPicPr>
          <p:nvPr/>
        </p:nvPicPr>
        <p:blipFill>
          <a:blip r:embed="rId2"/>
          <a:stretch>
            <a:fillRect/>
          </a:stretch>
        </p:blipFill>
        <p:spPr>
          <a:xfrm>
            <a:off x="6661378" y="2204863"/>
            <a:ext cx="2354347" cy="2350601"/>
          </a:xfrm>
          <a:prstGeom prst="rect">
            <a:avLst/>
          </a:prstGeom>
        </p:spPr>
      </p:pic>
      <p:sp>
        <p:nvSpPr>
          <p:cNvPr id="2" name="Title 1">
            <a:extLst>
              <a:ext uri="{FF2B5EF4-FFF2-40B4-BE49-F238E27FC236}">
                <a16:creationId xmlns:a16="http://schemas.microsoft.com/office/drawing/2014/main" id="{DD3EE8C0-AC73-4D34-A15E-9CC353C5E705}"/>
              </a:ext>
            </a:extLst>
          </p:cNvPr>
          <p:cNvSpPr>
            <a:spLocks noGrp="1"/>
          </p:cNvSpPr>
          <p:nvPr>
            <p:ph type="title"/>
          </p:nvPr>
        </p:nvSpPr>
        <p:spPr>
          <a:xfrm>
            <a:off x="457200" y="274638"/>
            <a:ext cx="4155694" cy="490066"/>
          </a:xfrm>
        </p:spPr>
        <p:txBody>
          <a:bodyPr>
            <a:normAutofit fontScale="90000"/>
          </a:bodyPr>
          <a:lstStyle/>
          <a:p>
            <a:pPr algn="l"/>
            <a:r>
              <a:rPr lang="en-GB" sz="3200" dirty="0"/>
              <a:t>Future trends beyond….</a:t>
            </a:r>
          </a:p>
        </p:txBody>
      </p:sp>
      <p:sp>
        <p:nvSpPr>
          <p:cNvPr id="3" name="Content Placeholder 2">
            <a:extLst>
              <a:ext uri="{FF2B5EF4-FFF2-40B4-BE49-F238E27FC236}">
                <a16:creationId xmlns:a16="http://schemas.microsoft.com/office/drawing/2014/main" id="{5619DE2C-9E79-452A-A05C-E875843E1CE2}"/>
              </a:ext>
            </a:extLst>
          </p:cNvPr>
          <p:cNvSpPr>
            <a:spLocks noGrp="1"/>
          </p:cNvSpPr>
          <p:nvPr>
            <p:ph idx="1"/>
          </p:nvPr>
        </p:nvSpPr>
        <p:spPr>
          <a:xfrm>
            <a:off x="128275" y="764704"/>
            <a:ext cx="6675973" cy="6566121"/>
          </a:xfrm>
        </p:spPr>
        <p:txBody>
          <a:bodyPr>
            <a:normAutofit fontScale="32500" lnSpcReduction="20000"/>
          </a:bodyPr>
          <a:lstStyle/>
          <a:p>
            <a:endParaRPr lang="en-GB" dirty="0"/>
          </a:p>
          <a:p>
            <a:pPr>
              <a:lnSpc>
                <a:spcPct val="120000"/>
              </a:lnSpc>
            </a:pPr>
            <a:r>
              <a:rPr lang="en-GB" sz="4900" b="1" dirty="0"/>
              <a:t>By blending storytelling with wellness experiences </a:t>
            </a:r>
            <a:r>
              <a:rPr lang="en-GB" sz="4900" dirty="0"/>
              <a:t>is emotional power. In this situation the wellness and the art/performance are happening together – like soaking in hot springs while taking in a play or meditating in the galleries of art museums.</a:t>
            </a:r>
          </a:p>
          <a:p>
            <a:pPr>
              <a:lnSpc>
                <a:spcPct val="120000"/>
              </a:lnSpc>
            </a:pPr>
            <a:r>
              <a:rPr lang="en-GB" sz="4900" dirty="0"/>
              <a:t>An example includes Iceland’s The Red Mountain Resort, where travellers can experience </a:t>
            </a:r>
            <a:r>
              <a:rPr lang="en-GB" sz="4900" b="1" dirty="0"/>
              <a:t>the emotional and sensory voyage</a:t>
            </a:r>
            <a:r>
              <a:rPr lang="en-GB" sz="4900" dirty="0"/>
              <a:t> of an ancient hero, while enjoying all the wellness amenities the property has to offer.</a:t>
            </a:r>
          </a:p>
          <a:p>
            <a:pPr marL="0" indent="0">
              <a:lnSpc>
                <a:spcPct val="120000"/>
              </a:lnSpc>
              <a:buNone/>
            </a:pPr>
            <a:r>
              <a:rPr lang="en-GB" sz="4900" u="sng" dirty="0">
                <a:hlinkClick r:id="rId3"/>
              </a:rPr>
              <a:t>      https://torfhus.is/</a:t>
            </a:r>
            <a:endParaRPr lang="en-GB" sz="4900" u="sng" dirty="0"/>
          </a:p>
          <a:p>
            <a:pPr>
              <a:lnSpc>
                <a:spcPct val="120000"/>
              </a:lnSpc>
            </a:pPr>
            <a:r>
              <a:rPr lang="en-GB" sz="4900" b="1" dirty="0"/>
              <a:t>Wellness in the kitchen – what’s the impact on travel?</a:t>
            </a:r>
          </a:p>
          <a:p>
            <a:pPr>
              <a:lnSpc>
                <a:spcPct val="120000"/>
              </a:lnSpc>
            </a:pPr>
            <a:r>
              <a:rPr lang="en-GB" sz="4900" dirty="0"/>
              <a:t>Society is moving away from processed and long-lasting food. People want living, healthy, organic local food. people care more about the </a:t>
            </a:r>
            <a:r>
              <a:rPr lang="en-GB" sz="4900" b="1" dirty="0"/>
              <a:t>freshness and quality of food than they used to.</a:t>
            </a:r>
            <a:r>
              <a:rPr lang="en-GB" sz="4900" dirty="0"/>
              <a:t> This coincides with a growing number of individuals who identify </a:t>
            </a:r>
            <a:r>
              <a:rPr lang="en-GB" sz="4900" b="1" dirty="0"/>
              <a:t>as vegan. </a:t>
            </a:r>
            <a:r>
              <a:rPr lang="en-GB" sz="4900" dirty="0"/>
              <a:t>Given one of the biggest factors for travellers is to </a:t>
            </a:r>
            <a:r>
              <a:rPr lang="en-GB" sz="4900" b="1" dirty="0"/>
              <a:t>enjoy rare, unique, and wonderful dining experiences</a:t>
            </a:r>
            <a:r>
              <a:rPr lang="en-GB" sz="4900" dirty="0"/>
              <a:t>, more </a:t>
            </a:r>
            <a:r>
              <a:rPr lang="en-GB" sz="4900" b="1" dirty="0"/>
              <a:t>authenticity </a:t>
            </a:r>
            <a:r>
              <a:rPr lang="en-GB" sz="4900" dirty="0"/>
              <a:t>raises the stakes for hotels to focus on sourcing local produce and preparing meals for guests in </a:t>
            </a:r>
            <a:r>
              <a:rPr lang="en-GB" sz="4900" b="1" dirty="0"/>
              <a:t>a traditional manner</a:t>
            </a:r>
            <a:r>
              <a:rPr lang="en-GB" sz="4400" dirty="0"/>
              <a:t>.</a:t>
            </a:r>
          </a:p>
        </p:txBody>
      </p:sp>
    </p:spTree>
    <p:extLst>
      <p:ext uri="{BB962C8B-B14F-4D97-AF65-F5344CB8AC3E}">
        <p14:creationId xmlns:p14="http://schemas.microsoft.com/office/powerpoint/2010/main" val="27000641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34176-FB50-4762-8D84-1CEA9258294F}"/>
              </a:ext>
            </a:extLst>
          </p:cNvPr>
          <p:cNvSpPr>
            <a:spLocks noGrp="1"/>
          </p:cNvSpPr>
          <p:nvPr>
            <p:ph type="title"/>
          </p:nvPr>
        </p:nvSpPr>
        <p:spPr>
          <a:xfrm>
            <a:off x="107504" y="35565"/>
            <a:ext cx="8229600" cy="562074"/>
          </a:xfrm>
        </p:spPr>
        <p:txBody>
          <a:bodyPr>
            <a:normAutofit fontScale="90000"/>
          </a:bodyPr>
          <a:lstStyle/>
          <a:p>
            <a:pPr algn="l"/>
            <a:r>
              <a:rPr lang="en-GB" sz="3200" dirty="0"/>
              <a:t>Future trends</a:t>
            </a:r>
          </a:p>
        </p:txBody>
      </p:sp>
      <p:sp>
        <p:nvSpPr>
          <p:cNvPr id="3" name="Content Placeholder 2">
            <a:extLst>
              <a:ext uri="{FF2B5EF4-FFF2-40B4-BE49-F238E27FC236}">
                <a16:creationId xmlns:a16="http://schemas.microsoft.com/office/drawing/2014/main" id="{85EF8E86-B0B2-40BA-B5FC-B7ED4A8B0913}"/>
              </a:ext>
            </a:extLst>
          </p:cNvPr>
          <p:cNvSpPr>
            <a:spLocks noGrp="1"/>
          </p:cNvSpPr>
          <p:nvPr>
            <p:ph idx="1"/>
          </p:nvPr>
        </p:nvSpPr>
        <p:spPr>
          <a:xfrm>
            <a:off x="107504" y="597639"/>
            <a:ext cx="8229600" cy="6224796"/>
          </a:xfrm>
        </p:spPr>
        <p:txBody>
          <a:bodyPr>
            <a:normAutofit fontScale="25000" lnSpcReduction="20000"/>
          </a:bodyPr>
          <a:lstStyle/>
          <a:p>
            <a:endParaRPr lang="en-GB" b="1" dirty="0"/>
          </a:p>
          <a:p>
            <a:pPr>
              <a:lnSpc>
                <a:spcPct val="120000"/>
              </a:lnSpc>
            </a:pPr>
            <a:r>
              <a:rPr lang="en-GB" sz="6000" b="1" dirty="0"/>
              <a:t>One-of-a-kind challenges </a:t>
            </a:r>
            <a:r>
              <a:rPr lang="en-GB" sz="6000" dirty="0"/>
              <a:t>are taking centre stage. This might mean hiking eight hours along a glacier or rafting down the Amazon, whatever might scare off the ordinary person. Logging-off from the world is a key part of the experience to abandon Google maps, social media, work emails etc.</a:t>
            </a:r>
          </a:p>
          <a:p>
            <a:pPr marL="0" indent="0">
              <a:lnSpc>
                <a:spcPct val="120000"/>
              </a:lnSpc>
              <a:buNone/>
            </a:pPr>
            <a:r>
              <a:rPr lang="en-GB" sz="6000" dirty="0"/>
              <a:t>An example is UK travel company Black Tomato, which takes travellers out of their comfort zones on tailor-made trips that take six months to prepare and cost upwards of $30,000.</a:t>
            </a:r>
          </a:p>
          <a:p>
            <a:pPr>
              <a:lnSpc>
                <a:spcPct val="120000"/>
              </a:lnSpc>
            </a:pPr>
            <a:r>
              <a:rPr lang="en-GB" sz="6000" dirty="0">
                <a:hlinkClick r:id="rId2"/>
              </a:rPr>
              <a:t>https://www.blacktomato.com/about-us/</a:t>
            </a:r>
            <a:endParaRPr lang="en-GB" sz="6000" dirty="0"/>
          </a:p>
          <a:p>
            <a:pPr>
              <a:lnSpc>
                <a:spcPct val="120000"/>
              </a:lnSpc>
            </a:pPr>
            <a:endParaRPr lang="en-GB" sz="6000" dirty="0"/>
          </a:p>
          <a:p>
            <a:pPr>
              <a:lnSpc>
                <a:spcPct val="120000"/>
              </a:lnSpc>
            </a:pPr>
            <a:r>
              <a:rPr lang="en-GB" sz="6000" b="1" dirty="0"/>
              <a:t>Feminist wellness and travel grows more powerful - </a:t>
            </a:r>
            <a:r>
              <a:rPr lang="en-GB" sz="6000" dirty="0"/>
              <a:t>Many women are finding empowerment through travel. However, these days there is a more creative, wild transformation happening, where women will travel on solo adventures to challenge themselves, this is backed up by the fact the average </a:t>
            </a:r>
            <a:r>
              <a:rPr lang="en-GB" sz="6000" b="1" i="1" dirty="0"/>
              <a:t>adventure traveller is a 48-year-old woman</a:t>
            </a:r>
            <a:r>
              <a:rPr lang="en-GB" sz="6000" dirty="0"/>
              <a:t>. Many travel companies are now positioning challenging adventure holidays as a chance for women to </a:t>
            </a:r>
            <a:r>
              <a:rPr lang="en-GB" sz="6000" b="1" dirty="0"/>
              <a:t>experience personal growth</a:t>
            </a:r>
            <a:r>
              <a:rPr lang="en-GB" sz="6000" dirty="0"/>
              <a:t>. Another trend for women’s wellness travel is on the subject of </a:t>
            </a:r>
            <a:r>
              <a:rPr lang="en-GB" sz="6000" b="1" dirty="0"/>
              <a:t>healing pain,</a:t>
            </a:r>
            <a:r>
              <a:rPr lang="en-GB" sz="6000" dirty="0"/>
              <a:t> targeting women who want to take a transformative trip after experiencing some kind of grief or trauma, and helping them get past it.</a:t>
            </a:r>
          </a:p>
          <a:p>
            <a:pPr>
              <a:lnSpc>
                <a:spcPct val="120000"/>
              </a:lnSpc>
            </a:pPr>
            <a:endParaRPr lang="en-GB" sz="6000" dirty="0"/>
          </a:p>
          <a:p>
            <a:pPr>
              <a:lnSpc>
                <a:spcPct val="120000"/>
              </a:lnSpc>
            </a:pPr>
            <a:r>
              <a:rPr lang="en-GB" sz="6000" b="1" dirty="0"/>
              <a:t>‘</a:t>
            </a:r>
            <a:r>
              <a:rPr lang="en-GB" sz="6000" b="1" dirty="0" err="1"/>
              <a:t>Bleisure</a:t>
            </a:r>
            <a:r>
              <a:rPr lang="en-GB" sz="6000" b="1" dirty="0"/>
              <a:t>’ travel - </a:t>
            </a:r>
            <a:r>
              <a:rPr lang="en-GB" sz="6000" dirty="0"/>
              <a:t>‘name given to trips </a:t>
            </a:r>
            <a:r>
              <a:rPr lang="en-GB" sz="6000" b="1" dirty="0"/>
              <a:t>which combine business travel with leisure activities</a:t>
            </a:r>
            <a:r>
              <a:rPr lang="en-GB" sz="6000" dirty="0"/>
              <a:t>, it’s a behaviour that has become </a:t>
            </a:r>
            <a:r>
              <a:rPr lang="en-GB" sz="6000" b="1" dirty="0"/>
              <a:t>common with Millennials</a:t>
            </a:r>
            <a:r>
              <a:rPr lang="en-GB" sz="6000" dirty="0"/>
              <a:t>.  Millennials that travel for work are opting to stay a little longer either side of the trip to experience the cities at their leisure. </a:t>
            </a:r>
            <a:r>
              <a:rPr lang="en-GB" sz="6000" dirty="0" err="1"/>
              <a:t>Bleisure</a:t>
            </a:r>
            <a:r>
              <a:rPr lang="en-GB" sz="6000" dirty="0"/>
              <a:t> travellers  look for spontaneous services, speed, and convenience to make the most of their time.</a:t>
            </a:r>
          </a:p>
          <a:p>
            <a:endParaRPr lang="en-GB" dirty="0"/>
          </a:p>
        </p:txBody>
      </p:sp>
    </p:spTree>
    <p:extLst>
      <p:ext uri="{BB962C8B-B14F-4D97-AF65-F5344CB8AC3E}">
        <p14:creationId xmlns:p14="http://schemas.microsoft.com/office/powerpoint/2010/main" val="38546174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F73BAFA-97E7-42BA-A20C-E2B1A686611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21380" y="260649"/>
            <a:ext cx="6122619" cy="4608512"/>
          </a:xfrm>
          <a:prstGeom prst="ellipse">
            <a:avLst/>
          </a:prstGeom>
          <a:ln>
            <a:noFill/>
          </a:ln>
          <a:effectLst>
            <a:softEdge rad="112500"/>
          </a:effectLst>
        </p:spPr>
      </p:pic>
      <p:sp>
        <p:nvSpPr>
          <p:cNvPr id="2" name="Title 1">
            <a:extLst>
              <a:ext uri="{FF2B5EF4-FFF2-40B4-BE49-F238E27FC236}">
                <a16:creationId xmlns:a16="http://schemas.microsoft.com/office/drawing/2014/main" id="{43C4FF45-1BF9-4667-85C1-8495902EC342}"/>
              </a:ext>
            </a:extLst>
          </p:cNvPr>
          <p:cNvSpPr>
            <a:spLocks noGrp="1"/>
          </p:cNvSpPr>
          <p:nvPr>
            <p:ph type="title"/>
          </p:nvPr>
        </p:nvSpPr>
        <p:spPr>
          <a:xfrm>
            <a:off x="85011" y="3906674"/>
            <a:ext cx="4198957" cy="1682566"/>
          </a:xfrm>
        </p:spPr>
        <p:txBody>
          <a:bodyPr>
            <a:normAutofit fontScale="90000"/>
          </a:bodyPr>
          <a:lstStyle/>
          <a:p>
            <a:r>
              <a:rPr lang="en-GB" dirty="0"/>
              <a:t>Lets discuss what you think about this?</a:t>
            </a:r>
          </a:p>
        </p:txBody>
      </p:sp>
      <p:pic>
        <p:nvPicPr>
          <p:cNvPr id="4" name="Content Placeholder 3">
            <a:extLst>
              <a:ext uri="{FF2B5EF4-FFF2-40B4-BE49-F238E27FC236}">
                <a16:creationId xmlns:a16="http://schemas.microsoft.com/office/drawing/2014/main" id="{CC24A97F-0D83-4EA6-9D10-C4505C39DA64}"/>
              </a:ext>
            </a:extLst>
          </p:cNvPr>
          <p:cNvPicPr>
            <a:picLocks noGrp="1" noChangeAspect="1"/>
          </p:cNvPicPr>
          <p:nvPr>
            <p:ph idx="1"/>
          </p:nvPr>
        </p:nvPicPr>
        <p:blipFill>
          <a:blip r:embed="rId4"/>
          <a:stretch>
            <a:fillRect/>
          </a:stretch>
        </p:blipFill>
        <p:spPr>
          <a:xfrm>
            <a:off x="85011" y="236414"/>
            <a:ext cx="3031499" cy="184724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1168008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3FA29B3-B4D8-47B2-9936-445E4A8F8B92}"/>
              </a:ext>
            </a:extLst>
          </p:cNvPr>
          <p:cNvPicPr>
            <a:picLocks noChangeAspect="1"/>
          </p:cNvPicPr>
          <p:nvPr/>
        </p:nvPicPr>
        <p:blipFill>
          <a:blip r:embed="rId2"/>
          <a:stretch>
            <a:fillRect/>
          </a:stretch>
        </p:blipFill>
        <p:spPr>
          <a:xfrm>
            <a:off x="7677553" y="54867"/>
            <a:ext cx="1466447" cy="1412843"/>
          </a:xfrm>
          <a:prstGeom prst="rect">
            <a:avLst/>
          </a:prstGeom>
        </p:spPr>
      </p:pic>
      <p:sp>
        <p:nvSpPr>
          <p:cNvPr id="2" name="Title 1">
            <a:extLst>
              <a:ext uri="{FF2B5EF4-FFF2-40B4-BE49-F238E27FC236}">
                <a16:creationId xmlns:a16="http://schemas.microsoft.com/office/drawing/2014/main" id="{A474FE9D-A2E2-49B4-AADF-293E1588328C}"/>
              </a:ext>
            </a:extLst>
          </p:cNvPr>
          <p:cNvSpPr>
            <a:spLocks noGrp="1"/>
          </p:cNvSpPr>
          <p:nvPr>
            <p:ph type="title"/>
          </p:nvPr>
        </p:nvSpPr>
        <p:spPr>
          <a:xfrm>
            <a:off x="32186" y="36269"/>
            <a:ext cx="8229600" cy="562074"/>
          </a:xfrm>
        </p:spPr>
        <p:txBody>
          <a:bodyPr>
            <a:normAutofit fontScale="90000"/>
          </a:bodyPr>
          <a:lstStyle/>
          <a:p>
            <a:pPr algn="l"/>
            <a:r>
              <a:rPr lang="en-GB" sz="3200" dirty="0"/>
              <a:t>Sustainable (greening) good practice</a:t>
            </a:r>
            <a:r>
              <a:rPr lang="en-GB" dirty="0"/>
              <a:t>. </a:t>
            </a:r>
          </a:p>
        </p:txBody>
      </p:sp>
      <p:sp>
        <p:nvSpPr>
          <p:cNvPr id="3" name="Content Placeholder 2">
            <a:extLst>
              <a:ext uri="{FF2B5EF4-FFF2-40B4-BE49-F238E27FC236}">
                <a16:creationId xmlns:a16="http://schemas.microsoft.com/office/drawing/2014/main" id="{81B7B0BA-860D-4069-993E-296122110790}"/>
              </a:ext>
            </a:extLst>
          </p:cNvPr>
          <p:cNvSpPr>
            <a:spLocks noGrp="1"/>
          </p:cNvSpPr>
          <p:nvPr>
            <p:ph idx="1"/>
          </p:nvPr>
        </p:nvSpPr>
        <p:spPr>
          <a:xfrm>
            <a:off x="74389" y="761289"/>
            <a:ext cx="8229600" cy="5335422"/>
          </a:xfrm>
        </p:spPr>
        <p:txBody>
          <a:bodyPr>
            <a:normAutofit fontScale="25000" lnSpcReduction="20000"/>
          </a:bodyPr>
          <a:lstStyle/>
          <a:p>
            <a:pPr>
              <a:lnSpc>
                <a:spcPct val="120000"/>
              </a:lnSpc>
            </a:pPr>
            <a:r>
              <a:rPr lang="en-GB" sz="7200" b="1" dirty="0"/>
              <a:t>What is sustainable hospitality?</a:t>
            </a:r>
          </a:p>
          <a:p>
            <a:pPr>
              <a:lnSpc>
                <a:spcPct val="120000"/>
              </a:lnSpc>
            </a:pPr>
            <a:r>
              <a:rPr lang="en-GB" sz="7200" dirty="0"/>
              <a:t>Sustainability is one of the most important issues currently facing our world. </a:t>
            </a:r>
          </a:p>
          <a:p>
            <a:pPr>
              <a:lnSpc>
                <a:spcPct val="120000"/>
              </a:lnSpc>
            </a:pPr>
            <a:r>
              <a:rPr lang="en-GB" sz="7200" dirty="0"/>
              <a:t>The hospitality sector has historically had a dramatic environmental impact through energy and water consumption, use of consumable and durable goods, and solid and hazardous waste creation</a:t>
            </a:r>
          </a:p>
          <a:p>
            <a:pPr>
              <a:lnSpc>
                <a:spcPct val="120000"/>
              </a:lnSpc>
            </a:pPr>
            <a:r>
              <a:rPr lang="en-GB" sz="7200" b="1" dirty="0"/>
              <a:t>What is green hotel concept?</a:t>
            </a:r>
          </a:p>
          <a:p>
            <a:pPr>
              <a:lnSpc>
                <a:spcPct val="120000"/>
              </a:lnSpc>
            </a:pPr>
            <a:r>
              <a:rPr lang="en-GB" sz="7200" dirty="0"/>
              <a:t>An eco hotel, or a green hotel, is an environmentally sustainable hotel or accommodation that has made important environmental improvements to its structure in order to minimize its impact on the natural environment.</a:t>
            </a:r>
          </a:p>
          <a:p>
            <a:pPr>
              <a:lnSpc>
                <a:spcPct val="120000"/>
              </a:lnSpc>
            </a:pPr>
            <a:r>
              <a:rPr lang="en-GB" sz="7200" b="1" dirty="0"/>
              <a:t>What is Ecotel?</a:t>
            </a:r>
          </a:p>
          <a:p>
            <a:pPr>
              <a:lnSpc>
                <a:spcPct val="120000"/>
              </a:lnSpc>
            </a:pPr>
            <a:r>
              <a:rPr lang="en-GB" sz="7200" dirty="0"/>
              <a:t>Ecotel is a new concept in hospitality that claims to work for environment protection and preservation. They recycle things, ask customers to reuse towels, etc. All eco-certified hotels must pass a detailed inspection and satisfy stringent criteria designed by environmental experts</a:t>
            </a:r>
          </a:p>
          <a:p>
            <a:pPr>
              <a:lnSpc>
                <a:spcPct val="120000"/>
              </a:lnSpc>
            </a:pPr>
            <a:r>
              <a:rPr lang="en-GB" sz="7200" dirty="0">
                <a:hlinkClick r:id="rId3"/>
              </a:rPr>
              <a:t>https://www.cntraveller.com/gallery/sustainable-hotels-uk</a:t>
            </a:r>
            <a:endParaRPr lang="en-GB" sz="7200" dirty="0"/>
          </a:p>
          <a:p>
            <a:pPr>
              <a:lnSpc>
                <a:spcPct val="120000"/>
              </a:lnSpc>
            </a:pPr>
            <a:endParaRPr lang="en-GB" sz="7200" dirty="0"/>
          </a:p>
          <a:p>
            <a:pPr>
              <a:lnSpc>
                <a:spcPct val="120000"/>
              </a:lnSpc>
            </a:pPr>
            <a:endParaRPr lang="en-GB" sz="7200" dirty="0"/>
          </a:p>
          <a:p>
            <a:pPr>
              <a:lnSpc>
                <a:spcPct val="120000"/>
              </a:lnSpc>
            </a:pPr>
            <a:endParaRPr lang="en-GB" sz="4500" dirty="0"/>
          </a:p>
          <a:p>
            <a:endParaRPr lang="en-GB" dirty="0"/>
          </a:p>
        </p:txBody>
      </p:sp>
    </p:spTree>
    <p:extLst>
      <p:ext uri="{BB962C8B-B14F-4D97-AF65-F5344CB8AC3E}">
        <p14:creationId xmlns:p14="http://schemas.microsoft.com/office/powerpoint/2010/main" val="498171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ED8B5B-0A93-4549-A354-F0AE7EB9ED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55976" y="5129435"/>
            <a:ext cx="3945632" cy="1351658"/>
          </a:xfrm>
          <a:prstGeom prst="rect">
            <a:avLst/>
          </a:prstGeom>
        </p:spPr>
      </p:pic>
      <p:sp>
        <p:nvSpPr>
          <p:cNvPr id="2" name="Title 1">
            <a:extLst>
              <a:ext uri="{FF2B5EF4-FFF2-40B4-BE49-F238E27FC236}">
                <a16:creationId xmlns:a16="http://schemas.microsoft.com/office/drawing/2014/main" id="{D8656C26-2FF8-4363-A710-FC30A4A49D37}"/>
              </a:ext>
            </a:extLst>
          </p:cNvPr>
          <p:cNvSpPr>
            <a:spLocks noGrp="1"/>
          </p:cNvSpPr>
          <p:nvPr>
            <p:ph type="title"/>
          </p:nvPr>
        </p:nvSpPr>
        <p:spPr>
          <a:xfrm>
            <a:off x="179512" y="188640"/>
            <a:ext cx="8229600" cy="562074"/>
          </a:xfrm>
        </p:spPr>
        <p:txBody>
          <a:bodyPr>
            <a:noAutofit/>
          </a:bodyPr>
          <a:lstStyle/>
          <a:p>
            <a:br>
              <a:rPr lang="en-GB" sz="3000" dirty="0"/>
            </a:br>
            <a:r>
              <a:rPr lang="en-GB" sz="3000" dirty="0"/>
              <a:t>The business benefits of sustainable sourcing</a:t>
            </a:r>
            <a:br>
              <a:rPr lang="en-GB" sz="3000" dirty="0"/>
            </a:br>
            <a:endParaRPr lang="en-GB" sz="3000" dirty="0"/>
          </a:p>
        </p:txBody>
      </p:sp>
      <p:sp>
        <p:nvSpPr>
          <p:cNvPr id="3" name="Content Placeholder 2">
            <a:extLst>
              <a:ext uri="{FF2B5EF4-FFF2-40B4-BE49-F238E27FC236}">
                <a16:creationId xmlns:a16="http://schemas.microsoft.com/office/drawing/2014/main" id="{9DEC9C5A-FC59-46D0-AF9C-5EE69FAC662D}"/>
              </a:ext>
            </a:extLst>
          </p:cNvPr>
          <p:cNvSpPr>
            <a:spLocks noGrp="1"/>
          </p:cNvSpPr>
          <p:nvPr>
            <p:ph idx="1"/>
          </p:nvPr>
        </p:nvSpPr>
        <p:spPr>
          <a:xfrm>
            <a:off x="457200" y="1052736"/>
            <a:ext cx="8229600" cy="4464497"/>
          </a:xfrm>
        </p:spPr>
        <p:txBody>
          <a:bodyPr>
            <a:normAutofit fontScale="62500" lnSpcReduction="20000"/>
          </a:bodyPr>
          <a:lstStyle/>
          <a:p>
            <a:pPr>
              <a:lnSpc>
                <a:spcPct val="120000"/>
              </a:lnSpc>
            </a:pPr>
            <a:r>
              <a:rPr lang="en-GB" dirty="0"/>
              <a:t>Economic - restaurants and hotels under increasing pressure from customers, regulators, investors and tour operators to employ </a:t>
            </a:r>
            <a:r>
              <a:rPr lang="en-GB" b="1" dirty="0"/>
              <a:t>green procurement policies.</a:t>
            </a:r>
          </a:p>
          <a:p>
            <a:pPr>
              <a:lnSpc>
                <a:spcPct val="120000"/>
              </a:lnSpc>
            </a:pPr>
            <a:r>
              <a:rPr lang="en-GB" b="1" dirty="0"/>
              <a:t>Reduced operating costs </a:t>
            </a:r>
            <a:r>
              <a:rPr lang="en-GB" dirty="0"/>
              <a:t>- through bulk buying from local suppliers, demanding reduced packaging, buying seasonally, etc. grow your own produce, costs can be cut even more dramatically.</a:t>
            </a:r>
          </a:p>
          <a:p>
            <a:pPr>
              <a:lnSpc>
                <a:spcPct val="120000"/>
              </a:lnSpc>
            </a:pPr>
            <a:r>
              <a:rPr lang="en-GB" dirty="0"/>
              <a:t>Improved quality of food and service from suppliers </a:t>
            </a:r>
          </a:p>
          <a:p>
            <a:pPr>
              <a:lnSpc>
                <a:spcPct val="120000"/>
              </a:lnSpc>
            </a:pPr>
            <a:r>
              <a:rPr lang="en-GB" dirty="0"/>
              <a:t>Reduces environmental and health risks</a:t>
            </a:r>
          </a:p>
          <a:p>
            <a:pPr>
              <a:lnSpc>
                <a:spcPct val="120000"/>
              </a:lnSpc>
            </a:pPr>
            <a:r>
              <a:rPr lang="en-GB" dirty="0"/>
              <a:t>Better </a:t>
            </a:r>
            <a:r>
              <a:rPr lang="en-GB" b="1" dirty="0"/>
              <a:t>community relationships </a:t>
            </a:r>
            <a:r>
              <a:rPr lang="en-GB" dirty="0"/>
              <a:t>-  increased customer loyalty, improved morale and loyalty among staff. </a:t>
            </a:r>
          </a:p>
          <a:p>
            <a:pPr>
              <a:lnSpc>
                <a:spcPct val="120000"/>
              </a:lnSpc>
            </a:pPr>
            <a:r>
              <a:rPr lang="en-GB" dirty="0"/>
              <a:t>Demonstrate to stakeholders the importance placed on sustainability issues.</a:t>
            </a:r>
          </a:p>
          <a:p>
            <a:endParaRPr lang="en-GB" dirty="0"/>
          </a:p>
        </p:txBody>
      </p:sp>
    </p:spTree>
    <p:extLst>
      <p:ext uri="{BB962C8B-B14F-4D97-AF65-F5344CB8AC3E}">
        <p14:creationId xmlns:p14="http://schemas.microsoft.com/office/powerpoint/2010/main" val="267648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689455B-3D8A-465F-86BB-30C6F7E4FF02}"/>
              </a:ext>
            </a:extLst>
          </p:cNvPr>
          <p:cNvPicPr>
            <a:picLocks noChangeAspect="1"/>
          </p:cNvPicPr>
          <p:nvPr/>
        </p:nvPicPr>
        <p:blipFill>
          <a:blip r:embed="rId2"/>
          <a:stretch>
            <a:fillRect/>
          </a:stretch>
        </p:blipFill>
        <p:spPr>
          <a:xfrm>
            <a:off x="7238835" y="-11998"/>
            <a:ext cx="1905165" cy="1429636"/>
          </a:xfrm>
          <a:prstGeom prst="ellipse">
            <a:avLst/>
          </a:prstGeom>
          <a:ln>
            <a:noFill/>
          </a:ln>
          <a:effectLst>
            <a:softEdge rad="112500"/>
          </a:effectLst>
        </p:spPr>
      </p:pic>
      <p:sp>
        <p:nvSpPr>
          <p:cNvPr id="2" name="Title 1">
            <a:extLst>
              <a:ext uri="{FF2B5EF4-FFF2-40B4-BE49-F238E27FC236}">
                <a16:creationId xmlns:a16="http://schemas.microsoft.com/office/drawing/2014/main" id="{B658E611-920E-4457-9198-0834B766C360}"/>
              </a:ext>
            </a:extLst>
          </p:cNvPr>
          <p:cNvSpPr>
            <a:spLocks noGrp="1"/>
          </p:cNvSpPr>
          <p:nvPr>
            <p:ph type="title"/>
          </p:nvPr>
        </p:nvSpPr>
        <p:spPr>
          <a:xfrm>
            <a:off x="107504" y="197767"/>
            <a:ext cx="7416824" cy="710953"/>
          </a:xfrm>
        </p:spPr>
        <p:txBody>
          <a:bodyPr>
            <a:noAutofit/>
          </a:bodyPr>
          <a:lstStyle/>
          <a:p>
            <a:pPr algn="l"/>
            <a:r>
              <a:rPr lang="en-GB" sz="3200" dirty="0"/>
              <a:t>Hotels embracing Sustainable practices</a:t>
            </a:r>
          </a:p>
        </p:txBody>
      </p:sp>
      <p:sp>
        <p:nvSpPr>
          <p:cNvPr id="3" name="Content Placeholder 2">
            <a:extLst>
              <a:ext uri="{FF2B5EF4-FFF2-40B4-BE49-F238E27FC236}">
                <a16:creationId xmlns:a16="http://schemas.microsoft.com/office/drawing/2014/main" id="{F27F5AC3-5B8D-4A96-95E1-EC3A9C715999}"/>
              </a:ext>
            </a:extLst>
          </p:cNvPr>
          <p:cNvSpPr>
            <a:spLocks noGrp="1"/>
          </p:cNvSpPr>
          <p:nvPr>
            <p:ph idx="1"/>
          </p:nvPr>
        </p:nvSpPr>
        <p:spPr>
          <a:xfrm>
            <a:off x="115358" y="1268760"/>
            <a:ext cx="3582970" cy="4392488"/>
          </a:xfrm>
        </p:spPr>
        <p:txBody>
          <a:bodyPr/>
          <a:lstStyle/>
          <a:p>
            <a:r>
              <a:rPr lang="en-GB" sz="2400" dirty="0"/>
              <a:t>Hilton international – ‘</a:t>
            </a:r>
            <a:r>
              <a:rPr lang="en-GB" sz="2400" b="1" dirty="0"/>
              <a:t>Travel with Purpose</a:t>
            </a:r>
            <a:r>
              <a:rPr lang="en-GB" sz="2400" dirty="0"/>
              <a:t>’</a:t>
            </a:r>
          </a:p>
          <a:p>
            <a:r>
              <a:rPr lang="en-GB" sz="2400" dirty="0"/>
              <a:t>Marriott Group – </a:t>
            </a:r>
            <a:r>
              <a:rPr lang="en-GB" sz="2400" b="1" dirty="0"/>
              <a:t>Swerve 360</a:t>
            </a:r>
          </a:p>
          <a:p>
            <a:r>
              <a:rPr lang="en-GB" sz="2400" dirty="0"/>
              <a:t>Premier Inn –  </a:t>
            </a:r>
            <a:r>
              <a:rPr lang="en-GB" sz="2400" b="1" dirty="0"/>
              <a:t>‘Force for Good’</a:t>
            </a:r>
          </a:p>
          <a:p>
            <a:r>
              <a:rPr lang="en-GB" sz="2400" dirty="0"/>
              <a:t>IHG -  </a:t>
            </a:r>
            <a:r>
              <a:rPr lang="en-GB" sz="2400" b="1" dirty="0"/>
              <a:t>Green Engage</a:t>
            </a:r>
          </a:p>
          <a:p>
            <a:endParaRPr lang="en-GB" dirty="0"/>
          </a:p>
        </p:txBody>
      </p:sp>
      <p:pic>
        <p:nvPicPr>
          <p:cNvPr id="4" name="Picture 3">
            <a:extLst>
              <a:ext uri="{FF2B5EF4-FFF2-40B4-BE49-F238E27FC236}">
                <a16:creationId xmlns:a16="http://schemas.microsoft.com/office/drawing/2014/main" id="{9EB1B59B-F6D8-4257-95AB-2BA98CD10745}"/>
              </a:ext>
            </a:extLst>
          </p:cNvPr>
          <p:cNvPicPr>
            <a:picLocks noChangeAspect="1"/>
          </p:cNvPicPr>
          <p:nvPr/>
        </p:nvPicPr>
        <p:blipFill>
          <a:blip r:embed="rId3"/>
          <a:stretch>
            <a:fillRect/>
          </a:stretch>
        </p:blipFill>
        <p:spPr>
          <a:xfrm>
            <a:off x="3923929" y="1118486"/>
            <a:ext cx="4852866" cy="4542762"/>
          </a:xfrm>
          <a:prstGeom prst="rect">
            <a:avLst/>
          </a:prstGeom>
        </p:spPr>
      </p:pic>
    </p:spTree>
    <p:extLst>
      <p:ext uri="{BB962C8B-B14F-4D97-AF65-F5344CB8AC3E}">
        <p14:creationId xmlns:p14="http://schemas.microsoft.com/office/powerpoint/2010/main" val="35123487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22472EB-691C-4D07-974B-5C8A568C0C4A}"/>
              </a:ext>
            </a:extLst>
          </p:cNvPr>
          <p:cNvPicPr>
            <a:picLocks noChangeAspect="1"/>
          </p:cNvPicPr>
          <p:nvPr/>
        </p:nvPicPr>
        <p:blipFill>
          <a:blip r:embed="rId2"/>
          <a:stretch>
            <a:fillRect/>
          </a:stretch>
        </p:blipFill>
        <p:spPr>
          <a:xfrm>
            <a:off x="2115099" y="1196752"/>
            <a:ext cx="4913802" cy="3304318"/>
          </a:xfrm>
          <a:prstGeom prst="rect">
            <a:avLst/>
          </a:prstGeom>
        </p:spPr>
      </p:pic>
    </p:spTree>
    <p:extLst>
      <p:ext uri="{BB962C8B-B14F-4D97-AF65-F5344CB8AC3E}">
        <p14:creationId xmlns:p14="http://schemas.microsoft.com/office/powerpoint/2010/main" val="25194897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BC9F2F-5A5A-4641-9D46-F62953C15ADD}"/>
              </a:ext>
            </a:extLst>
          </p:cNvPr>
          <p:cNvPicPr>
            <a:picLocks noChangeAspect="1"/>
          </p:cNvPicPr>
          <p:nvPr/>
        </p:nvPicPr>
        <p:blipFill>
          <a:blip r:embed="rId2"/>
          <a:stretch>
            <a:fillRect/>
          </a:stretch>
        </p:blipFill>
        <p:spPr>
          <a:xfrm>
            <a:off x="1840755" y="1196752"/>
            <a:ext cx="5462489" cy="3322608"/>
          </a:xfrm>
          <a:prstGeom prst="rect">
            <a:avLst/>
          </a:prstGeom>
        </p:spPr>
      </p:pic>
    </p:spTree>
    <p:extLst>
      <p:ext uri="{BB962C8B-B14F-4D97-AF65-F5344CB8AC3E}">
        <p14:creationId xmlns:p14="http://schemas.microsoft.com/office/powerpoint/2010/main" val="10449480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7EC7A61-4C22-46D5-AA48-42CAED656BD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46302" y="836712"/>
            <a:ext cx="2464336" cy="2020056"/>
          </a:xfrm>
          <a:prstGeom prst="rect">
            <a:avLst/>
          </a:prstGeom>
          <a:ln>
            <a:noFill/>
          </a:ln>
          <a:effectLst>
            <a:softEdge rad="112500"/>
          </a:effectLst>
        </p:spPr>
      </p:pic>
      <p:sp>
        <p:nvSpPr>
          <p:cNvPr id="2" name="Title 1">
            <a:extLst>
              <a:ext uri="{FF2B5EF4-FFF2-40B4-BE49-F238E27FC236}">
                <a16:creationId xmlns:a16="http://schemas.microsoft.com/office/drawing/2014/main" id="{D5AA3731-BFB0-4F3C-A241-BEC3148E9B68}"/>
              </a:ext>
            </a:extLst>
          </p:cNvPr>
          <p:cNvSpPr>
            <a:spLocks noGrp="1"/>
          </p:cNvSpPr>
          <p:nvPr>
            <p:ph type="title"/>
          </p:nvPr>
        </p:nvSpPr>
        <p:spPr>
          <a:xfrm>
            <a:off x="457200" y="274638"/>
            <a:ext cx="8229600" cy="778098"/>
          </a:xfrm>
        </p:spPr>
        <p:txBody>
          <a:bodyPr/>
          <a:lstStyle/>
          <a:p>
            <a:pPr algn="l"/>
            <a:r>
              <a:rPr lang="en-GB" dirty="0"/>
              <a:t>Pay Attention too…….</a:t>
            </a:r>
          </a:p>
        </p:txBody>
      </p:sp>
      <p:sp>
        <p:nvSpPr>
          <p:cNvPr id="3" name="Content Placeholder 2">
            <a:extLst>
              <a:ext uri="{FF2B5EF4-FFF2-40B4-BE49-F238E27FC236}">
                <a16:creationId xmlns:a16="http://schemas.microsoft.com/office/drawing/2014/main" id="{46BB0908-27C7-41F3-8C8C-7DC8F5AA3AD7}"/>
              </a:ext>
            </a:extLst>
          </p:cNvPr>
          <p:cNvSpPr>
            <a:spLocks noGrp="1"/>
          </p:cNvSpPr>
          <p:nvPr>
            <p:ph idx="1"/>
          </p:nvPr>
        </p:nvSpPr>
        <p:spPr>
          <a:xfrm>
            <a:off x="282338" y="1211138"/>
            <a:ext cx="6305886" cy="4536504"/>
          </a:xfrm>
        </p:spPr>
        <p:txBody>
          <a:bodyPr>
            <a:normAutofit fontScale="70000" lnSpcReduction="20000"/>
          </a:bodyPr>
          <a:lstStyle/>
          <a:p>
            <a:pPr marL="0" indent="0">
              <a:buNone/>
            </a:pPr>
            <a:r>
              <a:rPr lang="en-GB" dirty="0"/>
              <a:t>Whilst watching the following videos I would like you to make notes about the following so that we can discuss:</a:t>
            </a:r>
          </a:p>
          <a:p>
            <a:endParaRPr lang="en-GB" dirty="0"/>
          </a:p>
          <a:p>
            <a:r>
              <a:rPr lang="en-GB" dirty="0"/>
              <a:t>Note some of the </a:t>
            </a:r>
            <a:r>
              <a:rPr lang="en-GB" b="1" dirty="0"/>
              <a:t>sustainability</a:t>
            </a:r>
            <a:r>
              <a:rPr lang="en-GB" dirty="0"/>
              <a:t> practices</a:t>
            </a:r>
          </a:p>
          <a:p>
            <a:r>
              <a:rPr lang="en-GB" dirty="0"/>
              <a:t>Note down some of the </a:t>
            </a:r>
            <a:r>
              <a:rPr lang="en-GB" b="1" dirty="0"/>
              <a:t>authentic </a:t>
            </a:r>
            <a:r>
              <a:rPr lang="en-GB" dirty="0"/>
              <a:t>offerings for the guests</a:t>
            </a:r>
          </a:p>
          <a:p>
            <a:r>
              <a:rPr lang="en-GB" dirty="0"/>
              <a:t>Note down some of the </a:t>
            </a:r>
            <a:r>
              <a:rPr lang="en-GB" b="1" dirty="0"/>
              <a:t>personalisation, </a:t>
            </a:r>
            <a:r>
              <a:rPr lang="en-GB" dirty="0"/>
              <a:t>original offerings as part of the guest services.</a:t>
            </a:r>
          </a:p>
          <a:p>
            <a:r>
              <a:rPr lang="en-GB" dirty="0"/>
              <a:t>Note down </a:t>
            </a:r>
            <a:r>
              <a:rPr lang="en-GB" b="1" dirty="0"/>
              <a:t>One of a kind experiences </a:t>
            </a:r>
            <a:r>
              <a:rPr lang="en-GB" dirty="0"/>
              <a:t>as part of the guest services</a:t>
            </a:r>
          </a:p>
          <a:p>
            <a:r>
              <a:rPr lang="en-GB" dirty="0"/>
              <a:t>Note down </a:t>
            </a:r>
            <a:r>
              <a:rPr lang="en-GB" b="1" dirty="0"/>
              <a:t>trends or customer needs </a:t>
            </a:r>
            <a:r>
              <a:rPr lang="en-GB" dirty="0"/>
              <a:t>that are being mentioned and addressed.</a:t>
            </a:r>
          </a:p>
          <a:p>
            <a:r>
              <a:rPr lang="en-GB" dirty="0"/>
              <a:t>Links to travel, tourism, events and leisure.</a:t>
            </a:r>
          </a:p>
          <a:p>
            <a:endParaRPr lang="en-GB" dirty="0"/>
          </a:p>
          <a:p>
            <a:endParaRPr lang="en-GB" dirty="0"/>
          </a:p>
          <a:p>
            <a:endParaRPr lang="en-GB" dirty="0"/>
          </a:p>
        </p:txBody>
      </p:sp>
    </p:spTree>
    <p:extLst>
      <p:ext uri="{BB962C8B-B14F-4D97-AF65-F5344CB8AC3E}">
        <p14:creationId xmlns:p14="http://schemas.microsoft.com/office/powerpoint/2010/main" val="9136326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D31CA2-2AF2-4950-8CAB-A0C6D708639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16608" y="2695693"/>
            <a:ext cx="4005470" cy="3004103"/>
          </a:xfrm>
          <a:prstGeom prst="ellipse">
            <a:avLst/>
          </a:prstGeom>
          <a:ln>
            <a:noFill/>
          </a:ln>
          <a:effectLst>
            <a:softEdge rad="112500"/>
          </a:effectLst>
        </p:spPr>
      </p:pic>
      <p:sp>
        <p:nvSpPr>
          <p:cNvPr id="2" name="Title 1">
            <a:extLst>
              <a:ext uri="{FF2B5EF4-FFF2-40B4-BE49-F238E27FC236}">
                <a16:creationId xmlns:a16="http://schemas.microsoft.com/office/drawing/2014/main" id="{A1D04A0A-F75F-481D-8A7E-33589560D5D2}"/>
              </a:ext>
            </a:extLst>
          </p:cNvPr>
          <p:cNvSpPr>
            <a:spLocks noGrp="1"/>
          </p:cNvSpPr>
          <p:nvPr>
            <p:ph type="title"/>
          </p:nvPr>
        </p:nvSpPr>
        <p:spPr/>
        <p:txBody>
          <a:bodyPr/>
          <a:lstStyle/>
          <a:p>
            <a:r>
              <a:rPr lang="en-GB" dirty="0"/>
              <a:t>The Brando, French Polynesia </a:t>
            </a:r>
          </a:p>
        </p:txBody>
      </p:sp>
      <p:sp>
        <p:nvSpPr>
          <p:cNvPr id="3" name="Content Placeholder 2">
            <a:extLst>
              <a:ext uri="{FF2B5EF4-FFF2-40B4-BE49-F238E27FC236}">
                <a16:creationId xmlns:a16="http://schemas.microsoft.com/office/drawing/2014/main" id="{2277C650-5EB3-4038-A217-B17493B85802}"/>
              </a:ext>
            </a:extLst>
          </p:cNvPr>
          <p:cNvSpPr>
            <a:spLocks noGrp="1"/>
          </p:cNvSpPr>
          <p:nvPr>
            <p:ph idx="1"/>
          </p:nvPr>
        </p:nvSpPr>
        <p:spPr/>
        <p:txBody>
          <a:bodyPr/>
          <a:lstStyle/>
          <a:p>
            <a:r>
              <a:rPr lang="en-GB" dirty="0">
                <a:hlinkClick r:id="rId5"/>
              </a:rPr>
              <a:t>https://online.clickview.co.uk/exchange/videos/8999114/series-2-episode-1-the-brando-french-polynesia</a:t>
            </a:r>
            <a:endParaRPr lang="en-GB" dirty="0"/>
          </a:p>
          <a:p>
            <a:r>
              <a:rPr lang="en-GB" dirty="0"/>
              <a:t>Sustainability –</a:t>
            </a:r>
          </a:p>
          <a:p>
            <a:r>
              <a:rPr lang="en-GB" dirty="0"/>
              <a:t> a self-sufficient island by the </a:t>
            </a:r>
            <a:br>
              <a:rPr lang="en-GB" dirty="0"/>
            </a:br>
            <a:r>
              <a:rPr lang="en-GB" dirty="0"/>
              <a:t>visionary Marlon Brando.</a:t>
            </a:r>
          </a:p>
          <a:p>
            <a:endParaRPr lang="en-GB" dirty="0"/>
          </a:p>
        </p:txBody>
      </p:sp>
    </p:spTree>
    <p:extLst>
      <p:ext uri="{BB962C8B-B14F-4D97-AF65-F5344CB8AC3E}">
        <p14:creationId xmlns:p14="http://schemas.microsoft.com/office/powerpoint/2010/main" val="27299909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53A3379-88A3-4EB3-99DD-E8E20091298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40371" y="-171400"/>
            <a:ext cx="3511467" cy="2633600"/>
          </a:xfrm>
          <a:prstGeom prst="ellipse">
            <a:avLst/>
          </a:prstGeom>
          <a:ln>
            <a:noFill/>
          </a:ln>
          <a:effectLst>
            <a:softEdge rad="112500"/>
          </a:effectLst>
        </p:spPr>
      </p:pic>
      <p:sp>
        <p:nvSpPr>
          <p:cNvPr id="6" name="TextBox 5">
            <a:extLst>
              <a:ext uri="{FF2B5EF4-FFF2-40B4-BE49-F238E27FC236}">
                <a16:creationId xmlns:a16="http://schemas.microsoft.com/office/drawing/2014/main" id="{0C2D6320-A4EE-4AE4-B182-ADFB14E1C2CA}"/>
              </a:ext>
            </a:extLst>
          </p:cNvPr>
          <p:cNvSpPr txBox="1"/>
          <p:nvPr/>
        </p:nvSpPr>
        <p:spPr>
          <a:xfrm>
            <a:off x="5555998" y="6858000"/>
            <a:ext cx="3588001" cy="230832"/>
          </a:xfrm>
          <a:prstGeom prst="rect">
            <a:avLst/>
          </a:prstGeom>
          <a:noFill/>
        </p:spPr>
        <p:txBody>
          <a:bodyPr wrap="square" rtlCol="0">
            <a:spAutoFit/>
          </a:bodyPr>
          <a:lstStyle/>
          <a:p>
            <a:r>
              <a:rPr lang="en-GB" sz="900">
                <a:hlinkClick r:id="rId3" tooltip="http://www.adventuresofalondonkiwi.com/2017/07/our-stay-at-luxurious-bovey-castle.html"/>
              </a:rPr>
              <a:t>This Photo</a:t>
            </a:r>
            <a:r>
              <a:rPr lang="en-GB" sz="900"/>
              <a:t> by Unknown Author is licensed under </a:t>
            </a:r>
            <a:r>
              <a:rPr lang="en-GB" sz="900">
                <a:hlinkClick r:id="rId4" tooltip="https://creativecommons.org/licenses/by/3.0/"/>
              </a:rPr>
              <a:t>CC BY</a:t>
            </a:r>
            <a:endParaRPr lang="en-GB" sz="900"/>
          </a:p>
        </p:txBody>
      </p:sp>
      <p:sp>
        <p:nvSpPr>
          <p:cNvPr id="3" name="Content Placeholder 2">
            <a:extLst>
              <a:ext uri="{FF2B5EF4-FFF2-40B4-BE49-F238E27FC236}">
                <a16:creationId xmlns:a16="http://schemas.microsoft.com/office/drawing/2014/main" id="{13453A1C-6BF5-43E2-8878-05817EF9F465}"/>
              </a:ext>
            </a:extLst>
          </p:cNvPr>
          <p:cNvSpPr>
            <a:spLocks noGrp="1"/>
          </p:cNvSpPr>
          <p:nvPr>
            <p:ph idx="1"/>
          </p:nvPr>
        </p:nvSpPr>
        <p:spPr>
          <a:xfrm>
            <a:off x="0" y="1097868"/>
            <a:ext cx="6923112" cy="4491372"/>
          </a:xfrm>
        </p:spPr>
        <p:txBody>
          <a:bodyPr>
            <a:normAutofit/>
          </a:bodyPr>
          <a:lstStyle/>
          <a:p>
            <a:r>
              <a:rPr lang="en-GB" dirty="0">
                <a:hlinkClick r:id="rId5"/>
              </a:rPr>
              <a:t>Bovey Castle :</a:t>
            </a:r>
          </a:p>
          <a:p>
            <a:r>
              <a:rPr lang="en-GB" dirty="0">
                <a:hlinkClick r:id="rId6"/>
              </a:rPr>
              <a:t>https://clickv.ie/w/MJEo</a:t>
            </a:r>
            <a:endParaRPr lang="en-GB" dirty="0"/>
          </a:p>
          <a:p>
            <a:endParaRPr lang="en-GB" dirty="0"/>
          </a:p>
          <a:p>
            <a:r>
              <a:rPr lang="en-GB" dirty="0">
                <a:hlinkClick r:id="rId7"/>
              </a:rPr>
              <a:t>Inside The World's </a:t>
            </a:r>
            <a:r>
              <a:rPr lang="en-GB" dirty="0">
                <a:hlinkClick r:id="" action="ppaction://noaction"/>
              </a:rPr>
              <a:t>Poshest: Balmoral Hotel</a:t>
            </a:r>
          </a:p>
          <a:p>
            <a:r>
              <a:rPr lang="en-GB" dirty="0">
                <a:hlinkClick r:id="" action="ppaction://noaction"/>
              </a:rPr>
              <a:t> </a:t>
            </a:r>
            <a:endParaRPr lang="en-GB" dirty="0"/>
          </a:p>
        </p:txBody>
      </p:sp>
      <p:pic>
        <p:nvPicPr>
          <p:cNvPr id="8" name="Picture 7">
            <a:extLst>
              <a:ext uri="{FF2B5EF4-FFF2-40B4-BE49-F238E27FC236}">
                <a16:creationId xmlns:a16="http://schemas.microsoft.com/office/drawing/2014/main" id="{2F9E9303-12DF-41D8-8098-402DE91FD8B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157838" y="3036540"/>
            <a:ext cx="2794000" cy="2552700"/>
          </a:xfrm>
          <a:prstGeom prst="ellipse">
            <a:avLst/>
          </a:prstGeom>
          <a:ln>
            <a:noFill/>
          </a:ln>
          <a:effectLst>
            <a:softEdge rad="112500"/>
          </a:effectLst>
        </p:spPr>
      </p:pic>
    </p:spTree>
    <p:extLst>
      <p:ext uri="{BB962C8B-B14F-4D97-AF65-F5344CB8AC3E}">
        <p14:creationId xmlns:p14="http://schemas.microsoft.com/office/powerpoint/2010/main" val="33363275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4FF45-1BF9-4667-85C1-8495902EC342}"/>
              </a:ext>
            </a:extLst>
          </p:cNvPr>
          <p:cNvSpPr>
            <a:spLocks noGrp="1"/>
          </p:cNvSpPr>
          <p:nvPr>
            <p:ph type="title"/>
          </p:nvPr>
        </p:nvSpPr>
        <p:spPr>
          <a:xfrm>
            <a:off x="1309124" y="3635440"/>
            <a:ext cx="6172200" cy="857250"/>
          </a:xfrm>
        </p:spPr>
        <p:txBody>
          <a:bodyPr>
            <a:normAutofit fontScale="90000"/>
          </a:bodyPr>
          <a:lstStyle/>
          <a:p>
            <a:r>
              <a:rPr lang="en-GB" dirty="0"/>
              <a:t>Lets discuss what you think about this?</a:t>
            </a:r>
          </a:p>
        </p:txBody>
      </p:sp>
      <p:pic>
        <p:nvPicPr>
          <p:cNvPr id="4" name="Content Placeholder 3">
            <a:extLst>
              <a:ext uri="{FF2B5EF4-FFF2-40B4-BE49-F238E27FC236}">
                <a16:creationId xmlns:a16="http://schemas.microsoft.com/office/drawing/2014/main" id="{CC24A97F-0D83-4EA6-9D10-C4505C39DA64}"/>
              </a:ext>
            </a:extLst>
          </p:cNvPr>
          <p:cNvPicPr>
            <a:picLocks noGrp="1" noChangeAspect="1"/>
          </p:cNvPicPr>
          <p:nvPr>
            <p:ph idx="1"/>
          </p:nvPr>
        </p:nvPicPr>
        <p:blipFill>
          <a:blip r:embed="rId2"/>
          <a:stretch>
            <a:fillRect/>
          </a:stretch>
        </p:blipFill>
        <p:spPr>
          <a:xfrm>
            <a:off x="2879475" y="1493051"/>
            <a:ext cx="3031499" cy="1847248"/>
          </a:xfrm>
          <a:prstGeom prst="rect">
            <a:avLst/>
          </a:prstGeom>
        </p:spPr>
      </p:pic>
    </p:spTree>
    <p:extLst>
      <p:ext uri="{BB962C8B-B14F-4D97-AF65-F5344CB8AC3E}">
        <p14:creationId xmlns:p14="http://schemas.microsoft.com/office/powerpoint/2010/main" val="11911604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7767"/>
            <a:ext cx="8229600" cy="1143000"/>
          </a:xfrm>
        </p:spPr>
        <p:txBody>
          <a:bodyPr/>
          <a:lstStyle/>
          <a:p>
            <a:pPr algn="l"/>
            <a:r>
              <a:rPr lang="en-GB" dirty="0"/>
              <a:t>Finally….</a:t>
            </a:r>
          </a:p>
        </p:txBody>
      </p:sp>
      <p:sp>
        <p:nvSpPr>
          <p:cNvPr id="3" name="Content Placeholder 2"/>
          <p:cNvSpPr>
            <a:spLocks noGrp="1"/>
          </p:cNvSpPr>
          <p:nvPr>
            <p:ph idx="1"/>
          </p:nvPr>
        </p:nvSpPr>
        <p:spPr/>
        <p:txBody>
          <a:bodyPr>
            <a:normAutofit fontScale="92500" lnSpcReduction="20000"/>
          </a:bodyPr>
          <a:lstStyle/>
          <a:p>
            <a:r>
              <a:rPr lang="en-GB" dirty="0"/>
              <a:t>Presentation next week </a:t>
            </a:r>
            <a:r>
              <a:rPr lang="en-GB" dirty="0">
                <a:sym typeface="Wingdings" panose="05000000000000000000" pitchFamily="2" charset="2"/>
              </a:rPr>
              <a:t></a:t>
            </a:r>
          </a:p>
          <a:p>
            <a:r>
              <a:rPr lang="en-GB" dirty="0">
                <a:sym typeface="Wingdings" panose="05000000000000000000" pitchFamily="2" charset="2"/>
              </a:rPr>
              <a:t>Everyone is to come to class and from there we will each sped the 10 minutes presenting our requirement by sharing their screen and power point slides</a:t>
            </a:r>
          </a:p>
          <a:p>
            <a:r>
              <a:rPr lang="en-GB" dirty="0">
                <a:sym typeface="Wingdings" panose="05000000000000000000" pitchFamily="2" charset="2"/>
              </a:rPr>
              <a:t>This is 50% of you overall mark – very important to A) turn up</a:t>
            </a:r>
          </a:p>
          <a:p>
            <a:r>
              <a:rPr lang="en-GB" dirty="0"/>
              <a:t>B) answer all requirements</a:t>
            </a:r>
          </a:p>
          <a:p>
            <a:r>
              <a:rPr lang="en-GB" dirty="0"/>
              <a:t>Good Luck !</a:t>
            </a:r>
          </a:p>
        </p:txBody>
      </p:sp>
    </p:spTree>
    <p:extLst>
      <p:ext uri="{BB962C8B-B14F-4D97-AF65-F5344CB8AC3E}">
        <p14:creationId xmlns:p14="http://schemas.microsoft.com/office/powerpoint/2010/main" val="20391256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1CD77-43D2-48ED-BF8C-A6A4F6A2A4C0}"/>
              </a:ext>
            </a:extLst>
          </p:cNvPr>
          <p:cNvSpPr>
            <a:spLocks noGrp="1"/>
          </p:cNvSpPr>
          <p:nvPr>
            <p:ph type="title"/>
          </p:nvPr>
        </p:nvSpPr>
        <p:spPr/>
        <p:txBody>
          <a:bodyPr>
            <a:normAutofit/>
          </a:bodyPr>
          <a:lstStyle/>
          <a:p>
            <a:pPr algn="l"/>
            <a:r>
              <a:rPr lang="en-GB" sz="3200" dirty="0"/>
              <a:t>References</a:t>
            </a:r>
          </a:p>
        </p:txBody>
      </p:sp>
      <p:sp>
        <p:nvSpPr>
          <p:cNvPr id="3" name="Content Placeholder 2">
            <a:extLst>
              <a:ext uri="{FF2B5EF4-FFF2-40B4-BE49-F238E27FC236}">
                <a16:creationId xmlns:a16="http://schemas.microsoft.com/office/drawing/2014/main" id="{6E2297E9-6068-46C5-9600-C7538B5CEB31}"/>
              </a:ext>
            </a:extLst>
          </p:cNvPr>
          <p:cNvSpPr>
            <a:spLocks noGrp="1"/>
          </p:cNvSpPr>
          <p:nvPr>
            <p:ph idx="1"/>
          </p:nvPr>
        </p:nvSpPr>
        <p:spPr>
          <a:xfrm>
            <a:off x="251520" y="1268760"/>
            <a:ext cx="8229600" cy="3917032"/>
          </a:xfrm>
        </p:spPr>
        <p:txBody>
          <a:bodyPr>
            <a:normAutofit fontScale="85000" lnSpcReduction="20000"/>
          </a:bodyPr>
          <a:lstStyle/>
          <a:p>
            <a:r>
              <a:rPr lang="en-GB" sz="2000" dirty="0"/>
              <a:t>Hospitality Technology. 2020. Robots In Hospitality: Five Trends On The Horizon. [online] Available at: https://hospitalitytech.com/robots-hospitality-five-trends-horizon [Accessed 18 October 2020].</a:t>
            </a:r>
          </a:p>
          <a:p>
            <a:r>
              <a:rPr lang="en-GB" sz="2000" dirty="0"/>
              <a:t>Jacobsen, M., 2020. The Top 4 Hospitality Industry Trends In 2020. [online] Blog.egecarpets.com. Available at: https://blog.egecarpets.com/explore/travel-and-hospitality-trends-2020 [Accessed 6 February 2021].</a:t>
            </a:r>
          </a:p>
          <a:p>
            <a:r>
              <a:rPr lang="en-GB" sz="2000" dirty="0"/>
              <a:t>SiteMinder. 2019. Hotel trends: The biggest indicators in the hotel and hospitality industry. [online] Available at: https://www.siteminder.com/r/hotel-trends-hotel-hospitality-industry/[Accessed 6 February 2021].</a:t>
            </a:r>
          </a:p>
          <a:p>
            <a:r>
              <a:rPr lang="en-GB" sz="2000" dirty="0"/>
              <a:t>Solomon, M., 2019. Heart of Hospitality. (New York) : SELECT books INC.</a:t>
            </a:r>
          </a:p>
          <a:p>
            <a:r>
              <a:rPr lang="en-GB" sz="2000" b="1" dirty="0"/>
              <a:t>Online: </a:t>
            </a:r>
            <a:r>
              <a:rPr lang="en-GB" sz="2000" dirty="0"/>
              <a:t>https://www.cntraveller.com/gallery/sustainable-hotels-uk (accessed 18 October 2020)</a:t>
            </a:r>
          </a:p>
          <a:p>
            <a:r>
              <a:rPr lang="en-GB" sz="2000" dirty="0">
                <a:hlinkClick r:id="rId2"/>
              </a:rPr>
              <a:t>https://www.premierinn.com/gb/en/why/force-for-good.html</a:t>
            </a:r>
            <a:endParaRPr lang="en-GB" sz="2000" dirty="0"/>
          </a:p>
          <a:p>
            <a:r>
              <a:rPr lang="en-GB" sz="2000" dirty="0">
                <a:hlinkClick r:id="rId3"/>
              </a:rPr>
              <a:t>https://serve360.marriott.com/</a:t>
            </a:r>
            <a:endParaRPr lang="en-GB" sz="2000" dirty="0"/>
          </a:p>
          <a:p>
            <a:r>
              <a:rPr lang="en-GB" sz="2000" dirty="0">
                <a:hlinkClick r:id="rId4"/>
              </a:rPr>
              <a:t>https://cr.hilton.com/</a:t>
            </a:r>
            <a:endParaRPr lang="en-GB" sz="2000" dirty="0"/>
          </a:p>
          <a:p>
            <a:r>
              <a:rPr lang="en-GB" sz="2000" dirty="0">
                <a:hlinkClick r:id="rId5"/>
              </a:rPr>
              <a:t>https://www.ihg.com/content/gb/en/about/corporate-responsibility</a:t>
            </a:r>
            <a:endParaRPr lang="en-GB" sz="2000" dirty="0"/>
          </a:p>
          <a:p>
            <a:endParaRPr lang="en-GB" sz="2000" dirty="0"/>
          </a:p>
          <a:p>
            <a:endParaRPr lang="en-GB" sz="2000" dirty="0"/>
          </a:p>
          <a:p>
            <a:endParaRPr lang="en-GB" dirty="0"/>
          </a:p>
        </p:txBody>
      </p:sp>
    </p:spTree>
    <p:extLst>
      <p:ext uri="{BB962C8B-B14F-4D97-AF65-F5344CB8AC3E}">
        <p14:creationId xmlns:p14="http://schemas.microsoft.com/office/powerpoint/2010/main" val="4299449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3E4129E1942A84CA5D85470FB25F56B" ma:contentTypeVersion="4" ma:contentTypeDescription="Create a new document." ma:contentTypeScope="" ma:versionID="27a9905e4b6528ca8d0844120f09af53">
  <xsd:schema xmlns:xsd="http://www.w3.org/2001/XMLSchema" xmlns:xs="http://www.w3.org/2001/XMLSchema" xmlns:p="http://schemas.microsoft.com/office/2006/metadata/properties" xmlns:ns2="d0c16ae7-32b4-4740-b0a7-dfd26a9ffd57" targetNamespace="http://schemas.microsoft.com/office/2006/metadata/properties" ma:root="true" ma:fieldsID="0775bea60b7b898ec0c34674b7639abc" ns2:_="">
    <xsd:import namespace="d0c16ae7-32b4-4740-b0a7-dfd26a9ffd5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c16ae7-32b4-4740-b0a7-dfd26a9ffd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C53E74BF-3F44-4311-BCF5-C3D1825EFF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c16ae7-32b4-4740-b0a7-dfd26a9ffd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d0c16ae7-32b4-4740-b0a7-dfd26a9ffd57"/>
    <ds:schemaRef ds:uri="http://schemas.microsoft.com/office/2006/documentManagement/typ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4235</Words>
  <Application>Microsoft Office PowerPoint</Application>
  <PresentationFormat>On-screen Show (4:3)</PresentationFormat>
  <Paragraphs>222</Paragraphs>
  <Slides>38</Slides>
  <Notes>2</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Myriad Pro</vt:lpstr>
      <vt:lpstr>Arial</vt:lpstr>
      <vt:lpstr>Calibri</vt:lpstr>
      <vt:lpstr>Lato</vt:lpstr>
      <vt:lpstr>20140311PresentationUWTSDTemplate</vt:lpstr>
      <vt:lpstr>Trends in Hospitality</vt:lpstr>
      <vt:lpstr>Lets recap……</vt:lpstr>
      <vt:lpstr>Overview</vt:lpstr>
      <vt:lpstr>Different types of guests</vt:lpstr>
      <vt:lpstr>Consumer demands</vt:lpstr>
      <vt:lpstr>Hospitality Trends</vt:lpstr>
      <vt:lpstr>Germany’s first climate positive hotel : Sustainability: [a complex term for an integral lifestyle serving not the ego but the world; a lever to stop climate change. When widely spread, it guarantees long-lasting harmony and literally a sound sleep]</vt:lpstr>
      <vt:lpstr>PowerPoint Presentation</vt:lpstr>
      <vt:lpstr>Market trends of the 21st Century</vt:lpstr>
      <vt:lpstr>Marriott Mobile Key</vt:lpstr>
      <vt:lpstr>New technology in hospitality</vt:lpstr>
      <vt:lpstr> The most important tech trends </vt:lpstr>
      <vt:lpstr>Alexa for Hospitality video</vt:lpstr>
      <vt:lpstr>Robotics in hospitality</vt:lpstr>
      <vt:lpstr>Robots V Humans</vt:lpstr>
      <vt:lpstr>Robots Take Over Luggage Duties at Sheraton Los Angeles San Gabriel</vt:lpstr>
      <vt:lpstr> What are the trends in hospitality and tourism? </vt:lpstr>
      <vt:lpstr>Hotel trends</vt:lpstr>
      <vt:lpstr>PowerPoint Presentation</vt:lpstr>
      <vt:lpstr>PowerPoint Presentation</vt:lpstr>
      <vt:lpstr>Hospitality trends: Prominence of wellness travel</vt:lpstr>
      <vt:lpstr>PowerPoint Presentation</vt:lpstr>
      <vt:lpstr> Trends in the hotel industry that lasted </vt:lpstr>
      <vt:lpstr> Hotel industry news trends: Traveller behaviour </vt:lpstr>
      <vt:lpstr>Future trends beyond….</vt:lpstr>
      <vt:lpstr>Future trends</vt:lpstr>
      <vt:lpstr>Lets discuss what you think about this?</vt:lpstr>
      <vt:lpstr>Sustainable (greening) good practice. </vt:lpstr>
      <vt:lpstr> The business benefits of sustainable sourcing </vt:lpstr>
      <vt:lpstr>Hotels embracing Sustainable practices</vt:lpstr>
      <vt:lpstr>PowerPoint Presentation</vt:lpstr>
      <vt:lpstr>PowerPoint Presentation</vt:lpstr>
      <vt:lpstr>Pay Attention too…….</vt:lpstr>
      <vt:lpstr>The Brando, French Polynesia </vt:lpstr>
      <vt:lpstr>PowerPoint Presentation</vt:lpstr>
      <vt:lpstr>Lets discuss what you think about this?</vt:lpstr>
      <vt:lpstr>Finally….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Trends in Hospitality</dc:title>
  <dc:creator>Deborah Jenkins</dc:creator>
  <cp:lastModifiedBy>Deborah Jenkins</cp:lastModifiedBy>
  <cp:revision>3</cp:revision>
  <dcterms:created xsi:type="dcterms:W3CDTF">2021-02-06T17:49:19Z</dcterms:created>
  <dcterms:modified xsi:type="dcterms:W3CDTF">2023-01-27T11:00:24Z</dcterms:modified>
</cp:coreProperties>
</file>