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handoutMasterIdLst>
    <p:handoutMasterId r:id="rId25"/>
  </p:handoutMasterIdLst>
  <p:sldIdLst>
    <p:sldId id="256" r:id="rId3"/>
    <p:sldId id="257" r:id="rId4"/>
    <p:sldId id="324" r:id="rId5"/>
    <p:sldId id="285" r:id="rId6"/>
    <p:sldId id="286" r:id="rId7"/>
    <p:sldId id="288" r:id="rId8"/>
    <p:sldId id="292" r:id="rId9"/>
    <p:sldId id="325" r:id="rId10"/>
    <p:sldId id="291" r:id="rId11"/>
    <p:sldId id="290" r:id="rId12"/>
    <p:sldId id="297" r:id="rId13"/>
    <p:sldId id="326" r:id="rId14"/>
    <p:sldId id="295" r:id="rId15"/>
    <p:sldId id="300" r:id="rId16"/>
    <p:sldId id="299" r:id="rId17"/>
    <p:sldId id="298" r:id="rId18"/>
    <p:sldId id="301" r:id="rId19"/>
    <p:sldId id="303" r:id="rId20"/>
    <p:sldId id="302" r:id="rId21"/>
    <p:sldId id="304" r:id="rId22"/>
    <p:sldId id="29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GHJwt16SnNUsmm7av4pw==" hashData="hQ1bSWNCq2Y+j0VUA5lvHZWiownEpG0slavCJsZbiAYidWeBM+SqZ5n2mpuyh72JrwlzMbeCWCNBKLu4kTciF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9277" autoAdjust="0"/>
  </p:normalViewPr>
  <p:slideViewPr>
    <p:cSldViewPr snapToGrid="0">
      <p:cViewPr varScale="1">
        <p:scale>
          <a:sx n="47" d="100"/>
          <a:sy n="47" d="100"/>
        </p:scale>
        <p:origin x="1416" y="44"/>
      </p:cViewPr>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7CFA54-176D-4802-86DC-E4A874BC9EBD}" type="doc">
      <dgm:prSet loTypeId="urn:microsoft.com/office/officeart/2005/8/layout/process2" loCatId="process" qsTypeId="urn:microsoft.com/office/officeart/2005/8/quickstyle/simple1" qsCatId="simple" csTypeId="urn:microsoft.com/office/officeart/2005/8/colors/accent1_2" csCatId="accent1" phldr="1"/>
      <dgm:spPr/>
    </dgm:pt>
    <dgm:pt modelId="{42B5574F-2F82-421F-805F-A2514A7389D3}">
      <dgm:prSet phldrT="[Text]" custT="1"/>
      <dgm:spPr>
        <a:solidFill>
          <a:schemeClr val="tx2">
            <a:lumMod val="20000"/>
            <a:lumOff val="80000"/>
          </a:schemeClr>
        </a:solidFill>
        <a:ln>
          <a:solidFill>
            <a:schemeClr val="tx1"/>
          </a:solidFill>
        </a:ln>
      </dgm:spPr>
      <dgm:t>
        <a:bodyPr/>
        <a:lstStyle/>
        <a:p>
          <a:r>
            <a:rPr lang="en-GB" sz="2800" dirty="0">
              <a:solidFill>
                <a:schemeClr val="tx1"/>
              </a:solidFill>
            </a:rPr>
            <a:t>Persistent failure to meet a child’s basic physical &amp;/or psychological needs</a:t>
          </a:r>
          <a:r>
            <a:rPr lang="en-GB" sz="2400" dirty="0">
              <a:solidFill>
                <a:schemeClr val="tx1"/>
              </a:solidFill>
            </a:rPr>
            <a:t>,</a:t>
          </a:r>
        </a:p>
      </dgm:t>
    </dgm:pt>
    <dgm:pt modelId="{4B0C8C37-47B7-418B-8C4A-E4C550AEFA99}" type="parTrans" cxnId="{6674C994-ED62-4715-830B-5C417E2C668D}">
      <dgm:prSet/>
      <dgm:spPr/>
      <dgm:t>
        <a:bodyPr/>
        <a:lstStyle/>
        <a:p>
          <a:endParaRPr lang="en-GB"/>
        </a:p>
      </dgm:t>
    </dgm:pt>
    <dgm:pt modelId="{186751AC-E5F8-483F-B5BC-232A0DF9DA82}" type="sibTrans" cxnId="{6674C994-ED62-4715-830B-5C417E2C668D}">
      <dgm:prSet/>
      <dgm:spPr>
        <a:solidFill>
          <a:schemeClr val="accent2">
            <a:lumMod val="75000"/>
          </a:schemeClr>
        </a:solidFill>
        <a:ln>
          <a:solidFill>
            <a:schemeClr val="tx1"/>
          </a:solidFill>
        </a:ln>
      </dgm:spPr>
      <dgm:t>
        <a:bodyPr/>
        <a:lstStyle/>
        <a:p>
          <a:endParaRPr lang="en-GB"/>
        </a:p>
      </dgm:t>
    </dgm:pt>
    <dgm:pt modelId="{DAFD8AA3-D012-4676-AB69-EFDD236F3E94}">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likely to result in the serious impairment of the child’s health or development.</a:t>
          </a:r>
        </a:p>
      </dgm:t>
    </dgm:pt>
    <dgm:pt modelId="{BFDEDD0D-346B-414A-908D-339E3FE87F94}" type="parTrans" cxnId="{DFAED5A8-E812-4025-A0FD-8CC284A279D1}">
      <dgm:prSet/>
      <dgm:spPr/>
      <dgm:t>
        <a:bodyPr/>
        <a:lstStyle/>
        <a:p>
          <a:endParaRPr lang="en-GB"/>
        </a:p>
      </dgm:t>
    </dgm:pt>
    <dgm:pt modelId="{8E03534B-E043-4419-84A9-B4AF0D0A449A}" type="sibTrans" cxnId="{DFAED5A8-E812-4025-A0FD-8CC284A279D1}">
      <dgm:prSet/>
      <dgm:spPr>
        <a:solidFill>
          <a:schemeClr val="accent2">
            <a:lumMod val="75000"/>
          </a:schemeClr>
        </a:solidFill>
        <a:ln>
          <a:solidFill>
            <a:schemeClr val="tx1"/>
          </a:solidFill>
        </a:ln>
      </dgm:spPr>
      <dgm:t>
        <a:bodyPr/>
        <a:lstStyle/>
        <a:p>
          <a:endParaRPr lang="en-GB"/>
        </a:p>
      </dgm:t>
    </dgm:pt>
    <dgm:pt modelId="{AE0DC22A-E6DA-4F07-BD59-2CFFC9B3499B}">
      <dgm:prSet phldrT="[Text]" custT="1"/>
      <dgm:spPr>
        <a:solidFill>
          <a:schemeClr val="accent1">
            <a:lumMod val="75000"/>
          </a:schemeClr>
        </a:solidFill>
        <a:ln>
          <a:solidFill>
            <a:schemeClr val="tx1"/>
          </a:solidFill>
        </a:ln>
      </dgm:spPr>
      <dgm:t>
        <a:bodyPr/>
        <a:lstStyle/>
        <a:p>
          <a:r>
            <a:rPr lang="en-GB" sz="2800" dirty="0">
              <a:solidFill>
                <a:schemeClr val="tx1"/>
              </a:solidFill>
            </a:rPr>
            <a:t>Neglect may occur during pregnancy as a result of maternal substance abuse</a:t>
          </a:r>
        </a:p>
      </dgm:t>
    </dgm:pt>
    <dgm:pt modelId="{CAA39F05-8D41-4BFB-B67F-EDD9873A8420}" type="parTrans" cxnId="{CF121BFF-685B-4260-BFAF-E1E5A85CE6DB}">
      <dgm:prSet/>
      <dgm:spPr/>
      <dgm:t>
        <a:bodyPr/>
        <a:lstStyle/>
        <a:p>
          <a:endParaRPr lang="en-GB"/>
        </a:p>
      </dgm:t>
    </dgm:pt>
    <dgm:pt modelId="{3C186707-758E-492E-894F-F653F7D7FE8E}" type="sibTrans" cxnId="{CF121BFF-685B-4260-BFAF-E1E5A85CE6DB}">
      <dgm:prSet/>
      <dgm:spPr/>
      <dgm:t>
        <a:bodyPr/>
        <a:lstStyle/>
        <a:p>
          <a:endParaRPr lang="en-GB"/>
        </a:p>
      </dgm:t>
    </dgm:pt>
    <dgm:pt modelId="{19D22698-9B61-4B7E-9726-21731C8025C2}" type="pres">
      <dgm:prSet presAssocID="{577CFA54-176D-4802-86DC-E4A874BC9EBD}" presName="linearFlow" presStyleCnt="0">
        <dgm:presLayoutVars>
          <dgm:resizeHandles val="exact"/>
        </dgm:presLayoutVars>
      </dgm:prSet>
      <dgm:spPr/>
    </dgm:pt>
    <dgm:pt modelId="{9717CDE0-5673-45A8-AF33-C12C85E3E2FE}" type="pres">
      <dgm:prSet presAssocID="{42B5574F-2F82-421F-805F-A2514A7389D3}" presName="node" presStyleLbl="node1" presStyleIdx="0" presStyleCnt="3" custScaleX="329559">
        <dgm:presLayoutVars>
          <dgm:bulletEnabled val="1"/>
        </dgm:presLayoutVars>
      </dgm:prSet>
      <dgm:spPr/>
    </dgm:pt>
    <dgm:pt modelId="{FE0C7537-D516-4714-855A-0A1F26BA0C81}" type="pres">
      <dgm:prSet presAssocID="{186751AC-E5F8-483F-B5BC-232A0DF9DA82}" presName="sibTrans" presStyleLbl="sibTrans2D1" presStyleIdx="0" presStyleCnt="2"/>
      <dgm:spPr/>
    </dgm:pt>
    <dgm:pt modelId="{D5496EBF-58CA-4D11-ACED-4C4BB5207040}" type="pres">
      <dgm:prSet presAssocID="{186751AC-E5F8-483F-B5BC-232A0DF9DA82}" presName="connectorText" presStyleLbl="sibTrans2D1" presStyleIdx="0" presStyleCnt="2"/>
      <dgm:spPr/>
    </dgm:pt>
    <dgm:pt modelId="{8A6F1130-F472-496F-9CA5-33DE775BD8AF}" type="pres">
      <dgm:prSet presAssocID="{DAFD8AA3-D012-4676-AB69-EFDD236F3E94}" presName="node" presStyleLbl="node1" presStyleIdx="1" presStyleCnt="3" custScaleX="339014">
        <dgm:presLayoutVars>
          <dgm:bulletEnabled val="1"/>
        </dgm:presLayoutVars>
      </dgm:prSet>
      <dgm:spPr/>
    </dgm:pt>
    <dgm:pt modelId="{7F016BEB-4749-4172-B5E5-33A7F313ECA4}" type="pres">
      <dgm:prSet presAssocID="{8E03534B-E043-4419-84A9-B4AF0D0A449A}" presName="sibTrans" presStyleLbl="sibTrans2D1" presStyleIdx="1" presStyleCnt="2"/>
      <dgm:spPr/>
    </dgm:pt>
    <dgm:pt modelId="{2978FC27-3FB4-424D-9870-B2FCE423862C}" type="pres">
      <dgm:prSet presAssocID="{8E03534B-E043-4419-84A9-B4AF0D0A449A}" presName="connectorText" presStyleLbl="sibTrans2D1" presStyleIdx="1" presStyleCnt="2"/>
      <dgm:spPr/>
    </dgm:pt>
    <dgm:pt modelId="{C2AB0209-D7A6-4973-8BB0-40E6D2DD16FD}" type="pres">
      <dgm:prSet presAssocID="{AE0DC22A-E6DA-4F07-BD59-2CFFC9B3499B}" presName="node" presStyleLbl="node1" presStyleIdx="2" presStyleCnt="3" custScaleX="228613">
        <dgm:presLayoutVars>
          <dgm:bulletEnabled val="1"/>
        </dgm:presLayoutVars>
      </dgm:prSet>
      <dgm:spPr/>
    </dgm:pt>
  </dgm:ptLst>
  <dgm:cxnLst>
    <dgm:cxn modelId="{861B2C0D-649A-444A-93F4-41C28AC9DC11}" type="presOf" srcId="{186751AC-E5F8-483F-B5BC-232A0DF9DA82}" destId="{FE0C7537-D516-4714-855A-0A1F26BA0C81}" srcOrd="0" destOrd="0" presId="urn:microsoft.com/office/officeart/2005/8/layout/process2"/>
    <dgm:cxn modelId="{6DAD3940-C67C-49E3-8622-49E8E59B6457}" type="presOf" srcId="{186751AC-E5F8-483F-B5BC-232A0DF9DA82}" destId="{D5496EBF-58CA-4D11-ACED-4C4BB5207040}" srcOrd="1" destOrd="0" presId="urn:microsoft.com/office/officeart/2005/8/layout/process2"/>
    <dgm:cxn modelId="{6674C994-ED62-4715-830B-5C417E2C668D}" srcId="{577CFA54-176D-4802-86DC-E4A874BC9EBD}" destId="{42B5574F-2F82-421F-805F-A2514A7389D3}" srcOrd="0" destOrd="0" parTransId="{4B0C8C37-47B7-418B-8C4A-E4C550AEFA99}" sibTransId="{186751AC-E5F8-483F-B5BC-232A0DF9DA82}"/>
    <dgm:cxn modelId="{A1FFC296-6E16-4D0C-BFDB-D3DD67C12355}" type="presOf" srcId="{AE0DC22A-E6DA-4F07-BD59-2CFFC9B3499B}" destId="{C2AB0209-D7A6-4973-8BB0-40E6D2DD16FD}" srcOrd="0" destOrd="0" presId="urn:microsoft.com/office/officeart/2005/8/layout/process2"/>
    <dgm:cxn modelId="{0C57CC9E-DABA-43FC-9B76-564C0719E6BD}" type="presOf" srcId="{42B5574F-2F82-421F-805F-A2514A7389D3}" destId="{9717CDE0-5673-45A8-AF33-C12C85E3E2FE}" srcOrd="0" destOrd="0" presId="urn:microsoft.com/office/officeart/2005/8/layout/process2"/>
    <dgm:cxn modelId="{DFAED5A8-E812-4025-A0FD-8CC284A279D1}" srcId="{577CFA54-176D-4802-86DC-E4A874BC9EBD}" destId="{DAFD8AA3-D012-4676-AB69-EFDD236F3E94}" srcOrd="1" destOrd="0" parTransId="{BFDEDD0D-346B-414A-908D-339E3FE87F94}" sibTransId="{8E03534B-E043-4419-84A9-B4AF0D0A449A}"/>
    <dgm:cxn modelId="{AC95C2B3-3411-4E8D-9E3E-1C6CB10D1C8C}" type="presOf" srcId="{8E03534B-E043-4419-84A9-B4AF0D0A449A}" destId="{2978FC27-3FB4-424D-9870-B2FCE423862C}" srcOrd="1" destOrd="0" presId="urn:microsoft.com/office/officeart/2005/8/layout/process2"/>
    <dgm:cxn modelId="{CD3558D5-51BB-44E2-AFD3-C4C924072D80}" type="presOf" srcId="{577CFA54-176D-4802-86DC-E4A874BC9EBD}" destId="{19D22698-9B61-4B7E-9726-21731C8025C2}" srcOrd="0" destOrd="0" presId="urn:microsoft.com/office/officeart/2005/8/layout/process2"/>
    <dgm:cxn modelId="{43A409EC-ABB5-45D3-BBF7-CF56414F066D}" type="presOf" srcId="{8E03534B-E043-4419-84A9-B4AF0D0A449A}" destId="{7F016BEB-4749-4172-B5E5-33A7F313ECA4}" srcOrd="0" destOrd="0" presId="urn:microsoft.com/office/officeart/2005/8/layout/process2"/>
    <dgm:cxn modelId="{7AB3CFFC-B84B-43DB-A1A5-B724E6DC7E22}" type="presOf" srcId="{DAFD8AA3-D012-4676-AB69-EFDD236F3E94}" destId="{8A6F1130-F472-496F-9CA5-33DE775BD8AF}" srcOrd="0" destOrd="0" presId="urn:microsoft.com/office/officeart/2005/8/layout/process2"/>
    <dgm:cxn modelId="{CF121BFF-685B-4260-BFAF-E1E5A85CE6DB}" srcId="{577CFA54-176D-4802-86DC-E4A874BC9EBD}" destId="{AE0DC22A-E6DA-4F07-BD59-2CFFC9B3499B}" srcOrd="2" destOrd="0" parTransId="{CAA39F05-8D41-4BFB-B67F-EDD9873A8420}" sibTransId="{3C186707-758E-492E-894F-F653F7D7FE8E}"/>
    <dgm:cxn modelId="{AC942C54-EC89-44B0-BB8C-B212B1EE4227}" type="presParOf" srcId="{19D22698-9B61-4B7E-9726-21731C8025C2}" destId="{9717CDE0-5673-45A8-AF33-C12C85E3E2FE}" srcOrd="0" destOrd="0" presId="urn:microsoft.com/office/officeart/2005/8/layout/process2"/>
    <dgm:cxn modelId="{4C4FC6A1-5224-4050-83A1-3C66C3F537B1}" type="presParOf" srcId="{19D22698-9B61-4B7E-9726-21731C8025C2}" destId="{FE0C7537-D516-4714-855A-0A1F26BA0C81}" srcOrd="1" destOrd="0" presId="urn:microsoft.com/office/officeart/2005/8/layout/process2"/>
    <dgm:cxn modelId="{5768DD5A-9E47-41BB-A9DF-7099FF6B10C2}" type="presParOf" srcId="{FE0C7537-D516-4714-855A-0A1F26BA0C81}" destId="{D5496EBF-58CA-4D11-ACED-4C4BB5207040}" srcOrd="0" destOrd="0" presId="urn:microsoft.com/office/officeart/2005/8/layout/process2"/>
    <dgm:cxn modelId="{615A8DB5-FBED-4524-9A5F-247D5CD4183F}" type="presParOf" srcId="{19D22698-9B61-4B7E-9726-21731C8025C2}" destId="{8A6F1130-F472-496F-9CA5-33DE775BD8AF}" srcOrd="2" destOrd="0" presId="urn:microsoft.com/office/officeart/2005/8/layout/process2"/>
    <dgm:cxn modelId="{7DA4D5A4-372F-460E-8B37-C0A2F2501579}" type="presParOf" srcId="{19D22698-9B61-4B7E-9726-21731C8025C2}" destId="{7F016BEB-4749-4172-B5E5-33A7F313ECA4}" srcOrd="3" destOrd="0" presId="urn:microsoft.com/office/officeart/2005/8/layout/process2"/>
    <dgm:cxn modelId="{D1B6B732-BD4B-473D-A2C8-FB4985610856}" type="presParOf" srcId="{7F016BEB-4749-4172-B5E5-33A7F313ECA4}" destId="{2978FC27-3FB4-424D-9870-B2FCE423862C}" srcOrd="0" destOrd="0" presId="urn:microsoft.com/office/officeart/2005/8/layout/process2"/>
    <dgm:cxn modelId="{35404E84-76BF-4EE0-B1C5-703D9E562B62}" type="presParOf" srcId="{19D22698-9B61-4B7E-9726-21731C8025C2}" destId="{C2AB0209-D7A6-4973-8BB0-40E6D2DD16F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DDC88C-9514-41D8-9C87-68C1F8D59FE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B2CC95-11DE-4326-B7D1-79A07FB5412A}">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Hitting</a:t>
          </a:r>
        </a:p>
      </dgm:t>
    </dgm:pt>
    <dgm:pt modelId="{DAA1B42C-817A-4E02-B1CF-6D7F102B1296}" type="parTrans" cxnId="{355697C8-E445-495F-B131-EB9F26927334}">
      <dgm:prSet/>
      <dgm:spPr/>
      <dgm:t>
        <a:bodyPr/>
        <a:lstStyle/>
        <a:p>
          <a:endParaRPr lang="en-GB"/>
        </a:p>
      </dgm:t>
    </dgm:pt>
    <dgm:pt modelId="{3FADE108-3E47-4B67-AD67-7C09783E7B94}" type="sibTrans" cxnId="{355697C8-E445-495F-B131-EB9F26927334}">
      <dgm:prSet/>
      <dgm:spPr>
        <a:solidFill>
          <a:schemeClr val="accent2">
            <a:lumMod val="75000"/>
          </a:schemeClr>
        </a:solidFill>
        <a:ln>
          <a:solidFill>
            <a:schemeClr val="tx1"/>
          </a:solidFill>
        </a:ln>
      </dgm:spPr>
      <dgm:t>
        <a:bodyPr/>
        <a:lstStyle/>
        <a:p>
          <a:endParaRPr lang="en-GB"/>
        </a:p>
      </dgm:t>
    </dgm:pt>
    <dgm:pt modelId="{E31F22FD-9978-4493-8D44-EDD02AB15E5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Shaking</a:t>
          </a:r>
        </a:p>
      </dgm:t>
    </dgm:pt>
    <dgm:pt modelId="{EBB3A356-5E2B-4D09-993D-BA7FC9C1EF09}" type="parTrans" cxnId="{FE280B3E-73DE-4A5D-9312-D0346E9C58CF}">
      <dgm:prSet/>
      <dgm:spPr/>
      <dgm:t>
        <a:bodyPr/>
        <a:lstStyle/>
        <a:p>
          <a:endParaRPr lang="en-GB"/>
        </a:p>
      </dgm:t>
    </dgm:pt>
    <dgm:pt modelId="{E03A0123-3C9A-4906-9236-3F8C52DFA67B}" type="sibTrans" cxnId="{FE280B3E-73DE-4A5D-9312-D0346E9C58CF}">
      <dgm:prSet/>
      <dgm:spPr>
        <a:solidFill>
          <a:schemeClr val="accent2">
            <a:lumMod val="75000"/>
          </a:schemeClr>
        </a:solidFill>
        <a:ln>
          <a:solidFill>
            <a:schemeClr val="tx1"/>
          </a:solidFill>
        </a:ln>
      </dgm:spPr>
      <dgm:t>
        <a:bodyPr/>
        <a:lstStyle/>
        <a:p>
          <a:endParaRPr lang="en-GB"/>
        </a:p>
      </dgm:t>
    </dgm:pt>
    <dgm:pt modelId="{815FF772-4AD5-44DA-84B7-A80C01D4BC73}">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Throwing </a:t>
          </a:r>
        </a:p>
      </dgm:t>
    </dgm:pt>
    <dgm:pt modelId="{762A18DF-DA68-4DBC-B3DF-0D7DC763CD6D}" type="parTrans" cxnId="{3333CC25-B6E6-4ABC-B7AD-D654D4806A8A}">
      <dgm:prSet/>
      <dgm:spPr/>
      <dgm:t>
        <a:bodyPr/>
        <a:lstStyle/>
        <a:p>
          <a:endParaRPr lang="en-GB"/>
        </a:p>
      </dgm:t>
    </dgm:pt>
    <dgm:pt modelId="{82C0FD20-0DA6-4112-B194-2EFEA1A8CDDF}" type="sibTrans" cxnId="{3333CC25-B6E6-4ABC-B7AD-D654D4806A8A}">
      <dgm:prSet/>
      <dgm:spPr>
        <a:solidFill>
          <a:schemeClr val="accent2">
            <a:lumMod val="75000"/>
          </a:schemeClr>
        </a:solidFill>
        <a:ln>
          <a:solidFill>
            <a:schemeClr val="tx1"/>
          </a:solidFill>
        </a:ln>
      </dgm:spPr>
      <dgm:t>
        <a:bodyPr/>
        <a:lstStyle/>
        <a:p>
          <a:endParaRPr lang="en-GB"/>
        </a:p>
      </dgm:t>
    </dgm:pt>
    <dgm:pt modelId="{9824834B-FAC3-467E-9AC4-CFE3BBA0A8E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Poisoning</a:t>
          </a:r>
        </a:p>
      </dgm:t>
    </dgm:pt>
    <dgm:pt modelId="{D5008B1B-5B20-4CF3-9FD2-1A112BF79110}" type="parTrans" cxnId="{41D5A667-06A9-457C-AA28-C9ABF3C23700}">
      <dgm:prSet/>
      <dgm:spPr/>
      <dgm:t>
        <a:bodyPr/>
        <a:lstStyle/>
        <a:p>
          <a:endParaRPr lang="en-GB"/>
        </a:p>
      </dgm:t>
    </dgm:pt>
    <dgm:pt modelId="{F9FE72A7-A676-4950-B222-2360DB51B6DB}" type="sibTrans" cxnId="{41D5A667-06A9-457C-AA28-C9ABF3C23700}">
      <dgm:prSet/>
      <dgm:spPr>
        <a:solidFill>
          <a:schemeClr val="accent2">
            <a:lumMod val="75000"/>
          </a:schemeClr>
        </a:solidFill>
        <a:ln>
          <a:solidFill>
            <a:schemeClr val="tx1"/>
          </a:solidFill>
        </a:ln>
      </dgm:spPr>
      <dgm:t>
        <a:bodyPr/>
        <a:lstStyle/>
        <a:p>
          <a:endParaRPr lang="en-GB"/>
        </a:p>
      </dgm:t>
    </dgm:pt>
    <dgm:pt modelId="{2B092B37-57FA-4759-898E-73D24AC6306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Burning or scalding</a:t>
          </a:r>
        </a:p>
      </dgm:t>
    </dgm:pt>
    <dgm:pt modelId="{114AA406-31D3-48BD-AB42-6F482304EE8F}" type="parTrans" cxnId="{9D359EAB-1973-41B3-BE54-B6CC3DC84FA7}">
      <dgm:prSet/>
      <dgm:spPr/>
      <dgm:t>
        <a:bodyPr/>
        <a:lstStyle/>
        <a:p>
          <a:endParaRPr lang="en-GB"/>
        </a:p>
      </dgm:t>
    </dgm:pt>
    <dgm:pt modelId="{A554EC7C-E8A8-402C-8C5E-865B3F69E104}" type="sibTrans" cxnId="{9D359EAB-1973-41B3-BE54-B6CC3DC84FA7}">
      <dgm:prSet/>
      <dgm:spPr>
        <a:solidFill>
          <a:schemeClr val="accent2">
            <a:lumMod val="75000"/>
          </a:schemeClr>
        </a:solidFill>
        <a:ln>
          <a:solidFill>
            <a:schemeClr val="tx1"/>
          </a:solidFill>
        </a:ln>
      </dgm:spPr>
      <dgm:t>
        <a:bodyPr/>
        <a:lstStyle/>
        <a:p>
          <a:endParaRPr lang="en-GB"/>
        </a:p>
      </dgm:t>
    </dgm:pt>
    <dgm:pt modelId="{F1022183-79A1-4250-BC70-81D82C10CB1F}">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Drowning</a:t>
          </a:r>
        </a:p>
      </dgm:t>
    </dgm:pt>
    <dgm:pt modelId="{66999228-5BF1-4C67-9177-468A3384084A}" type="parTrans" cxnId="{B51B82A6-BBA1-421B-B9F1-D910C92CA1E0}">
      <dgm:prSet/>
      <dgm:spPr/>
      <dgm:t>
        <a:bodyPr/>
        <a:lstStyle/>
        <a:p>
          <a:endParaRPr lang="en-GB"/>
        </a:p>
      </dgm:t>
    </dgm:pt>
    <dgm:pt modelId="{5579E373-4853-44B4-9E59-1F67E2B57035}" type="sibTrans" cxnId="{B51B82A6-BBA1-421B-B9F1-D910C92CA1E0}">
      <dgm:prSet/>
      <dgm:spPr>
        <a:solidFill>
          <a:schemeClr val="accent2">
            <a:lumMod val="75000"/>
          </a:schemeClr>
        </a:solidFill>
        <a:ln>
          <a:solidFill>
            <a:schemeClr val="tx1"/>
          </a:solidFill>
        </a:ln>
      </dgm:spPr>
      <dgm:t>
        <a:bodyPr/>
        <a:lstStyle/>
        <a:p>
          <a:endParaRPr lang="en-GB"/>
        </a:p>
      </dgm:t>
    </dgm:pt>
    <dgm:pt modelId="{8F661BFF-9A56-406F-B9A0-DE27C9B40FB6}">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Suffocation</a:t>
          </a:r>
        </a:p>
      </dgm:t>
    </dgm:pt>
    <dgm:pt modelId="{9AB9D215-09DB-465F-9DA6-EA642AF755D9}" type="parTrans" cxnId="{F7C336E8-6AC9-4476-ADE0-364D1CDE94CE}">
      <dgm:prSet/>
      <dgm:spPr/>
      <dgm:t>
        <a:bodyPr/>
        <a:lstStyle/>
        <a:p>
          <a:endParaRPr lang="en-GB"/>
        </a:p>
      </dgm:t>
    </dgm:pt>
    <dgm:pt modelId="{BE0976E8-E6DC-421C-9D4B-CC3AEB179C91}" type="sibTrans" cxnId="{F7C336E8-6AC9-4476-ADE0-364D1CDE94CE}">
      <dgm:prSet/>
      <dgm:spPr>
        <a:solidFill>
          <a:schemeClr val="accent2">
            <a:lumMod val="75000"/>
          </a:schemeClr>
        </a:solidFill>
        <a:ln>
          <a:solidFill>
            <a:schemeClr val="tx1"/>
          </a:solidFill>
        </a:ln>
      </dgm:spPr>
      <dgm:t>
        <a:bodyPr/>
        <a:lstStyle/>
        <a:p>
          <a:endParaRPr lang="en-GB"/>
        </a:p>
      </dgm:t>
    </dgm:pt>
    <dgm:pt modelId="{DAF77132-5432-47AD-B692-FE1BACE8BC1D}">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Or otherwise causing physical harm</a:t>
          </a:r>
        </a:p>
      </dgm:t>
    </dgm:pt>
    <dgm:pt modelId="{BA006DC7-D940-4743-87F7-869DDF09713F}" type="parTrans" cxnId="{2A403B9E-F640-4DEF-9CBF-C75473F397B9}">
      <dgm:prSet/>
      <dgm:spPr/>
      <dgm:t>
        <a:bodyPr/>
        <a:lstStyle/>
        <a:p>
          <a:endParaRPr lang="en-GB"/>
        </a:p>
      </dgm:t>
    </dgm:pt>
    <dgm:pt modelId="{762FAADB-95EF-4721-9029-14D5C598438E}" type="sibTrans" cxnId="{2A403B9E-F640-4DEF-9CBF-C75473F397B9}">
      <dgm:prSet/>
      <dgm:spPr/>
      <dgm:t>
        <a:bodyPr/>
        <a:lstStyle/>
        <a:p>
          <a:endParaRPr lang="en-GB"/>
        </a:p>
      </dgm:t>
    </dgm:pt>
    <dgm:pt modelId="{C89D2F1B-6598-487D-B389-44193D7E7EB1}" type="pres">
      <dgm:prSet presAssocID="{C6DDC88C-9514-41D8-9C87-68C1F8D59FEE}" presName="diagram" presStyleCnt="0">
        <dgm:presLayoutVars>
          <dgm:dir/>
          <dgm:resizeHandles val="exact"/>
        </dgm:presLayoutVars>
      </dgm:prSet>
      <dgm:spPr/>
    </dgm:pt>
    <dgm:pt modelId="{16943235-2F90-46BF-9676-22F5D66394D4}" type="pres">
      <dgm:prSet presAssocID="{33B2CC95-11DE-4326-B7D1-79A07FB5412A}" presName="node" presStyleLbl="node1" presStyleIdx="0" presStyleCnt="8">
        <dgm:presLayoutVars>
          <dgm:bulletEnabled val="1"/>
        </dgm:presLayoutVars>
      </dgm:prSet>
      <dgm:spPr/>
    </dgm:pt>
    <dgm:pt modelId="{69586C6A-C832-4744-BA51-6348192CC2CE}" type="pres">
      <dgm:prSet presAssocID="{3FADE108-3E47-4B67-AD67-7C09783E7B94}" presName="sibTrans" presStyleLbl="sibTrans2D1" presStyleIdx="0" presStyleCnt="7"/>
      <dgm:spPr/>
    </dgm:pt>
    <dgm:pt modelId="{9D4826F3-3AF3-4151-A382-40C6AB4780F7}" type="pres">
      <dgm:prSet presAssocID="{3FADE108-3E47-4B67-AD67-7C09783E7B94}" presName="connectorText" presStyleLbl="sibTrans2D1" presStyleIdx="0" presStyleCnt="7"/>
      <dgm:spPr/>
    </dgm:pt>
    <dgm:pt modelId="{ECB076AF-5B53-4165-A1E9-C65893829CD5}" type="pres">
      <dgm:prSet presAssocID="{E31F22FD-9978-4493-8D44-EDD02AB15E54}" presName="node" presStyleLbl="node1" presStyleIdx="1" presStyleCnt="8">
        <dgm:presLayoutVars>
          <dgm:bulletEnabled val="1"/>
        </dgm:presLayoutVars>
      </dgm:prSet>
      <dgm:spPr/>
    </dgm:pt>
    <dgm:pt modelId="{A71645A0-3A8C-4C33-AECC-9EAEA72F9088}" type="pres">
      <dgm:prSet presAssocID="{E03A0123-3C9A-4906-9236-3F8C52DFA67B}" presName="sibTrans" presStyleLbl="sibTrans2D1" presStyleIdx="1" presStyleCnt="7"/>
      <dgm:spPr/>
    </dgm:pt>
    <dgm:pt modelId="{A491E2AE-B9BD-4796-A412-3F845A821D9C}" type="pres">
      <dgm:prSet presAssocID="{E03A0123-3C9A-4906-9236-3F8C52DFA67B}" presName="connectorText" presStyleLbl="sibTrans2D1" presStyleIdx="1" presStyleCnt="7"/>
      <dgm:spPr/>
    </dgm:pt>
    <dgm:pt modelId="{5F4A54AC-BF68-4B58-9AC9-0816FF712205}" type="pres">
      <dgm:prSet presAssocID="{815FF772-4AD5-44DA-84B7-A80C01D4BC73}" presName="node" presStyleLbl="node1" presStyleIdx="2" presStyleCnt="8">
        <dgm:presLayoutVars>
          <dgm:bulletEnabled val="1"/>
        </dgm:presLayoutVars>
      </dgm:prSet>
      <dgm:spPr/>
    </dgm:pt>
    <dgm:pt modelId="{C449C9BD-8631-4C6D-A491-63BF1B06227C}" type="pres">
      <dgm:prSet presAssocID="{82C0FD20-0DA6-4112-B194-2EFEA1A8CDDF}" presName="sibTrans" presStyleLbl="sibTrans2D1" presStyleIdx="2" presStyleCnt="7"/>
      <dgm:spPr/>
    </dgm:pt>
    <dgm:pt modelId="{D3AEDCDC-F853-4EA2-B775-F47F83B90640}" type="pres">
      <dgm:prSet presAssocID="{82C0FD20-0DA6-4112-B194-2EFEA1A8CDDF}" presName="connectorText" presStyleLbl="sibTrans2D1" presStyleIdx="2" presStyleCnt="7"/>
      <dgm:spPr/>
    </dgm:pt>
    <dgm:pt modelId="{DA065105-F06C-4386-9C3A-E76B1024EEA5}" type="pres">
      <dgm:prSet presAssocID="{9824834B-FAC3-467E-9AC4-CFE3BBA0A8E1}" presName="node" presStyleLbl="node1" presStyleIdx="3" presStyleCnt="8">
        <dgm:presLayoutVars>
          <dgm:bulletEnabled val="1"/>
        </dgm:presLayoutVars>
      </dgm:prSet>
      <dgm:spPr/>
    </dgm:pt>
    <dgm:pt modelId="{33331FE5-978D-4CDA-AED6-1A6406B8C257}" type="pres">
      <dgm:prSet presAssocID="{F9FE72A7-A676-4950-B222-2360DB51B6DB}" presName="sibTrans" presStyleLbl="sibTrans2D1" presStyleIdx="3" presStyleCnt="7"/>
      <dgm:spPr/>
    </dgm:pt>
    <dgm:pt modelId="{95A74DD5-3425-40BF-9766-A580324032BD}" type="pres">
      <dgm:prSet presAssocID="{F9FE72A7-A676-4950-B222-2360DB51B6DB}" presName="connectorText" presStyleLbl="sibTrans2D1" presStyleIdx="3" presStyleCnt="7"/>
      <dgm:spPr/>
    </dgm:pt>
    <dgm:pt modelId="{60BB2444-C2BF-4C33-B473-AB105BC11FCC}" type="pres">
      <dgm:prSet presAssocID="{2B092B37-57FA-4759-898E-73D24AC63063}" presName="node" presStyleLbl="node1" presStyleIdx="4" presStyleCnt="8">
        <dgm:presLayoutVars>
          <dgm:bulletEnabled val="1"/>
        </dgm:presLayoutVars>
      </dgm:prSet>
      <dgm:spPr/>
    </dgm:pt>
    <dgm:pt modelId="{77B12CD7-8D22-4887-9915-CED221F2AC7D}" type="pres">
      <dgm:prSet presAssocID="{A554EC7C-E8A8-402C-8C5E-865B3F69E104}" presName="sibTrans" presStyleLbl="sibTrans2D1" presStyleIdx="4" presStyleCnt="7"/>
      <dgm:spPr/>
    </dgm:pt>
    <dgm:pt modelId="{7525E7E1-09CC-4062-A481-34F37EB875B8}" type="pres">
      <dgm:prSet presAssocID="{A554EC7C-E8A8-402C-8C5E-865B3F69E104}" presName="connectorText" presStyleLbl="sibTrans2D1" presStyleIdx="4" presStyleCnt="7"/>
      <dgm:spPr/>
    </dgm:pt>
    <dgm:pt modelId="{F8536D34-D914-462D-BC6C-AD28C93D9DB8}" type="pres">
      <dgm:prSet presAssocID="{F1022183-79A1-4250-BC70-81D82C10CB1F}" presName="node" presStyleLbl="node1" presStyleIdx="5" presStyleCnt="8">
        <dgm:presLayoutVars>
          <dgm:bulletEnabled val="1"/>
        </dgm:presLayoutVars>
      </dgm:prSet>
      <dgm:spPr/>
    </dgm:pt>
    <dgm:pt modelId="{2BCF013A-32BD-44A9-AA24-8B97385E3FBB}" type="pres">
      <dgm:prSet presAssocID="{5579E373-4853-44B4-9E59-1F67E2B57035}" presName="sibTrans" presStyleLbl="sibTrans2D1" presStyleIdx="5" presStyleCnt="7"/>
      <dgm:spPr/>
    </dgm:pt>
    <dgm:pt modelId="{0B662BDE-9B9A-4B4F-BF52-31EA6229B919}" type="pres">
      <dgm:prSet presAssocID="{5579E373-4853-44B4-9E59-1F67E2B57035}" presName="connectorText" presStyleLbl="sibTrans2D1" presStyleIdx="5" presStyleCnt="7"/>
      <dgm:spPr/>
    </dgm:pt>
    <dgm:pt modelId="{038264CD-7B1B-49CD-9A0C-543E61F2F435}" type="pres">
      <dgm:prSet presAssocID="{8F661BFF-9A56-406F-B9A0-DE27C9B40FB6}" presName="node" presStyleLbl="node1" presStyleIdx="6" presStyleCnt="8">
        <dgm:presLayoutVars>
          <dgm:bulletEnabled val="1"/>
        </dgm:presLayoutVars>
      </dgm:prSet>
      <dgm:spPr/>
    </dgm:pt>
    <dgm:pt modelId="{934B0023-C6A7-4CE2-A644-B5EC3B063631}" type="pres">
      <dgm:prSet presAssocID="{BE0976E8-E6DC-421C-9D4B-CC3AEB179C91}" presName="sibTrans" presStyleLbl="sibTrans2D1" presStyleIdx="6" presStyleCnt="7"/>
      <dgm:spPr/>
    </dgm:pt>
    <dgm:pt modelId="{A07EF515-0A53-4800-89A7-5C8B2935F7C5}" type="pres">
      <dgm:prSet presAssocID="{BE0976E8-E6DC-421C-9D4B-CC3AEB179C91}" presName="connectorText" presStyleLbl="sibTrans2D1" presStyleIdx="6" presStyleCnt="7"/>
      <dgm:spPr/>
    </dgm:pt>
    <dgm:pt modelId="{2096B7F5-7648-489C-95CC-1FDEE7134009}" type="pres">
      <dgm:prSet presAssocID="{DAF77132-5432-47AD-B692-FE1BACE8BC1D}" presName="node" presStyleLbl="node1" presStyleIdx="7" presStyleCnt="8" custScaleY="147976">
        <dgm:presLayoutVars>
          <dgm:bulletEnabled val="1"/>
        </dgm:presLayoutVars>
      </dgm:prSet>
      <dgm:spPr/>
    </dgm:pt>
  </dgm:ptLst>
  <dgm:cxnLst>
    <dgm:cxn modelId="{5EA93303-C409-492F-B0CF-BF201B709038}" type="presOf" srcId="{82C0FD20-0DA6-4112-B194-2EFEA1A8CDDF}" destId="{D3AEDCDC-F853-4EA2-B775-F47F83B90640}" srcOrd="1" destOrd="0" presId="urn:microsoft.com/office/officeart/2005/8/layout/process5"/>
    <dgm:cxn modelId="{8D9F0D18-C38C-44B0-8939-FBFC415A661F}" type="presOf" srcId="{DAF77132-5432-47AD-B692-FE1BACE8BC1D}" destId="{2096B7F5-7648-489C-95CC-1FDEE7134009}" srcOrd="0" destOrd="0" presId="urn:microsoft.com/office/officeart/2005/8/layout/process5"/>
    <dgm:cxn modelId="{8AD7B61D-CC02-403E-872B-7967ACBA8797}" type="presOf" srcId="{3FADE108-3E47-4B67-AD67-7C09783E7B94}" destId="{69586C6A-C832-4744-BA51-6348192CC2CE}" srcOrd="0" destOrd="0" presId="urn:microsoft.com/office/officeart/2005/8/layout/process5"/>
    <dgm:cxn modelId="{3333CC25-B6E6-4ABC-B7AD-D654D4806A8A}" srcId="{C6DDC88C-9514-41D8-9C87-68C1F8D59FEE}" destId="{815FF772-4AD5-44DA-84B7-A80C01D4BC73}" srcOrd="2" destOrd="0" parTransId="{762A18DF-DA68-4DBC-B3DF-0D7DC763CD6D}" sibTransId="{82C0FD20-0DA6-4112-B194-2EFEA1A8CDDF}"/>
    <dgm:cxn modelId="{FE280B3E-73DE-4A5D-9312-D0346E9C58CF}" srcId="{C6DDC88C-9514-41D8-9C87-68C1F8D59FEE}" destId="{E31F22FD-9978-4493-8D44-EDD02AB15E54}" srcOrd="1" destOrd="0" parTransId="{EBB3A356-5E2B-4D09-993D-BA7FC9C1EF09}" sibTransId="{E03A0123-3C9A-4906-9236-3F8C52DFA67B}"/>
    <dgm:cxn modelId="{41D5A667-06A9-457C-AA28-C9ABF3C23700}" srcId="{C6DDC88C-9514-41D8-9C87-68C1F8D59FEE}" destId="{9824834B-FAC3-467E-9AC4-CFE3BBA0A8E1}" srcOrd="3" destOrd="0" parTransId="{D5008B1B-5B20-4CF3-9FD2-1A112BF79110}" sibTransId="{F9FE72A7-A676-4950-B222-2360DB51B6DB}"/>
    <dgm:cxn modelId="{A1004B55-3846-452F-A900-42D3859A1EF8}" type="presOf" srcId="{C6DDC88C-9514-41D8-9C87-68C1F8D59FEE}" destId="{C89D2F1B-6598-487D-B389-44193D7E7EB1}" srcOrd="0" destOrd="0" presId="urn:microsoft.com/office/officeart/2005/8/layout/process5"/>
    <dgm:cxn modelId="{DCB08175-B317-452F-B28B-0B19C98D3254}" type="presOf" srcId="{E03A0123-3C9A-4906-9236-3F8C52DFA67B}" destId="{A491E2AE-B9BD-4796-A412-3F845A821D9C}" srcOrd="1" destOrd="0" presId="urn:microsoft.com/office/officeart/2005/8/layout/process5"/>
    <dgm:cxn modelId="{3D0E1656-524B-42BB-AF43-74E262751586}" type="presOf" srcId="{82C0FD20-0DA6-4112-B194-2EFEA1A8CDDF}" destId="{C449C9BD-8631-4C6D-A491-63BF1B06227C}" srcOrd="0" destOrd="0" presId="urn:microsoft.com/office/officeart/2005/8/layout/process5"/>
    <dgm:cxn modelId="{5E77487D-4ED0-4709-9847-AE005277F114}" type="presOf" srcId="{BE0976E8-E6DC-421C-9D4B-CC3AEB179C91}" destId="{A07EF515-0A53-4800-89A7-5C8B2935F7C5}" srcOrd="1" destOrd="0" presId="urn:microsoft.com/office/officeart/2005/8/layout/process5"/>
    <dgm:cxn modelId="{79A21A7E-22AE-4C0C-84C2-E121266ACDE1}" type="presOf" srcId="{9824834B-FAC3-467E-9AC4-CFE3BBA0A8E1}" destId="{DA065105-F06C-4386-9C3A-E76B1024EEA5}" srcOrd="0" destOrd="0" presId="urn:microsoft.com/office/officeart/2005/8/layout/process5"/>
    <dgm:cxn modelId="{E755767E-0ABB-4D6D-A395-D8BE3F98CC74}" type="presOf" srcId="{815FF772-4AD5-44DA-84B7-A80C01D4BC73}" destId="{5F4A54AC-BF68-4B58-9AC9-0816FF712205}" srcOrd="0" destOrd="0" presId="urn:microsoft.com/office/officeart/2005/8/layout/process5"/>
    <dgm:cxn modelId="{2065A78A-B370-41C5-B5F0-077652458D9B}" type="presOf" srcId="{E31F22FD-9978-4493-8D44-EDD02AB15E54}" destId="{ECB076AF-5B53-4165-A1E9-C65893829CD5}" srcOrd="0" destOrd="0" presId="urn:microsoft.com/office/officeart/2005/8/layout/process5"/>
    <dgm:cxn modelId="{5829EC8C-4A0C-4493-A63D-D5CFB0FD7AC7}" type="presOf" srcId="{33B2CC95-11DE-4326-B7D1-79A07FB5412A}" destId="{16943235-2F90-46BF-9676-22F5D66394D4}" srcOrd="0" destOrd="0" presId="urn:microsoft.com/office/officeart/2005/8/layout/process5"/>
    <dgm:cxn modelId="{6A155492-95BE-42B8-890F-9BA382E4547F}" type="presOf" srcId="{F9FE72A7-A676-4950-B222-2360DB51B6DB}" destId="{95A74DD5-3425-40BF-9766-A580324032BD}" srcOrd="1" destOrd="0" presId="urn:microsoft.com/office/officeart/2005/8/layout/process5"/>
    <dgm:cxn modelId="{2A403B9E-F640-4DEF-9CBF-C75473F397B9}" srcId="{C6DDC88C-9514-41D8-9C87-68C1F8D59FEE}" destId="{DAF77132-5432-47AD-B692-FE1BACE8BC1D}" srcOrd="7" destOrd="0" parTransId="{BA006DC7-D940-4743-87F7-869DDF09713F}" sibTransId="{762FAADB-95EF-4721-9029-14D5C598438E}"/>
    <dgm:cxn modelId="{6F33C29E-DDFF-439F-AD72-934F53B2AE32}" type="presOf" srcId="{A554EC7C-E8A8-402C-8C5E-865B3F69E104}" destId="{77B12CD7-8D22-4887-9915-CED221F2AC7D}" srcOrd="0" destOrd="0" presId="urn:microsoft.com/office/officeart/2005/8/layout/process5"/>
    <dgm:cxn modelId="{B51B82A6-BBA1-421B-B9F1-D910C92CA1E0}" srcId="{C6DDC88C-9514-41D8-9C87-68C1F8D59FEE}" destId="{F1022183-79A1-4250-BC70-81D82C10CB1F}" srcOrd="5" destOrd="0" parTransId="{66999228-5BF1-4C67-9177-468A3384084A}" sibTransId="{5579E373-4853-44B4-9E59-1F67E2B57035}"/>
    <dgm:cxn modelId="{FA75B8A7-7122-4337-AA70-DAB7A08E84D8}" type="presOf" srcId="{E03A0123-3C9A-4906-9236-3F8C52DFA67B}" destId="{A71645A0-3A8C-4C33-AECC-9EAEA72F9088}" srcOrd="0" destOrd="0" presId="urn:microsoft.com/office/officeart/2005/8/layout/process5"/>
    <dgm:cxn modelId="{9D359EAB-1973-41B3-BE54-B6CC3DC84FA7}" srcId="{C6DDC88C-9514-41D8-9C87-68C1F8D59FEE}" destId="{2B092B37-57FA-4759-898E-73D24AC63063}" srcOrd="4" destOrd="0" parTransId="{114AA406-31D3-48BD-AB42-6F482304EE8F}" sibTransId="{A554EC7C-E8A8-402C-8C5E-865B3F69E104}"/>
    <dgm:cxn modelId="{E9B8C4B4-3FC8-41CB-B463-1CFCA740E8C1}" type="presOf" srcId="{5579E373-4853-44B4-9E59-1F67E2B57035}" destId="{0B662BDE-9B9A-4B4F-BF52-31EA6229B919}" srcOrd="1" destOrd="0" presId="urn:microsoft.com/office/officeart/2005/8/layout/process5"/>
    <dgm:cxn modelId="{77FD17BD-33B4-4EA1-9EE3-08EFA477C39A}" type="presOf" srcId="{A554EC7C-E8A8-402C-8C5E-865B3F69E104}" destId="{7525E7E1-09CC-4062-A481-34F37EB875B8}" srcOrd="1" destOrd="0" presId="urn:microsoft.com/office/officeart/2005/8/layout/process5"/>
    <dgm:cxn modelId="{1BE4CAC3-BC90-4B03-8D61-AD63C9B63CD9}" type="presOf" srcId="{F1022183-79A1-4250-BC70-81D82C10CB1F}" destId="{F8536D34-D914-462D-BC6C-AD28C93D9DB8}" srcOrd="0" destOrd="0" presId="urn:microsoft.com/office/officeart/2005/8/layout/process5"/>
    <dgm:cxn modelId="{FBAF79C8-C7D6-429A-8B1F-0EB93814C704}" type="presOf" srcId="{2B092B37-57FA-4759-898E-73D24AC63063}" destId="{60BB2444-C2BF-4C33-B473-AB105BC11FCC}" srcOrd="0" destOrd="0" presId="urn:microsoft.com/office/officeart/2005/8/layout/process5"/>
    <dgm:cxn modelId="{355697C8-E445-495F-B131-EB9F26927334}" srcId="{C6DDC88C-9514-41D8-9C87-68C1F8D59FEE}" destId="{33B2CC95-11DE-4326-B7D1-79A07FB5412A}" srcOrd="0" destOrd="0" parTransId="{DAA1B42C-817A-4E02-B1CF-6D7F102B1296}" sibTransId="{3FADE108-3E47-4B67-AD67-7C09783E7B94}"/>
    <dgm:cxn modelId="{F87661CC-CAFF-44C9-B48A-E8C9550C7834}" type="presOf" srcId="{5579E373-4853-44B4-9E59-1F67E2B57035}" destId="{2BCF013A-32BD-44A9-AA24-8B97385E3FBB}" srcOrd="0" destOrd="0" presId="urn:microsoft.com/office/officeart/2005/8/layout/process5"/>
    <dgm:cxn modelId="{C18488DA-12E1-4A28-9D76-A12CC083BD8E}" type="presOf" srcId="{3FADE108-3E47-4B67-AD67-7C09783E7B94}" destId="{9D4826F3-3AF3-4151-A382-40C6AB4780F7}" srcOrd="1" destOrd="0" presId="urn:microsoft.com/office/officeart/2005/8/layout/process5"/>
    <dgm:cxn modelId="{1637A1E2-2596-4B62-8347-779EBA0F84BC}" type="presOf" srcId="{F9FE72A7-A676-4950-B222-2360DB51B6DB}" destId="{33331FE5-978D-4CDA-AED6-1A6406B8C257}" srcOrd="0" destOrd="0" presId="urn:microsoft.com/office/officeart/2005/8/layout/process5"/>
    <dgm:cxn modelId="{59A997E4-F686-4DDE-98B0-D994087CEA28}" type="presOf" srcId="{8F661BFF-9A56-406F-B9A0-DE27C9B40FB6}" destId="{038264CD-7B1B-49CD-9A0C-543E61F2F435}" srcOrd="0" destOrd="0" presId="urn:microsoft.com/office/officeart/2005/8/layout/process5"/>
    <dgm:cxn modelId="{F7C336E8-6AC9-4476-ADE0-364D1CDE94CE}" srcId="{C6DDC88C-9514-41D8-9C87-68C1F8D59FEE}" destId="{8F661BFF-9A56-406F-B9A0-DE27C9B40FB6}" srcOrd="6" destOrd="0" parTransId="{9AB9D215-09DB-465F-9DA6-EA642AF755D9}" sibTransId="{BE0976E8-E6DC-421C-9D4B-CC3AEB179C91}"/>
    <dgm:cxn modelId="{A52AFAF6-6C39-43F1-9D5F-10565DF9EEB7}" type="presOf" srcId="{BE0976E8-E6DC-421C-9D4B-CC3AEB179C91}" destId="{934B0023-C6A7-4CE2-A644-B5EC3B063631}" srcOrd="0" destOrd="0" presId="urn:microsoft.com/office/officeart/2005/8/layout/process5"/>
    <dgm:cxn modelId="{E11C7E5D-11F8-48F3-B7E6-3F4A6280AAE8}" type="presParOf" srcId="{C89D2F1B-6598-487D-B389-44193D7E7EB1}" destId="{16943235-2F90-46BF-9676-22F5D66394D4}" srcOrd="0" destOrd="0" presId="urn:microsoft.com/office/officeart/2005/8/layout/process5"/>
    <dgm:cxn modelId="{599B1A3A-C949-4136-B498-3CDF89241E7A}" type="presParOf" srcId="{C89D2F1B-6598-487D-B389-44193D7E7EB1}" destId="{69586C6A-C832-4744-BA51-6348192CC2CE}" srcOrd="1" destOrd="0" presId="urn:microsoft.com/office/officeart/2005/8/layout/process5"/>
    <dgm:cxn modelId="{A26D4219-6BBB-4718-BA0C-78CA9AEEA029}" type="presParOf" srcId="{69586C6A-C832-4744-BA51-6348192CC2CE}" destId="{9D4826F3-3AF3-4151-A382-40C6AB4780F7}" srcOrd="0" destOrd="0" presId="urn:microsoft.com/office/officeart/2005/8/layout/process5"/>
    <dgm:cxn modelId="{14D84076-5E2A-473C-A46D-99E80146D001}" type="presParOf" srcId="{C89D2F1B-6598-487D-B389-44193D7E7EB1}" destId="{ECB076AF-5B53-4165-A1E9-C65893829CD5}" srcOrd="2" destOrd="0" presId="urn:microsoft.com/office/officeart/2005/8/layout/process5"/>
    <dgm:cxn modelId="{EFED53BA-AE5B-45F1-AD3E-206BE6B123D7}" type="presParOf" srcId="{C89D2F1B-6598-487D-B389-44193D7E7EB1}" destId="{A71645A0-3A8C-4C33-AECC-9EAEA72F9088}" srcOrd="3" destOrd="0" presId="urn:microsoft.com/office/officeart/2005/8/layout/process5"/>
    <dgm:cxn modelId="{4CB58C4B-18FE-4A32-BD30-1D238323D0B6}" type="presParOf" srcId="{A71645A0-3A8C-4C33-AECC-9EAEA72F9088}" destId="{A491E2AE-B9BD-4796-A412-3F845A821D9C}" srcOrd="0" destOrd="0" presId="urn:microsoft.com/office/officeart/2005/8/layout/process5"/>
    <dgm:cxn modelId="{17F37C83-D0C9-4654-B50D-EB2C0E680EDB}" type="presParOf" srcId="{C89D2F1B-6598-487D-B389-44193D7E7EB1}" destId="{5F4A54AC-BF68-4B58-9AC9-0816FF712205}" srcOrd="4" destOrd="0" presId="urn:microsoft.com/office/officeart/2005/8/layout/process5"/>
    <dgm:cxn modelId="{87C90B4A-CB9E-400F-9FC7-7FF687E0C6AA}" type="presParOf" srcId="{C89D2F1B-6598-487D-B389-44193D7E7EB1}" destId="{C449C9BD-8631-4C6D-A491-63BF1B06227C}" srcOrd="5" destOrd="0" presId="urn:microsoft.com/office/officeart/2005/8/layout/process5"/>
    <dgm:cxn modelId="{56CF4999-A6AD-41AE-9EB4-267D05373556}" type="presParOf" srcId="{C449C9BD-8631-4C6D-A491-63BF1B06227C}" destId="{D3AEDCDC-F853-4EA2-B775-F47F83B90640}" srcOrd="0" destOrd="0" presId="urn:microsoft.com/office/officeart/2005/8/layout/process5"/>
    <dgm:cxn modelId="{2EFDC837-C50E-4188-9E36-1761164F1831}" type="presParOf" srcId="{C89D2F1B-6598-487D-B389-44193D7E7EB1}" destId="{DA065105-F06C-4386-9C3A-E76B1024EEA5}" srcOrd="6" destOrd="0" presId="urn:microsoft.com/office/officeart/2005/8/layout/process5"/>
    <dgm:cxn modelId="{1821B691-66C1-4B71-80A8-583DF101A0A5}" type="presParOf" srcId="{C89D2F1B-6598-487D-B389-44193D7E7EB1}" destId="{33331FE5-978D-4CDA-AED6-1A6406B8C257}" srcOrd="7" destOrd="0" presId="urn:microsoft.com/office/officeart/2005/8/layout/process5"/>
    <dgm:cxn modelId="{FB93722C-14A5-4EAD-9038-0D67845D7DDB}" type="presParOf" srcId="{33331FE5-978D-4CDA-AED6-1A6406B8C257}" destId="{95A74DD5-3425-40BF-9766-A580324032BD}" srcOrd="0" destOrd="0" presId="urn:microsoft.com/office/officeart/2005/8/layout/process5"/>
    <dgm:cxn modelId="{EAA23A49-85A4-42E2-BFA9-41496DD6FFD4}" type="presParOf" srcId="{C89D2F1B-6598-487D-B389-44193D7E7EB1}" destId="{60BB2444-C2BF-4C33-B473-AB105BC11FCC}" srcOrd="8" destOrd="0" presId="urn:microsoft.com/office/officeart/2005/8/layout/process5"/>
    <dgm:cxn modelId="{7EDE5603-366A-496A-B3F0-E400C0CDBCC6}" type="presParOf" srcId="{C89D2F1B-6598-487D-B389-44193D7E7EB1}" destId="{77B12CD7-8D22-4887-9915-CED221F2AC7D}" srcOrd="9" destOrd="0" presId="urn:microsoft.com/office/officeart/2005/8/layout/process5"/>
    <dgm:cxn modelId="{1FF78FA3-54AE-49CC-90ED-8879EEBF6DD1}" type="presParOf" srcId="{77B12CD7-8D22-4887-9915-CED221F2AC7D}" destId="{7525E7E1-09CC-4062-A481-34F37EB875B8}" srcOrd="0" destOrd="0" presId="urn:microsoft.com/office/officeart/2005/8/layout/process5"/>
    <dgm:cxn modelId="{1EC1B705-E0BB-436F-8659-53847F824CF0}" type="presParOf" srcId="{C89D2F1B-6598-487D-B389-44193D7E7EB1}" destId="{F8536D34-D914-462D-BC6C-AD28C93D9DB8}" srcOrd="10" destOrd="0" presId="urn:microsoft.com/office/officeart/2005/8/layout/process5"/>
    <dgm:cxn modelId="{5CD94436-7CC6-4ED7-A341-EF98FA307B42}" type="presParOf" srcId="{C89D2F1B-6598-487D-B389-44193D7E7EB1}" destId="{2BCF013A-32BD-44A9-AA24-8B97385E3FBB}" srcOrd="11" destOrd="0" presId="urn:microsoft.com/office/officeart/2005/8/layout/process5"/>
    <dgm:cxn modelId="{643198B5-E535-45EB-B192-39C5A5E0F8A6}" type="presParOf" srcId="{2BCF013A-32BD-44A9-AA24-8B97385E3FBB}" destId="{0B662BDE-9B9A-4B4F-BF52-31EA6229B919}" srcOrd="0" destOrd="0" presId="urn:microsoft.com/office/officeart/2005/8/layout/process5"/>
    <dgm:cxn modelId="{47DFD013-A1E4-43FF-81C5-45474E6F90A6}" type="presParOf" srcId="{C89D2F1B-6598-487D-B389-44193D7E7EB1}" destId="{038264CD-7B1B-49CD-9A0C-543E61F2F435}" srcOrd="12" destOrd="0" presId="urn:microsoft.com/office/officeart/2005/8/layout/process5"/>
    <dgm:cxn modelId="{0A7D9BDC-B02A-4CB8-99FD-863F6253E758}" type="presParOf" srcId="{C89D2F1B-6598-487D-B389-44193D7E7EB1}" destId="{934B0023-C6A7-4CE2-A644-B5EC3B063631}" srcOrd="13" destOrd="0" presId="urn:microsoft.com/office/officeart/2005/8/layout/process5"/>
    <dgm:cxn modelId="{307893AC-C73D-4656-BE36-B99A02339B5D}" type="presParOf" srcId="{934B0023-C6A7-4CE2-A644-B5EC3B063631}" destId="{A07EF515-0A53-4800-89A7-5C8B2935F7C5}" srcOrd="0" destOrd="0" presId="urn:microsoft.com/office/officeart/2005/8/layout/process5"/>
    <dgm:cxn modelId="{C3110A23-1EF1-4794-91DF-0814CB890110}" type="presParOf" srcId="{C89D2F1B-6598-487D-B389-44193D7E7EB1}" destId="{2096B7F5-7648-489C-95CC-1FDEE7134009}"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98DE4F-5650-4ECD-B8F7-B60E0EFB3CAC}" type="doc">
      <dgm:prSet loTypeId="urn:microsoft.com/office/officeart/2005/8/layout/process2" loCatId="process" qsTypeId="urn:microsoft.com/office/officeart/2005/8/quickstyle/simple1" qsCatId="simple" csTypeId="urn:microsoft.com/office/officeart/2005/8/colors/accent1_2" csCatId="accent1" phldr="1"/>
      <dgm:spPr/>
    </dgm:pt>
    <dgm:pt modelId="{85CA93FD-5F56-4DEE-AEB5-ABBE4A6DFC67}">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S58 </a:t>
          </a:r>
          <a:r>
            <a:rPr lang="en-GB" sz="2400" dirty="0">
              <a:solidFill>
                <a:schemeClr val="tx1"/>
              </a:solidFill>
            </a:rPr>
            <a:t>of the </a:t>
          </a:r>
          <a:r>
            <a:rPr lang="en-GB" sz="2400" b="1" dirty="0">
              <a:solidFill>
                <a:schemeClr val="tx1"/>
              </a:solidFill>
            </a:rPr>
            <a:t>Children Act 2004 </a:t>
          </a:r>
          <a:r>
            <a:rPr lang="en-GB" sz="2400" dirty="0">
              <a:solidFill>
                <a:schemeClr val="tx1"/>
              </a:solidFill>
            </a:rPr>
            <a:t>outlines the defence of reasonable punishment or lawful chastisement for those who have parental responsibility for a child</a:t>
          </a:r>
        </a:p>
      </dgm:t>
    </dgm:pt>
    <dgm:pt modelId="{10600BFB-B8B9-436C-9F37-767FC72D0AD5}" type="parTrans" cxnId="{6C4945A3-4102-4619-9EF2-B42ED389CA02}">
      <dgm:prSet/>
      <dgm:spPr/>
      <dgm:t>
        <a:bodyPr/>
        <a:lstStyle/>
        <a:p>
          <a:endParaRPr lang="en-GB"/>
        </a:p>
      </dgm:t>
    </dgm:pt>
    <dgm:pt modelId="{50ABB2B4-3FF0-47C9-9D2E-CC3A4C66D8D7}" type="sibTrans" cxnId="{6C4945A3-4102-4619-9EF2-B42ED389CA02}">
      <dgm:prSet/>
      <dgm:spPr>
        <a:solidFill>
          <a:schemeClr val="accent2">
            <a:lumMod val="75000"/>
          </a:schemeClr>
        </a:solidFill>
        <a:ln>
          <a:solidFill>
            <a:schemeClr val="tx1"/>
          </a:solidFill>
        </a:ln>
      </dgm:spPr>
      <dgm:t>
        <a:bodyPr/>
        <a:lstStyle/>
        <a:p>
          <a:endParaRPr lang="en-GB"/>
        </a:p>
      </dgm:t>
    </dgm:pt>
    <dgm:pt modelId="{6CF17925-C4D3-471B-B97D-B5BD60D952DA}">
      <dgm:prSet phldrT="[Text]" custT="1"/>
      <dgm:spPr>
        <a:solidFill>
          <a:schemeClr val="accent2">
            <a:lumMod val="60000"/>
            <a:lumOff val="40000"/>
          </a:schemeClr>
        </a:solidFill>
        <a:ln>
          <a:solidFill>
            <a:schemeClr val="tx1"/>
          </a:solidFill>
        </a:ln>
      </dgm:spPr>
      <dgm:t>
        <a:bodyPr/>
        <a:lstStyle/>
        <a:p>
          <a:r>
            <a:rPr lang="en-GB" sz="3200" b="1" dirty="0">
              <a:solidFill>
                <a:schemeClr val="tx1"/>
              </a:solidFill>
            </a:rPr>
            <a:t>BUT</a:t>
          </a:r>
        </a:p>
      </dgm:t>
    </dgm:pt>
    <dgm:pt modelId="{B20783E0-87FA-40A0-B87C-229D5EFEC1EC}" type="parTrans" cxnId="{761257D8-82F0-4341-86E5-57AE23A49E11}">
      <dgm:prSet/>
      <dgm:spPr/>
      <dgm:t>
        <a:bodyPr/>
        <a:lstStyle/>
        <a:p>
          <a:endParaRPr lang="en-GB"/>
        </a:p>
      </dgm:t>
    </dgm:pt>
    <dgm:pt modelId="{298BF67E-057B-472C-825B-AB8917A09A59}" type="sibTrans" cxnId="{761257D8-82F0-4341-86E5-57AE23A49E11}">
      <dgm:prSet/>
      <dgm:spPr>
        <a:solidFill>
          <a:schemeClr val="accent2">
            <a:lumMod val="75000"/>
          </a:schemeClr>
        </a:solidFill>
        <a:ln>
          <a:solidFill>
            <a:schemeClr val="tx1"/>
          </a:solidFill>
        </a:ln>
      </dgm:spPr>
      <dgm:t>
        <a:bodyPr/>
        <a:lstStyle/>
        <a:p>
          <a:endParaRPr lang="en-GB"/>
        </a:p>
      </dgm:t>
    </dgm:pt>
    <dgm:pt modelId="{B0E486BE-483D-4B7C-93F9-C95CB20BEF2E}">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From 21</a:t>
          </a:r>
          <a:r>
            <a:rPr lang="en-GB" sz="2800" baseline="30000" dirty="0">
              <a:solidFill>
                <a:schemeClr val="tx1"/>
              </a:solidFill>
            </a:rPr>
            <a:t>st</a:t>
          </a:r>
          <a:r>
            <a:rPr lang="en-GB" sz="2800" dirty="0">
              <a:solidFill>
                <a:schemeClr val="tx1"/>
              </a:solidFill>
            </a:rPr>
            <a:t> March 2022, physically punishing children will be illegal in Wales</a:t>
          </a:r>
        </a:p>
      </dgm:t>
    </dgm:pt>
    <dgm:pt modelId="{109D28EA-398E-4AD5-8CED-B2FB70F174DB}" type="parTrans" cxnId="{EF4E27C0-6F84-4C0E-959D-3E473333B145}">
      <dgm:prSet/>
      <dgm:spPr/>
      <dgm:t>
        <a:bodyPr/>
        <a:lstStyle/>
        <a:p>
          <a:endParaRPr lang="en-GB"/>
        </a:p>
      </dgm:t>
    </dgm:pt>
    <dgm:pt modelId="{E2BA3438-5648-4D2B-9B10-BC00A8FD2352}" type="sibTrans" cxnId="{EF4E27C0-6F84-4C0E-959D-3E473333B145}">
      <dgm:prSet/>
      <dgm:spPr/>
      <dgm:t>
        <a:bodyPr/>
        <a:lstStyle/>
        <a:p>
          <a:endParaRPr lang="en-GB"/>
        </a:p>
      </dgm:t>
    </dgm:pt>
    <dgm:pt modelId="{AAA80B8B-86CE-41AC-9065-00D375FCF729}" type="pres">
      <dgm:prSet presAssocID="{3098DE4F-5650-4ECD-B8F7-B60E0EFB3CAC}" presName="linearFlow" presStyleCnt="0">
        <dgm:presLayoutVars>
          <dgm:resizeHandles val="exact"/>
        </dgm:presLayoutVars>
      </dgm:prSet>
      <dgm:spPr/>
    </dgm:pt>
    <dgm:pt modelId="{E83ECB95-1A6D-43D0-B00E-7D9233BEF003}" type="pres">
      <dgm:prSet presAssocID="{85CA93FD-5F56-4DEE-AEB5-ABBE4A6DFC67}" presName="node" presStyleLbl="node1" presStyleIdx="0" presStyleCnt="3" custScaleX="181544">
        <dgm:presLayoutVars>
          <dgm:bulletEnabled val="1"/>
        </dgm:presLayoutVars>
      </dgm:prSet>
      <dgm:spPr/>
    </dgm:pt>
    <dgm:pt modelId="{BC982A0D-41A6-495F-9AE5-3293B17C9FF5}" type="pres">
      <dgm:prSet presAssocID="{50ABB2B4-3FF0-47C9-9D2E-CC3A4C66D8D7}" presName="sibTrans" presStyleLbl="sibTrans2D1" presStyleIdx="0" presStyleCnt="2"/>
      <dgm:spPr/>
    </dgm:pt>
    <dgm:pt modelId="{AA84CD93-B7AD-4705-9AD3-EF3367A09A1C}" type="pres">
      <dgm:prSet presAssocID="{50ABB2B4-3FF0-47C9-9D2E-CC3A4C66D8D7}" presName="connectorText" presStyleLbl="sibTrans2D1" presStyleIdx="0" presStyleCnt="2"/>
      <dgm:spPr/>
    </dgm:pt>
    <dgm:pt modelId="{1246D13B-6630-4148-8465-25579521EC7A}" type="pres">
      <dgm:prSet presAssocID="{6CF17925-C4D3-471B-B97D-B5BD60D952DA}" presName="node" presStyleLbl="node1" presStyleIdx="1" presStyleCnt="3" custScaleX="51069" custScaleY="42866">
        <dgm:presLayoutVars>
          <dgm:bulletEnabled val="1"/>
        </dgm:presLayoutVars>
      </dgm:prSet>
      <dgm:spPr/>
    </dgm:pt>
    <dgm:pt modelId="{25EDB5D4-6C9C-41D6-AFAE-FDD8415F10B4}" type="pres">
      <dgm:prSet presAssocID="{298BF67E-057B-472C-825B-AB8917A09A59}" presName="sibTrans" presStyleLbl="sibTrans2D1" presStyleIdx="1" presStyleCnt="2"/>
      <dgm:spPr/>
    </dgm:pt>
    <dgm:pt modelId="{8AC94F19-65FF-4334-9C81-82216778BE6D}" type="pres">
      <dgm:prSet presAssocID="{298BF67E-057B-472C-825B-AB8917A09A59}" presName="connectorText" presStyleLbl="sibTrans2D1" presStyleIdx="1" presStyleCnt="2"/>
      <dgm:spPr/>
    </dgm:pt>
    <dgm:pt modelId="{3E102EA2-5DEE-4CEB-9E21-D843002E72DA}" type="pres">
      <dgm:prSet presAssocID="{B0E486BE-483D-4B7C-93F9-C95CB20BEF2E}" presName="node" presStyleLbl="node1" presStyleIdx="2" presStyleCnt="3" custScaleX="141610" custScaleY="98430">
        <dgm:presLayoutVars>
          <dgm:bulletEnabled val="1"/>
        </dgm:presLayoutVars>
      </dgm:prSet>
      <dgm:spPr/>
    </dgm:pt>
  </dgm:ptLst>
  <dgm:cxnLst>
    <dgm:cxn modelId="{572CD102-C86F-4834-87B7-A943AB0AA3E9}" type="presOf" srcId="{6CF17925-C4D3-471B-B97D-B5BD60D952DA}" destId="{1246D13B-6630-4148-8465-25579521EC7A}" srcOrd="0" destOrd="0" presId="urn:microsoft.com/office/officeart/2005/8/layout/process2"/>
    <dgm:cxn modelId="{D059C13A-1A0A-4BE5-A851-81A8B8229FEA}" type="presOf" srcId="{50ABB2B4-3FF0-47C9-9D2E-CC3A4C66D8D7}" destId="{AA84CD93-B7AD-4705-9AD3-EF3367A09A1C}" srcOrd="1" destOrd="0" presId="urn:microsoft.com/office/officeart/2005/8/layout/process2"/>
    <dgm:cxn modelId="{CB6F3A40-3F12-4557-892C-94672F1A0DFF}" type="presOf" srcId="{298BF67E-057B-472C-825B-AB8917A09A59}" destId="{8AC94F19-65FF-4334-9C81-82216778BE6D}" srcOrd="1" destOrd="0" presId="urn:microsoft.com/office/officeart/2005/8/layout/process2"/>
    <dgm:cxn modelId="{E3C0434F-3556-4F62-935C-74BB9A1B4C54}" type="presOf" srcId="{85CA93FD-5F56-4DEE-AEB5-ABBE4A6DFC67}" destId="{E83ECB95-1A6D-43D0-B00E-7D9233BEF003}" srcOrd="0" destOrd="0" presId="urn:microsoft.com/office/officeart/2005/8/layout/process2"/>
    <dgm:cxn modelId="{75219A7D-46ED-4FCA-A23A-5AA665CC3D24}" type="presOf" srcId="{298BF67E-057B-472C-825B-AB8917A09A59}" destId="{25EDB5D4-6C9C-41D6-AFAE-FDD8415F10B4}" srcOrd="0" destOrd="0" presId="urn:microsoft.com/office/officeart/2005/8/layout/process2"/>
    <dgm:cxn modelId="{1BB229A1-F0B3-4E9A-B01D-7CABAD3160CA}" type="presOf" srcId="{B0E486BE-483D-4B7C-93F9-C95CB20BEF2E}" destId="{3E102EA2-5DEE-4CEB-9E21-D843002E72DA}" srcOrd="0" destOrd="0" presId="urn:microsoft.com/office/officeart/2005/8/layout/process2"/>
    <dgm:cxn modelId="{6C4945A3-4102-4619-9EF2-B42ED389CA02}" srcId="{3098DE4F-5650-4ECD-B8F7-B60E0EFB3CAC}" destId="{85CA93FD-5F56-4DEE-AEB5-ABBE4A6DFC67}" srcOrd="0" destOrd="0" parTransId="{10600BFB-B8B9-436C-9F37-767FC72D0AD5}" sibTransId="{50ABB2B4-3FF0-47C9-9D2E-CC3A4C66D8D7}"/>
    <dgm:cxn modelId="{EF4E27C0-6F84-4C0E-959D-3E473333B145}" srcId="{3098DE4F-5650-4ECD-B8F7-B60E0EFB3CAC}" destId="{B0E486BE-483D-4B7C-93F9-C95CB20BEF2E}" srcOrd="2" destOrd="0" parTransId="{109D28EA-398E-4AD5-8CED-B2FB70F174DB}" sibTransId="{E2BA3438-5648-4D2B-9B10-BC00A8FD2352}"/>
    <dgm:cxn modelId="{761257D8-82F0-4341-86E5-57AE23A49E11}" srcId="{3098DE4F-5650-4ECD-B8F7-B60E0EFB3CAC}" destId="{6CF17925-C4D3-471B-B97D-B5BD60D952DA}" srcOrd="1" destOrd="0" parTransId="{B20783E0-87FA-40A0-B87C-229D5EFEC1EC}" sibTransId="{298BF67E-057B-472C-825B-AB8917A09A59}"/>
    <dgm:cxn modelId="{831B63EC-280B-455D-9A1C-822DA4564F42}" type="presOf" srcId="{50ABB2B4-3FF0-47C9-9D2E-CC3A4C66D8D7}" destId="{BC982A0D-41A6-495F-9AE5-3293B17C9FF5}" srcOrd="0" destOrd="0" presId="urn:microsoft.com/office/officeart/2005/8/layout/process2"/>
    <dgm:cxn modelId="{EB5FCDFF-869C-4EE6-95F7-0950F371533C}" type="presOf" srcId="{3098DE4F-5650-4ECD-B8F7-B60E0EFB3CAC}" destId="{AAA80B8B-86CE-41AC-9065-00D375FCF729}" srcOrd="0" destOrd="0" presId="urn:microsoft.com/office/officeart/2005/8/layout/process2"/>
    <dgm:cxn modelId="{EE4C3024-280A-437F-B334-CA8BE8D350B6}" type="presParOf" srcId="{AAA80B8B-86CE-41AC-9065-00D375FCF729}" destId="{E83ECB95-1A6D-43D0-B00E-7D9233BEF003}" srcOrd="0" destOrd="0" presId="urn:microsoft.com/office/officeart/2005/8/layout/process2"/>
    <dgm:cxn modelId="{02D66786-3E26-4B2D-962B-759445913CEE}" type="presParOf" srcId="{AAA80B8B-86CE-41AC-9065-00D375FCF729}" destId="{BC982A0D-41A6-495F-9AE5-3293B17C9FF5}" srcOrd="1" destOrd="0" presId="urn:microsoft.com/office/officeart/2005/8/layout/process2"/>
    <dgm:cxn modelId="{19EDC20A-C59F-4A61-B4F2-74AC3DAEA7FB}" type="presParOf" srcId="{BC982A0D-41A6-495F-9AE5-3293B17C9FF5}" destId="{AA84CD93-B7AD-4705-9AD3-EF3367A09A1C}" srcOrd="0" destOrd="0" presId="urn:microsoft.com/office/officeart/2005/8/layout/process2"/>
    <dgm:cxn modelId="{5D041AC4-80FB-48AA-BD63-5CB5FEE60C4A}" type="presParOf" srcId="{AAA80B8B-86CE-41AC-9065-00D375FCF729}" destId="{1246D13B-6630-4148-8465-25579521EC7A}" srcOrd="2" destOrd="0" presId="urn:microsoft.com/office/officeart/2005/8/layout/process2"/>
    <dgm:cxn modelId="{CA34698E-33F8-478C-BF1D-A012F7F9DCBE}" type="presParOf" srcId="{AAA80B8B-86CE-41AC-9065-00D375FCF729}" destId="{25EDB5D4-6C9C-41D6-AFAE-FDD8415F10B4}" srcOrd="3" destOrd="0" presId="urn:microsoft.com/office/officeart/2005/8/layout/process2"/>
    <dgm:cxn modelId="{7CE3D41D-61E9-4336-B675-C73EB07B64D9}" type="presParOf" srcId="{25EDB5D4-6C9C-41D6-AFAE-FDD8415F10B4}" destId="{8AC94F19-65FF-4334-9C81-82216778BE6D}" srcOrd="0" destOrd="0" presId="urn:microsoft.com/office/officeart/2005/8/layout/process2"/>
    <dgm:cxn modelId="{7255496F-B4B8-4A25-95F6-0887047445A0}" type="presParOf" srcId="{AAA80B8B-86CE-41AC-9065-00D375FCF729}" destId="{3E102EA2-5DEE-4CEB-9E21-D843002E72D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E52CEA-E507-4AE2-95A8-CE731BCDAA04}"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F16DFEA6-E813-4655-B695-BB8D8BFD9662}">
      <dgm:prSet phldrT="[Text]" phldr="1"/>
      <dgm:spPr>
        <a:solidFill>
          <a:schemeClr val="accent2">
            <a:lumMod val="20000"/>
            <a:lumOff val="80000"/>
          </a:schemeClr>
        </a:solidFill>
        <a:ln>
          <a:solidFill>
            <a:schemeClr val="tx1"/>
          </a:solidFill>
        </a:ln>
      </dgm:spPr>
      <dgm:t>
        <a:bodyPr/>
        <a:lstStyle/>
        <a:p>
          <a:endParaRPr lang="en-GB"/>
        </a:p>
      </dgm:t>
    </dgm:pt>
    <dgm:pt modelId="{2E9CE4C0-6263-4C8C-8E4B-6CEBC1A8E7E1}" type="parTrans" cxnId="{BBEFC609-F138-4D33-BC89-9AC7645B4AA0}">
      <dgm:prSet/>
      <dgm:spPr/>
      <dgm:t>
        <a:bodyPr/>
        <a:lstStyle/>
        <a:p>
          <a:endParaRPr lang="en-GB"/>
        </a:p>
      </dgm:t>
    </dgm:pt>
    <dgm:pt modelId="{D9A9F0BD-9400-4BC8-BFA7-85CDAAF1AF68}" type="sibTrans" cxnId="{BBEFC609-F138-4D33-BC89-9AC7645B4AA0}">
      <dgm:prSet/>
      <dgm:spPr/>
      <dgm:t>
        <a:bodyPr/>
        <a:lstStyle/>
        <a:p>
          <a:endParaRPr lang="en-GB"/>
        </a:p>
      </dgm:t>
    </dgm:pt>
    <dgm:pt modelId="{8CA3F48C-FF78-4A98-A763-9F2ED502E025}">
      <dgm:prSet phldrT="[Text]" custT="1"/>
      <dgm:spPr/>
      <dgm:t>
        <a:bodyPr/>
        <a:lstStyle/>
        <a:p>
          <a:r>
            <a:rPr lang="en-GB" sz="2800" dirty="0">
              <a:solidFill>
                <a:schemeClr val="tx1"/>
              </a:solidFill>
            </a:rPr>
            <a:t>The involvement of children in sexual activity of any kind</a:t>
          </a:r>
        </a:p>
      </dgm:t>
    </dgm:pt>
    <dgm:pt modelId="{52A2294C-72F1-4AE1-84FD-E324DFDAC011}" type="parTrans" cxnId="{BD91B6F1-FC4F-498E-92D8-B4C77B18B557}">
      <dgm:prSet/>
      <dgm:spPr/>
      <dgm:t>
        <a:bodyPr/>
        <a:lstStyle/>
        <a:p>
          <a:endParaRPr lang="en-GB"/>
        </a:p>
      </dgm:t>
    </dgm:pt>
    <dgm:pt modelId="{53997DA2-813A-423E-A3CC-2BB80476A556}" type="sibTrans" cxnId="{BD91B6F1-FC4F-498E-92D8-B4C77B18B557}">
      <dgm:prSet/>
      <dgm:spPr/>
      <dgm:t>
        <a:bodyPr/>
        <a:lstStyle/>
        <a:p>
          <a:endParaRPr lang="en-GB"/>
        </a:p>
      </dgm:t>
    </dgm:pt>
    <dgm:pt modelId="{ED44C91B-F116-44B5-AF5B-658A0BD4647C}">
      <dgm:prSet phldrT="[Text]" phldr="1"/>
      <dgm:spPr>
        <a:solidFill>
          <a:schemeClr val="accent2">
            <a:lumMod val="40000"/>
            <a:lumOff val="60000"/>
          </a:schemeClr>
        </a:solidFill>
        <a:ln>
          <a:solidFill>
            <a:schemeClr val="tx1"/>
          </a:solidFill>
        </a:ln>
      </dgm:spPr>
      <dgm:t>
        <a:bodyPr/>
        <a:lstStyle/>
        <a:p>
          <a:endParaRPr lang="en-GB"/>
        </a:p>
      </dgm:t>
    </dgm:pt>
    <dgm:pt modelId="{CF8EF2F1-D32B-4170-B67D-32E711320539}" type="parTrans" cxnId="{3F4F554B-64C1-4C23-87B1-E670F6BF04D3}">
      <dgm:prSet/>
      <dgm:spPr/>
      <dgm:t>
        <a:bodyPr/>
        <a:lstStyle/>
        <a:p>
          <a:endParaRPr lang="en-GB"/>
        </a:p>
      </dgm:t>
    </dgm:pt>
    <dgm:pt modelId="{7021B6F9-9819-4631-8F4F-0913B4E21D79}" type="sibTrans" cxnId="{3F4F554B-64C1-4C23-87B1-E670F6BF04D3}">
      <dgm:prSet/>
      <dgm:spPr/>
      <dgm:t>
        <a:bodyPr/>
        <a:lstStyle/>
        <a:p>
          <a:endParaRPr lang="en-GB"/>
        </a:p>
      </dgm:t>
    </dgm:pt>
    <dgm:pt modelId="{60BCD820-ABFF-4AC6-99CE-F0E81D9C930C}">
      <dgm:prSet phldrT="[Text]" custT="1"/>
      <dgm:spPr/>
      <dgm:t>
        <a:bodyPr/>
        <a:lstStyle/>
        <a:p>
          <a:r>
            <a:rPr lang="en-GB" sz="2800" dirty="0">
              <a:solidFill>
                <a:schemeClr val="tx1"/>
              </a:solidFill>
            </a:rPr>
            <a:t>It may involve physical contact such as penetrative or non penetrative acts or non contact activities such as showing them pornographic images etc</a:t>
          </a:r>
        </a:p>
      </dgm:t>
    </dgm:pt>
    <dgm:pt modelId="{859D816A-64DE-4035-85AA-8AF301F33FEE}" type="parTrans" cxnId="{4BE0F851-1773-4F44-A031-8364A4B13689}">
      <dgm:prSet/>
      <dgm:spPr/>
      <dgm:t>
        <a:bodyPr/>
        <a:lstStyle/>
        <a:p>
          <a:endParaRPr lang="en-GB"/>
        </a:p>
      </dgm:t>
    </dgm:pt>
    <dgm:pt modelId="{11DE2C0B-56ED-4D2D-BC98-FE597EBDC6D5}" type="sibTrans" cxnId="{4BE0F851-1773-4F44-A031-8364A4B13689}">
      <dgm:prSet/>
      <dgm:spPr/>
      <dgm:t>
        <a:bodyPr/>
        <a:lstStyle/>
        <a:p>
          <a:endParaRPr lang="en-GB"/>
        </a:p>
      </dgm:t>
    </dgm:pt>
    <dgm:pt modelId="{08B06D09-2E43-4903-B277-7D7A5328BD74}" type="pres">
      <dgm:prSet presAssocID="{01E52CEA-E507-4AE2-95A8-CE731BCDAA04}" presName="Name0" presStyleCnt="0">
        <dgm:presLayoutVars>
          <dgm:dir/>
          <dgm:animLvl val="lvl"/>
          <dgm:resizeHandles val="exact"/>
        </dgm:presLayoutVars>
      </dgm:prSet>
      <dgm:spPr/>
    </dgm:pt>
    <dgm:pt modelId="{DA0E37C8-0CE0-4E7D-ADAD-C218969168F2}" type="pres">
      <dgm:prSet presAssocID="{F16DFEA6-E813-4655-B695-BB8D8BFD9662}" presName="compositeNode" presStyleCnt="0">
        <dgm:presLayoutVars>
          <dgm:bulletEnabled val="1"/>
        </dgm:presLayoutVars>
      </dgm:prSet>
      <dgm:spPr/>
    </dgm:pt>
    <dgm:pt modelId="{54A483D5-3388-42D6-BA28-29A8CC8DE5CB}" type="pres">
      <dgm:prSet presAssocID="{F16DFEA6-E813-4655-B695-BB8D8BFD9662}" presName="bgRect" presStyleLbl="node1" presStyleIdx="0" presStyleCnt="2"/>
      <dgm:spPr/>
    </dgm:pt>
    <dgm:pt modelId="{909EB031-C0DE-458F-8345-5C141B9FF43B}" type="pres">
      <dgm:prSet presAssocID="{F16DFEA6-E813-4655-B695-BB8D8BFD9662}" presName="parentNode" presStyleLbl="node1" presStyleIdx="0" presStyleCnt="2">
        <dgm:presLayoutVars>
          <dgm:chMax val="0"/>
          <dgm:bulletEnabled val="1"/>
        </dgm:presLayoutVars>
      </dgm:prSet>
      <dgm:spPr/>
    </dgm:pt>
    <dgm:pt modelId="{8EE6CB6C-5AFE-4E2A-827A-6F4A743DFEB7}" type="pres">
      <dgm:prSet presAssocID="{F16DFEA6-E813-4655-B695-BB8D8BFD9662}" presName="childNode" presStyleLbl="node1" presStyleIdx="0" presStyleCnt="2">
        <dgm:presLayoutVars>
          <dgm:bulletEnabled val="1"/>
        </dgm:presLayoutVars>
      </dgm:prSet>
      <dgm:spPr/>
    </dgm:pt>
    <dgm:pt modelId="{9BB12F99-C09A-464F-B266-2A1A6C8F9C90}" type="pres">
      <dgm:prSet presAssocID="{D9A9F0BD-9400-4BC8-BFA7-85CDAAF1AF68}" presName="hSp" presStyleCnt="0"/>
      <dgm:spPr/>
    </dgm:pt>
    <dgm:pt modelId="{C489154B-5B6F-45E3-93A7-9FAE9ADE903B}" type="pres">
      <dgm:prSet presAssocID="{D9A9F0BD-9400-4BC8-BFA7-85CDAAF1AF68}" presName="vProcSp" presStyleCnt="0"/>
      <dgm:spPr/>
    </dgm:pt>
    <dgm:pt modelId="{801F632F-328F-418C-AE1E-9F58393B3A52}" type="pres">
      <dgm:prSet presAssocID="{D9A9F0BD-9400-4BC8-BFA7-85CDAAF1AF68}" presName="vSp1" presStyleCnt="0"/>
      <dgm:spPr/>
    </dgm:pt>
    <dgm:pt modelId="{A1D6682D-6356-4DC8-9052-DD812223495D}" type="pres">
      <dgm:prSet presAssocID="{D9A9F0BD-9400-4BC8-BFA7-85CDAAF1AF68}" presName="simulatedConn" presStyleLbl="solidFgAcc1" presStyleIdx="0" presStyleCnt="1"/>
      <dgm:spPr>
        <a:solidFill>
          <a:schemeClr val="accent2">
            <a:lumMod val="75000"/>
          </a:schemeClr>
        </a:solidFill>
        <a:ln>
          <a:solidFill>
            <a:schemeClr val="tx1"/>
          </a:solidFill>
        </a:ln>
      </dgm:spPr>
    </dgm:pt>
    <dgm:pt modelId="{CED88B3F-6598-4117-81D9-233B15968971}" type="pres">
      <dgm:prSet presAssocID="{D9A9F0BD-9400-4BC8-BFA7-85CDAAF1AF68}" presName="vSp2" presStyleCnt="0"/>
      <dgm:spPr/>
    </dgm:pt>
    <dgm:pt modelId="{B18B34F3-10B1-400B-9A10-1464F73F2B7C}" type="pres">
      <dgm:prSet presAssocID="{D9A9F0BD-9400-4BC8-BFA7-85CDAAF1AF68}" presName="sibTrans" presStyleCnt="0"/>
      <dgm:spPr/>
    </dgm:pt>
    <dgm:pt modelId="{7635526A-66DA-4EE3-84ED-18F1E3641160}" type="pres">
      <dgm:prSet presAssocID="{ED44C91B-F116-44B5-AF5B-658A0BD4647C}" presName="compositeNode" presStyleCnt="0">
        <dgm:presLayoutVars>
          <dgm:bulletEnabled val="1"/>
        </dgm:presLayoutVars>
      </dgm:prSet>
      <dgm:spPr/>
    </dgm:pt>
    <dgm:pt modelId="{81871C48-515D-4ACA-8839-06E89C2EDEF7}" type="pres">
      <dgm:prSet presAssocID="{ED44C91B-F116-44B5-AF5B-658A0BD4647C}" presName="bgRect" presStyleLbl="node1" presStyleIdx="1" presStyleCnt="2" custLinFactNeighborX="-1750" custLinFactNeighborY="-3428"/>
      <dgm:spPr/>
    </dgm:pt>
    <dgm:pt modelId="{D5D23C15-353A-4295-8AF0-9A192094FA94}" type="pres">
      <dgm:prSet presAssocID="{ED44C91B-F116-44B5-AF5B-658A0BD4647C}" presName="parentNode" presStyleLbl="node1" presStyleIdx="1" presStyleCnt="2">
        <dgm:presLayoutVars>
          <dgm:chMax val="0"/>
          <dgm:bulletEnabled val="1"/>
        </dgm:presLayoutVars>
      </dgm:prSet>
      <dgm:spPr/>
    </dgm:pt>
    <dgm:pt modelId="{ABF528C6-BF08-4D5F-8E8B-6E55B4B215FD}" type="pres">
      <dgm:prSet presAssocID="{ED44C91B-F116-44B5-AF5B-658A0BD4647C}" presName="childNode" presStyleLbl="node1" presStyleIdx="1" presStyleCnt="2">
        <dgm:presLayoutVars>
          <dgm:bulletEnabled val="1"/>
        </dgm:presLayoutVars>
      </dgm:prSet>
      <dgm:spPr/>
    </dgm:pt>
  </dgm:ptLst>
  <dgm:cxnLst>
    <dgm:cxn modelId="{43263B02-AE83-4416-AD54-0CFBF209A5DE}" type="presOf" srcId="{ED44C91B-F116-44B5-AF5B-658A0BD4647C}" destId="{D5D23C15-353A-4295-8AF0-9A192094FA94}" srcOrd="1" destOrd="0" presId="urn:microsoft.com/office/officeart/2005/8/layout/hProcess7"/>
    <dgm:cxn modelId="{BBEFC609-F138-4D33-BC89-9AC7645B4AA0}" srcId="{01E52CEA-E507-4AE2-95A8-CE731BCDAA04}" destId="{F16DFEA6-E813-4655-B695-BB8D8BFD9662}" srcOrd="0" destOrd="0" parTransId="{2E9CE4C0-6263-4C8C-8E4B-6CEBC1A8E7E1}" sibTransId="{D9A9F0BD-9400-4BC8-BFA7-85CDAAF1AF68}"/>
    <dgm:cxn modelId="{C4CFD01B-0254-4A26-8D51-129F4E3B3435}" type="presOf" srcId="{01E52CEA-E507-4AE2-95A8-CE731BCDAA04}" destId="{08B06D09-2E43-4903-B277-7D7A5328BD74}" srcOrd="0" destOrd="0" presId="urn:microsoft.com/office/officeart/2005/8/layout/hProcess7"/>
    <dgm:cxn modelId="{DE0CAC20-CE1F-4685-8568-777FAB2CA8F5}" type="presOf" srcId="{ED44C91B-F116-44B5-AF5B-658A0BD4647C}" destId="{81871C48-515D-4ACA-8839-06E89C2EDEF7}" srcOrd="0" destOrd="0" presId="urn:microsoft.com/office/officeart/2005/8/layout/hProcess7"/>
    <dgm:cxn modelId="{8C56B933-4CF1-4368-ACE5-5221D696378A}" type="presOf" srcId="{8CA3F48C-FF78-4A98-A763-9F2ED502E025}" destId="{8EE6CB6C-5AFE-4E2A-827A-6F4A743DFEB7}" srcOrd="0" destOrd="0" presId="urn:microsoft.com/office/officeart/2005/8/layout/hProcess7"/>
    <dgm:cxn modelId="{6E63B662-C8F5-4D7D-8696-0BB9E01E15F4}" type="presOf" srcId="{60BCD820-ABFF-4AC6-99CE-F0E81D9C930C}" destId="{ABF528C6-BF08-4D5F-8E8B-6E55B4B215FD}" srcOrd="0" destOrd="0" presId="urn:microsoft.com/office/officeart/2005/8/layout/hProcess7"/>
    <dgm:cxn modelId="{3F4F554B-64C1-4C23-87B1-E670F6BF04D3}" srcId="{01E52CEA-E507-4AE2-95A8-CE731BCDAA04}" destId="{ED44C91B-F116-44B5-AF5B-658A0BD4647C}" srcOrd="1" destOrd="0" parTransId="{CF8EF2F1-D32B-4170-B67D-32E711320539}" sibTransId="{7021B6F9-9819-4631-8F4F-0913B4E21D79}"/>
    <dgm:cxn modelId="{4BE0F851-1773-4F44-A031-8364A4B13689}" srcId="{ED44C91B-F116-44B5-AF5B-658A0BD4647C}" destId="{60BCD820-ABFF-4AC6-99CE-F0E81D9C930C}" srcOrd="0" destOrd="0" parTransId="{859D816A-64DE-4035-85AA-8AF301F33FEE}" sibTransId="{11DE2C0B-56ED-4D2D-BC98-FE597EBDC6D5}"/>
    <dgm:cxn modelId="{FC877EB7-A7CF-4E00-A569-D14A53D35E6B}" type="presOf" srcId="{F16DFEA6-E813-4655-B695-BB8D8BFD9662}" destId="{909EB031-C0DE-458F-8345-5C141B9FF43B}" srcOrd="1" destOrd="0" presId="urn:microsoft.com/office/officeart/2005/8/layout/hProcess7"/>
    <dgm:cxn modelId="{86496FC6-C8B7-479E-AED0-C31205FC9A05}" type="presOf" srcId="{F16DFEA6-E813-4655-B695-BB8D8BFD9662}" destId="{54A483D5-3388-42D6-BA28-29A8CC8DE5CB}" srcOrd="0" destOrd="0" presId="urn:microsoft.com/office/officeart/2005/8/layout/hProcess7"/>
    <dgm:cxn modelId="{BD91B6F1-FC4F-498E-92D8-B4C77B18B557}" srcId="{F16DFEA6-E813-4655-B695-BB8D8BFD9662}" destId="{8CA3F48C-FF78-4A98-A763-9F2ED502E025}" srcOrd="0" destOrd="0" parTransId="{52A2294C-72F1-4AE1-84FD-E324DFDAC011}" sibTransId="{53997DA2-813A-423E-A3CC-2BB80476A556}"/>
    <dgm:cxn modelId="{6FA95AFA-D17A-489C-9C58-A1B0DED39ED5}" type="presParOf" srcId="{08B06D09-2E43-4903-B277-7D7A5328BD74}" destId="{DA0E37C8-0CE0-4E7D-ADAD-C218969168F2}" srcOrd="0" destOrd="0" presId="urn:microsoft.com/office/officeart/2005/8/layout/hProcess7"/>
    <dgm:cxn modelId="{0448532C-8DF7-4210-9143-A3E0A4ECD2B5}" type="presParOf" srcId="{DA0E37C8-0CE0-4E7D-ADAD-C218969168F2}" destId="{54A483D5-3388-42D6-BA28-29A8CC8DE5CB}" srcOrd="0" destOrd="0" presId="urn:microsoft.com/office/officeart/2005/8/layout/hProcess7"/>
    <dgm:cxn modelId="{2EA2B10D-3758-4E67-AAC5-ECF2F4792E82}" type="presParOf" srcId="{DA0E37C8-0CE0-4E7D-ADAD-C218969168F2}" destId="{909EB031-C0DE-458F-8345-5C141B9FF43B}" srcOrd="1" destOrd="0" presId="urn:microsoft.com/office/officeart/2005/8/layout/hProcess7"/>
    <dgm:cxn modelId="{DCC2411B-6DA3-41DD-9C8E-24BD84875B64}" type="presParOf" srcId="{DA0E37C8-0CE0-4E7D-ADAD-C218969168F2}" destId="{8EE6CB6C-5AFE-4E2A-827A-6F4A743DFEB7}" srcOrd="2" destOrd="0" presId="urn:microsoft.com/office/officeart/2005/8/layout/hProcess7"/>
    <dgm:cxn modelId="{457E21FF-F6BC-41BA-8592-A4F6FB309744}" type="presParOf" srcId="{08B06D09-2E43-4903-B277-7D7A5328BD74}" destId="{9BB12F99-C09A-464F-B266-2A1A6C8F9C90}" srcOrd="1" destOrd="0" presId="urn:microsoft.com/office/officeart/2005/8/layout/hProcess7"/>
    <dgm:cxn modelId="{01F6504F-9E89-4FCD-BF72-71D9E11C40F1}" type="presParOf" srcId="{08B06D09-2E43-4903-B277-7D7A5328BD74}" destId="{C489154B-5B6F-45E3-93A7-9FAE9ADE903B}" srcOrd="2" destOrd="0" presId="urn:microsoft.com/office/officeart/2005/8/layout/hProcess7"/>
    <dgm:cxn modelId="{EF6276D6-FE89-479C-8B37-96D39EFF3A8E}" type="presParOf" srcId="{C489154B-5B6F-45E3-93A7-9FAE9ADE903B}" destId="{801F632F-328F-418C-AE1E-9F58393B3A52}" srcOrd="0" destOrd="0" presId="urn:microsoft.com/office/officeart/2005/8/layout/hProcess7"/>
    <dgm:cxn modelId="{A99B98F5-AF93-4A12-9F91-AE9B2FC36CE8}" type="presParOf" srcId="{C489154B-5B6F-45E3-93A7-9FAE9ADE903B}" destId="{A1D6682D-6356-4DC8-9052-DD812223495D}" srcOrd="1" destOrd="0" presId="urn:microsoft.com/office/officeart/2005/8/layout/hProcess7"/>
    <dgm:cxn modelId="{1CD48780-2222-47F4-8DF0-3C920EF3C3B9}" type="presParOf" srcId="{C489154B-5B6F-45E3-93A7-9FAE9ADE903B}" destId="{CED88B3F-6598-4117-81D9-233B15968971}" srcOrd="2" destOrd="0" presId="urn:microsoft.com/office/officeart/2005/8/layout/hProcess7"/>
    <dgm:cxn modelId="{23B65B35-2060-4154-B167-F6F9ADE18122}" type="presParOf" srcId="{08B06D09-2E43-4903-B277-7D7A5328BD74}" destId="{B18B34F3-10B1-400B-9A10-1464F73F2B7C}" srcOrd="3" destOrd="0" presId="urn:microsoft.com/office/officeart/2005/8/layout/hProcess7"/>
    <dgm:cxn modelId="{2B3317E6-D1B0-47DC-AC23-D710AA45F262}" type="presParOf" srcId="{08B06D09-2E43-4903-B277-7D7A5328BD74}" destId="{7635526A-66DA-4EE3-84ED-18F1E3641160}" srcOrd="4" destOrd="0" presId="urn:microsoft.com/office/officeart/2005/8/layout/hProcess7"/>
    <dgm:cxn modelId="{00EBF848-759A-420C-8D94-DF38B08D2BCF}" type="presParOf" srcId="{7635526A-66DA-4EE3-84ED-18F1E3641160}" destId="{81871C48-515D-4ACA-8839-06E89C2EDEF7}" srcOrd="0" destOrd="0" presId="urn:microsoft.com/office/officeart/2005/8/layout/hProcess7"/>
    <dgm:cxn modelId="{DBE35B13-C876-48D4-A193-C7CE50E6664E}" type="presParOf" srcId="{7635526A-66DA-4EE3-84ED-18F1E3641160}" destId="{D5D23C15-353A-4295-8AF0-9A192094FA94}" srcOrd="1" destOrd="0" presId="urn:microsoft.com/office/officeart/2005/8/layout/hProcess7"/>
    <dgm:cxn modelId="{F46987B0-957A-4256-A2F1-A8B19068F0C1}" type="presParOf" srcId="{7635526A-66DA-4EE3-84ED-18F1E3641160}" destId="{ABF528C6-BF08-4D5F-8E8B-6E55B4B215FD}"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C089BC-3EC4-409B-B59D-DA5054144F3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324D5B60-B56B-4FB1-AE48-F4A8EE1DF7CA}">
      <dgm:prSet phldrT="[Text]" custT="1"/>
      <dgm:spPr>
        <a:solidFill>
          <a:schemeClr val="accent2">
            <a:lumMod val="20000"/>
            <a:lumOff val="80000"/>
          </a:schemeClr>
        </a:solidFill>
        <a:ln>
          <a:solidFill>
            <a:schemeClr val="tx1"/>
          </a:solidFill>
        </a:ln>
      </dgm:spPr>
      <dgm:t>
        <a:bodyPr/>
        <a:lstStyle/>
        <a:p>
          <a:r>
            <a:rPr lang="en-GB" sz="2800" b="1" dirty="0">
              <a:solidFill>
                <a:schemeClr val="tx1"/>
              </a:solidFill>
            </a:rPr>
            <a:t>Causing or allowing the death or to suffer serious physical harm of a child or vulnerable adult</a:t>
          </a:r>
        </a:p>
      </dgm:t>
    </dgm:pt>
    <dgm:pt modelId="{22A01F91-2039-4709-9EF5-F9218C875026}" type="parTrans" cxnId="{D5607DB1-D058-4EF4-B717-B779DC70F554}">
      <dgm:prSet/>
      <dgm:spPr/>
      <dgm:t>
        <a:bodyPr/>
        <a:lstStyle/>
        <a:p>
          <a:endParaRPr lang="en-GB"/>
        </a:p>
      </dgm:t>
    </dgm:pt>
    <dgm:pt modelId="{D929C641-3ACD-4C48-B9F9-D5607BF2E5D4}" type="sibTrans" cxnId="{D5607DB1-D058-4EF4-B717-B779DC70F554}">
      <dgm:prSet/>
      <dgm:spPr>
        <a:solidFill>
          <a:schemeClr val="accent2">
            <a:lumMod val="75000"/>
            <a:alpha val="90000"/>
          </a:schemeClr>
        </a:solidFill>
        <a:ln>
          <a:solidFill>
            <a:schemeClr val="tx1">
              <a:alpha val="90000"/>
            </a:schemeClr>
          </a:solidFill>
        </a:ln>
      </dgm:spPr>
      <dgm:t>
        <a:bodyPr/>
        <a:lstStyle/>
        <a:p>
          <a:endParaRPr lang="en-GB"/>
        </a:p>
      </dgm:t>
    </dgm:pt>
    <dgm:pt modelId="{E515F3E7-F422-4FA6-8890-39919E544C9E}">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Why do you think this was introduced?</a:t>
          </a:r>
        </a:p>
      </dgm:t>
    </dgm:pt>
    <dgm:pt modelId="{23255932-7C28-41B5-87FB-440B540D62EF}" type="parTrans" cxnId="{28B73B7D-613A-40F4-9A2A-3374EE64834F}">
      <dgm:prSet/>
      <dgm:spPr/>
      <dgm:t>
        <a:bodyPr/>
        <a:lstStyle/>
        <a:p>
          <a:endParaRPr lang="en-GB"/>
        </a:p>
      </dgm:t>
    </dgm:pt>
    <dgm:pt modelId="{276A12D3-724B-4378-900D-D7866E87AAC3}" type="sibTrans" cxnId="{28B73B7D-613A-40F4-9A2A-3374EE64834F}">
      <dgm:prSet/>
      <dgm:spPr/>
      <dgm:t>
        <a:bodyPr/>
        <a:lstStyle/>
        <a:p>
          <a:endParaRPr lang="en-GB"/>
        </a:p>
      </dgm:t>
    </dgm:pt>
    <dgm:pt modelId="{929106FF-4BC3-4927-A341-71EB5A013898}" type="pres">
      <dgm:prSet presAssocID="{2AC089BC-3EC4-409B-B59D-DA5054144F30}" presName="outerComposite" presStyleCnt="0">
        <dgm:presLayoutVars>
          <dgm:chMax val="5"/>
          <dgm:dir/>
          <dgm:resizeHandles val="exact"/>
        </dgm:presLayoutVars>
      </dgm:prSet>
      <dgm:spPr/>
    </dgm:pt>
    <dgm:pt modelId="{BB47E9A8-D476-4AE5-9E2E-9EFBCC00BF31}" type="pres">
      <dgm:prSet presAssocID="{2AC089BC-3EC4-409B-B59D-DA5054144F30}" presName="dummyMaxCanvas" presStyleCnt="0">
        <dgm:presLayoutVars/>
      </dgm:prSet>
      <dgm:spPr/>
    </dgm:pt>
    <dgm:pt modelId="{E2E2BE5C-D66F-4DD6-B963-66CAF027A8D1}" type="pres">
      <dgm:prSet presAssocID="{2AC089BC-3EC4-409B-B59D-DA5054144F30}" presName="TwoNodes_1" presStyleLbl="node1" presStyleIdx="0" presStyleCnt="2">
        <dgm:presLayoutVars>
          <dgm:bulletEnabled val="1"/>
        </dgm:presLayoutVars>
      </dgm:prSet>
      <dgm:spPr/>
    </dgm:pt>
    <dgm:pt modelId="{D2A5FAEA-13AA-4E50-903C-03F821C7F0E2}" type="pres">
      <dgm:prSet presAssocID="{2AC089BC-3EC4-409B-B59D-DA5054144F30}" presName="TwoNodes_2" presStyleLbl="node1" presStyleIdx="1" presStyleCnt="2">
        <dgm:presLayoutVars>
          <dgm:bulletEnabled val="1"/>
        </dgm:presLayoutVars>
      </dgm:prSet>
      <dgm:spPr/>
    </dgm:pt>
    <dgm:pt modelId="{F53200D8-BDBB-40E8-A674-567646A041AD}" type="pres">
      <dgm:prSet presAssocID="{2AC089BC-3EC4-409B-B59D-DA5054144F30}" presName="TwoConn_1-2" presStyleLbl="fgAccFollowNode1" presStyleIdx="0" presStyleCnt="1">
        <dgm:presLayoutVars>
          <dgm:bulletEnabled val="1"/>
        </dgm:presLayoutVars>
      </dgm:prSet>
      <dgm:spPr/>
    </dgm:pt>
    <dgm:pt modelId="{AC8E1A90-F979-4BD3-9E13-20EB9F80D936}" type="pres">
      <dgm:prSet presAssocID="{2AC089BC-3EC4-409B-B59D-DA5054144F30}" presName="TwoNodes_1_text" presStyleLbl="node1" presStyleIdx="1" presStyleCnt="2">
        <dgm:presLayoutVars>
          <dgm:bulletEnabled val="1"/>
        </dgm:presLayoutVars>
      </dgm:prSet>
      <dgm:spPr/>
    </dgm:pt>
    <dgm:pt modelId="{A39CE573-A103-4567-99FC-0321D52C05C6}" type="pres">
      <dgm:prSet presAssocID="{2AC089BC-3EC4-409B-B59D-DA5054144F30}" presName="TwoNodes_2_text" presStyleLbl="node1" presStyleIdx="1" presStyleCnt="2">
        <dgm:presLayoutVars>
          <dgm:bulletEnabled val="1"/>
        </dgm:presLayoutVars>
      </dgm:prSet>
      <dgm:spPr/>
    </dgm:pt>
  </dgm:ptLst>
  <dgm:cxnLst>
    <dgm:cxn modelId="{829A9B29-01D0-4A1F-998F-FFAFC3E2AB81}" type="presOf" srcId="{324D5B60-B56B-4FB1-AE48-F4A8EE1DF7CA}" destId="{AC8E1A90-F979-4BD3-9E13-20EB9F80D936}" srcOrd="1" destOrd="0" presId="urn:microsoft.com/office/officeart/2005/8/layout/vProcess5"/>
    <dgm:cxn modelId="{D3D45E61-B89B-4CBB-A3B4-70430F0253B2}" type="presOf" srcId="{324D5B60-B56B-4FB1-AE48-F4A8EE1DF7CA}" destId="{E2E2BE5C-D66F-4DD6-B963-66CAF027A8D1}" srcOrd="0" destOrd="0" presId="urn:microsoft.com/office/officeart/2005/8/layout/vProcess5"/>
    <dgm:cxn modelId="{E3B53849-FEAC-463D-9CF6-BED91DE8167D}" type="presOf" srcId="{D929C641-3ACD-4C48-B9F9-D5607BF2E5D4}" destId="{F53200D8-BDBB-40E8-A674-567646A041AD}" srcOrd="0" destOrd="0" presId="urn:microsoft.com/office/officeart/2005/8/layout/vProcess5"/>
    <dgm:cxn modelId="{28B73B7D-613A-40F4-9A2A-3374EE64834F}" srcId="{2AC089BC-3EC4-409B-B59D-DA5054144F30}" destId="{E515F3E7-F422-4FA6-8890-39919E544C9E}" srcOrd="1" destOrd="0" parTransId="{23255932-7C28-41B5-87FB-440B540D62EF}" sibTransId="{276A12D3-724B-4378-900D-D7866E87AAC3}"/>
    <dgm:cxn modelId="{BE335E95-CE9B-429A-9146-A446AED95760}" type="presOf" srcId="{E515F3E7-F422-4FA6-8890-39919E544C9E}" destId="{D2A5FAEA-13AA-4E50-903C-03F821C7F0E2}" srcOrd="0" destOrd="0" presId="urn:microsoft.com/office/officeart/2005/8/layout/vProcess5"/>
    <dgm:cxn modelId="{A01B2098-9F18-4774-AF66-8BD36ACBFD47}" type="presOf" srcId="{E515F3E7-F422-4FA6-8890-39919E544C9E}" destId="{A39CE573-A103-4567-99FC-0321D52C05C6}" srcOrd="1" destOrd="0" presId="urn:microsoft.com/office/officeart/2005/8/layout/vProcess5"/>
    <dgm:cxn modelId="{D5607DB1-D058-4EF4-B717-B779DC70F554}" srcId="{2AC089BC-3EC4-409B-B59D-DA5054144F30}" destId="{324D5B60-B56B-4FB1-AE48-F4A8EE1DF7CA}" srcOrd="0" destOrd="0" parTransId="{22A01F91-2039-4709-9EF5-F9218C875026}" sibTransId="{D929C641-3ACD-4C48-B9F9-D5607BF2E5D4}"/>
    <dgm:cxn modelId="{CF5702C8-4DF1-4D35-92B2-6D7B5DEEAAC7}" type="presOf" srcId="{2AC089BC-3EC4-409B-B59D-DA5054144F30}" destId="{929106FF-4BC3-4927-A341-71EB5A013898}" srcOrd="0" destOrd="0" presId="urn:microsoft.com/office/officeart/2005/8/layout/vProcess5"/>
    <dgm:cxn modelId="{0866CD0B-68BE-4F1B-8368-190935248633}" type="presParOf" srcId="{929106FF-4BC3-4927-A341-71EB5A013898}" destId="{BB47E9A8-D476-4AE5-9E2E-9EFBCC00BF31}" srcOrd="0" destOrd="0" presId="urn:microsoft.com/office/officeart/2005/8/layout/vProcess5"/>
    <dgm:cxn modelId="{B7C511C4-E266-41B3-B07C-40EF79B179EF}" type="presParOf" srcId="{929106FF-4BC3-4927-A341-71EB5A013898}" destId="{E2E2BE5C-D66F-4DD6-B963-66CAF027A8D1}" srcOrd="1" destOrd="0" presId="urn:microsoft.com/office/officeart/2005/8/layout/vProcess5"/>
    <dgm:cxn modelId="{17A9AEFE-CE54-4480-8365-69307BDFC465}" type="presParOf" srcId="{929106FF-4BC3-4927-A341-71EB5A013898}" destId="{D2A5FAEA-13AA-4E50-903C-03F821C7F0E2}" srcOrd="2" destOrd="0" presId="urn:microsoft.com/office/officeart/2005/8/layout/vProcess5"/>
    <dgm:cxn modelId="{10D02898-45F1-4219-B482-00491F105425}" type="presParOf" srcId="{929106FF-4BC3-4927-A341-71EB5A013898}" destId="{F53200D8-BDBB-40E8-A674-567646A041AD}" srcOrd="3" destOrd="0" presId="urn:microsoft.com/office/officeart/2005/8/layout/vProcess5"/>
    <dgm:cxn modelId="{3DD9F5A9-5C73-496F-BB4A-717846EF73D8}" type="presParOf" srcId="{929106FF-4BC3-4927-A341-71EB5A013898}" destId="{AC8E1A90-F979-4BD3-9E13-20EB9F80D936}" srcOrd="4" destOrd="0" presId="urn:microsoft.com/office/officeart/2005/8/layout/vProcess5"/>
    <dgm:cxn modelId="{EFE98F74-999A-4336-B0BA-A2E082187C82}" type="presParOf" srcId="{929106FF-4BC3-4927-A341-71EB5A013898}" destId="{A39CE573-A103-4567-99FC-0321D52C05C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8FB5D2-891C-418B-9078-AEBBA9CD36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FB5A118-6154-4DCB-AA91-46696E02CD61}">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Where a constable has reasonable cause to believe that a child would otherwise be </a:t>
          </a:r>
          <a:r>
            <a:rPr lang="en-GB" sz="2800" b="1" dirty="0">
              <a:solidFill>
                <a:schemeClr val="tx1"/>
              </a:solidFill>
            </a:rPr>
            <a:t>likely to suffer </a:t>
          </a:r>
          <a:r>
            <a:rPr lang="en-GB" sz="2800" b="1" u="sng" dirty="0">
              <a:solidFill>
                <a:schemeClr val="tx1"/>
              </a:solidFill>
            </a:rPr>
            <a:t>significant harm</a:t>
          </a:r>
          <a:r>
            <a:rPr lang="en-GB" sz="2800" u="sng" dirty="0">
              <a:solidFill>
                <a:schemeClr val="tx1"/>
              </a:solidFill>
            </a:rPr>
            <a:t> </a:t>
          </a:r>
          <a:r>
            <a:rPr lang="en-GB" sz="2800" dirty="0">
              <a:solidFill>
                <a:schemeClr val="tx1"/>
              </a:solidFill>
            </a:rPr>
            <a:t>they may:</a:t>
          </a:r>
        </a:p>
      </dgm:t>
    </dgm:pt>
    <dgm:pt modelId="{C269A5F4-13AD-4161-BB70-29AEA02C27D3}" type="parTrans" cxnId="{99D6A254-51DF-4A26-964E-E2B5852CE8BB}">
      <dgm:prSet/>
      <dgm:spPr/>
      <dgm:t>
        <a:bodyPr/>
        <a:lstStyle/>
        <a:p>
          <a:endParaRPr lang="en-GB"/>
        </a:p>
      </dgm:t>
    </dgm:pt>
    <dgm:pt modelId="{FECF2D38-6A1E-4566-B80C-5E22A46490F6}" type="sibTrans" cxnId="{99D6A254-51DF-4A26-964E-E2B5852CE8BB}">
      <dgm:prSet/>
      <dgm:spPr/>
      <dgm:t>
        <a:bodyPr/>
        <a:lstStyle/>
        <a:p>
          <a:endParaRPr lang="en-GB"/>
        </a:p>
      </dgm:t>
    </dgm:pt>
    <dgm:pt modelId="{18B6B1D8-5F1C-405C-AB60-7A839E4CF8AB}">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Remove the child to suitable accommodation &amp; keep them there </a:t>
          </a:r>
          <a:r>
            <a:rPr lang="en-GB" sz="2800" b="1" dirty="0">
              <a:solidFill>
                <a:schemeClr val="tx1"/>
              </a:solidFill>
            </a:rPr>
            <a:t>OR</a:t>
          </a:r>
        </a:p>
      </dgm:t>
    </dgm:pt>
    <dgm:pt modelId="{42B9C25A-AA15-4802-8D13-7FC0D2090B31}" type="parTrans" cxnId="{60A16C6F-0DA6-4F4B-BE72-30D5C4B7468C}">
      <dgm:prSet/>
      <dgm:spPr/>
      <dgm:t>
        <a:bodyPr/>
        <a:lstStyle/>
        <a:p>
          <a:endParaRPr lang="en-GB"/>
        </a:p>
      </dgm:t>
    </dgm:pt>
    <dgm:pt modelId="{22E95A91-D43F-400F-BED5-5464E8E563C1}" type="sibTrans" cxnId="{60A16C6F-0DA6-4F4B-BE72-30D5C4B7468C}">
      <dgm:prSet/>
      <dgm:spPr/>
      <dgm:t>
        <a:bodyPr/>
        <a:lstStyle/>
        <a:p>
          <a:endParaRPr lang="en-GB"/>
        </a:p>
      </dgm:t>
    </dgm:pt>
    <dgm:pt modelId="{258C9F91-4561-48A9-83AB-D7E31CC798BA}">
      <dgm:prSet phldrT="[Text]" custT="1"/>
      <dgm:spPr>
        <a:solidFill>
          <a:schemeClr val="accent2">
            <a:lumMod val="40000"/>
            <a:lumOff val="60000"/>
          </a:schemeClr>
        </a:solidFill>
        <a:ln>
          <a:solidFill>
            <a:schemeClr val="tx1"/>
          </a:solidFill>
        </a:ln>
      </dgm:spPr>
      <dgm:t>
        <a:bodyPr/>
        <a:lstStyle/>
        <a:p>
          <a:r>
            <a:rPr lang="en-GB" sz="2800" dirty="0">
              <a:solidFill>
                <a:schemeClr val="tx1"/>
              </a:solidFill>
            </a:rPr>
            <a:t>Take such steps as are reasonable to ensure that the child’s removal from any hospital or any other place, in which they are then being accommodated, is prevented</a:t>
          </a:r>
        </a:p>
      </dgm:t>
    </dgm:pt>
    <dgm:pt modelId="{0EA91724-11F0-4F2C-AB05-8211EFD23D12}" type="parTrans" cxnId="{AC4B9EAE-8E4A-433E-B5AE-B844C7BC6417}">
      <dgm:prSet/>
      <dgm:spPr/>
      <dgm:t>
        <a:bodyPr/>
        <a:lstStyle/>
        <a:p>
          <a:endParaRPr lang="en-GB"/>
        </a:p>
      </dgm:t>
    </dgm:pt>
    <dgm:pt modelId="{17721414-9798-456A-8024-8975C2531B47}" type="sibTrans" cxnId="{AC4B9EAE-8E4A-433E-B5AE-B844C7BC6417}">
      <dgm:prSet/>
      <dgm:spPr/>
      <dgm:t>
        <a:bodyPr/>
        <a:lstStyle/>
        <a:p>
          <a:endParaRPr lang="en-GB"/>
        </a:p>
      </dgm:t>
    </dgm:pt>
    <dgm:pt modelId="{466D41A1-B354-451B-8575-667CDF5C4F81}" type="pres">
      <dgm:prSet presAssocID="{C48FB5D2-891C-418B-9078-AEBBA9CD36EE}" presName="diagram" presStyleCnt="0">
        <dgm:presLayoutVars>
          <dgm:dir/>
          <dgm:resizeHandles val="exact"/>
        </dgm:presLayoutVars>
      </dgm:prSet>
      <dgm:spPr/>
    </dgm:pt>
    <dgm:pt modelId="{BA531103-F914-4B48-A7FD-FDD4DE5B6F7C}" type="pres">
      <dgm:prSet presAssocID="{0FB5A118-6154-4DCB-AA91-46696E02CD61}" presName="node" presStyleLbl="node1" presStyleIdx="0" presStyleCnt="3" custScaleX="126818">
        <dgm:presLayoutVars>
          <dgm:bulletEnabled val="1"/>
        </dgm:presLayoutVars>
      </dgm:prSet>
      <dgm:spPr/>
    </dgm:pt>
    <dgm:pt modelId="{833D4A59-1E40-4469-A231-FF82F2CFF4AE}" type="pres">
      <dgm:prSet presAssocID="{FECF2D38-6A1E-4566-B80C-5E22A46490F6}" presName="sibTrans" presStyleCnt="0"/>
      <dgm:spPr/>
    </dgm:pt>
    <dgm:pt modelId="{87DD15B5-3A5D-4C8B-B5D7-92447AD91587}" type="pres">
      <dgm:prSet presAssocID="{18B6B1D8-5F1C-405C-AB60-7A839E4CF8AB}" presName="node" presStyleLbl="node1" presStyleIdx="1" presStyleCnt="3" custScaleX="131092">
        <dgm:presLayoutVars>
          <dgm:bulletEnabled val="1"/>
        </dgm:presLayoutVars>
      </dgm:prSet>
      <dgm:spPr/>
    </dgm:pt>
    <dgm:pt modelId="{FB3CEE28-2C42-4514-9DBA-6D0B5FBE6105}" type="pres">
      <dgm:prSet presAssocID="{22E95A91-D43F-400F-BED5-5464E8E563C1}" presName="sibTrans" presStyleCnt="0"/>
      <dgm:spPr/>
    </dgm:pt>
    <dgm:pt modelId="{9A724A26-AB60-4518-92DB-CCD949FD40D8}" type="pres">
      <dgm:prSet presAssocID="{258C9F91-4561-48A9-83AB-D7E31CC798BA}" presName="node" presStyleLbl="node1" presStyleIdx="2" presStyleCnt="3" custScaleX="170488">
        <dgm:presLayoutVars>
          <dgm:bulletEnabled val="1"/>
        </dgm:presLayoutVars>
      </dgm:prSet>
      <dgm:spPr/>
    </dgm:pt>
  </dgm:ptLst>
  <dgm:cxnLst>
    <dgm:cxn modelId="{95997932-6AF6-4301-A7D1-B70AEF03CF4C}" type="presOf" srcId="{C48FB5D2-891C-418B-9078-AEBBA9CD36EE}" destId="{466D41A1-B354-451B-8575-667CDF5C4F81}" srcOrd="0" destOrd="0" presId="urn:microsoft.com/office/officeart/2005/8/layout/default"/>
    <dgm:cxn modelId="{60A16C6F-0DA6-4F4B-BE72-30D5C4B7468C}" srcId="{C48FB5D2-891C-418B-9078-AEBBA9CD36EE}" destId="{18B6B1D8-5F1C-405C-AB60-7A839E4CF8AB}" srcOrd="1" destOrd="0" parTransId="{42B9C25A-AA15-4802-8D13-7FC0D2090B31}" sibTransId="{22E95A91-D43F-400F-BED5-5464E8E563C1}"/>
    <dgm:cxn modelId="{99D6A254-51DF-4A26-964E-E2B5852CE8BB}" srcId="{C48FB5D2-891C-418B-9078-AEBBA9CD36EE}" destId="{0FB5A118-6154-4DCB-AA91-46696E02CD61}" srcOrd="0" destOrd="0" parTransId="{C269A5F4-13AD-4161-BB70-29AEA02C27D3}" sibTransId="{FECF2D38-6A1E-4566-B80C-5E22A46490F6}"/>
    <dgm:cxn modelId="{D682ACA5-B7C0-44AE-88AE-A71506E275AB}" type="presOf" srcId="{18B6B1D8-5F1C-405C-AB60-7A839E4CF8AB}" destId="{87DD15B5-3A5D-4C8B-B5D7-92447AD91587}" srcOrd="0" destOrd="0" presId="urn:microsoft.com/office/officeart/2005/8/layout/default"/>
    <dgm:cxn modelId="{AC4B9EAE-8E4A-433E-B5AE-B844C7BC6417}" srcId="{C48FB5D2-891C-418B-9078-AEBBA9CD36EE}" destId="{258C9F91-4561-48A9-83AB-D7E31CC798BA}" srcOrd="2" destOrd="0" parTransId="{0EA91724-11F0-4F2C-AB05-8211EFD23D12}" sibTransId="{17721414-9798-456A-8024-8975C2531B47}"/>
    <dgm:cxn modelId="{6B8487D2-B576-4B0C-B599-C3D537FAD124}" type="presOf" srcId="{258C9F91-4561-48A9-83AB-D7E31CC798BA}" destId="{9A724A26-AB60-4518-92DB-CCD949FD40D8}" srcOrd="0" destOrd="0" presId="urn:microsoft.com/office/officeart/2005/8/layout/default"/>
    <dgm:cxn modelId="{B10724F2-D82E-4343-892B-2CFD2F3B8033}" type="presOf" srcId="{0FB5A118-6154-4DCB-AA91-46696E02CD61}" destId="{BA531103-F914-4B48-A7FD-FDD4DE5B6F7C}" srcOrd="0" destOrd="0" presId="urn:microsoft.com/office/officeart/2005/8/layout/default"/>
    <dgm:cxn modelId="{8521ABA0-55DD-49C6-83C6-E75B391B89D5}" type="presParOf" srcId="{466D41A1-B354-451B-8575-667CDF5C4F81}" destId="{BA531103-F914-4B48-A7FD-FDD4DE5B6F7C}" srcOrd="0" destOrd="0" presId="urn:microsoft.com/office/officeart/2005/8/layout/default"/>
    <dgm:cxn modelId="{E62E56BF-8E9A-4A7D-9619-E1FED9A5EAEA}" type="presParOf" srcId="{466D41A1-B354-451B-8575-667CDF5C4F81}" destId="{833D4A59-1E40-4469-A231-FF82F2CFF4AE}" srcOrd="1" destOrd="0" presId="urn:microsoft.com/office/officeart/2005/8/layout/default"/>
    <dgm:cxn modelId="{85F33952-F250-44E1-8528-ECBA6DFD59F3}" type="presParOf" srcId="{466D41A1-B354-451B-8575-667CDF5C4F81}" destId="{87DD15B5-3A5D-4C8B-B5D7-92447AD91587}" srcOrd="2" destOrd="0" presId="urn:microsoft.com/office/officeart/2005/8/layout/default"/>
    <dgm:cxn modelId="{B8F64984-8990-45CC-9AA5-27F87E2976B7}" type="presParOf" srcId="{466D41A1-B354-451B-8575-667CDF5C4F81}" destId="{FB3CEE28-2C42-4514-9DBA-6D0B5FBE6105}" srcOrd="3" destOrd="0" presId="urn:microsoft.com/office/officeart/2005/8/layout/default"/>
    <dgm:cxn modelId="{8E2DC809-59F2-4A1E-9E79-35041E058DCA}" type="presParOf" srcId="{466D41A1-B354-451B-8575-667CDF5C4F81}" destId="{9A724A26-AB60-4518-92DB-CCD949FD40D8}"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30BD4C-C62C-4FE7-8F59-DCBC9001EAFC}"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A4F70C18-57F6-43D9-9F1E-E8DDBCFF7910}">
      <dgm:prSet phldrT="[Text]" phldr="1"/>
      <dgm:spPr>
        <a:solidFill>
          <a:schemeClr val="accent2">
            <a:lumMod val="20000"/>
            <a:lumOff val="80000"/>
          </a:schemeClr>
        </a:solidFill>
        <a:ln>
          <a:solidFill>
            <a:schemeClr val="tx1"/>
          </a:solidFill>
        </a:ln>
      </dgm:spPr>
      <dgm:t>
        <a:bodyPr/>
        <a:lstStyle/>
        <a:p>
          <a:endParaRPr lang="en-GB"/>
        </a:p>
      </dgm:t>
    </dgm:pt>
    <dgm:pt modelId="{0B1A4095-56B2-4836-9767-D11951056F0F}" type="parTrans" cxnId="{717A7CCE-BD2A-4361-9385-0CD096F41869}">
      <dgm:prSet/>
      <dgm:spPr/>
      <dgm:t>
        <a:bodyPr/>
        <a:lstStyle/>
        <a:p>
          <a:endParaRPr lang="en-GB"/>
        </a:p>
      </dgm:t>
    </dgm:pt>
    <dgm:pt modelId="{AB79EC92-9720-4912-9B5B-DB189136DC6F}" type="sibTrans" cxnId="{717A7CCE-BD2A-4361-9385-0CD096F41869}">
      <dgm:prSet/>
      <dgm:spPr/>
      <dgm:t>
        <a:bodyPr/>
        <a:lstStyle/>
        <a:p>
          <a:endParaRPr lang="en-GB"/>
        </a:p>
      </dgm:t>
    </dgm:pt>
    <dgm:pt modelId="{EA3DBBD7-AAB0-4258-B463-F27E43EF6352}">
      <dgm:prSet phldrT="[Text]" custT="1"/>
      <dgm:spPr/>
      <dgm:t>
        <a:bodyPr/>
        <a:lstStyle/>
        <a:p>
          <a:r>
            <a:rPr lang="en-GB" sz="2600" dirty="0">
              <a:solidFill>
                <a:schemeClr val="tx1"/>
              </a:solidFill>
            </a:rPr>
            <a:t>The term ‘significant harm’ refers to harm which is affecting or would affect the child’s physical or psychological development</a:t>
          </a:r>
        </a:p>
      </dgm:t>
    </dgm:pt>
    <dgm:pt modelId="{218C795B-D701-4FEF-A0E3-63099E9DD8BD}" type="parTrans" cxnId="{DD90F63D-FCA3-4249-809A-D8620D1832A7}">
      <dgm:prSet/>
      <dgm:spPr/>
      <dgm:t>
        <a:bodyPr/>
        <a:lstStyle/>
        <a:p>
          <a:endParaRPr lang="en-GB"/>
        </a:p>
      </dgm:t>
    </dgm:pt>
    <dgm:pt modelId="{5C9951C0-1748-43B5-B91A-68F07FC66529}" type="sibTrans" cxnId="{DD90F63D-FCA3-4249-809A-D8620D1832A7}">
      <dgm:prSet/>
      <dgm:spPr/>
      <dgm:t>
        <a:bodyPr/>
        <a:lstStyle/>
        <a:p>
          <a:endParaRPr lang="en-GB"/>
        </a:p>
      </dgm:t>
    </dgm:pt>
    <dgm:pt modelId="{94868656-D150-4AC0-ABAF-5351D2199C9E}">
      <dgm:prSet phldrT="[Text]" phldr="1"/>
      <dgm:spPr>
        <a:solidFill>
          <a:schemeClr val="accent2">
            <a:lumMod val="40000"/>
            <a:lumOff val="60000"/>
          </a:schemeClr>
        </a:solidFill>
        <a:ln>
          <a:solidFill>
            <a:schemeClr val="tx1"/>
          </a:solidFill>
        </a:ln>
      </dgm:spPr>
      <dgm:t>
        <a:bodyPr/>
        <a:lstStyle/>
        <a:p>
          <a:endParaRPr lang="en-GB"/>
        </a:p>
      </dgm:t>
    </dgm:pt>
    <dgm:pt modelId="{9EBE34DB-2661-416E-A3D3-486A5BE7EF07}" type="parTrans" cxnId="{2AC87875-6B98-4855-AC51-DBC1265555ED}">
      <dgm:prSet/>
      <dgm:spPr/>
      <dgm:t>
        <a:bodyPr/>
        <a:lstStyle/>
        <a:p>
          <a:endParaRPr lang="en-GB"/>
        </a:p>
      </dgm:t>
    </dgm:pt>
    <dgm:pt modelId="{B4DD8468-C09D-4045-92DA-2B5A6F60A549}" type="sibTrans" cxnId="{2AC87875-6B98-4855-AC51-DBC1265555ED}">
      <dgm:prSet/>
      <dgm:spPr/>
      <dgm:t>
        <a:bodyPr/>
        <a:lstStyle/>
        <a:p>
          <a:endParaRPr lang="en-GB"/>
        </a:p>
      </dgm:t>
    </dgm:pt>
    <dgm:pt modelId="{BB213ACD-3A40-4253-9A82-81CD9EF3946D}">
      <dgm:prSet phldrT="[Text]" custT="1"/>
      <dgm:spPr/>
      <dgm:t>
        <a:bodyPr/>
        <a:lstStyle/>
        <a:p>
          <a:r>
            <a:rPr lang="en-GB" sz="2600" dirty="0">
              <a:solidFill>
                <a:schemeClr val="tx1"/>
              </a:solidFill>
            </a:rPr>
            <a:t>It includes impairment suffered from seeing or hearing the ill treatment of another</a:t>
          </a:r>
        </a:p>
      </dgm:t>
    </dgm:pt>
    <dgm:pt modelId="{69A1F72F-4294-4A92-9540-51C41B6BDA02}" type="parTrans" cxnId="{8D6046CB-5720-4560-B471-AE41A82FC693}">
      <dgm:prSet/>
      <dgm:spPr/>
      <dgm:t>
        <a:bodyPr/>
        <a:lstStyle/>
        <a:p>
          <a:endParaRPr lang="en-GB"/>
        </a:p>
      </dgm:t>
    </dgm:pt>
    <dgm:pt modelId="{09F3ACEE-5553-48BF-87EC-929D646058F1}" type="sibTrans" cxnId="{8D6046CB-5720-4560-B471-AE41A82FC693}">
      <dgm:prSet/>
      <dgm:spPr/>
      <dgm:t>
        <a:bodyPr/>
        <a:lstStyle/>
        <a:p>
          <a:endParaRPr lang="en-GB"/>
        </a:p>
      </dgm:t>
    </dgm:pt>
    <dgm:pt modelId="{EBCE7A19-27EC-4402-BDF6-805B16616DBF}">
      <dgm:prSet phldrT="[Text]" phldr="1"/>
      <dgm:spPr>
        <a:solidFill>
          <a:schemeClr val="accent2">
            <a:lumMod val="60000"/>
            <a:lumOff val="40000"/>
          </a:schemeClr>
        </a:solidFill>
        <a:ln>
          <a:solidFill>
            <a:schemeClr val="tx1"/>
          </a:solidFill>
        </a:ln>
      </dgm:spPr>
      <dgm:t>
        <a:bodyPr/>
        <a:lstStyle/>
        <a:p>
          <a:endParaRPr lang="en-GB"/>
        </a:p>
      </dgm:t>
    </dgm:pt>
    <dgm:pt modelId="{8D170CE4-6166-4594-ABF5-83478D170DC4}" type="parTrans" cxnId="{B66A570D-B697-4F9E-941D-196EAFC408A7}">
      <dgm:prSet/>
      <dgm:spPr/>
      <dgm:t>
        <a:bodyPr/>
        <a:lstStyle/>
        <a:p>
          <a:endParaRPr lang="en-GB"/>
        </a:p>
      </dgm:t>
    </dgm:pt>
    <dgm:pt modelId="{A788D058-598F-4F4C-B881-F882BC687CE0}" type="sibTrans" cxnId="{B66A570D-B697-4F9E-941D-196EAFC408A7}">
      <dgm:prSet/>
      <dgm:spPr/>
      <dgm:t>
        <a:bodyPr/>
        <a:lstStyle/>
        <a:p>
          <a:endParaRPr lang="en-GB"/>
        </a:p>
      </dgm:t>
    </dgm:pt>
    <dgm:pt modelId="{0003D8DB-5655-4F2B-B2A9-AF1797D7192C}">
      <dgm:prSet phldrT="[Text]" custT="1"/>
      <dgm:spPr/>
      <dgm:t>
        <a:bodyPr/>
        <a:lstStyle/>
        <a:p>
          <a:r>
            <a:rPr lang="en-GB" sz="2600" dirty="0">
              <a:solidFill>
                <a:schemeClr val="tx1"/>
              </a:solidFill>
            </a:rPr>
            <a:t>Sometimes a single traumatic event may constitute </a:t>
          </a:r>
          <a:r>
            <a:rPr lang="en-GB" sz="2600" b="1" dirty="0">
              <a:solidFill>
                <a:schemeClr val="tx1"/>
              </a:solidFill>
            </a:rPr>
            <a:t>significant harm</a:t>
          </a:r>
          <a:r>
            <a:rPr lang="en-GB" sz="2600" dirty="0">
              <a:solidFill>
                <a:schemeClr val="tx1"/>
              </a:solidFill>
            </a:rPr>
            <a:t>, however it is more often a compilation of events which interrupt, change or damage the child’s development</a:t>
          </a:r>
        </a:p>
      </dgm:t>
    </dgm:pt>
    <dgm:pt modelId="{D3C7AD56-EF35-497E-9B5A-3C19F38BCFF0}" type="parTrans" cxnId="{EF169288-2A81-4BDE-AE95-924C3E0A1B33}">
      <dgm:prSet/>
      <dgm:spPr/>
      <dgm:t>
        <a:bodyPr/>
        <a:lstStyle/>
        <a:p>
          <a:endParaRPr lang="en-GB"/>
        </a:p>
      </dgm:t>
    </dgm:pt>
    <dgm:pt modelId="{D8A3D0BF-FA0E-480F-B0D9-E9BDFE2DB428}" type="sibTrans" cxnId="{EF169288-2A81-4BDE-AE95-924C3E0A1B33}">
      <dgm:prSet/>
      <dgm:spPr/>
      <dgm:t>
        <a:bodyPr/>
        <a:lstStyle/>
        <a:p>
          <a:endParaRPr lang="en-GB"/>
        </a:p>
      </dgm:t>
    </dgm:pt>
    <dgm:pt modelId="{D772EB8A-4189-4308-98DA-466EF35F72DE}" type="pres">
      <dgm:prSet presAssocID="{2730BD4C-C62C-4FE7-8F59-DCBC9001EAFC}" presName="Name0" presStyleCnt="0">
        <dgm:presLayoutVars>
          <dgm:dir/>
          <dgm:animLvl val="lvl"/>
          <dgm:resizeHandles val="exact"/>
        </dgm:presLayoutVars>
      </dgm:prSet>
      <dgm:spPr/>
    </dgm:pt>
    <dgm:pt modelId="{5A6ED386-613D-44B7-89C0-D4B6554C9FE9}" type="pres">
      <dgm:prSet presAssocID="{A4F70C18-57F6-43D9-9F1E-E8DDBCFF7910}" presName="compositeNode" presStyleCnt="0">
        <dgm:presLayoutVars>
          <dgm:bulletEnabled val="1"/>
        </dgm:presLayoutVars>
      </dgm:prSet>
      <dgm:spPr/>
    </dgm:pt>
    <dgm:pt modelId="{E7B0A286-8DA7-4C7B-B14C-CAB43086BCDE}" type="pres">
      <dgm:prSet presAssocID="{A4F70C18-57F6-43D9-9F1E-E8DDBCFF7910}" presName="bgRect" presStyleLbl="node1" presStyleIdx="0" presStyleCnt="3"/>
      <dgm:spPr/>
    </dgm:pt>
    <dgm:pt modelId="{9669436A-8A0A-4FE8-9F49-811266EFBC81}" type="pres">
      <dgm:prSet presAssocID="{A4F70C18-57F6-43D9-9F1E-E8DDBCFF7910}" presName="parentNode" presStyleLbl="node1" presStyleIdx="0" presStyleCnt="3">
        <dgm:presLayoutVars>
          <dgm:chMax val="0"/>
          <dgm:bulletEnabled val="1"/>
        </dgm:presLayoutVars>
      </dgm:prSet>
      <dgm:spPr/>
    </dgm:pt>
    <dgm:pt modelId="{DFAB427D-38F3-4376-96ED-7D6ADDE0A9C7}" type="pres">
      <dgm:prSet presAssocID="{A4F70C18-57F6-43D9-9F1E-E8DDBCFF7910}" presName="childNode" presStyleLbl="node1" presStyleIdx="0" presStyleCnt="3">
        <dgm:presLayoutVars>
          <dgm:bulletEnabled val="1"/>
        </dgm:presLayoutVars>
      </dgm:prSet>
      <dgm:spPr/>
    </dgm:pt>
    <dgm:pt modelId="{732BB62D-47DC-45B0-BB71-1978A573BA75}" type="pres">
      <dgm:prSet presAssocID="{AB79EC92-9720-4912-9B5B-DB189136DC6F}" presName="hSp" presStyleCnt="0"/>
      <dgm:spPr/>
    </dgm:pt>
    <dgm:pt modelId="{32C651AF-315E-4949-8DA1-7F5FBEFA5309}" type="pres">
      <dgm:prSet presAssocID="{AB79EC92-9720-4912-9B5B-DB189136DC6F}" presName="vProcSp" presStyleCnt="0"/>
      <dgm:spPr/>
    </dgm:pt>
    <dgm:pt modelId="{AC88BAFD-7D92-4534-8C56-FD1EB7849E06}" type="pres">
      <dgm:prSet presAssocID="{AB79EC92-9720-4912-9B5B-DB189136DC6F}" presName="vSp1" presStyleCnt="0"/>
      <dgm:spPr/>
    </dgm:pt>
    <dgm:pt modelId="{3D8E90CC-7BCD-472B-8CC3-C476605069F2}" type="pres">
      <dgm:prSet presAssocID="{AB79EC92-9720-4912-9B5B-DB189136DC6F}" presName="simulatedConn" presStyleLbl="solidFgAcc1" presStyleIdx="0" presStyleCnt="2"/>
      <dgm:spPr>
        <a:solidFill>
          <a:schemeClr val="accent2">
            <a:lumMod val="75000"/>
          </a:schemeClr>
        </a:solidFill>
        <a:ln>
          <a:solidFill>
            <a:schemeClr val="tx1"/>
          </a:solidFill>
        </a:ln>
      </dgm:spPr>
    </dgm:pt>
    <dgm:pt modelId="{98EFE696-897A-48A2-9ECA-2352FEC0CAD6}" type="pres">
      <dgm:prSet presAssocID="{AB79EC92-9720-4912-9B5B-DB189136DC6F}" presName="vSp2" presStyleCnt="0"/>
      <dgm:spPr/>
    </dgm:pt>
    <dgm:pt modelId="{17BC0249-A5E5-4C96-A44E-AB74DC32D879}" type="pres">
      <dgm:prSet presAssocID="{AB79EC92-9720-4912-9B5B-DB189136DC6F}" presName="sibTrans" presStyleCnt="0"/>
      <dgm:spPr/>
    </dgm:pt>
    <dgm:pt modelId="{7F409A2F-A953-41A8-921D-0D99B88DD6A2}" type="pres">
      <dgm:prSet presAssocID="{94868656-D150-4AC0-ABAF-5351D2199C9E}" presName="compositeNode" presStyleCnt="0">
        <dgm:presLayoutVars>
          <dgm:bulletEnabled val="1"/>
        </dgm:presLayoutVars>
      </dgm:prSet>
      <dgm:spPr/>
    </dgm:pt>
    <dgm:pt modelId="{23F41CF2-D60B-47A2-A8A4-28FFBE02DF4D}" type="pres">
      <dgm:prSet presAssocID="{94868656-D150-4AC0-ABAF-5351D2199C9E}" presName="bgRect" presStyleLbl="node1" presStyleIdx="1" presStyleCnt="3"/>
      <dgm:spPr/>
    </dgm:pt>
    <dgm:pt modelId="{298E4F1D-FF88-4E7C-902F-21CD94EFFB6E}" type="pres">
      <dgm:prSet presAssocID="{94868656-D150-4AC0-ABAF-5351D2199C9E}" presName="parentNode" presStyleLbl="node1" presStyleIdx="1" presStyleCnt="3">
        <dgm:presLayoutVars>
          <dgm:chMax val="0"/>
          <dgm:bulletEnabled val="1"/>
        </dgm:presLayoutVars>
      </dgm:prSet>
      <dgm:spPr/>
    </dgm:pt>
    <dgm:pt modelId="{BC66BC79-548F-44CC-B5EC-9F5B673D2AF9}" type="pres">
      <dgm:prSet presAssocID="{94868656-D150-4AC0-ABAF-5351D2199C9E}" presName="childNode" presStyleLbl="node1" presStyleIdx="1" presStyleCnt="3">
        <dgm:presLayoutVars>
          <dgm:bulletEnabled val="1"/>
        </dgm:presLayoutVars>
      </dgm:prSet>
      <dgm:spPr/>
    </dgm:pt>
    <dgm:pt modelId="{5A865574-F8D5-418D-BE7E-F0424E97A1C7}" type="pres">
      <dgm:prSet presAssocID="{B4DD8468-C09D-4045-92DA-2B5A6F60A549}" presName="hSp" presStyleCnt="0"/>
      <dgm:spPr/>
    </dgm:pt>
    <dgm:pt modelId="{3C7E5614-1898-4F2C-8298-E281A60EAE2C}" type="pres">
      <dgm:prSet presAssocID="{B4DD8468-C09D-4045-92DA-2B5A6F60A549}" presName="vProcSp" presStyleCnt="0"/>
      <dgm:spPr/>
    </dgm:pt>
    <dgm:pt modelId="{F6DD0ACB-BDCC-4E78-AFA0-B68D6684DEE6}" type="pres">
      <dgm:prSet presAssocID="{B4DD8468-C09D-4045-92DA-2B5A6F60A549}" presName="vSp1" presStyleCnt="0"/>
      <dgm:spPr/>
    </dgm:pt>
    <dgm:pt modelId="{96D5D889-6251-4220-AB63-056FA9603CC4}" type="pres">
      <dgm:prSet presAssocID="{B4DD8468-C09D-4045-92DA-2B5A6F60A549}" presName="simulatedConn" presStyleLbl="solidFgAcc1" presStyleIdx="1" presStyleCnt="2"/>
      <dgm:spPr>
        <a:solidFill>
          <a:schemeClr val="accent2">
            <a:lumMod val="75000"/>
          </a:schemeClr>
        </a:solidFill>
        <a:ln>
          <a:solidFill>
            <a:schemeClr val="tx1"/>
          </a:solidFill>
        </a:ln>
      </dgm:spPr>
    </dgm:pt>
    <dgm:pt modelId="{7C773D9C-EA66-4D20-9BC1-E93E02586EE5}" type="pres">
      <dgm:prSet presAssocID="{B4DD8468-C09D-4045-92DA-2B5A6F60A549}" presName="vSp2" presStyleCnt="0"/>
      <dgm:spPr/>
    </dgm:pt>
    <dgm:pt modelId="{C0F1ADA0-9094-4D6A-83E3-8FE96027AD80}" type="pres">
      <dgm:prSet presAssocID="{B4DD8468-C09D-4045-92DA-2B5A6F60A549}" presName="sibTrans" presStyleCnt="0"/>
      <dgm:spPr/>
    </dgm:pt>
    <dgm:pt modelId="{B7D887C3-4B79-4210-89D6-240E3DE13520}" type="pres">
      <dgm:prSet presAssocID="{EBCE7A19-27EC-4402-BDF6-805B16616DBF}" presName="compositeNode" presStyleCnt="0">
        <dgm:presLayoutVars>
          <dgm:bulletEnabled val="1"/>
        </dgm:presLayoutVars>
      </dgm:prSet>
      <dgm:spPr/>
    </dgm:pt>
    <dgm:pt modelId="{312A1FFA-E6B3-4F4F-BCFE-C47687ED4C06}" type="pres">
      <dgm:prSet presAssocID="{EBCE7A19-27EC-4402-BDF6-805B16616DBF}" presName="bgRect" presStyleLbl="node1" presStyleIdx="2" presStyleCnt="3"/>
      <dgm:spPr/>
    </dgm:pt>
    <dgm:pt modelId="{62CC86C3-CE63-4151-A1BE-F45F4D0FE531}" type="pres">
      <dgm:prSet presAssocID="{EBCE7A19-27EC-4402-BDF6-805B16616DBF}" presName="parentNode" presStyleLbl="node1" presStyleIdx="2" presStyleCnt="3">
        <dgm:presLayoutVars>
          <dgm:chMax val="0"/>
          <dgm:bulletEnabled val="1"/>
        </dgm:presLayoutVars>
      </dgm:prSet>
      <dgm:spPr/>
    </dgm:pt>
    <dgm:pt modelId="{2BCBC1CE-570A-473B-A5E1-B1A3920BD87C}" type="pres">
      <dgm:prSet presAssocID="{EBCE7A19-27EC-4402-BDF6-805B16616DBF}" presName="childNode" presStyleLbl="node1" presStyleIdx="2" presStyleCnt="3">
        <dgm:presLayoutVars>
          <dgm:bulletEnabled val="1"/>
        </dgm:presLayoutVars>
      </dgm:prSet>
      <dgm:spPr/>
    </dgm:pt>
  </dgm:ptLst>
  <dgm:cxnLst>
    <dgm:cxn modelId="{0902890B-F5CB-4E84-A2FE-9D3686EB4E82}" type="presOf" srcId="{A4F70C18-57F6-43D9-9F1E-E8DDBCFF7910}" destId="{E7B0A286-8DA7-4C7B-B14C-CAB43086BCDE}" srcOrd="0" destOrd="0" presId="urn:microsoft.com/office/officeart/2005/8/layout/hProcess7"/>
    <dgm:cxn modelId="{B66A570D-B697-4F9E-941D-196EAFC408A7}" srcId="{2730BD4C-C62C-4FE7-8F59-DCBC9001EAFC}" destId="{EBCE7A19-27EC-4402-BDF6-805B16616DBF}" srcOrd="2" destOrd="0" parTransId="{8D170CE4-6166-4594-ABF5-83478D170DC4}" sibTransId="{A788D058-598F-4F4C-B881-F882BC687CE0}"/>
    <dgm:cxn modelId="{1813170E-838E-4539-AA77-C3CDB6BF3705}" type="presOf" srcId="{0003D8DB-5655-4F2B-B2A9-AF1797D7192C}" destId="{2BCBC1CE-570A-473B-A5E1-B1A3920BD87C}" srcOrd="0" destOrd="0" presId="urn:microsoft.com/office/officeart/2005/8/layout/hProcess7"/>
    <dgm:cxn modelId="{965A1210-B0A7-4A40-82A8-61B9FACBAB1C}" type="presOf" srcId="{BB213ACD-3A40-4253-9A82-81CD9EF3946D}" destId="{BC66BC79-548F-44CC-B5EC-9F5B673D2AF9}" srcOrd="0" destOrd="0" presId="urn:microsoft.com/office/officeart/2005/8/layout/hProcess7"/>
    <dgm:cxn modelId="{6B7F1E2F-14BB-457E-B277-C8D9C6261C42}" type="presOf" srcId="{EBCE7A19-27EC-4402-BDF6-805B16616DBF}" destId="{62CC86C3-CE63-4151-A1BE-F45F4D0FE531}" srcOrd="1" destOrd="0" presId="urn:microsoft.com/office/officeart/2005/8/layout/hProcess7"/>
    <dgm:cxn modelId="{DD90F63D-FCA3-4249-809A-D8620D1832A7}" srcId="{A4F70C18-57F6-43D9-9F1E-E8DDBCFF7910}" destId="{EA3DBBD7-AAB0-4258-B463-F27E43EF6352}" srcOrd="0" destOrd="0" parTransId="{218C795B-D701-4FEF-A0E3-63099E9DD8BD}" sibTransId="{5C9951C0-1748-43B5-B91A-68F07FC66529}"/>
    <dgm:cxn modelId="{8B450050-FDA1-4E99-B3CA-64034141846D}" type="presOf" srcId="{2730BD4C-C62C-4FE7-8F59-DCBC9001EAFC}" destId="{D772EB8A-4189-4308-98DA-466EF35F72DE}" srcOrd="0" destOrd="0" presId="urn:microsoft.com/office/officeart/2005/8/layout/hProcess7"/>
    <dgm:cxn modelId="{AFF49371-6CE2-4E3E-9755-8F46A582EBAC}" type="presOf" srcId="{EA3DBBD7-AAB0-4258-B463-F27E43EF6352}" destId="{DFAB427D-38F3-4376-96ED-7D6ADDE0A9C7}" srcOrd="0" destOrd="0" presId="urn:microsoft.com/office/officeart/2005/8/layout/hProcess7"/>
    <dgm:cxn modelId="{3FDF2274-E6E3-4743-A463-CE686A9F83C9}" type="presOf" srcId="{94868656-D150-4AC0-ABAF-5351D2199C9E}" destId="{298E4F1D-FF88-4E7C-902F-21CD94EFFB6E}" srcOrd="1" destOrd="0" presId="urn:microsoft.com/office/officeart/2005/8/layout/hProcess7"/>
    <dgm:cxn modelId="{2AC87875-6B98-4855-AC51-DBC1265555ED}" srcId="{2730BD4C-C62C-4FE7-8F59-DCBC9001EAFC}" destId="{94868656-D150-4AC0-ABAF-5351D2199C9E}" srcOrd="1" destOrd="0" parTransId="{9EBE34DB-2661-416E-A3D3-486A5BE7EF07}" sibTransId="{B4DD8468-C09D-4045-92DA-2B5A6F60A549}"/>
    <dgm:cxn modelId="{47BA4F58-840E-46BF-8C0B-FFB39E5DC4ED}" type="presOf" srcId="{94868656-D150-4AC0-ABAF-5351D2199C9E}" destId="{23F41CF2-D60B-47A2-A8A4-28FFBE02DF4D}" srcOrd="0" destOrd="0" presId="urn:microsoft.com/office/officeart/2005/8/layout/hProcess7"/>
    <dgm:cxn modelId="{DC0C417F-9C50-425F-9000-CE1B8B5B503D}" type="presOf" srcId="{A4F70C18-57F6-43D9-9F1E-E8DDBCFF7910}" destId="{9669436A-8A0A-4FE8-9F49-811266EFBC81}" srcOrd="1" destOrd="0" presId="urn:microsoft.com/office/officeart/2005/8/layout/hProcess7"/>
    <dgm:cxn modelId="{EF169288-2A81-4BDE-AE95-924C3E0A1B33}" srcId="{EBCE7A19-27EC-4402-BDF6-805B16616DBF}" destId="{0003D8DB-5655-4F2B-B2A9-AF1797D7192C}" srcOrd="0" destOrd="0" parTransId="{D3C7AD56-EF35-497E-9B5A-3C19F38BCFF0}" sibTransId="{D8A3D0BF-FA0E-480F-B0D9-E9BDFE2DB428}"/>
    <dgm:cxn modelId="{8D6046CB-5720-4560-B471-AE41A82FC693}" srcId="{94868656-D150-4AC0-ABAF-5351D2199C9E}" destId="{BB213ACD-3A40-4253-9A82-81CD9EF3946D}" srcOrd="0" destOrd="0" parTransId="{69A1F72F-4294-4A92-9540-51C41B6BDA02}" sibTransId="{09F3ACEE-5553-48BF-87EC-929D646058F1}"/>
    <dgm:cxn modelId="{717A7CCE-BD2A-4361-9385-0CD096F41869}" srcId="{2730BD4C-C62C-4FE7-8F59-DCBC9001EAFC}" destId="{A4F70C18-57F6-43D9-9F1E-E8DDBCFF7910}" srcOrd="0" destOrd="0" parTransId="{0B1A4095-56B2-4836-9767-D11951056F0F}" sibTransId="{AB79EC92-9720-4912-9B5B-DB189136DC6F}"/>
    <dgm:cxn modelId="{99E13BCF-7FF3-47EF-A288-3D00B7D3E2E7}" type="presOf" srcId="{EBCE7A19-27EC-4402-BDF6-805B16616DBF}" destId="{312A1FFA-E6B3-4F4F-BCFE-C47687ED4C06}" srcOrd="0" destOrd="0" presId="urn:microsoft.com/office/officeart/2005/8/layout/hProcess7"/>
    <dgm:cxn modelId="{EC7E0F5F-62F0-4528-9B10-DA4B7FB74F33}" type="presParOf" srcId="{D772EB8A-4189-4308-98DA-466EF35F72DE}" destId="{5A6ED386-613D-44B7-89C0-D4B6554C9FE9}" srcOrd="0" destOrd="0" presId="urn:microsoft.com/office/officeart/2005/8/layout/hProcess7"/>
    <dgm:cxn modelId="{F1BAAA42-793A-4056-8A4F-40DCA108747A}" type="presParOf" srcId="{5A6ED386-613D-44B7-89C0-D4B6554C9FE9}" destId="{E7B0A286-8DA7-4C7B-B14C-CAB43086BCDE}" srcOrd="0" destOrd="0" presId="urn:microsoft.com/office/officeart/2005/8/layout/hProcess7"/>
    <dgm:cxn modelId="{106060B4-4727-4567-A657-22FBA3159E7F}" type="presParOf" srcId="{5A6ED386-613D-44B7-89C0-D4B6554C9FE9}" destId="{9669436A-8A0A-4FE8-9F49-811266EFBC81}" srcOrd="1" destOrd="0" presId="urn:microsoft.com/office/officeart/2005/8/layout/hProcess7"/>
    <dgm:cxn modelId="{02008981-0056-45E6-A6C9-785B15FA3045}" type="presParOf" srcId="{5A6ED386-613D-44B7-89C0-D4B6554C9FE9}" destId="{DFAB427D-38F3-4376-96ED-7D6ADDE0A9C7}" srcOrd="2" destOrd="0" presId="urn:microsoft.com/office/officeart/2005/8/layout/hProcess7"/>
    <dgm:cxn modelId="{D28B90D5-2DD4-42A6-8381-1A6DE10D5C37}" type="presParOf" srcId="{D772EB8A-4189-4308-98DA-466EF35F72DE}" destId="{732BB62D-47DC-45B0-BB71-1978A573BA75}" srcOrd="1" destOrd="0" presId="urn:microsoft.com/office/officeart/2005/8/layout/hProcess7"/>
    <dgm:cxn modelId="{7EE1D9AC-A751-4BEB-98A7-FC3DB62D99BA}" type="presParOf" srcId="{D772EB8A-4189-4308-98DA-466EF35F72DE}" destId="{32C651AF-315E-4949-8DA1-7F5FBEFA5309}" srcOrd="2" destOrd="0" presId="urn:microsoft.com/office/officeart/2005/8/layout/hProcess7"/>
    <dgm:cxn modelId="{E4420B54-FB4B-4ECB-A15C-5DFE685B7CF2}" type="presParOf" srcId="{32C651AF-315E-4949-8DA1-7F5FBEFA5309}" destId="{AC88BAFD-7D92-4534-8C56-FD1EB7849E06}" srcOrd="0" destOrd="0" presId="urn:microsoft.com/office/officeart/2005/8/layout/hProcess7"/>
    <dgm:cxn modelId="{EF0D340E-0CD7-4EE9-B0A2-207D975AA873}" type="presParOf" srcId="{32C651AF-315E-4949-8DA1-7F5FBEFA5309}" destId="{3D8E90CC-7BCD-472B-8CC3-C476605069F2}" srcOrd="1" destOrd="0" presId="urn:microsoft.com/office/officeart/2005/8/layout/hProcess7"/>
    <dgm:cxn modelId="{4670DCFB-32F9-4E9C-90BB-6D440476F1AE}" type="presParOf" srcId="{32C651AF-315E-4949-8DA1-7F5FBEFA5309}" destId="{98EFE696-897A-48A2-9ECA-2352FEC0CAD6}" srcOrd="2" destOrd="0" presId="urn:microsoft.com/office/officeart/2005/8/layout/hProcess7"/>
    <dgm:cxn modelId="{37105327-CC47-408F-A364-C84704E25B85}" type="presParOf" srcId="{D772EB8A-4189-4308-98DA-466EF35F72DE}" destId="{17BC0249-A5E5-4C96-A44E-AB74DC32D879}" srcOrd="3" destOrd="0" presId="urn:microsoft.com/office/officeart/2005/8/layout/hProcess7"/>
    <dgm:cxn modelId="{E57452AA-02F0-47EF-ADD3-6C7739566200}" type="presParOf" srcId="{D772EB8A-4189-4308-98DA-466EF35F72DE}" destId="{7F409A2F-A953-41A8-921D-0D99B88DD6A2}" srcOrd="4" destOrd="0" presId="urn:microsoft.com/office/officeart/2005/8/layout/hProcess7"/>
    <dgm:cxn modelId="{F13B27D6-6FC9-4E34-98EE-2F5D73AC3F2F}" type="presParOf" srcId="{7F409A2F-A953-41A8-921D-0D99B88DD6A2}" destId="{23F41CF2-D60B-47A2-A8A4-28FFBE02DF4D}" srcOrd="0" destOrd="0" presId="urn:microsoft.com/office/officeart/2005/8/layout/hProcess7"/>
    <dgm:cxn modelId="{59AB1AE9-F315-4CC8-9175-20D139587134}" type="presParOf" srcId="{7F409A2F-A953-41A8-921D-0D99B88DD6A2}" destId="{298E4F1D-FF88-4E7C-902F-21CD94EFFB6E}" srcOrd="1" destOrd="0" presId="urn:microsoft.com/office/officeart/2005/8/layout/hProcess7"/>
    <dgm:cxn modelId="{8747225E-444F-49E3-BD31-7DD25840A1C0}" type="presParOf" srcId="{7F409A2F-A953-41A8-921D-0D99B88DD6A2}" destId="{BC66BC79-548F-44CC-B5EC-9F5B673D2AF9}" srcOrd="2" destOrd="0" presId="urn:microsoft.com/office/officeart/2005/8/layout/hProcess7"/>
    <dgm:cxn modelId="{9391F2CA-3841-4757-B831-8B8788DD8A46}" type="presParOf" srcId="{D772EB8A-4189-4308-98DA-466EF35F72DE}" destId="{5A865574-F8D5-418D-BE7E-F0424E97A1C7}" srcOrd="5" destOrd="0" presId="urn:microsoft.com/office/officeart/2005/8/layout/hProcess7"/>
    <dgm:cxn modelId="{4CC38667-6681-4E6D-AF99-84E420B44B75}" type="presParOf" srcId="{D772EB8A-4189-4308-98DA-466EF35F72DE}" destId="{3C7E5614-1898-4F2C-8298-E281A60EAE2C}" srcOrd="6" destOrd="0" presId="urn:microsoft.com/office/officeart/2005/8/layout/hProcess7"/>
    <dgm:cxn modelId="{2EBD4604-509C-4793-88DD-486A6053F09E}" type="presParOf" srcId="{3C7E5614-1898-4F2C-8298-E281A60EAE2C}" destId="{F6DD0ACB-BDCC-4E78-AFA0-B68D6684DEE6}" srcOrd="0" destOrd="0" presId="urn:microsoft.com/office/officeart/2005/8/layout/hProcess7"/>
    <dgm:cxn modelId="{C05C63CB-A001-4BC9-ACB1-6EED7E9FC190}" type="presParOf" srcId="{3C7E5614-1898-4F2C-8298-E281A60EAE2C}" destId="{96D5D889-6251-4220-AB63-056FA9603CC4}" srcOrd="1" destOrd="0" presId="urn:microsoft.com/office/officeart/2005/8/layout/hProcess7"/>
    <dgm:cxn modelId="{37C8CF96-8BC3-447A-A27B-97F5BE2075FE}" type="presParOf" srcId="{3C7E5614-1898-4F2C-8298-E281A60EAE2C}" destId="{7C773D9C-EA66-4D20-9BC1-E93E02586EE5}" srcOrd="2" destOrd="0" presId="urn:microsoft.com/office/officeart/2005/8/layout/hProcess7"/>
    <dgm:cxn modelId="{E070F5BF-D8E3-43D9-8210-2A7637B8FC7A}" type="presParOf" srcId="{D772EB8A-4189-4308-98DA-466EF35F72DE}" destId="{C0F1ADA0-9094-4D6A-83E3-8FE96027AD80}" srcOrd="7" destOrd="0" presId="urn:microsoft.com/office/officeart/2005/8/layout/hProcess7"/>
    <dgm:cxn modelId="{9E6EB5FE-B094-4D5E-AC81-6CDB079BC89A}" type="presParOf" srcId="{D772EB8A-4189-4308-98DA-466EF35F72DE}" destId="{B7D887C3-4B79-4210-89D6-240E3DE13520}" srcOrd="8" destOrd="0" presId="urn:microsoft.com/office/officeart/2005/8/layout/hProcess7"/>
    <dgm:cxn modelId="{F7FE0655-E72E-4598-82E1-29E117CCD710}" type="presParOf" srcId="{B7D887C3-4B79-4210-89D6-240E3DE13520}" destId="{312A1FFA-E6B3-4F4F-BCFE-C47687ED4C06}" srcOrd="0" destOrd="0" presId="urn:microsoft.com/office/officeart/2005/8/layout/hProcess7"/>
    <dgm:cxn modelId="{E5C6D60F-5A14-414E-868C-13036577DD22}" type="presParOf" srcId="{B7D887C3-4B79-4210-89D6-240E3DE13520}" destId="{62CC86C3-CE63-4151-A1BE-F45F4D0FE531}" srcOrd="1" destOrd="0" presId="urn:microsoft.com/office/officeart/2005/8/layout/hProcess7"/>
    <dgm:cxn modelId="{C021A1C4-942D-423E-86E4-4DAB44D41D55}" type="presParOf" srcId="{B7D887C3-4B79-4210-89D6-240E3DE13520}" destId="{2BCBC1CE-570A-473B-A5E1-B1A3920BD87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5F05C8-EB3B-491A-BC75-7BF73B0EF3F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046406D-38DB-4721-84A3-6408D134228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family context</a:t>
          </a:r>
        </a:p>
      </dgm:t>
    </dgm:pt>
    <dgm:pt modelId="{FAD31E4C-8325-4849-9CF4-485C9912E6B7}" type="parTrans" cxnId="{B4217213-9432-4F1B-94DC-F6F1F60FCED1}">
      <dgm:prSet/>
      <dgm:spPr/>
      <dgm:t>
        <a:bodyPr/>
        <a:lstStyle/>
        <a:p>
          <a:endParaRPr lang="en-GB"/>
        </a:p>
      </dgm:t>
    </dgm:pt>
    <dgm:pt modelId="{F9DFFF7C-8F65-4F69-800C-6162404F1570}" type="sibTrans" cxnId="{B4217213-9432-4F1B-94DC-F6F1F60FCED1}">
      <dgm:prSet/>
      <dgm:spPr/>
      <dgm:t>
        <a:bodyPr/>
        <a:lstStyle/>
        <a:p>
          <a:endParaRPr lang="en-GB"/>
        </a:p>
      </dgm:t>
    </dgm:pt>
    <dgm:pt modelId="{A9150E9D-A4A7-41DD-ADED-1267B5A18C2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The child’s development within the context of their family &amp; wider social &amp; cultural environment</a:t>
          </a:r>
        </a:p>
      </dgm:t>
    </dgm:pt>
    <dgm:pt modelId="{41236F62-6290-4463-828A-8D83DDC05C64}" type="parTrans" cxnId="{041F18EE-483B-41C6-A213-7EBF6088AD1E}">
      <dgm:prSet/>
      <dgm:spPr/>
      <dgm:t>
        <a:bodyPr/>
        <a:lstStyle/>
        <a:p>
          <a:endParaRPr lang="en-GB"/>
        </a:p>
      </dgm:t>
    </dgm:pt>
    <dgm:pt modelId="{7B2F9722-8FFD-437B-ADCE-2D9268145ED6}" type="sibTrans" cxnId="{041F18EE-483B-41C6-A213-7EBF6088AD1E}">
      <dgm:prSet/>
      <dgm:spPr/>
      <dgm:t>
        <a:bodyPr/>
        <a:lstStyle/>
        <a:p>
          <a:endParaRPr lang="en-GB"/>
        </a:p>
      </dgm:t>
    </dgm:pt>
    <dgm:pt modelId="{C43B27E6-6713-444F-B8F4-21811B4F0993}">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Any special needs such as medical condition, communication difficulty or disability that may affect the child’s development &amp; care within the family</a:t>
          </a:r>
        </a:p>
      </dgm:t>
    </dgm:pt>
    <dgm:pt modelId="{ADB2077B-9D39-4842-AE9A-1700C8ECBC11}" type="parTrans" cxnId="{7A828019-01B2-4BAD-8AA1-FE8137355EA8}">
      <dgm:prSet/>
      <dgm:spPr/>
      <dgm:t>
        <a:bodyPr/>
        <a:lstStyle/>
        <a:p>
          <a:endParaRPr lang="en-GB"/>
        </a:p>
      </dgm:t>
    </dgm:pt>
    <dgm:pt modelId="{FCD4D44A-9D81-484D-82A3-F26B3E48BE5E}" type="sibTrans" cxnId="{7A828019-01B2-4BAD-8AA1-FE8137355EA8}">
      <dgm:prSet/>
      <dgm:spPr/>
      <dgm:t>
        <a:bodyPr/>
        <a:lstStyle/>
        <a:p>
          <a:endParaRPr lang="en-GB"/>
        </a:p>
      </dgm:t>
    </dgm:pt>
    <dgm:pt modelId="{A2B10752-E81B-4E96-9D8B-A28A97E3B8FA}">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nature of harm in terms of ill treatment or the failure to provide adequate care</a:t>
          </a:r>
        </a:p>
      </dgm:t>
    </dgm:pt>
    <dgm:pt modelId="{4C955476-A3C5-4AA9-B4CE-9E3CAFCD5140}" type="parTrans" cxnId="{A0F70247-2886-4438-B486-CA250A090BAC}">
      <dgm:prSet/>
      <dgm:spPr/>
      <dgm:t>
        <a:bodyPr/>
        <a:lstStyle/>
        <a:p>
          <a:endParaRPr lang="en-GB"/>
        </a:p>
      </dgm:t>
    </dgm:pt>
    <dgm:pt modelId="{EE828C88-2CE6-4115-BB01-3ADB55D8EDBC}" type="sibTrans" cxnId="{A0F70247-2886-4438-B486-CA250A090BAC}">
      <dgm:prSet/>
      <dgm:spPr/>
      <dgm:t>
        <a:bodyPr/>
        <a:lstStyle/>
        <a:p>
          <a:endParaRPr lang="en-GB"/>
        </a:p>
      </dgm:t>
    </dgm:pt>
    <dgm:pt modelId="{57803A5A-EA53-480A-8FC1-6D40C43E7EC0}">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impact on the child’s health &amp; development</a:t>
          </a:r>
        </a:p>
      </dgm:t>
    </dgm:pt>
    <dgm:pt modelId="{52C17D17-9F42-4CCA-A9DD-8DAAC81ACE57}" type="parTrans" cxnId="{276A6018-B66F-4B5F-8A7B-BBAFCFD6E048}">
      <dgm:prSet/>
      <dgm:spPr/>
      <dgm:t>
        <a:bodyPr/>
        <a:lstStyle/>
        <a:p>
          <a:endParaRPr lang="en-GB"/>
        </a:p>
      </dgm:t>
    </dgm:pt>
    <dgm:pt modelId="{551AA4EB-6515-467C-AB65-1ADD3B1241B7}" type="sibTrans" cxnId="{276A6018-B66F-4B5F-8A7B-BBAFCFD6E048}">
      <dgm:prSet/>
      <dgm:spPr/>
      <dgm:t>
        <a:bodyPr/>
        <a:lstStyle/>
        <a:p>
          <a:endParaRPr lang="en-GB"/>
        </a:p>
      </dgm:t>
    </dgm:pt>
    <dgm:pt modelId="{1F8E1528-8282-4378-A8B1-4F7035EDC196}">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adequacy of parental care</a:t>
          </a:r>
        </a:p>
      </dgm:t>
    </dgm:pt>
    <dgm:pt modelId="{BE12684B-1A8D-4C33-B7AF-9A416677CD7C}" type="parTrans" cxnId="{2939B9F2-262C-45B8-9544-AF5709083B1B}">
      <dgm:prSet/>
      <dgm:spPr/>
      <dgm:t>
        <a:bodyPr/>
        <a:lstStyle/>
        <a:p>
          <a:endParaRPr lang="en-GB"/>
        </a:p>
      </dgm:t>
    </dgm:pt>
    <dgm:pt modelId="{7A0D791E-E5EB-48E0-B016-13538E24555F}" type="sibTrans" cxnId="{2939B9F2-262C-45B8-9544-AF5709083B1B}">
      <dgm:prSet/>
      <dgm:spPr/>
      <dgm:t>
        <a:bodyPr/>
        <a:lstStyle/>
        <a:p>
          <a:endParaRPr lang="en-GB"/>
        </a:p>
      </dgm:t>
    </dgm:pt>
    <dgm:pt modelId="{9870CA89-35CA-4C64-924F-46F5D53A0285}" type="pres">
      <dgm:prSet presAssocID="{125F05C8-EB3B-491A-BC75-7BF73B0EF3F3}" presName="diagram" presStyleCnt="0">
        <dgm:presLayoutVars>
          <dgm:dir/>
          <dgm:resizeHandles val="exact"/>
        </dgm:presLayoutVars>
      </dgm:prSet>
      <dgm:spPr/>
    </dgm:pt>
    <dgm:pt modelId="{8E33F179-D0B2-4745-AD42-93B4E692CD7A}" type="pres">
      <dgm:prSet presAssocID="{7046406D-38DB-4721-84A3-6408D1342284}" presName="node" presStyleLbl="node1" presStyleIdx="0" presStyleCnt="6" custScaleX="91945">
        <dgm:presLayoutVars>
          <dgm:bulletEnabled val="1"/>
        </dgm:presLayoutVars>
      </dgm:prSet>
      <dgm:spPr/>
    </dgm:pt>
    <dgm:pt modelId="{2D9FCF30-7DDD-40CF-926B-102E9B229528}" type="pres">
      <dgm:prSet presAssocID="{F9DFFF7C-8F65-4F69-800C-6162404F1570}" presName="sibTrans" presStyleCnt="0"/>
      <dgm:spPr/>
    </dgm:pt>
    <dgm:pt modelId="{E4D7A07F-5AC8-4E8E-BB77-700D5666AA34}" type="pres">
      <dgm:prSet presAssocID="{A9150E9D-A4A7-41DD-ADED-1267B5A18C23}" presName="node" presStyleLbl="node1" presStyleIdx="1" presStyleCnt="6" custScaleX="132387">
        <dgm:presLayoutVars>
          <dgm:bulletEnabled val="1"/>
        </dgm:presLayoutVars>
      </dgm:prSet>
      <dgm:spPr/>
    </dgm:pt>
    <dgm:pt modelId="{AB77B55F-BA5C-41FE-9F95-88F021C21F5E}" type="pres">
      <dgm:prSet presAssocID="{7B2F9722-8FFD-437B-ADCE-2D9268145ED6}" presName="sibTrans" presStyleCnt="0"/>
      <dgm:spPr/>
    </dgm:pt>
    <dgm:pt modelId="{EE03D181-A678-4F1E-AD31-0DA49BCA41A4}" type="pres">
      <dgm:prSet presAssocID="{C43B27E6-6713-444F-B8F4-21811B4F0993}" presName="node" presStyleLbl="node1" presStyleIdx="2" presStyleCnt="6" custScaleX="170500">
        <dgm:presLayoutVars>
          <dgm:bulletEnabled val="1"/>
        </dgm:presLayoutVars>
      </dgm:prSet>
      <dgm:spPr/>
    </dgm:pt>
    <dgm:pt modelId="{9853DCC2-0E1D-46F4-AB6A-151E77559DF3}" type="pres">
      <dgm:prSet presAssocID="{FCD4D44A-9D81-484D-82A3-F26B3E48BE5E}" presName="sibTrans" presStyleCnt="0"/>
      <dgm:spPr/>
    </dgm:pt>
    <dgm:pt modelId="{9C5F94D2-1AE9-4D78-85E1-0D89E9C94D9E}" type="pres">
      <dgm:prSet presAssocID="{A2B10752-E81B-4E96-9D8B-A28A97E3B8FA}" presName="node" presStyleLbl="node1" presStyleIdx="3" presStyleCnt="6" custScaleX="127093" custLinFactNeighborX="-14757" custLinFactNeighborY="-2316">
        <dgm:presLayoutVars>
          <dgm:bulletEnabled val="1"/>
        </dgm:presLayoutVars>
      </dgm:prSet>
      <dgm:spPr/>
    </dgm:pt>
    <dgm:pt modelId="{B8585B6B-C44E-418A-86B5-8FDA73B343A4}" type="pres">
      <dgm:prSet presAssocID="{EE828C88-2CE6-4115-BB01-3ADB55D8EDBC}" presName="sibTrans" presStyleCnt="0"/>
      <dgm:spPr/>
    </dgm:pt>
    <dgm:pt modelId="{390368EF-7517-4D6D-99AF-80E19DFF4E97}" type="pres">
      <dgm:prSet presAssocID="{57803A5A-EA53-480A-8FC1-6D40C43E7EC0}" presName="node" presStyleLbl="node1" presStyleIdx="4" presStyleCnt="6" custScaleX="117071" custLinFactNeighborX="-6820" custLinFactNeighborY="-1188">
        <dgm:presLayoutVars>
          <dgm:bulletEnabled val="1"/>
        </dgm:presLayoutVars>
      </dgm:prSet>
      <dgm:spPr/>
    </dgm:pt>
    <dgm:pt modelId="{66343D24-65ED-478C-AEDD-0E26BF3B69A4}" type="pres">
      <dgm:prSet presAssocID="{551AA4EB-6515-467C-AB65-1ADD3B1241B7}" presName="sibTrans" presStyleCnt="0"/>
      <dgm:spPr/>
    </dgm:pt>
    <dgm:pt modelId="{3352CEB5-F31D-4D33-9F66-88454F977FDA}" type="pres">
      <dgm:prSet presAssocID="{1F8E1528-8282-4378-A8B1-4F7035EDC196}" presName="node" presStyleLbl="node1" presStyleIdx="5" presStyleCnt="6" custScaleX="115018">
        <dgm:presLayoutVars>
          <dgm:bulletEnabled val="1"/>
        </dgm:presLayoutVars>
      </dgm:prSet>
      <dgm:spPr/>
    </dgm:pt>
  </dgm:ptLst>
  <dgm:cxnLst>
    <dgm:cxn modelId="{B4217213-9432-4F1B-94DC-F6F1F60FCED1}" srcId="{125F05C8-EB3B-491A-BC75-7BF73B0EF3F3}" destId="{7046406D-38DB-4721-84A3-6408D1342284}" srcOrd="0" destOrd="0" parTransId="{FAD31E4C-8325-4849-9CF4-485C9912E6B7}" sibTransId="{F9DFFF7C-8F65-4F69-800C-6162404F1570}"/>
    <dgm:cxn modelId="{276A6018-B66F-4B5F-8A7B-BBAFCFD6E048}" srcId="{125F05C8-EB3B-491A-BC75-7BF73B0EF3F3}" destId="{57803A5A-EA53-480A-8FC1-6D40C43E7EC0}" srcOrd="4" destOrd="0" parTransId="{52C17D17-9F42-4CCA-A9DD-8DAAC81ACE57}" sibTransId="{551AA4EB-6515-467C-AB65-1ADD3B1241B7}"/>
    <dgm:cxn modelId="{7A828019-01B2-4BAD-8AA1-FE8137355EA8}" srcId="{125F05C8-EB3B-491A-BC75-7BF73B0EF3F3}" destId="{C43B27E6-6713-444F-B8F4-21811B4F0993}" srcOrd="2" destOrd="0" parTransId="{ADB2077B-9D39-4842-AE9A-1700C8ECBC11}" sibTransId="{FCD4D44A-9D81-484D-82A3-F26B3E48BE5E}"/>
    <dgm:cxn modelId="{3C1DA863-0C6C-4371-BDA1-A187DB427DB0}" type="presOf" srcId="{7046406D-38DB-4721-84A3-6408D1342284}" destId="{8E33F179-D0B2-4745-AD42-93B4E692CD7A}" srcOrd="0" destOrd="0" presId="urn:microsoft.com/office/officeart/2005/8/layout/default"/>
    <dgm:cxn modelId="{A0F70247-2886-4438-B486-CA250A090BAC}" srcId="{125F05C8-EB3B-491A-BC75-7BF73B0EF3F3}" destId="{A2B10752-E81B-4E96-9D8B-A28A97E3B8FA}" srcOrd="3" destOrd="0" parTransId="{4C955476-A3C5-4AA9-B4CE-9E3CAFCD5140}" sibTransId="{EE828C88-2CE6-4115-BB01-3ADB55D8EDBC}"/>
    <dgm:cxn modelId="{A0EE9B54-C31F-4CD2-8AB0-DB704DA3021F}" type="presOf" srcId="{57803A5A-EA53-480A-8FC1-6D40C43E7EC0}" destId="{390368EF-7517-4D6D-99AF-80E19DFF4E97}" srcOrd="0" destOrd="0" presId="urn:microsoft.com/office/officeart/2005/8/layout/default"/>
    <dgm:cxn modelId="{652A6583-AD7E-458B-A0EC-09EB802F4985}" type="presOf" srcId="{A9150E9D-A4A7-41DD-ADED-1267B5A18C23}" destId="{E4D7A07F-5AC8-4E8E-BB77-700D5666AA34}" srcOrd="0" destOrd="0" presId="urn:microsoft.com/office/officeart/2005/8/layout/default"/>
    <dgm:cxn modelId="{C77AF693-B424-47B8-93E9-575B8ECD5B3A}" type="presOf" srcId="{1F8E1528-8282-4378-A8B1-4F7035EDC196}" destId="{3352CEB5-F31D-4D33-9F66-88454F977FDA}" srcOrd="0" destOrd="0" presId="urn:microsoft.com/office/officeart/2005/8/layout/default"/>
    <dgm:cxn modelId="{28A86796-5B0F-4C36-9C02-C010D98BBABF}" type="presOf" srcId="{A2B10752-E81B-4E96-9D8B-A28A97E3B8FA}" destId="{9C5F94D2-1AE9-4D78-85E1-0D89E9C94D9E}" srcOrd="0" destOrd="0" presId="urn:microsoft.com/office/officeart/2005/8/layout/default"/>
    <dgm:cxn modelId="{4236D5B3-DBFA-4C8B-B9F8-B178049FE95F}" type="presOf" srcId="{125F05C8-EB3B-491A-BC75-7BF73B0EF3F3}" destId="{9870CA89-35CA-4C64-924F-46F5D53A0285}" srcOrd="0" destOrd="0" presId="urn:microsoft.com/office/officeart/2005/8/layout/default"/>
    <dgm:cxn modelId="{F59F7EE9-6240-4FF2-BEC6-5DA7F3F48E37}" type="presOf" srcId="{C43B27E6-6713-444F-B8F4-21811B4F0993}" destId="{EE03D181-A678-4F1E-AD31-0DA49BCA41A4}" srcOrd="0" destOrd="0" presId="urn:microsoft.com/office/officeart/2005/8/layout/default"/>
    <dgm:cxn modelId="{041F18EE-483B-41C6-A213-7EBF6088AD1E}" srcId="{125F05C8-EB3B-491A-BC75-7BF73B0EF3F3}" destId="{A9150E9D-A4A7-41DD-ADED-1267B5A18C23}" srcOrd="1" destOrd="0" parTransId="{41236F62-6290-4463-828A-8D83DDC05C64}" sibTransId="{7B2F9722-8FFD-437B-ADCE-2D9268145ED6}"/>
    <dgm:cxn modelId="{2939B9F2-262C-45B8-9544-AF5709083B1B}" srcId="{125F05C8-EB3B-491A-BC75-7BF73B0EF3F3}" destId="{1F8E1528-8282-4378-A8B1-4F7035EDC196}" srcOrd="5" destOrd="0" parTransId="{BE12684B-1A8D-4C33-B7AF-9A416677CD7C}" sibTransId="{7A0D791E-E5EB-48E0-B016-13538E24555F}"/>
    <dgm:cxn modelId="{68B810F4-D022-4A0A-991D-CB91D5F0D097}" type="presParOf" srcId="{9870CA89-35CA-4C64-924F-46F5D53A0285}" destId="{8E33F179-D0B2-4745-AD42-93B4E692CD7A}" srcOrd="0" destOrd="0" presId="urn:microsoft.com/office/officeart/2005/8/layout/default"/>
    <dgm:cxn modelId="{1146B764-105B-4C6B-835F-CA1344BA0047}" type="presParOf" srcId="{9870CA89-35CA-4C64-924F-46F5D53A0285}" destId="{2D9FCF30-7DDD-40CF-926B-102E9B229528}" srcOrd="1" destOrd="0" presId="urn:microsoft.com/office/officeart/2005/8/layout/default"/>
    <dgm:cxn modelId="{2F420D6D-ABE8-4120-B62C-79370BB54100}" type="presParOf" srcId="{9870CA89-35CA-4C64-924F-46F5D53A0285}" destId="{E4D7A07F-5AC8-4E8E-BB77-700D5666AA34}" srcOrd="2" destOrd="0" presId="urn:microsoft.com/office/officeart/2005/8/layout/default"/>
    <dgm:cxn modelId="{E55922DC-0DFE-4745-AF62-A52D42529D1C}" type="presParOf" srcId="{9870CA89-35CA-4C64-924F-46F5D53A0285}" destId="{AB77B55F-BA5C-41FE-9F95-88F021C21F5E}" srcOrd="3" destOrd="0" presId="urn:microsoft.com/office/officeart/2005/8/layout/default"/>
    <dgm:cxn modelId="{05D325B3-F702-4C67-95E9-00D2FA121442}" type="presParOf" srcId="{9870CA89-35CA-4C64-924F-46F5D53A0285}" destId="{EE03D181-A678-4F1E-AD31-0DA49BCA41A4}" srcOrd="4" destOrd="0" presId="urn:microsoft.com/office/officeart/2005/8/layout/default"/>
    <dgm:cxn modelId="{5E7D64D6-807D-42D0-908E-38EEDE20096A}" type="presParOf" srcId="{9870CA89-35CA-4C64-924F-46F5D53A0285}" destId="{9853DCC2-0E1D-46F4-AB6A-151E77559DF3}" srcOrd="5" destOrd="0" presId="urn:microsoft.com/office/officeart/2005/8/layout/default"/>
    <dgm:cxn modelId="{89AEC952-A31A-4E9E-8FAC-C0EEA2854B50}" type="presParOf" srcId="{9870CA89-35CA-4C64-924F-46F5D53A0285}" destId="{9C5F94D2-1AE9-4D78-85E1-0D89E9C94D9E}" srcOrd="6" destOrd="0" presId="urn:microsoft.com/office/officeart/2005/8/layout/default"/>
    <dgm:cxn modelId="{9B0D3730-C702-44AE-954B-AA2146A6D396}" type="presParOf" srcId="{9870CA89-35CA-4C64-924F-46F5D53A0285}" destId="{B8585B6B-C44E-418A-86B5-8FDA73B343A4}" srcOrd="7" destOrd="0" presId="urn:microsoft.com/office/officeart/2005/8/layout/default"/>
    <dgm:cxn modelId="{50E5E829-A7F6-4273-966A-15B7A46FE000}" type="presParOf" srcId="{9870CA89-35CA-4C64-924F-46F5D53A0285}" destId="{390368EF-7517-4D6D-99AF-80E19DFF4E97}" srcOrd="8" destOrd="0" presId="urn:microsoft.com/office/officeart/2005/8/layout/default"/>
    <dgm:cxn modelId="{57BA1A5A-487A-46B7-A738-DCE0273C12EC}" type="presParOf" srcId="{9870CA89-35CA-4C64-924F-46F5D53A0285}" destId="{66343D24-65ED-478C-AEDD-0E26BF3B69A4}" srcOrd="9" destOrd="0" presId="urn:microsoft.com/office/officeart/2005/8/layout/default"/>
    <dgm:cxn modelId="{5DEC5FFB-EDF7-4A72-B671-28C328BF38C0}" type="presParOf" srcId="{9870CA89-35CA-4C64-924F-46F5D53A0285}" destId="{3352CEB5-F31D-4D33-9F66-88454F977FD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A3EAAFC-C40D-4929-9289-8C0B63735DF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7085F0A8-D808-4EE0-B63E-8CA2BF0C057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The child’s safety</a:t>
          </a:r>
        </a:p>
      </dgm:t>
    </dgm:pt>
    <dgm:pt modelId="{22CF1ACC-A512-456E-97CA-25B4B6FAE0F0}" type="parTrans" cxnId="{9F2681F4-C1CB-4D53-833C-CF07AD05ED18}">
      <dgm:prSet/>
      <dgm:spPr/>
      <dgm:t>
        <a:bodyPr/>
        <a:lstStyle/>
        <a:p>
          <a:endParaRPr lang="en-GB"/>
        </a:p>
      </dgm:t>
    </dgm:pt>
    <dgm:pt modelId="{E043E591-BEE5-4575-8998-9081408D36FA}" type="sibTrans" cxnId="{9F2681F4-C1CB-4D53-833C-CF07AD05ED18}">
      <dgm:prSet/>
      <dgm:spPr>
        <a:solidFill>
          <a:schemeClr val="accent2">
            <a:lumMod val="75000"/>
          </a:schemeClr>
        </a:solidFill>
        <a:ln>
          <a:solidFill>
            <a:schemeClr val="tx1"/>
          </a:solidFill>
        </a:ln>
      </dgm:spPr>
      <dgm:t>
        <a:bodyPr/>
        <a:lstStyle/>
        <a:p>
          <a:endParaRPr lang="en-GB"/>
        </a:p>
      </dgm:t>
    </dgm:pt>
    <dgm:pt modelId="{0C04B191-A110-4E8B-87E1-89AB0C25EC8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Observation &amp; recording of the child’s condition</a:t>
          </a:r>
        </a:p>
      </dgm:t>
    </dgm:pt>
    <dgm:pt modelId="{CAE45972-6576-42C3-956C-3D5885E1A026}" type="parTrans" cxnId="{22DF3A3E-6ED8-486C-BE82-C119609C9074}">
      <dgm:prSet/>
      <dgm:spPr/>
      <dgm:t>
        <a:bodyPr/>
        <a:lstStyle/>
        <a:p>
          <a:endParaRPr lang="en-GB"/>
        </a:p>
      </dgm:t>
    </dgm:pt>
    <dgm:pt modelId="{B3523C25-71DE-4267-A517-42986FB5D72F}" type="sibTrans" cxnId="{22DF3A3E-6ED8-486C-BE82-C119609C9074}">
      <dgm:prSet/>
      <dgm:spPr>
        <a:solidFill>
          <a:schemeClr val="accent2">
            <a:lumMod val="75000"/>
          </a:schemeClr>
        </a:solidFill>
        <a:ln>
          <a:solidFill>
            <a:schemeClr val="tx1"/>
          </a:solidFill>
        </a:ln>
      </dgm:spPr>
      <dgm:t>
        <a:bodyPr/>
        <a:lstStyle/>
        <a:p>
          <a:endParaRPr lang="en-GB"/>
        </a:p>
      </dgm:t>
    </dgm:pt>
    <dgm:pt modelId="{58E29716-2AB5-42E7-AF1D-1C88458E9FE5}">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Immediate safeguarding of the child’s welfare</a:t>
          </a:r>
        </a:p>
      </dgm:t>
    </dgm:pt>
    <dgm:pt modelId="{E073C8BA-709C-48A7-BD36-2A5AD6FA3853}" type="parTrans" cxnId="{10E7D798-A0EE-43EA-88FF-F202BD76EFE1}">
      <dgm:prSet/>
      <dgm:spPr/>
      <dgm:t>
        <a:bodyPr/>
        <a:lstStyle/>
        <a:p>
          <a:endParaRPr lang="en-GB"/>
        </a:p>
      </dgm:t>
    </dgm:pt>
    <dgm:pt modelId="{B3EB3862-71DA-4C1A-BF6C-CA42513DA3E1}" type="sibTrans" cxnId="{10E7D798-A0EE-43EA-88FF-F202BD76EFE1}">
      <dgm:prSet/>
      <dgm:spPr>
        <a:solidFill>
          <a:schemeClr val="accent2">
            <a:lumMod val="75000"/>
          </a:schemeClr>
        </a:solidFill>
        <a:ln>
          <a:solidFill>
            <a:schemeClr val="tx1"/>
          </a:solidFill>
        </a:ln>
      </dgm:spPr>
      <dgm:t>
        <a:bodyPr/>
        <a:lstStyle/>
        <a:p>
          <a:endParaRPr lang="en-GB"/>
        </a:p>
      </dgm:t>
    </dgm:pt>
    <dgm:pt modelId="{80924972-9FFA-489D-9D18-C04F039051FC}">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Having to ask questions</a:t>
          </a:r>
        </a:p>
      </dgm:t>
    </dgm:pt>
    <dgm:pt modelId="{693A4386-79AE-4B5C-95F4-383D71CBF4B2}" type="parTrans" cxnId="{B8E9891A-EA3D-402F-8620-D749F3DF3525}">
      <dgm:prSet/>
      <dgm:spPr/>
      <dgm:t>
        <a:bodyPr/>
        <a:lstStyle/>
        <a:p>
          <a:endParaRPr lang="en-GB"/>
        </a:p>
      </dgm:t>
    </dgm:pt>
    <dgm:pt modelId="{15FEB7B4-A920-49FE-A3FB-284D94DCBFC9}" type="sibTrans" cxnId="{B8E9891A-EA3D-402F-8620-D749F3DF3525}">
      <dgm:prSet/>
      <dgm:spPr>
        <a:solidFill>
          <a:schemeClr val="accent2">
            <a:lumMod val="75000"/>
          </a:schemeClr>
        </a:solidFill>
        <a:ln>
          <a:solidFill>
            <a:schemeClr val="tx1"/>
          </a:solidFill>
        </a:ln>
      </dgm:spPr>
      <dgm:t>
        <a:bodyPr/>
        <a:lstStyle/>
        <a:p>
          <a:endParaRPr lang="en-GB"/>
        </a:p>
      </dgm:t>
    </dgm:pt>
    <dgm:pt modelId="{41D90F39-864E-40AA-9674-3CE4CDF64BA2}">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What other children could be at risk?</a:t>
          </a:r>
        </a:p>
      </dgm:t>
    </dgm:pt>
    <dgm:pt modelId="{E4A85731-CC50-464D-9054-A8C935D5BBB1}" type="parTrans" cxnId="{4A23301B-D1D5-4E4C-8A57-4BAA92D7519C}">
      <dgm:prSet/>
      <dgm:spPr/>
      <dgm:t>
        <a:bodyPr/>
        <a:lstStyle/>
        <a:p>
          <a:endParaRPr lang="en-GB"/>
        </a:p>
      </dgm:t>
    </dgm:pt>
    <dgm:pt modelId="{0BF83946-58F9-41A5-83E9-AC12C49670D2}" type="sibTrans" cxnId="{4A23301B-D1D5-4E4C-8A57-4BAA92D7519C}">
      <dgm:prSet/>
      <dgm:spPr/>
      <dgm:t>
        <a:bodyPr/>
        <a:lstStyle/>
        <a:p>
          <a:endParaRPr lang="en-GB"/>
        </a:p>
      </dgm:t>
    </dgm:pt>
    <dgm:pt modelId="{9F65FB48-A996-43BE-912C-47F73E790E81}" type="pres">
      <dgm:prSet presAssocID="{7A3EAAFC-C40D-4929-9289-8C0B63735DF5}" presName="diagram" presStyleCnt="0">
        <dgm:presLayoutVars>
          <dgm:dir/>
          <dgm:resizeHandles val="exact"/>
        </dgm:presLayoutVars>
      </dgm:prSet>
      <dgm:spPr/>
    </dgm:pt>
    <dgm:pt modelId="{DB063CF4-2B54-40CE-A714-AAA5A0BE1FED}" type="pres">
      <dgm:prSet presAssocID="{7085F0A8-D808-4EE0-B63E-8CA2BF0C0572}" presName="node" presStyleLbl="node1" presStyleIdx="0" presStyleCnt="5">
        <dgm:presLayoutVars>
          <dgm:bulletEnabled val="1"/>
        </dgm:presLayoutVars>
      </dgm:prSet>
      <dgm:spPr/>
    </dgm:pt>
    <dgm:pt modelId="{5F075663-8AEE-4AEC-9368-C5D7835F55D3}" type="pres">
      <dgm:prSet presAssocID="{E043E591-BEE5-4575-8998-9081408D36FA}" presName="sibTrans" presStyleLbl="sibTrans2D1" presStyleIdx="0" presStyleCnt="4"/>
      <dgm:spPr/>
    </dgm:pt>
    <dgm:pt modelId="{20F3B099-6EC3-421F-981A-800051032425}" type="pres">
      <dgm:prSet presAssocID="{E043E591-BEE5-4575-8998-9081408D36FA}" presName="connectorText" presStyleLbl="sibTrans2D1" presStyleIdx="0" presStyleCnt="4"/>
      <dgm:spPr/>
    </dgm:pt>
    <dgm:pt modelId="{D67B398C-027E-4A63-9E54-DA42DA1EAA2B}" type="pres">
      <dgm:prSet presAssocID="{0C04B191-A110-4E8B-87E1-89AB0C25EC84}" presName="node" presStyleLbl="node1" presStyleIdx="1" presStyleCnt="5">
        <dgm:presLayoutVars>
          <dgm:bulletEnabled val="1"/>
        </dgm:presLayoutVars>
      </dgm:prSet>
      <dgm:spPr/>
    </dgm:pt>
    <dgm:pt modelId="{2E776E65-5C87-4F52-90DF-DD4ADB218CD9}" type="pres">
      <dgm:prSet presAssocID="{B3523C25-71DE-4267-A517-42986FB5D72F}" presName="sibTrans" presStyleLbl="sibTrans2D1" presStyleIdx="1" presStyleCnt="4"/>
      <dgm:spPr/>
    </dgm:pt>
    <dgm:pt modelId="{EE4D87B5-F867-4D06-BB8C-41C97ACE7458}" type="pres">
      <dgm:prSet presAssocID="{B3523C25-71DE-4267-A517-42986FB5D72F}" presName="connectorText" presStyleLbl="sibTrans2D1" presStyleIdx="1" presStyleCnt="4"/>
      <dgm:spPr/>
    </dgm:pt>
    <dgm:pt modelId="{76CE8A42-E81A-4ECB-9486-F9C59A1A613A}" type="pres">
      <dgm:prSet presAssocID="{58E29716-2AB5-42E7-AF1D-1C88458E9FE5}" presName="node" presStyleLbl="node1" presStyleIdx="2" presStyleCnt="5">
        <dgm:presLayoutVars>
          <dgm:bulletEnabled val="1"/>
        </dgm:presLayoutVars>
      </dgm:prSet>
      <dgm:spPr/>
    </dgm:pt>
    <dgm:pt modelId="{AA1650BA-B7B9-4FEC-A488-A34AD51649D9}" type="pres">
      <dgm:prSet presAssocID="{B3EB3862-71DA-4C1A-BF6C-CA42513DA3E1}" presName="sibTrans" presStyleLbl="sibTrans2D1" presStyleIdx="2" presStyleCnt="4"/>
      <dgm:spPr/>
    </dgm:pt>
    <dgm:pt modelId="{83A10ADB-89FA-4927-B8B5-EACFC3533A38}" type="pres">
      <dgm:prSet presAssocID="{B3EB3862-71DA-4C1A-BF6C-CA42513DA3E1}" presName="connectorText" presStyleLbl="sibTrans2D1" presStyleIdx="2" presStyleCnt="4"/>
      <dgm:spPr/>
    </dgm:pt>
    <dgm:pt modelId="{12B84104-EAD2-4427-913C-9FD1781E7698}" type="pres">
      <dgm:prSet presAssocID="{80924972-9FFA-489D-9D18-C04F039051FC}" presName="node" presStyleLbl="node1" presStyleIdx="3" presStyleCnt="5">
        <dgm:presLayoutVars>
          <dgm:bulletEnabled val="1"/>
        </dgm:presLayoutVars>
      </dgm:prSet>
      <dgm:spPr/>
    </dgm:pt>
    <dgm:pt modelId="{381BD49C-2673-4937-B69A-4C1BCDC04035}" type="pres">
      <dgm:prSet presAssocID="{15FEB7B4-A920-49FE-A3FB-284D94DCBFC9}" presName="sibTrans" presStyleLbl="sibTrans2D1" presStyleIdx="3" presStyleCnt="4"/>
      <dgm:spPr/>
    </dgm:pt>
    <dgm:pt modelId="{9F8D9CD9-95D5-4DAC-8266-1413647CDA8B}" type="pres">
      <dgm:prSet presAssocID="{15FEB7B4-A920-49FE-A3FB-284D94DCBFC9}" presName="connectorText" presStyleLbl="sibTrans2D1" presStyleIdx="3" presStyleCnt="4"/>
      <dgm:spPr/>
    </dgm:pt>
    <dgm:pt modelId="{3792C91D-7B9C-4C89-ADDD-80BD45DBD0B0}" type="pres">
      <dgm:prSet presAssocID="{41D90F39-864E-40AA-9674-3CE4CDF64BA2}" presName="node" presStyleLbl="node1" presStyleIdx="4" presStyleCnt="5">
        <dgm:presLayoutVars>
          <dgm:bulletEnabled val="1"/>
        </dgm:presLayoutVars>
      </dgm:prSet>
      <dgm:spPr/>
    </dgm:pt>
  </dgm:ptLst>
  <dgm:cxnLst>
    <dgm:cxn modelId="{C660C40F-6AB1-42B0-971F-E7D994D0E30C}" type="presOf" srcId="{E043E591-BEE5-4575-8998-9081408D36FA}" destId="{20F3B099-6EC3-421F-981A-800051032425}" srcOrd="1" destOrd="0" presId="urn:microsoft.com/office/officeart/2005/8/layout/process5"/>
    <dgm:cxn modelId="{B8E9891A-EA3D-402F-8620-D749F3DF3525}" srcId="{7A3EAAFC-C40D-4929-9289-8C0B63735DF5}" destId="{80924972-9FFA-489D-9D18-C04F039051FC}" srcOrd="3" destOrd="0" parTransId="{693A4386-79AE-4B5C-95F4-383D71CBF4B2}" sibTransId="{15FEB7B4-A920-49FE-A3FB-284D94DCBFC9}"/>
    <dgm:cxn modelId="{4A23301B-D1D5-4E4C-8A57-4BAA92D7519C}" srcId="{7A3EAAFC-C40D-4929-9289-8C0B63735DF5}" destId="{41D90F39-864E-40AA-9674-3CE4CDF64BA2}" srcOrd="4" destOrd="0" parTransId="{E4A85731-CC50-464D-9054-A8C935D5BBB1}" sibTransId="{0BF83946-58F9-41A5-83E9-AC12C49670D2}"/>
    <dgm:cxn modelId="{CC927434-3C89-4207-A673-4053C20FEE3C}" type="presOf" srcId="{B3EB3862-71DA-4C1A-BF6C-CA42513DA3E1}" destId="{AA1650BA-B7B9-4FEC-A488-A34AD51649D9}" srcOrd="0" destOrd="0" presId="urn:microsoft.com/office/officeart/2005/8/layout/process5"/>
    <dgm:cxn modelId="{22DF3A3E-6ED8-486C-BE82-C119609C9074}" srcId="{7A3EAAFC-C40D-4929-9289-8C0B63735DF5}" destId="{0C04B191-A110-4E8B-87E1-89AB0C25EC84}" srcOrd="1" destOrd="0" parTransId="{CAE45972-6576-42C3-956C-3D5885E1A026}" sibTransId="{B3523C25-71DE-4267-A517-42986FB5D72F}"/>
    <dgm:cxn modelId="{5AC9905D-1297-479F-8A4B-17C9CC3AF650}" type="presOf" srcId="{B3523C25-71DE-4267-A517-42986FB5D72F}" destId="{EE4D87B5-F867-4D06-BB8C-41C97ACE7458}" srcOrd="1" destOrd="0" presId="urn:microsoft.com/office/officeart/2005/8/layout/process5"/>
    <dgm:cxn modelId="{22837563-14F5-48E7-BB3F-7205A46019F9}" type="presOf" srcId="{7085F0A8-D808-4EE0-B63E-8CA2BF0C0572}" destId="{DB063CF4-2B54-40CE-A714-AAA5A0BE1FED}" srcOrd="0" destOrd="0" presId="urn:microsoft.com/office/officeart/2005/8/layout/process5"/>
    <dgm:cxn modelId="{5A76E666-DADC-4319-A3C6-6A9CD9E51344}" type="presOf" srcId="{41D90F39-864E-40AA-9674-3CE4CDF64BA2}" destId="{3792C91D-7B9C-4C89-ADDD-80BD45DBD0B0}" srcOrd="0" destOrd="0" presId="urn:microsoft.com/office/officeart/2005/8/layout/process5"/>
    <dgm:cxn modelId="{BC1CB569-DE9E-4AAD-8A46-F2BD0D43EE20}" type="presOf" srcId="{B3523C25-71DE-4267-A517-42986FB5D72F}" destId="{2E776E65-5C87-4F52-90DF-DD4ADB218CD9}" srcOrd="0" destOrd="0" presId="urn:microsoft.com/office/officeart/2005/8/layout/process5"/>
    <dgm:cxn modelId="{F05EB67C-FB19-4AED-9955-6A14AABB4A87}" type="presOf" srcId="{80924972-9FFA-489D-9D18-C04F039051FC}" destId="{12B84104-EAD2-4427-913C-9FD1781E7698}" srcOrd="0" destOrd="0" presId="urn:microsoft.com/office/officeart/2005/8/layout/process5"/>
    <dgm:cxn modelId="{07FD5580-442C-4BD7-9EE8-0A17D759AEE6}" type="presOf" srcId="{B3EB3862-71DA-4C1A-BF6C-CA42513DA3E1}" destId="{83A10ADB-89FA-4927-B8B5-EACFC3533A38}" srcOrd="1" destOrd="0" presId="urn:microsoft.com/office/officeart/2005/8/layout/process5"/>
    <dgm:cxn modelId="{4462D195-9AD3-40BF-916A-4C6248252F1A}" type="presOf" srcId="{58E29716-2AB5-42E7-AF1D-1C88458E9FE5}" destId="{76CE8A42-E81A-4ECB-9486-F9C59A1A613A}" srcOrd="0" destOrd="0" presId="urn:microsoft.com/office/officeart/2005/8/layout/process5"/>
    <dgm:cxn modelId="{DE77FF95-1879-4CC3-97A9-B26334A2F76F}" type="presOf" srcId="{7A3EAAFC-C40D-4929-9289-8C0B63735DF5}" destId="{9F65FB48-A996-43BE-912C-47F73E790E81}" srcOrd="0" destOrd="0" presId="urn:microsoft.com/office/officeart/2005/8/layout/process5"/>
    <dgm:cxn modelId="{10E7D798-A0EE-43EA-88FF-F202BD76EFE1}" srcId="{7A3EAAFC-C40D-4929-9289-8C0B63735DF5}" destId="{58E29716-2AB5-42E7-AF1D-1C88458E9FE5}" srcOrd="2" destOrd="0" parTransId="{E073C8BA-709C-48A7-BD36-2A5AD6FA3853}" sibTransId="{B3EB3862-71DA-4C1A-BF6C-CA42513DA3E1}"/>
    <dgm:cxn modelId="{470C3F9D-2C32-4EB5-93DB-2F23E074512C}" type="presOf" srcId="{E043E591-BEE5-4575-8998-9081408D36FA}" destId="{5F075663-8AEE-4AEC-9368-C5D7835F55D3}" srcOrd="0" destOrd="0" presId="urn:microsoft.com/office/officeart/2005/8/layout/process5"/>
    <dgm:cxn modelId="{DBFA28AE-75DE-43D8-B620-5D971395BD5F}" type="presOf" srcId="{0C04B191-A110-4E8B-87E1-89AB0C25EC84}" destId="{D67B398C-027E-4A63-9E54-DA42DA1EAA2B}" srcOrd="0" destOrd="0" presId="urn:microsoft.com/office/officeart/2005/8/layout/process5"/>
    <dgm:cxn modelId="{2A7D1FC1-ACFA-4C7E-BBF4-20C7E4B89E19}" type="presOf" srcId="{15FEB7B4-A920-49FE-A3FB-284D94DCBFC9}" destId="{9F8D9CD9-95D5-4DAC-8266-1413647CDA8B}" srcOrd="1" destOrd="0" presId="urn:microsoft.com/office/officeart/2005/8/layout/process5"/>
    <dgm:cxn modelId="{D94A8DE5-AC3A-4136-BCBA-C49544915CB8}" type="presOf" srcId="{15FEB7B4-A920-49FE-A3FB-284D94DCBFC9}" destId="{381BD49C-2673-4937-B69A-4C1BCDC04035}" srcOrd="0" destOrd="0" presId="urn:microsoft.com/office/officeart/2005/8/layout/process5"/>
    <dgm:cxn modelId="{9F2681F4-C1CB-4D53-833C-CF07AD05ED18}" srcId="{7A3EAAFC-C40D-4929-9289-8C0B63735DF5}" destId="{7085F0A8-D808-4EE0-B63E-8CA2BF0C0572}" srcOrd="0" destOrd="0" parTransId="{22CF1ACC-A512-456E-97CA-25B4B6FAE0F0}" sibTransId="{E043E591-BEE5-4575-8998-9081408D36FA}"/>
    <dgm:cxn modelId="{E0C7E2E0-21D9-4A20-A924-9980D713CF37}" type="presParOf" srcId="{9F65FB48-A996-43BE-912C-47F73E790E81}" destId="{DB063CF4-2B54-40CE-A714-AAA5A0BE1FED}" srcOrd="0" destOrd="0" presId="urn:microsoft.com/office/officeart/2005/8/layout/process5"/>
    <dgm:cxn modelId="{2FC6CB4C-D4FC-453B-B144-02A130CC980E}" type="presParOf" srcId="{9F65FB48-A996-43BE-912C-47F73E790E81}" destId="{5F075663-8AEE-4AEC-9368-C5D7835F55D3}" srcOrd="1" destOrd="0" presId="urn:microsoft.com/office/officeart/2005/8/layout/process5"/>
    <dgm:cxn modelId="{D9ABA922-9D41-4CEB-A2AD-9639222895FC}" type="presParOf" srcId="{5F075663-8AEE-4AEC-9368-C5D7835F55D3}" destId="{20F3B099-6EC3-421F-981A-800051032425}" srcOrd="0" destOrd="0" presId="urn:microsoft.com/office/officeart/2005/8/layout/process5"/>
    <dgm:cxn modelId="{11FBBE6D-83F1-4A87-83A5-65A08CCA3C84}" type="presParOf" srcId="{9F65FB48-A996-43BE-912C-47F73E790E81}" destId="{D67B398C-027E-4A63-9E54-DA42DA1EAA2B}" srcOrd="2" destOrd="0" presId="urn:microsoft.com/office/officeart/2005/8/layout/process5"/>
    <dgm:cxn modelId="{0AE3526B-10BD-42CB-9849-8118E5D83C7D}" type="presParOf" srcId="{9F65FB48-A996-43BE-912C-47F73E790E81}" destId="{2E776E65-5C87-4F52-90DF-DD4ADB218CD9}" srcOrd="3" destOrd="0" presId="urn:microsoft.com/office/officeart/2005/8/layout/process5"/>
    <dgm:cxn modelId="{38F9CDEE-F10B-4B00-940D-AC1D34C59329}" type="presParOf" srcId="{2E776E65-5C87-4F52-90DF-DD4ADB218CD9}" destId="{EE4D87B5-F867-4D06-BB8C-41C97ACE7458}" srcOrd="0" destOrd="0" presId="urn:microsoft.com/office/officeart/2005/8/layout/process5"/>
    <dgm:cxn modelId="{89645A74-BB55-4903-89C6-020308C89B62}" type="presParOf" srcId="{9F65FB48-A996-43BE-912C-47F73E790E81}" destId="{76CE8A42-E81A-4ECB-9486-F9C59A1A613A}" srcOrd="4" destOrd="0" presId="urn:microsoft.com/office/officeart/2005/8/layout/process5"/>
    <dgm:cxn modelId="{B39573EE-0495-4E2A-A623-78BC2E78DBCF}" type="presParOf" srcId="{9F65FB48-A996-43BE-912C-47F73E790E81}" destId="{AA1650BA-B7B9-4FEC-A488-A34AD51649D9}" srcOrd="5" destOrd="0" presId="urn:microsoft.com/office/officeart/2005/8/layout/process5"/>
    <dgm:cxn modelId="{9207ADD1-88E6-40CD-B432-0EBC88E50B03}" type="presParOf" srcId="{AA1650BA-B7B9-4FEC-A488-A34AD51649D9}" destId="{83A10ADB-89FA-4927-B8B5-EACFC3533A38}" srcOrd="0" destOrd="0" presId="urn:microsoft.com/office/officeart/2005/8/layout/process5"/>
    <dgm:cxn modelId="{38C31849-2A9E-405E-9F68-90290CAD4F40}" type="presParOf" srcId="{9F65FB48-A996-43BE-912C-47F73E790E81}" destId="{12B84104-EAD2-4427-913C-9FD1781E7698}" srcOrd="6" destOrd="0" presId="urn:microsoft.com/office/officeart/2005/8/layout/process5"/>
    <dgm:cxn modelId="{FF4F3707-84FF-4BE8-92C0-AD55EFFECF46}" type="presParOf" srcId="{9F65FB48-A996-43BE-912C-47F73E790E81}" destId="{381BD49C-2673-4937-B69A-4C1BCDC04035}" srcOrd="7" destOrd="0" presId="urn:microsoft.com/office/officeart/2005/8/layout/process5"/>
    <dgm:cxn modelId="{461B2DB1-A2A0-4246-B2CC-F8FF062139A7}" type="presParOf" srcId="{381BD49C-2673-4937-B69A-4C1BCDC04035}" destId="{9F8D9CD9-95D5-4DAC-8266-1413647CDA8B}" srcOrd="0" destOrd="0" presId="urn:microsoft.com/office/officeart/2005/8/layout/process5"/>
    <dgm:cxn modelId="{4087F82E-EFBF-48DD-B239-E1371571AA35}" type="presParOf" srcId="{9F65FB48-A996-43BE-912C-47F73E790E81}" destId="{3792C91D-7B9C-4C89-ADDD-80BD45DBD0B0}"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7C8A0BC-8566-4B66-BF73-0B3CE40DEB71}" type="doc">
      <dgm:prSet loTypeId="urn:microsoft.com/office/officeart/2005/8/layout/hProcess9" loCatId="process" qsTypeId="urn:microsoft.com/office/officeart/2005/8/quickstyle/simple1" qsCatId="simple" csTypeId="urn:microsoft.com/office/officeart/2005/8/colors/accent1_2" csCatId="accent1" phldr="1"/>
      <dgm:spPr/>
    </dgm:pt>
    <dgm:pt modelId="{9B9793E2-AD93-412F-8AAE-892352F218B5}">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S46</a:t>
          </a:r>
          <a:r>
            <a:rPr lang="en-GB" sz="2400" dirty="0">
              <a:solidFill>
                <a:schemeClr val="tx1"/>
              </a:solidFill>
            </a:rPr>
            <a:t> states that under no circumstances may a child be kept in police protection for more than 72 hours </a:t>
          </a:r>
        </a:p>
      </dgm:t>
    </dgm:pt>
    <dgm:pt modelId="{0A958CC9-7956-402D-A0FE-94D2EFAD1A30}" type="parTrans" cxnId="{0F74F20A-FBD8-4B70-9C3E-94350D1B571C}">
      <dgm:prSet/>
      <dgm:spPr/>
      <dgm:t>
        <a:bodyPr/>
        <a:lstStyle/>
        <a:p>
          <a:endParaRPr lang="en-GB"/>
        </a:p>
      </dgm:t>
    </dgm:pt>
    <dgm:pt modelId="{F279B11F-4445-49BE-B367-812CABE2ADE3}" type="sibTrans" cxnId="{0F74F20A-FBD8-4B70-9C3E-94350D1B571C}">
      <dgm:prSet/>
      <dgm:spPr/>
      <dgm:t>
        <a:bodyPr/>
        <a:lstStyle/>
        <a:p>
          <a:endParaRPr lang="en-GB"/>
        </a:p>
      </dgm:t>
    </dgm:pt>
    <dgm:pt modelId="{606A2352-3444-46A7-A640-BE9CE20226FB}">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A police station is not suitable medium to long term</a:t>
          </a:r>
        </a:p>
      </dgm:t>
    </dgm:pt>
    <dgm:pt modelId="{1FA6DFB2-78BF-4219-9121-4CC8E6DEF51E}" type="parTrans" cxnId="{198D75E0-A836-48E0-B9FC-23C12A570DC5}">
      <dgm:prSet/>
      <dgm:spPr/>
      <dgm:t>
        <a:bodyPr/>
        <a:lstStyle/>
        <a:p>
          <a:endParaRPr lang="en-GB"/>
        </a:p>
      </dgm:t>
    </dgm:pt>
    <dgm:pt modelId="{735C08AB-F2CF-4943-AF69-5171170FF610}" type="sibTrans" cxnId="{198D75E0-A836-48E0-B9FC-23C12A570DC5}">
      <dgm:prSet/>
      <dgm:spPr/>
      <dgm:t>
        <a:bodyPr/>
        <a:lstStyle/>
        <a:p>
          <a:endParaRPr lang="en-GB"/>
        </a:p>
      </dgm:t>
    </dgm:pt>
    <dgm:pt modelId="{9432171F-29A6-4E23-A6AA-5DF25E95335F}">
      <dgm:prSet phldrT="[Text]" custT="1"/>
      <dgm:spPr>
        <a:solidFill>
          <a:schemeClr val="accent2">
            <a:lumMod val="20000"/>
            <a:lumOff val="80000"/>
          </a:schemeClr>
        </a:solidFill>
        <a:ln>
          <a:solidFill>
            <a:schemeClr val="tx1"/>
          </a:solidFill>
        </a:ln>
      </dgm:spPr>
      <dgm:t>
        <a:bodyPr/>
        <a:lstStyle/>
        <a:p>
          <a:r>
            <a:rPr lang="en-GB" sz="2400" b="1" dirty="0">
              <a:solidFill>
                <a:schemeClr val="tx1"/>
              </a:solidFill>
            </a:rPr>
            <a:t>The Children Act </a:t>
          </a:r>
          <a:r>
            <a:rPr lang="en-GB" sz="2400" dirty="0">
              <a:solidFill>
                <a:schemeClr val="tx1"/>
              </a:solidFill>
            </a:rPr>
            <a:t>does not give a POE. </a:t>
          </a:r>
          <a:r>
            <a:rPr lang="en-GB" sz="2400" b="1" dirty="0">
              <a:solidFill>
                <a:schemeClr val="tx1"/>
              </a:solidFill>
            </a:rPr>
            <a:t>Consider S17 PACE </a:t>
          </a:r>
          <a:r>
            <a:rPr lang="en-GB" sz="2400" dirty="0">
              <a:solidFill>
                <a:schemeClr val="tx1"/>
              </a:solidFill>
            </a:rPr>
            <a:t>to enter &amp; search if necessary to save life &amp; limb</a:t>
          </a:r>
        </a:p>
      </dgm:t>
    </dgm:pt>
    <dgm:pt modelId="{F1912379-36A0-4D3E-8FCE-D2B94F4A7D32}" type="parTrans" cxnId="{852D0724-1997-4A91-B1DC-AEF5A8D10412}">
      <dgm:prSet/>
      <dgm:spPr/>
      <dgm:t>
        <a:bodyPr/>
        <a:lstStyle/>
        <a:p>
          <a:endParaRPr lang="en-GB"/>
        </a:p>
      </dgm:t>
    </dgm:pt>
    <dgm:pt modelId="{E2501698-FF64-47FB-AD86-B758351C8A9B}" type="sibTrans" cxnId="{852D0724-1997-4A91-B1DC-AEF5A8D10412}">
      <dgm:prSet/>
      <dgm:spPr/>
      <dgm:t>
        <a:bodyPr/>
        <a:lstStyle/>
        <a:p>
          <a:endParaRPr lang="en-GB"/>
        </a:p>
      </dgm:t>
    </dgm:pt>
    <dgm:pt modelId="{9FB3BFCF-72A5-4A30-BCA8-A64DA14C2F33}" type="pres">
      <dgm:prSet presAssocID="{07C8A0BC-8566-4B66-BF73-0B3CE40DEB71}" presName="CompostProcess" presStyleCnt="0">
        <dgm:presLayoutVars>
          <dgm:dir/>
          <dgm:resizeHandles val="exact"/>
        </dgm:presLayoutVars>
      </dgm:prSet>
      <dgm:spPr/>
    </dgm:pt>
    <dgm:pt modelId="{245E6C7A-FE3A-4495-BE1E-96969D2B8F8E}" type="pres">
      <dgm:prSet presAssocID="{07C8A0BC-8566-4B66-BF73-0B3CE40DEB71}" presName="arrow" presStyleLbl="bgShp" presStyleIdx="0" presStyleCnt="1" custScaleX="96545"/>
      <dgm:spPr>
        <a:solidFill>
          <a:schemeClr val="accent1"/>
        </a:solidFill>
        <a:ln>
          <a:solidFill>
            <a:schemeClr val="tx1"/>
          </a:solidFill>
        </a:ln>
      </dgm:spPr>
    </dgm:pt>
    <dgm:pt modelId="{04778E4E-21C4-40F0-90B2-CCB85B28FFF8}" type="pres">
      <dgm:prSet presAssocID="{07C8A0BC-8566-4B66-BF73-0B3CE40DEB71}" presName="linearProcess" presStyleCnt="0"/>
      <dgm:spPr/>
    </dgm:pt>
    <dgm:pt modelId="{5E9B7196-B8EC-41DB-BE72-6DD3F35BCE58}" type="pres">
      <dgm:prSet presAssocID="{9B9793E2-AD93-412F-8AAE-892352F218B5}" presName="textNode" presStyleLbl="node1" presStyleIdx="0" presStyleCnt="3">
        <dgm:presLayoutVars>
          <dgm:bulletEnabled val="1"/>
        </dgm:presLayoutVars>
      </dgm:prSet>
      <dgm:spPr/>
    </dgm:pt>
    <dgm:pt modelId="{2C5D474A-5A0F-47E5-AC69-BF78BF18E590}" type="pres">
      <dgm:prSet presAssocID="{F279B11F-4445-49BE-B367-812CABE2ADE3}" presName="sibTrans" presStyleCnt="0"/>
      <dgm:spPr/>
    </dgm:pt>
    <dgm:pt modelId="{C3315DB7-5D0E-4245-933F-5049EDDE2630}" type="pres">
      <dgm:prSet presAssocID="{606A2352-3444-46A7-A640-BE9CE20226FB}" presName="textNode" presStyleLbl="node1" presStyleIdx="1" presStyleCnt="3">
        <dgm:presLayoutVars>
          <dgm:bulletEnabled val="1"/>
        </dgm:presLayoutVars>
      </dgm:prSet>
      <dgm:spPr/>
    </dgm:pt>
    <dgm:pt modelId="{E51E2D76-2984-46FD-B057-8A3B6F3DEE33}" type="pres">
      <dgm:prSet presAssocID="{735C08AB-F2CF-4943-AF69-5171170FF610}" presName="sibTrans" presStyleCnt="0"/>
      <dgm:spPr/>
    </dgm:pt>
    <dgm:pt modelId="{BB5818A4-6B1C-473F-A6A6-029994808F24}" type="pres">
      <dgm:prSet presAssocID="{9432171F-29A6-4E23-A6AA-5DF25E95335F}" presName="textNode" presStyleLbl="node1" presStyleIdx="2" presStyleCnt="3">
        <dgm:presLayoutVars>
          <dgm:bulletEnabled val="1"/>
        </dgm:presLayoutVars>
      </dgm:prSet>
      <dgm:spPr/>
    </dgm:pt>
  </dgm:ptLst>
  <dgm:cxnLst>
    <dgm:cxn modelId="{39A63E03-D48D-48DE-A3ED-D9F2471669BE}" type="presOf" srcId="{9432171F-29A6-4E23-A6AA-5DF25E95335F}" destId="{BB5818A4-6B1C-473F-A6A6-029994808F24}" srcOrd="0" destOrd="0" presId="urn:microsoft.com/office/officeart/2005/8/layout/hProcess9"/>
    <dgm:cxn modelId="{0F74F20A-FBD8-4B70-9C3E-94350D1B571C}" srcId="{07C8A0BC-8566-4B66-BF73-0B3CE40DEB71}" destId="{9B9793E2-AD93-412F-8AAE-892352F218B5}" srcOrd="0" destOrd="0" parTransId="{0A958CC9-7956-402D-A0FE-94D2EFAD1A30}" sibTransId="{F279B11F-4445-49BE-B367-812CABE2ADE3}"/>
    <dgm:cxn modelId="{852D0724-1997-4A91-B1DC-AEF5A8D10412}" srcId="{07C8A0BC-8566-4B66-BF73-0B3CE40DEB71}" destId="{9432171F-29A6-4E23-A6AA-5DF25E95335F}" srcOrd="2" destOrd="0" parTransId="{F1912379-36A0-4D3E-8FCE-D2B94F4A7D32}" sibTransId="{E2501698-FF64-47FB-AD86-B758351C8A9B}"/>
    <dgm:cxn modelId="{10058B47-395F-4B06-92AE-0EF0B286E6EB}" type="presOf" srcId="{9B9793E2-AD93-412F-8AAE-892352F218B5}" destId="{5E9B7196-B8EC-41DB-BE72-6DD3F35BCE58}" srcOrd="0" destOrd="0" presId="urn:microsoft.com/office/officeart/2005/8/layout/hProcess9"/>
    <dgm:cxn modelId="{FA20437B-1F42-4E47-8BC2-02B3CD9AE44B}" type="presOf" srcId="{606A2352-3444-46A7-A640-BE9CE20226FB}" destId="{C3315DB7-5D0E-4245-933F-5049EDDE2630}" srcOrd="0" destOrd="0" presId="urn:microsoft.com/office/officeart/2005/8/layout/hProcess9"/>
    <dgm:cxn modelId="{47386097-0990-48D0-B49D-E534BEBCDF1A}" type="presOf" srcId="{07C8A0BC-8566-4B66-BF73-0B3CE40DEB71}" destId="{9FB3BFCF-72A5-4A30-BCA8-A64DA14C2F33}" srcOrd="0" destOrd="0" presId="urn:microsoft.com/office/officeart/2005/8/layout/hProcess9"/>
    <dgm:cxn modelId="{198D75E0-A836-48E0-B9FC-23C12A570DC5}" srcId="{07C8A0BC-8566-4B66-BF73-0B3CE40DEB71}" destId="{606A2352-3444-46A7-A640-BE9CE20226FB}" srcOrd="1" destOrd="0" parTransId="{1FA6DFB2-78BF-4219-9121-4CC8E6DEF51E}" sibTransId="{735C08AB-F2CF-4943-AF69-5171170FF610}"/>
    <dgm:cxn modelId="{702D8E67-7B28-4091-B4E9-268C4DA4EF70}" type="presParOf" srcId="{9FB3BFCF-72A5-4A30-BCA8-A64DA14C2F33}" destId="{245E6C7A-FE3A-4495-BE1E-96969D2B8F8E}" srcOrd="0" destOrd="0" presId="urn:microsoft.com/office/officeart/2005/8/layout/hProcess9"/>
    <dgm:cxn modelId="{8E87AA46-4346-441F-83A5-5711DC81882E}" type="presParOf" srcId="{9FB3BFCF-72A5-4A30-BCA8-A64DA14C2F33}" destId="{04778E4E-21C4-40F0-90B2-CCB85B28FFF8}" srcOrd="1" destOrd="0" presId="urn:microsoft.com/office/officeart/2005/8/layout/hProcess9"/>
    <dgm:cxn modelId="{59AD97B7-A360-4277-8FCD-CDE4BE439B9F}" type="presParOf" srcId="{04778E4E-21C4-40F0-90B2-CCB85B28FFF8}" destId="{5E9B7196-B8EC-41DB-BE72-6DD3F35BCE58}" srcOrd="0" destOrd="0" presId="urn:microsoft.com/office/officeart/2005/8/layout/hProcess9"/>
    <dgm:cxn modelId="{AC59B5C1-0450-411A-84BC-99D3982C978D}" type="presParOf" srcId="{04778E4E-21C4-40F0-90B2-CCB85B28FFF8}" destId="{2C5D474A-5A0F-47E5-AC69-BF78BF18E590}" srcOrd="1" destOrd="0" presId="urn:microsoft.com/office/officeart/2005/8/layout/hProcess9"/>
    <dgm:cxn modelId="{7DCF20FE-843D-41BB-BB1C-6B5C4F802695}" type="presParOf" srcId="{04778E4E-21C4-40F0-90B2-CCB85B28FFF8}" destId="{C3315DB7-5D0E-4245-933F-5049EDDE2630}" srcOrd="2" destOrd="0" presId="urn:microsoft.com/office/officeart/2005/8/layout/hProcess9"/>
    <dgm:cxn modelId="{03E7D3F8-412B-4884-9C49-789952240699}" type="presParOf" srcId="{04778E4E-21C4-40F0-90B2-CCB85B28FFF8}" destId="{E51E2D76-2984-46FD-B057-8A3B6F3DEE33}" srcOrd="3" destOrd="0" presId="urn:microsoft.com/office/officeart/2005/8/layout/hProcess9"/>
    <dgm:cxn modelId="{E4129A0B-B4A2-4F22-960F-34F75BBE747D}" type="presParOf" srcId="{04778E4E-21C4-40F0-90B2-CCB85B28FFF8}" destId="{BB5818A4-6B1C-473F-A6A6-029994808F24}"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020A12B-0FCD-4F99-B475-78E5EBE48627}"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9DBE0BC5-01D3-4555-9ABD-6BC218207892}">
      <dgm:prSet phldrT="[Text]" custT="1"/>
      <dgm:spPr>
        <a:solidFill>
          <a:schemeClr val="accent2">
            <a:lumMod val="60000"/>
            <a:lumOff val="40000"/>
          </a:schemeClr>
        </a:solidFill>
        <a:ln>
          <a:solidFill>
            <a:schemeClr val="tx1"/>
          </a:solidFill>
        </a:ln>
      </dgm:spPr>
      <dgm:t>
        <a:bodyPr/>
        <a:lstStyle/>
        <a:p>
          <a:r>
            <a:rPr lang="en-GB" sz="2600" b="1" dirty="0">
              <a:solidFill>
                <a:schemeClr val="tx1"/>
              </a:solidFill>
            </a:rPr>
            <a:t>Investigating/Initiating Officer</a:t>
          </a:r>
        </a:p>
      </dgm:t>
    </dgm:pt>
    <dgm:pt modelId="{034A89F9-5DDA-4592-BDBF-5D98E28B4C6E}" type="parTrans" cxnId="{F0708B39-FF50-43CD-9DD0-43E206CF6E18}">
      <dgm:prSet/>
      <dgm:spPr/>
      <dgm:t>
        <a:bodyPr/>
        <a:lstStyle/>
        <a:p>
          <a:endParaRPr lang="en-GB"/>
        </a:p>
      </dgm:t>
    </dgm:pt>
    <dgm:pt modelId="{18500D68-8B43-40F9-A52E-419CB0F18A3F}" type="sibTrans" cxnId="{F0708B39-FF50-43CD-9DD0-43E206CF6E18}">
      <dgm:prSet/>
      <dgm:spPr/>
      <dgm:t>
        <a:bodyPr/>
        <a:lstStyle/>
        <a:p>
          <a:endParaRPr lang="en-GB"/>
        </a:p>
      </dgm:t>
    </dgm:pt>
    <dgm:pt modelId="{4863E599-BFD1-45D8-ACF8-72C49E5AAF35}">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Takes child into police protection &amp; undertakes initial enquiries</a:t>
          </a:r>
        </a:p>
      </dgm:t>
    </dgm:pt>
    <dgm:pt modelId="{433EDBA3-4CDB-4923-B5DA-48A0178704A5}" type="parTrans" cxnId="{CF6A0A76-FAF4-482A-8424-503F3508B917}">
      <dgm:prSet/>
      <dgm:spPr/>
      <dgm:t>
        <a:bodyPr/>
        <a:lstStyle/>
        <a:p>
          <a:endParaRPr lang="en-GB"/>
        </a:p>
      </dgm:t>
    </dgm:pt>
    <dgm:pt modelId="{3F7C091A-0011-43A0-B885-60C270CC9CDF}" type="sibTrans" cxnId="{CF6A0A76-FAF4-482A-8424-503F3508B917}">
      <dgm:prSet/>
      <dgm:spPr/>
      <dgm:t>
        <a:bodyPr/>
        <a:lstStyle/>
        <a:p>
          <a:endParaRPr lang="en-GB"/>
        </a:p>
      </dgm:t>
    </dgm:pt>
    <dgm:pt modelId="{043A6185-75AF-4D8D-89BA-3A910B37852D}">
      <dgm:prSet phldrT="[Text]" custT="1"/>
      <dgm:spPr>
        <a:solidFill>
          <a:schemeClr val="accent2">
            <a:lumMod val="60000"/>
            <a:lumOff val="40000"/>
          </a:schemeClr>
        </a:solidFill>
        <a:ln>
          <a:solidFill>
            <a:schemeClr val="tx1"/>
          </a:solidFill>
        </a:ln>
      </dgm:spPr>
      <dgm:t>
        <a:bodyPr/>
        <a:lstStyle/>
        <a:p>
          <a:r>
            <a:rPr lang="en-GB" sz="2600" b="1" dirty="0">
              <a:solidFill>
                <a:schemeClr val="tx1"/>
              </a:solidFill>
            </a:rPr>
            <a:t>Designated Officer</a:t>
          </a:r>
        </a:p>
      </dgm:t>
    </dgm:pt>
    <dgm:pt modelId="{EF8265AB-83FB-4F40-B811-2C6AD00DA9AB}" type="parTrans" cxnId="{F4971698-C8E8-485A-A95E-9C21F964D583}">
      <dgm:prSet/>
      <dgm:spPr/>
      <dgm:t>
        <a:bodyPr/>
        <a:lstStyle/>
        <a:p>
          <a:endParaRPr lang="en-GB"/>
        </a:p>
      </dgm:t>
    </dgm:pt>
    <dgm:pt modelId="{626665ED-4AD0-4A35-A490-627AB39D3AB2}" type="sibTrans" cxnId="{F4971698-C8E8-485A-A95E-9C21F964D583}">
      <dgm:prSet/>
      <dgm:spPr/>
      <dgm:t>
        <a:bodyPr/>
        <a:lstStyle/>
        <a:p>
          <a:endParaRPr lang="en-GB"/>
        </a:p>
      </dgm:t>
    </dgm:pt>
    <dgm:pt modelId="{50100930-5D11-49A7-82F2-3E4647C52D1B}">
      <dgm:prSet phldrT="[Text]" custT="1"/>
      <dgm:spPr>
        <a:solidFill>
          <a:schemeClr val="accent2">
            <a:lumMod val="20000"/>
            <a:lumOff val="80000"/>
            <a:alpha val="90000"/>
          </a:schemeClr>
        </a:solidFill>
        <a:ln>
          <a:solidFill>
            <a:schemeClr val="tx1">
              <a:alpha val="90000"/>
            </a:schemeClr>
          </a:solidFill>
        </a:ln>
      </dgm:spPr>
      <dgm:t>
        <a:bodyPr/>
        <a:lstStyle/>
        <a:p>
          <a:r>
            <a:rPr lang="en-GB" sz="2400" dirty="0"/>
            <a:t>Inspector rank or above. Takes an independent oversight of the circumstances in which the child has been taken into police protection</a:t>
          </a:r>
        </a:p>
      </dgm:t>
    </dgm:pt>
    <dgm:pt modelId="{538D70A2-17E4-406A-83CB-720A0B3BEA7C}" type="parTrans" cxnId="{AC4A6393-2290-42BD-8FAE-EE84A4A00F6C}">
      <dgm:prSet/>
      <dgm:spPr/>
      <dgm:t>
        <a:bodyPr/>
        <a:lstStyle/>
        <a:p>
          <a:endParaRPr lang="en-GB"/>
        </a:p>
      </dgm:t>
    </dgm:pt>
    <dgm:pt modelId="{169C8F30-1B3F-48F7-83E9-0C22E6125F0E}" type="sibTrans" cxnId="{AC4A6393-2290-42BD-8FAE-EE84A4A00F6C}">
      <dgm:prSet/>
      <dgm:spPr/>
      <dgm:t>
        <a:bodyPr/>
        <a:lstStyle/>
        <a:p>
          <a:endParaRPr lang="en-GB"/>
        </a:p>
      </dgm:t>
    </dgm:pt>
    <dgm:pt modelId="{07745904-35CB-4433-A255-C6EFB94CDD6B}" type="pres">
      <dgm:prSet presAssocID="{5020A12B-0FCD-4F99-B475-78E5EBE48627}" presName="Name0" presStyleCnt="0">
        <dgm:presLayoutVars>
          <dgm:dir/>
          <dgm:animLvl val="lvl"/>
          <dgm:resizeHandles val="exact"/>
        </dgm:presLayoutVars>
      </dgm:prSet>
      <dgm:spPr/>
    </dgm:pt>
    <dgm:pt modelId="{6E296D1E-E974-4A2F-88AF-D7EFF3C660A0}" type="pres">
      <dgm:prSet presAssocID="{043A6185-75AF-4D8D-89BA-3A910B37852D}" presName="boxAndChildren" presStyleCnt="0"/>
      <dgm:spPr/>
    </dgm:pt>
    <dgm:pt modelId="{99DF26A6-BF0B-427F-9760-1C285341FBA0}" type="pres">
      <dgm:prSet presAssocID="{043A6185-75AF-4D8D-89BA-3A910B37852D}" presName="parentTextBox" presStyleLbl="node1" presStyleIdx="0" presStyleCnt="2"/>
      <dgm:spPr/>
    </dgm:pt>
    <dgm:pt modelId="{EEB69DCF-75AF-4C2E-BB74-A41C7CF14AE9}" type="pres">
      <dgm:prSet presAssocID="{043A6185-75AF-4D8D-89BA-3A910B37852D}" presName="entireBox" presStyleLbl="node1" presStyleIdx="0" presStyleCnt="2" custScaleY="90346"/>
      <dgm:spPr/>
    </dgm:pt>
    <dgm:pt modelId="{51837AD2-9670-4D6A-8F7E-8D7F2625D064}" type="pres">
      <dgm:prSet presAssocID="{043A6185-75AF-4D8D-89BA-3A910B37852D}" presName="descendantBox" presStyleCnt="0"/>
      <dgm:spPr/>
    </dgm:pt>
    <dgm:pt modelId="{8EAD8720-B8B5-4CD7-9058-983062066657}" type="pres">
      <dgm:prSet presAssocID="{50100930-5D11-49A7-82F2-3E4647C52D1B}" presName="childTextBox" presStyleLbl="fgAccFollowNode1" presStyleIdx="0" presStyleCnt="2" custScaleY="121808">
        <dgm:presLayoutVars>
          <dgm:bulletEnabled val="1"/>
        </dgm:presLayoutVars>
      </dgm:prSet>
      <dgm:spPr/>
    </dgm:pt>
    <dgm:pt modelId="{22632A02-B866-4C7F-A87D-25C773864858}" type="pres">
      <dgm:prSet presAssocID="{18500D68-8B43-40F9-A52E-419CB0F18A3F}" presName="sp" presStyleCnt="0"/>
      <dgm:spPr/>
    </dgm:pt>
    <dgm:pt modelId="{5FDAF478-F49D-4930-B912-FBA9B7ECDC01}" type="pres">
      <dgm:prSet presAssocID="{9DBE0BC5-01D3-4555-9ABD-6BC218207892}" presName="arrowAndChildren" presStyleCnt="0"/>
      <dgm:spPr/>
    </dgm:pt>
    <dgm:pt modelId="{C3B940D6-11E9-4D55-8C2F-B9C89BC51CA7}" type="pres">
      <dgm:prSet presAssocID="{9DBE0BC5-01D3-4555-9ABD-6BC218207892}" presName="parentTextArrow" presStyleLbl="node1" presStyleIdx="0" presStyleCnt="2"/>
      <dgm:spPr/>
    </dgm:pt>
    <dgm:pt modelId="{A9E8EEB2-FB4A-44EC-BF70-4677CD0BD9D3}" type="pres">
      <dgm:prSet presAssocID="{9DBE0BC5-01D3-4555-9ABD-6BC218207892}" presName="arrow" presStyleLbl="node1" presStyleIdx="1" presStyleCnt="2" custLinFactNeighborY="3186"/>
      <dgm:spPr/>
    </dgm:pt>
    <dgm:pt modelId="{E4B05E4A-56E6-4BA7-A2E8-9DF23116BD7B}" type="pres">
      <dgm:prSet presAssocID="{9DBE0BC5-01D3-4555-9ABD-6BC218207892}" presName="descendantArrow" presStyleCnt="0"/>
      <dgm:spPr/>
    </dgm:pt>
    <dgm:pt modelId="{6A25FBFE-5458-40A9-996A-C024EFF082EB}" type="pres">
      <dgm:prSet presAssocID="{4863E599-BFD1-45D8-ACF8-72C49E5AAF35}" presName="childTextArrow" presStyleLbl="fgAccFollowNode1" presStyleIdx="1" presStyleCnt="2" custScaleY="133570">
        <dgm:presLayoutVars>
          <dgm:bulletEnabled val="1"/>
        </dgm:presLayoutVars>
      </dgm:prSet>
      <dgm:spPr/>
    </dgm:pt>
  </dgm:ptLst>
  <dgm:cxnLst>
    <dgm:cxn modelId="{FBDE9E29-E9BA-4971-B336-0640D93697EF}" type="presOf" srcId="{043A6185-75AF-4D8D-89BA-3A910B37852D}" destId="{EEB69DCF-75AF-4C2E-BB74-A41C7CF14AE9}" srcOrd="1" destOrd="0" presId="urn:microsoft.com/office/officeart/2005/8/layout/process4"/>
    <dgm:cxn modelId="{F0708B39-FF50-43CD-9DD0-43E206CF6E18}" srcId="{5020A12B-0FCD-4F99-B475-78E5EBE48627}" destId="{9DBE0BC5-01D3-4555-9ABD-6BC218207892}" srcOrd="0" destOrd="0" parTransId="{034A89F9-5DDA-4592-BDBF-5D98E28B4C6E}" sibTransId="{18500D68-8B43-40F9-A52E-419CB0F18A3F}"/>
    <dgm:cxn modelId="{3027583E-8625-4EE9-ADE7-45B7EB56C62D}" type="presOf" srcId="{9DBE0BC5-01D3-4555-9ABD-6BC218207892}" destId="{C3B940D6-11E9-4D55-8C2F-B9C89BC51CA7}" srcOrd="0" destOrd="0" presId="urn:microsoft.com/office/officeart/2005/8/layout/process4"/>
    <dgm:cxn modelId="{736BCA6C-EB22-4FDB-A150-BC4CD9C9BCFA}" type="presOf" srcId="{5020A12B-0FCD-4F99-B475-78E5EBE48627}" destId="{07745904-35CB-4433-A255-C6EFB94CDD6B}" srcOrd="0" destOrd="0" presId="urn:microsoft.com/office/officeart/2005/8/layout/process4"/>
    <dgm:cxn modelId="{CF6A0A76-FAF4-482A-8424-503F3508B917}" srcId="{9DBE0BC5-01D3-4555-9ABD-6BC218207892}" destId="{4863E599-BFD1-45D8-ACF8-72C49E5AAF35}" srcOrd="0" destOrd="0" parTransId="{433EDBA3-4CDB-4923-B5DA-48A0178704A5}" sibTransId="{3F7C091A-0011-43A0-B885-60C270CC9CDF}"/>
    <dgm:cxn modelId="{AC4A6393-2290-42BD-8FAE-EE84A4A00F6C}" srcId="{043A6185-75AF-4D8D-89BA-3A910B37852D}" destId="{50100930-5D11-49A7-82F2-3E4647C52D1B}" srcOrd="0" destOrd="0" parTransId="{538D70A2-17E4-406A-83CB-720A0B3BEA7C}" sibTransId="{169C8F30-1B3F-48F7-83E9-0C22E6125F0E}"/>
    <dgm:cxn modelId="{F4971698-C8E8-485A-A95E-9C21F964D583}" srcId="{5020A12B-0FCD-4F99-B475-78E5EBE48627}" destId="{043A6185-75AF-4D8D-89BA-3A910B37852D}" srcOrd="1" destOrd="0" parTransId="{EF8265AB-83FB-4F40-B811-2C6AD00DA9AB}" sibTransId="{626665ED-4AD0-4A35-A490-627AB39D3AB2}"/>
    <dgm:cxn modelId="{68D6D49A-7958-4FF8-814A-0163695D44B6}" type="presOf" srcId="{9DBE0BC5-01D3-4555-9ABD-6BC218207892}" destId="{A9E8EEB2-FB4A-44EC-BF70-4677CD0BD9D3}" srcOrd="1" destOrd="0" presId="urn:microsoft.com/office/officeart/2005/8/layout/process4"/>
    <dgm:cxn modelId="{428F52A0-31F2-4C2D-B617-F694CA169FC5}" type="presOf" srcId="{4863E599-BFD1-45D8-ACF8-72C49E5AAF35}" destId="{6A25FBFE-5458-40A9-996A-C024EFF082EB}" srcOrd="0" destOrd="0" presId="urn:microsoft.com/office/officeart/2005/8/layout/process4"/>
    <dgm:cxn modelId="{4373E7A6-1F4B-40FE-A596-8A8CCAF60380}" type="presOf" srcId="{50100930-5D11-49A7-82F2-3E4647C52D1B}" destId="{8EAD8720-B8B5-4CD7-9058-983062066657}" srcOrd="0" destOrd="0" presId="urn:microsoft.com/office/officeart/2005/8/layout/process4"/>
    <dgm:cxn modelId="{D8C398D8-1866-440C-AD57-CC1585CBC336}" type="presOf" srcId="{043A6185-75AF-4D8D-89BA-3A910B37852D}" destId="{99DF26A6-BF0B-427F-9760-1C285341FBA0}" srcOrd="0" destOrd="0" presId="urn:microsoft.com/office/officeart/2005/8/layout/process4"/>
    <dgm:cxn modelId="{855E1F51-D9A1-4BA7-A9AA-928C758A981D}" type="presParOf" srcId="{07745904-35CB-4433-A255-C6EFB94CDD6B}" destId="{6E296D1E-E974-4A2F-88AF-D7EFF3C660A0}" srcOrd="0" destOrd="0" presId="urn:microsoft.com/office/officeart/2005/8/layout/process4"/>
    <dgm:cxn modelId="{AF9206B0-8907-4ECE-AC9A-80F5052B16F7}" type="presParOf" srcId="{6E296D1E-E974-4A2F-88AF-D7EFF3C660A0}" destId="{99DF26A6-BF0B-427F-9760-1C285341FBA0}" srcOrd="0" destOrd="0" presId="urn:microsoft.com/office/officeart/2005/8/layout/process4"/>
    <dgm:cxn modelId="{C2D4A877-A429-476A-B0B7-918830A56CF2}" type="presParOf" srcId="{6E296D1E-E974-4A2F-88AF-D7EFF3C660A0}" destId="{EEB69DCF-75AF-4C2E-BB74-A41C7CF14AE9}" srcOrd="1" destOrd="0" presId="urn:microsoft.com/office/officeart/2005/8/layout/process4"/>
    <dgm:cxn modelId="{86F8E49C-B2AD-400A-9F75-F2CBE58B0CEB}" type="presParOf" srcId="{6E296D1E-E974-4A2F-88AF-D7EFF3C660A0}" destId="{51837AD2-9670-4D6A-8F7E-8D7F2625D064}" srcOrd="2" destOrd="0" presId="urn:microsoft.com/office/officeart/2005/8/layout/process4"/>
    <dgm:cxn modelId="{A6CC653C-C1A5-4666-8BDF-702CA208653D}" type="presParOf" srcId="{51837AD2-9670-4D6A-8F7E-8D7F2625D064}" destId="{8EAD8720-B8B5-4CD7-9058-983062066657}" srcOrd="0" destOrd="0" presId="urn:microsoft.com/office/officeart/2005/8/layout/process4"/>
    <dgm:cxn modelId="{2B91225E-B989-429D-9CDB-DC17386AE2C7}" type="presParOf" srcId="{07745904-35CB-4433-A255-C6EFB94CDD6B}" destId="{22632A02-B866-4C7F-A87D-25C773864858}" srcOrd="1" destOrd="0" presId="urn:microsoft.com/office/officeart/2005/8/layout/process4"/>
    <dgm:cxn modelId="{302BC9C4-8A72-483B-B3A5-CEBA5F0E7C83}" type="presParOf" srcId="{07745904-35CB-4433-A255-C6EFB94CDD6B}" destId="{5FDAF478-F49D-4930-B912-FBA9B7ECDC01}" srcOrd="2" destOrd="0" presId="urn:microsoft.com/office/officeart/2005/8/layout/process4"/>
    <dgm:cxn modelId="{308DED18-FE06-49BC-B9EC-B630A11C5F03}" type="presParOf" srcId="{5FDAF478-F49D-4930-B912-FBA9B7ECDC01}" destId="{C3B940D6-11E9-4D55-8C2F-B9C89BC51CA7}" srcOrd="0" destOrd="0" presId="urn:microsoft.com/office/officeart/2005/8/layout/process4"/>
    <dgm:cxn modelId="{331F2E74-588E-435D-8DEB-7C2B2668E90B}" type="presParOf" srcId="{5FDAF478-F49D-4930-B912-FBA9B7ECDC01}" destId="{A9E8EEB2-FB4A-44EC-BF70-4677CD0BD9D3}" srcOrd="1" destOrd="0" presId="urn:microsoft.com/office/officeart/2005/8/layout/process4"/>
    <dgm:cxn modelId="{1CF7B727-CE2D-4246-9A68-E4290C724D82}" type="presParOf" srcId="{5FDAF478-F49D-4930-B912-FBA9B7ECDC01}" destId="{E4B05E4A-56E6-4BA7-A2E8-9DF23116BD7B}" srcOrd="2" destOrd="0" presId="urn:microsoft.com/office/officeart/2005/8/layout/process4"/>
    <dgm:cxn modelId="{DD2BBF60-7E35-40FF-87A7-310D841B305C}" type="presParOf" srcId="{E4B05E4A-56E6-4BA7-A2E8-9DF23116BD7B}" destId="{6A25FBFE-5458-40A9-996A-C024EFF082E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9BD8E25-989E-41A5-8940-8D75700D3FD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D2C22641-8E50-4E6F-AB17-45C5CDECDB03}">
      <dgm:prSet phldrT="[Text]" custT="1"/>
      <dgm:spPr>
        <a:solidFill>
          <a:schemeClr val="accent2">
            <a:lumMod val="20000"/>
            <a:lumOff val="80000"/>
          </a:schemeClr>
        </a:solidFill>
        <a:ln>
          <a:solidFill>
            <a:schemeClr val="tx1"/>
          </a:solidFill>
        </a:ln>
      </dgm:spPr>
      <dgm:t>
        <a:bodyPr/>
        <a:lstStyle/>
        <a:p>
          <a:r>
            <a:rPr lang="en-GB" sz="2800" dirty="0">
              <a:solidFill>
                <a:schemeClr val="tx1"/>
              </a:solidFill>
            </a:rPr>
            <a:t>Every local authority keeps a register of the names of children who are deemed to be at risk of abuse &amp; who need a Child Protection Plan to keep them safe.</a:t>
          </a:r>
        </a:p>
      </dgm:t>
    </dgm:pt>
    <dgm:pt modelId="{D6151E10-9E3A-4C04-A894-C12205DE3D83}" type="parTrans" cxnId="{4D15DF14-50D2-47C6-B438-95626FC2C220}">
      <dgm:prSet/>
      <dgm:spPr/>
      <dgm:t>
        <a:bodyPr/>
        <a:lstStyle/>
        <a:p>
          <a:endParaRPr lang="en-GB"/>
        </a:p>
      </dgm:t>
    </dgm:pt>
    <dgm:pt modelId="{4C54A381-6C9C-407F-84A9-824205786CB8}" type="sibTrans" cxnId="{4D15DF14-50D2-47C6-B438-95626FC2C220}">
      <dgm:prSet/>
      <dgm:spPr>
        <a:solidFill>
          <a:schemeClr val="accent2">
            <a:lumMod val="75000"/>
            <a:alpha val="90000"/>
          </a:schemeClr>
        </a:solidFill>
        <a:ln>
          <a:solidFill>
            <a:schemeClr val="tx1">
              <a:alpha val="90000"/>
            </a:schemeClr>
          </a:solidFill>
        </a:ln>
      </dgm:spPr>
      <dgm:t>
        <a:bodyPr/>
        <a:lstStyle/>
        <a:p>
          <a:endParaRPr lang="en-GB"/>
        </a:p>
      </dgm:t>
    </dgm:pt>
    <dgm:pt modelId="{474988BE-A814-4F0D-9892-19B53BC9DB36}">
      <dgm:prSet phldrT="[Text]" custT="1"/>
      <dgm:spPr>
        <a:solidFill>
          <a:schemeClr val="accent2">
            <a:lumMod val="60000"/>
            <a:lumOff val="40000"/>
          </a:schemeClr>
        </a:solidFill>
        <a:ln>
          <a:solidFill>
            <a:schemeClr val="tx1"/>
          </a:solidFill>
        </a:ln>
      </dgm:spPr>
      <dgm:t>
        <a:bodyPr/>
        <a:lstStyle/>
        <a:p>
          <a:r>
            <a:rPr lang="en-GB" sz="2800" dirty="0">
              <a:solidFill>
                <a:schemeClr val="tx1"/>
              </a:solidFill>
            </a:rPr>
            <a:t>How do </a:t>
          </a:r>
          <a:r>
            <a:rPr lang="en-GB" sz="2800" b="1" dirty="0">
              <a:solidFill>
                <a:schemeClr val="tx1"/>
              </a:solidFill>
            </a:rPr>
            <a:t>you</a:t>
          </a:r>
          <a:r>
            <a:rPr lang="en-GB" sz="2800" dirty="0">
              <a:solidFill>
                <a:schemeClr val="tx1"/>
              </a:solidFill>
            </a:rPr>
            <a:t> access it?</a:t>
          </a:r>
        </a:p>
      </dgm:t>
    </dgm:pt>
    <dgm:pt modelId="{BBC3EA5E-CBA5-4E59-BE76-35A144E79FC3}" type="parTrans" cxnId="{6885863D-AFEB-4FEE-BE0B-E511413A96F8}">
      <dgm:prSet/>
      <dgm:spPr/>
      <dgm:t>
        <a:bodyPr/>
        <a:lstStyle/>
        <a:p>
          <a:endParaRPr lang="en-GB"/>
        </a:p>
      </dgm:t>
    </dgm:pt>
    <dgm:pt modelId="{C872837F-C5F5-499D-98D6-51A66F561484}" type="sibTrans" cxnId="{6885863D-AFEB-4FEE-BE0B-E511413A96F8}">
      <dgm:prSet/>
      <dgm:spPr/>
      <dgm:t>
        <a:bodyPr/>
        <a:lstStyle/>
        <a:p>
          <a:endParaRPr lang="en-GB"/>
        </a:p>
      </dgm:t>
    </dgm:pt>
    <dgm:pt modelId="{68E32423-404C-4500-A30F-E1AF4E6D2EC7}" type="pres">
      <dgm:prSet presAssocID="{99BD8E25-989E-41A5-8940-8D75700D3FD0}" presName="outerComposite" presStyleCnt="0">
        <dgm:presLayoutVars>
          <dgm:chMax val="5"/>
          <dgm:dir/>
          <dgm:resizeHandles val="exact"/>
        </dgm:presLayoutVars>
      </dgm:prSet>
      <dgm:spPr/>
    </dgm:pt>
    <dgm:pt modelId="{D1854FD7-12CD-4B52-8F5B-3DC906B7FEAB}" type="pres">
      <dgm:prSet presAssocID="{99BD8E25-989E-41A5-8940-8D75700D3FD0}" presName="dummyMaxCanvas" presStyleCnt="0">
        <dgm:presLayoutVars/>
      </dgm:prSet>
      <dgm:spPr/>
    </dgm:pt>
    <dgm:pt modelId="{6D748E3E-FF43-4636-BA17-C259417E0D73}" type="pres">
      <dgm:prSet presAssocID="{99BD8E25-989E-41A5-8940-8D75700D3FD0}" presName="TwoNodes_1" presStyleLbl="node1" presStyleIdx="0" presStyleCnt="2">
        <dgm:presLayoutVars>
          <dgm:bulletEnabled val="1"/>
        </dgm:presLayoutVars>
      </dgm:prSet>
      <dgm:spPr/>
    </dgm:pt>
    <dgm:pt modelId="{8D2F703F-1A27-4720-9864-2E497B5D7A04}" type="pres">
      <dgm:prSet presAssocID="{99BD8E25-989E-41A5-8940-8D75700D3FD0}" presName="TwoNodes_2" presStyleLbl="node1" presStyleIdx="1" presStyleCnt="2">
        <dgm:presLayoutVars>
          <dgm:bulletEnabled val="1"/>
        </dgm:presLayoutVars>
      </dgm:prSet>
      <dgm:spPr/>
    </dgm:pt>
    <dgm:pt modelId="{27E7906D-D32F-469B-8D4E-AD08D818FD1E}" type="pres">
      <dgm:prSet presAssocID="{99BD8E25-989E-41A5-8940-8D75700D3FD0}" presName="TwoConn_1-2" presStyleLbl="fgAccFollowNode1" presStyleIdx="0" presStyleCnt="1">
        <dgm:presLayoutVars>
          <dgm:bulletEnabled val="1"/>
        </dgm:presLayoutVars>
      </dgm:prSet>
      <dgm:spPr/>
    </dgm:pt>
    <dgm:pt modelId="{DCCD40C9-A2D8-41A9-A0FA-A62FFFB4BA16}" type="pres">
      <dgm:prSet presAssocID="{99BD8E25-989E-41A5-8940-8D75700D3FD0}" presName="TwoNodes_1_text" presStyleLbl="node1" presStyleIdx="1" presStyleCnt="2">
        <dgm:presLayoutVars>
          <dgm:bulletEnabled val="1"/>
        </dgm:presLayoutVars>
      </dgm:prSet>
      <dgm:spPr/>
    </dgm:pt>
    <dgm:pt modelId="{8B4EC0D4-7D37-4F86-8D12-B35760208404}" type="pres">
      <dgm:prSet presAssocID="{99BD8E25-989E-41A5-8940-8D75700D3FD0}" presName="TwoNodes_2_text" presStyleLbl="node1" presStyleIdx="1" presStyleCnt="2">
        <dgm:presLayoutVars>
          <dgm:bulletEnabled val="1"/>
        </dgm:presLayoutVars>
      </dgm:prSet>
      <dgm:spPr/>
    </dgm:pt>
  </dgm:ptLst>
  <dgm:cxnLst>
    <dgm:cxn modelId="{3EDCBF11-3180-4001-B73B-21DFBD3D7596}" type="presOf" srcId="{D2C22641-8E50-4E6F-AB17-45C5CDECDB03}" destId="{6D748E3E-FF43-4636-BA17-C259417E0D73}" srcOrd="0" destOrd="0" presId="urn:microsoft.com/office/officeart/2005/8/layout/vProcess5"/>
    <dgm:cxn modelId="{4D15DF14-50D2-47C6-B438-95626FC2C220}" srcId="{99BD8E25-989E-41A5-8940-8D75700D3FD0}" destId="{D2C22641-8E50-4E6F-AB17-45C5CDECDB03}" srcOrd="0" destOrd="0" parTransId="{D6151E10-9E3A-4C04-A894-C12205DE3D83}" sibTransId="{4C54A381-6C9C-407F-84A9-824205786CB8}"/>
    <dgm:cxn modelId="{6885863D-AFEB-4FEE-BE0B-E511413A96F8}" srcId="{99BD8E25-989E-41A5-8940-8D75700D3FD0}" destId="{474988BE-A814-4F0D-9892-19B53BC9DB36}" srcOrd="1" destOrd="0" parTransId="{BBC3EA5E-CBA5-4E59-BE76-35A144E79FC3}" sibTransId="{C872837F-C5F5-499D-98D6-51A66F561484}"/>
    <dgm:cxn modelId="{D1B0D37A-CC9D-4E04-A7BE-628363235818}" type="presOf" srcId="{474988BE-A814-4F0D-9892-19B53BC9DB36}" destId="{8D2F703F-1A27-4720-9864-2E497B5D7A04}" srcOrd="0" destOrd="0" presId="urn:microsoft.com/office/officeart/2005/8/layout/vProcess5"/>
    <dgm:cxn modelId="{018371A9-6819-4192-99BC-8C191F764991}" type="presOf" srcId="{4C54A381-6C9C-407F-84A9-824205786CB8}" destId="{27E7906D-D32F-469B-8D4E-AD08D818FD1E}" srcOrd="0" destOrd="0" presId="urn:microsoft.com/office/officeart/2005/8/layout/vProcess5"/>
    <dgm:cxn modelId="{6629CBE4-72DE-4383-BE14-DB03227F15EC}" type="presOf" srcId="{474988BE-A814-4F0D-9892-19B53BC9DB36}" destId="{8B4EC0D4-7D37-4F86-8D12-B35760208404}" srcOrd="1" destOrd="0" presId="urn:microsoft.com/office/officeart/2005/8/layout/vProcess5"/>
    <dgm:cxn modelId="{707EF7F5-15FA-433E-BDCF-3752E0542B6C}" type="presOf" srcId="{99BD8E25-989E-41A5-8940-8D75700D3FD0}" destId="{68E32423-404C-4500-A30F-E1AF4E6D2EC7}" srcOrd="0" destOrd="0" presId="urn:microsoft.com/office/officeart/2005/8/layout/vProcess5"/>
    <dgm:cxn modelId="{9A6274FE-3246-443A-8CD7-5FE120041C1C}" type="presOf" srcId="{D2C22641-8E50-4E6F-AB17-45C5CDECDB03}" destId="{DCCD40C9-A2D8-41A9-A0FA-A62FFFB4BA16}" srcOrd="1" destOrd="0" presId="urn:microsoft.com/office/officeart/2005/8/layout/vProcess5"/>
    <dgm:cxn modelId="{7006E910-3950-4C61-A28F-E11FBD4877D0}" type="presParOf" srcId="{68E32423-404C-4500-A30F-E1AF4E6D2EC7}" destId="{D1854FD7-12CD-4B52-8F5B-3DC906B7FEAB}" srcOrd="0" destOrd="0" presId="urn:microsoft.com/office/officeart/2005/8/layout/vProcess5"/>
    <dgm:cxn modelId="{7F87C820-15C6-442F-8B9B-0DF42AF00104}" type="presParOf" srcId="{68E32423-404C-4500-A30F-E1AF4E6D2EC7}" destId="{6D748E3E-FF43-4636-BA17-C259417E0D73}" srcOrd="1" destOrd="0" presId="urn:microsoft.com/office/officeart/2005/8/layout/vProcess5"/>
    <dgm:cxn modelId="{566F1F5C-07B0-4879-8E3D-4227FD1C4BEC}" type="presParOf" srcId="{68E32423-404C-4500-A30F-E1AF4E6D2EC7}" destId="{8D2F703F-1A27-4720-9864-2E497B5D7A04}" srcOrd="2" destOrd="0" presId="urn:microsoft.com/office/officeart/2005/8/layout/vProcess5"/>
    <dgm:cxn modelId="{704A843C-789B-4100-AF11-FE2F8FD61D58}" type="presParOf" srcId="{68E32423-404C-4500-A30F-E1AF4E6D2EC7}" destId="{27E7906D-D32F-469B-8D4E-AD08D818FD1E}" srcOrd="3" destOrd="0" presId="urn:microsoft.com/office/officeart/2005/8/layout/vProcess5"/>
    <dgm:cxn modelId="{DF29364B-3B64-47EC-B144-98C909A7F0EC}" type="presParOf" srcId="{68E32423-404C-4500-A30F-E1AF4E6D2EC7}" destId="{DCCD40C9-A2D8-41A9-A0FA-A62FFFB4BA16}" srcOrd="4" destOrd="0" presId="urn:microsoft.com/office/officeart/2005/8/layout/vProcess5"/>
    <dgm:cxn modelId="{57E4D482-CDCC-476E-BF27-5894B5B8F080}" type="presParOf" srcId="{68E32423-404C-4500-A30F-E1AF4E6D2EC7}" destId="{8B4EC0D4-7D37-4F86-8D12-B35760208404}"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D89EEB8-D762-4E3E-AB97-7E21DDBEC72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C6FEDD-48FE-46DD-A42D-C0A8B1612231}">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Protect a child or vulnerable person</a:t>
          </a:r>
        </a:p>
      </dgm:t>
    </dgm:pt>
    <dgm:pt modelId="{F6CCA74E-B8F4-41B3-8AE9-052CFE442DB6}" type="parTrans" cxnId="{D1A759A9-BE97-4CE1-B80E-DF20D555FDD6}">
      <dgm:prSet/>
      <dgm:spPr/>
      <dgm:t>
        <a:bodyPr/>
        <a:lstStyle/>
        <a:p>
          <a:endParaRPr lang="en-GB"/>
        </a:p>
      </dgm:t>
    </dgm:pt>
    <dgm:pt modelId="{E6E78472-6A51-4192-8F4B-B6ED0C41CE31}" type="sibTrans" cxnId="{D1A759A9-BE97-4CE1-B80E-DF20D555FDD6}">
      <dgm:prSet/>
      <dgm:spPr>
        <a:solidFill>
          <a:schemeClr val="accent2">
            <a:lumMod val="75000"/>
          </a:schemeClr>
        </a:solidFill>
        <a:ln>
          <a:solidFill>
            <a:schemeClr val="tx1"/>
          </a:solidFill>
        </a:ln>
      </dgm:spPr>
      <dgm:t>
        <a:bodyPr/>
        <a:lstStyle/>
        <a:p>
          <a:endParaRPr lang="en-GB"/>
        </a:p>
      </dgm:t>
    </dgm:pt>
    <dgm:pt modelId="{A3FE211B-0570-4F9F-B4A7-BA176CFCFDC4}">
      <dgm:prSet phldrT="[Text]" custT="1"/>
      <dgm:spPr>
        <a:solidFill>
          <a:schemeClr val="accent2">
            <a:lumMod val="40000"/>
            <a:lumOff val="60000"/>
          </a:schemeClr>
        </a:solidFill>
        <a:ln>
          <a:solidFill>
            <a:schemeClr val="tx1"/>
          </a:solidFill>
        </a:ln>
      </dgm:spPr>
      <dgm:t>
        <a:bodyPr/>
        <a:lstStyle/>
        <a:p>
          <a:r>
            <a:rPr lang="en-GB" sz="2400" dirty="0">
              <a:solidFill>
                <a:schemeClr val="tx1"/>
              </a:solidFill>
            </a:rPr>
            <a:t>Prompt &amp; effective investigation</a:t>
          </a:r>
        </a:p>
      </dgm:t>
    </dgm:pt>
    <dgm:pt modelId="{B4AA6B5A-E587-46E2-90DA-950B63EA8B7E}" type="parTrans" cxnId="{091A1ABD-7AB3-4DB8-A111-9EC51873FF3C}">
      <dgm:prSet/>
      <dgm:spPr/>
      <dgm:t>
        <a:bodyPr/>
        <a:lstStyle/>
        <a:p>
          <a:endParaRPr lang="en-GB"/>
        </a:p>
      </dgm:t>
    </dgm:pt>
    <dgm:pt modelId="{FC07A6BB-B5FC-40C7-AA3C-98F1EFE86661}" type="sibTrans" cxnId="{091A1ABD-7AB3-4DB8-A111-9EC51873FF3C}">
      <dgm:prSet/>
      <dgm:spPr>
        <a:solidFill>
          <a:schemeClr val="accent2">
            <a:lumMod val="75000"/>
          </a:schemeClr>
        </a:solidFill>
        <a:ln>
          <a:solidFill>
            <a:schemeClr val="tx1"/>
          </a:solidFill>
        </a:ln>
      </dgm:spPr>
      <dgm:t>
        <a:bodyPr/>
        <a:lstStyle/>
        <a:p>
          <a:endParaRPr lang="en-GB"/>
        </a:p>
      </dgm:t>
    </dgm:pt>
    <dgm:pt modelId="{216B89B0-F453-49F0-8677-11E2734B56C0}">
      <dgm:prSet phldrT="[Text]" custT="1"/>
      <dgm:spPr>
        <a:solidFill>
          <a:schemeClr val="accent2">
            <a:lumMod val="20000"/>
            <a:lumOff val="80000"/>
          </a:schemeClr>
        </a:solidFill>
        <a:ln>
          <a:solidFill>
            <a:schemeClr val="tx1"/>
          </a:solidFill>
        </a:ln>
      </dgm:spPr>
      <dgm:t>
        <a:bodyPr/>
        <a:lstStyle/>
        <a:p>
          <a:r>
            <a:rPr lang="en-GB" sz="2400" dirty="0">
              <a:solidFill>
                <a:schemeClr val="tx1"/>
              </a:solidFill>
            </a:rPr>
            <a:t>Causing physical injury to themselves or another</a:t>
          </a:r>
        </a:p>
      </dgm:t>
    </dgm:pt>
    <dgm:pt modelId="{F893115C-9F4C-469A-A21D-69201FBF4983}" type="parTrans" cxnId="{68A069B8-4E29-4BBE-98F0-B766F04BB1A7}">
      <dgm:prSet/>
      <dgm:spPr/>
      <dgm:t>
        <a:bodyPr/>
        <a:lstStyle/>
        <a:p>
          <a:endParaRPr lang="en-GB"/>
        </a:p>
      </dgm:t>
    </dgm:pt>
    <dgm:pt modelId="{C440633E-C447-4B2F-AD17-0D3AD513975F}" type="sibTrans" cxnId="{68A069B8-4E29-4BBE-98F0-B766F04BB1A7}">
      <dgm:prSet/>
      <dgm:spPr>
        <a:solidFill>
          <a:schemeClr val="accent2">
            <a:lumMod val="75000"/>
          </a:schemeClr>
        </a:solidFill>
        <a:ln>
          <a:solidFill>
            <a:schemeClr val="tx1"/>
          </a:solidFill>
        </a:ln>
      </dgm:spPr>
      <dgm:t>
        <a:bodyPr/>
        <a:lstStyle/>
        <a:p>
          <a:endParaRPr lang="en-GB"/>
        </a:p>
      </dgm:t>
    </dgm:pt>
    <dgm:pt modelId="{ED0E4E78-E48B-46B9-9E73-E53DB5958589}">
      <dgm:prSet phldrT="[Text]" custT="1"/>
      <dgm:spPr>
        <a:solidFill>
          <a:schemeClr val="accent2">
            <a:lumMod val="60000"/>
            <a:lumOff val="40000"/>
          </a:schemeClr>
        </a:solidFill>
        <a:ln>
          <a:solidFill>
            <a:schemeClr val="tx1"/>
          </a:solidFill>
        </a:ln>
      </dgm:spPr>
      <dgm:t>
        <a:bodyPr/>
        <a:lstStyle/>
        <a:p>
          <a:r>
            <a:rPr lang="en-GB" sz="2400" dirty="0">
              <a:solidFill>
                <a:schemeClr val="tx1"/>
              </a:solidFill>
            </a:rPr>
            <a:t>Causing loss or damage to property</a:t>
          </a:r>
        </a:p>
      </dgm:t>
    </dgm:pt>
    <dgm:pt modelId="{0A13D7B7-1C0A-43BC-89B8-7EB6612ACD30}" type="parTrans" cxnId="{3606034C-D485-4CAA-BAC1-A9BAE74D165D}">
      <dgm:prSet/>
      <dgm:spPr/>
      <dgm:t>
        <a:bodyPr/>
        <a:lstStyle/>
        <a:p>
          <a:endParaRPr lang="en-GB"/>
        </a:p>
      </dgm:t>
    </dgm:pt>
    <dgm:pt modelId="{96B1F6B9-A512-462A-9C75-A52D9B6ECD1D}" type="sibTrans" cxnId="{3606034C-D485-4CAA-BAC1-A9BAE74D165D}">
      <dgm:prSet/>
      <dgm:spPr/>
      <dgm:t>
        <a:bodyPr/>
        <a:lstStyle/>
        <a:p>
          <a:endParaRPr lang="en-GB"/>
        </a:p>
      </dgm:t>
    </dgm:pt>
    <dgm:pt modelId="{A1CC0238-FD59-434C-8AA2-BB4B854F4832}" type="pres">
      <dgm:prSet presAssocID="{CD89EEB8-D762-4E3E-AB97-7E21DDBEC72E}" presName="diagram" presStyleCnt="0">
        <dgm:presLayoutVars>
          <dgm:dir/>
          <dgm:resizeHandles val="exact"/>
        </dgm:presLayoutVars>
      </dgm:prSet>
      <dgm:spPr/>
    </dgm:pt>
    <dgm:pt modelId="{5D12347C-D517-4673-896E-8C586AD9211D}" type="pres">
      <dgm:prSet presAssocID="{33C6FEDD-48FE-46DD-A42D-C0A8B1612231}" presName="node" presStyleLbl="node1" presStyleIdx="0" presStyleCnt="4">
        <dgm:presLayoutVars>
          <dgm:bulletEnabled val="1"/>
        </dgm:presLayoutVars>
      </dgm:prSet>
      <dgm:spPr/>
    </dgm:pt>
    <dgm:pt modelId="{8A0A5AA4-5A97-4E11-AEE7-80D27E3C23D1}" type="pres">
      <dgm:prSet presAssocID="{E6E78472-6A51-4192-8F4B-B6ED0C41CE31}" presName="sibTrans" presStyleLbl="sibTrans2D1" presStyleIdx="0" presStyleCnt="3"/>
      <dgm:spPr/>
    </dgm:pt>
    <dgm:pt modelId="{D8546320-3780-4237-8CA2-6E662C16E8A6}" type="pres">
      <dgm:prSet presAssocID="{E6E78472-6A51-4192-8F4B-B6ED0C41CE31}" presName="connectorText" presStyleLbl="sibTrans2D1" presStyleIdx="0" presStyleCnt="3"/>
      <dgm:spPr/>
    </dgm:pt>
    <dgm:pt modelId="{DF1417BE-C0CE-4022-963B-B8E9428F2665}" type="pres">
      <dgm:prSet presAssocID="{A3FE211B-0570-4F9F-B4A7-BA176CFCFDC4}" presName="node" presStyleLbl="node1" presStyleIdx="1" presStyleCnt="4">
        <dgm:presLayoutVars>
          <dgm:bulletEnabled val="1"/>
        </dgm:presLayoutVars>
      </dgm:prSet>
      <dgm:spPr/>
    </dgm:pt>
    <dgm:pt modelId="{02734565-5B88-4B19-833D-C188484152E4}" type="pres">
      <dgm:prSet presAssocID="{FC07A6BB-B5FC-40C7-AA3C-98F1EFE86661}" presName="sibTrans" presStyleLbl="sibTrans2D1" presStyleIdx="1" presStyleCnt="3"/>
      <dgm:spPr/>
    </dgm:pt>
    <dgm:pt modelId="{B1728B3A-0D64-4B60-AAF3-4595F813B929}" type="pres">
      <dgm:prSet presAssocID="{FC07A6BB-B5FC-40C7-AA3C-98F1EFE86661}" presName="connectorText" presStyleLbl="sibTrans2D1" presStyleIdx="1" presStyleCnt="3"/>
      <dgm:spPr/>
    </dgm:pt>
    <dgm:pt modelId="{A91AF520-2752-43C6-96FF-96A6847D14A9}" type="pres">
      <dgm:prSet presAssocID="{216B89B0-F453-49F0-8677-11E2734B56C0}" presName="node" presStyleLbl="node1" presStyleIdx="2" presStyleCnt="4">
        <dgm:presLayoutVars>
          <dgm:bulletEnabled val="1"/>
        </dgm:presLayoutVars>
      </dgm:prSet>
      <dgm:spPr/>
    </dgm:pt>
    <dgm:pt modelId="{633D1A4A-5901-4C92-BB86-272BBD030897}" type="pres">
      <dgm:prSet presAssocID="{C440633E-C447-4B2F-AD17-0D3AD513975F}" presName="sibTrans" presStyleLbl="sibTrans2D1" presStyleIdx="2" presStyleCnt="3"/>
      <dgm:spPr/>
    </dgm:pt>
    <dgm:pt modelId="{1456F33D-2E4C-4AA6-9BDD-225F805FD653}" type="pres">
      <dgm:prSet presAssocID="{C440633E-C447-4B2F-AD17-0D3AD513975F}" presName="connectorText" presStyleLbl="sibTrans2D1" presStyleIdx="2" presStyleCnt="3"/>
      <dgm:spPr/>
    </dgm:pt>
    <dgm:pt modelId="{E39B2804-071B-4A8F-9E75-AFA1EBAB7C23}" type="pres">
      <dgm:prSet presAssocID="{ED0E4E78-E48B-46B9-9E73-E53DB5958589}" presName="node" presStyleLbl="node1" presStyleIdx="3" presStyleCnt="4">
        <dgm:presLayoutVars>
          <dgm:bulletEnabled val="1"/>
        </dgm:presLayoutVars>
      </dgm:prSet>
      <dgm:spPr/>
    </dgm:pt>
  </dgm:ptLst>
  <dgm:cxnLst>
    <dgm:cxn modelId="{627EBC00-1B4D-4DFB-8303-BEBCFE45A84D}" type="presOf" srcId="{A3FE211B-0570-4F9F-B4A7-BA176CFCFDC4}" destId="{DF1417BE-C0CE-4022-963B-B8E9428F2665}" srcOrd="0" destOrd="0" presId="urn:microsoft.com/office/officeart/2005/8/layout/process5"/>
    <dgm:cxn modelId="{6F397304-DF2E-49E6-984D-945351100BBB}" type="presOf" srcId="{ED0E4E78-E48B-46B9-9E73-E53DB5958589}" destId="{E39B2804-071B-4A8F-9E75-AFA1EBAB7C23}" srcOrd="0" destOrd="0" presId="urn:microsoft.com/office/officeart/2005/8/layout/process5"/>
    <dgm:cxn modelId="{C45CFF09-4827-4D19-8F69-93FF11E627CC}" type="presOf" srcId="{E6E78472-6A51-4192-8F4B-B6ED0C41CE31}" destId="{D8546320-3780-4237-8CA2-6E662C16E8A6}" srcOrd="1" destOrd="0" presId="urn:microsoft.com/office/officeart/2005/8/layout/process5"/>
    <dgm:cxn modelId="{E9EBF01C-415D-412F-B06A-E0F0A471AB9D}" type="presOf" srcId="{E6E78472-6A51-4192-8F4B-B6ED0C41CE31}" destId="{8A0A5AA4-5A97-4E11-AEE7-80D27E3C23D1}" srcOrd="0" destOrd="0" presId="urn:microsoft.com/office/officeart/2005/8/layout/process5"/>
    <dgm:cxn modelId="{3606034C-D485-4CAA-BAC1-A9BAE74D165D}" srcId="{CD89EEB8-D762-4E3E-AB97-7E21DDBEC72E}" destId="{ED0E4E78-E48B-46B9-9E73-E53DB5958589}" srcOrd="3" destOrd="0" parTransId="{0A13D7B7-1C0A-43BC-89B8-7EB6612ACD30}" sibTransId="{96B1F6B9-A512-462A-9C75-A52D9B6ECD1D}"/>
    <dgm:cxn modelId="{AED3F654-FB89-4E59-9624-A4B37BB73305}" type="presOf" srcId="{FC07A6BB-B5FC-40C7-AA3C-98F1EFE86661}" destId="{02734565-5B88-4B19-833D-C188484152E4}" srcOrd="0" destOrd="0" presId="urn:microsoft.com/office/officeart/2005/8/layout/process5"/>
    <dgm:cxn modelId="{EB2E1E7C-390A-4AB5-9F08-5832CF9F5679}" type="presOf" srcId="{CD89EEB8-D762-4E3E-AB97-7E21DDBEC72E}" destId="{A1CC0238-FD59-434C-8AA2-BB4B854F4832}" srcOrd="0" destOrd="0" presId="urn:microsoft.com/office/officeart/2005/8/layout/process5"/>
    <dgm:cxn modelId="{D1A759A9-BE97-4CE1-B80E-DF20D555FDD6}" srcId="{CD89EEB8-D762-4E3E-AB97-7E21DDBEC72E}" destId="{33C6FEDD-48FE-46DD-A42D-C0A8B1612231}" srcOrd="0" destOrd="0" parTransId="{F6CCA74E-B8F4-41B3-8AE9-052CFE442DB6}" sibTransId="{E6E78472-6A51-4192-8F4B-B6ED0C41CE31}"/>
    <dgm:cxn modelId="{68A069B8-4E29-4BBE-98F0-B766F04BB1A7}" srcId="{CD89EEB8-D762-4E3E-AB97-7E21DDBEC72E}" destId="{216B89B0-F453-49F0-8677-11E2734B56C0}" srcOrd="2" destOrd="0" parTransId="{F893115C-9F4C-469A-A21D-69201FBF4983}" sibTransId="{C440633E-C447-4B2F-AD17-0D3AD513975F}"/>
    <dgm:cxn modelId="{091A1ABD-7AB3-4DB8-A111-9EC51873FF3C}" srcId="{CD89EEB8-D762-4E3E-AB97-7E21DDBEC72E}" destId="{A3FE211B-0570-4F9F-B4A7-BA176CFCFDC4}" srcOrd="1" destOrd="0" parTransId="{B4AA6B5A-E587-46E2-90DA-950B63EA8B7E}" sibTransId="{FC07A6BB-B5FC-40C7-AA3C-98F1EFE86661}"/>
    <dgm:cxn modelId="{4361EABE-32CD-4863-86D3-E600EA2B683A}" type="presOf" srcId="{C440633E-C447-4B2F-AD17-0D3AD513975F}" destId="{633D1A4A-5901-4C92-BB86-272BBD030897}" srcOrd="0" destOrd="0" presId="urn:microsoft.com/office/officeart/2005/8/layout/process5"/>
    <dgm:cxn modelId="{C479A0CF-3627-4494-A4A6-79F98C9BDAF8}" type="presOf" srcId="{33C6FEDD-48FE-46DD-A42D-C0A8B1612231}" destId="{5D12347C-D517-4673-896E-8C586AD9211D}" srcOrd="0" destOrd="0" presId="urn:microsoft.com/office/officeart/2005/8/layout/process5"/>
    <dgm:cxn modelId="{ABACA2F3-5E28-4308-A04B-7906452DCB08}" type="presOf" srcId="{C440633E-C447-4B2F-AD17-0D3AD513975F}" destId="{1456F33D-2E4C-4AA6-9BDD-225F805FD653}" srcOrd="1" destOrd="0" presId="urn:microsoft.com/office/officeart/2005/8/layout/process5"/>
    <dgm:cxn modelId="{E55D56F4-36B2-4E3C-98AC-6FD45E235162}" type="presOf" srcId="{FC07A6BB-B5FC-40C7-AA3C-98F1EFE86661}" destId="{B1728B3A-0D64-4B60-AAF3-4595F813B929}" srcOrd="1" destOrd="0" presId="urn:microsoft.com/office/officeart/2005/8/layout/process5"/>
    <dgm:cxn modelId="{856267FE-D276-48EC-A959-1F6722582BFB}" type="presOf" srcId="{216B89B0-F453-49F0-8677-11E2734B56C0}" destId="{A91AF520-2752-43C6-96FF-96A6847D14A9}" srcOrd="0" destOrd="0" presId="urn:microsoft.com/office/officeart/2005/8/layout/process5"/>
    <dgm:cxn modelId="{0A621B4E-2E50-466E-A3D1-8074FEF19433}" type="presParOf" srcId="{A1CC0238-FD59-434C-8AA2-BB4B854F4832}" destId="{5D12347C-D517-4673-896E-8C586AD9211D}" srcOrd="0" destOrd="0" presId="urn:microsoft.com/office/officeart/2005/8/layout/process5"/>
    <dgm:cxn modelId="{9C599490-EE81-48A8-B38A-6BA8636B7AE1}" type="presParOf" srcId="{A1CC0238-FD59-434C-8AA2-BB4B854F4832}" destId="{8A0A5AA4-5A97-4E11-AEE7-80D27E3C23D1}" srcOrd="1" destOrd="0" presId="urn:microsoft.com/office/officeart/2005/8/layout/process5"/>
    <dgm:cxn modelId="{B4BA8722-B87B-4586-96FC-76E599272B36}" type="presParOf" srcId="{8A0A5AA4-5A97-4E11-AEE7-80D27E3C23D1}" destId="{D8546320-3780-4237-8CA2-6E662C16E8A6}" srcOrd="0" destOrd="0" presId="urn:microsoft.com/office/officeart/2005/8/layout/process5"/>
    <dgm:cxn modelId="{F8F7FC2F-BE21-47C2-8B85-F88408C7A0C6}" type="presParOf" srcId="{A1CC0238-FD59-434C-8AA2-BB4B854F4832}" destId="{DF1417BE-C0CE-4022-963B-B8E9428F2665}" srcOrd="2" destOrd="0" presId="urn:microsoft.com/office/officeart/2005/8/layout/process5"/>
    <dgm:cxn modelId="{BD531496-1BA2-44A3-9499-E809CCBA9B0A}" type="presParOf" srcId="{A1CC0238-FD59-434C-8AA2-BB4B854F4832}" destId="{02734565-5B88-4B19-833D-C188484152E4}" srcOrd="3" destOrd="0" presId="urn:microsoft.com/office/officeart/2005/8/layout/process5"/>
    <dgm:cxn modelId="{AA123C55-7743-4315-859D-CECF7BC135AD}" type="presParOf" srcId="{02734565-5B88-4B19-833D-C188484152E4}" destId="{B1728B3A-0D64-4B60-AAF3-4595F813B929}" srcOrd="0" destOrd="0" presId="urn:microsoft.com/office/officeart/2005/8/layout/process5"/>
    <dgm:cxn modelId="{6DA1656B-7A10-429B-8309-A754A27DE1B6}" type="presParOf" srcId="{A1CC0238-FD59-434C-8AA2-BB4B854F4832}" destId="{A91AF520-2752-43C6-96FF-96A6847D14A9}" srcOrd="4" destOrd="0" presId="urn:microsoft.com/office/officeart/2005/8/layout/process5"/>
    <dgm:cxn modelId="{7C8D3A04-2F3A-4315-B00E-5426E9C4AE53}" type="presParOf" srcId="{A1CC0238-FD59-434C-8AA2-BB4B854F4832}" destId="{633D1A4A-5901-4C92-BB86-272BBD030897}" srcOrd="5" destOrd="0" presId="urn:microsoft.com/office/officeart/2005/8/layout/process5"/>
    <dgm:cxn modelId="{C6F3E9FE-599A-4B92-8626-BE79C45F8460}" type="presParOf" srcId="{633D1A4A-5901-4C92-BB86-272BBD030897}" destId="{1456F33D-2E4C-4AA6-9BDD-225F805FD653}" srcOrd="0" destOrd="0" presId="urn:microsoft.com/office/officeart/2005/8/layout/process5"/>
    <dgm:cxn modelId="{61E6897D-C81B-412D-9ACE-AE576C7C0176}" type="presParOf" srcId="{A1CC0238-FD59-434C-8AA2-BB4B854F4832}" destId="{E39B2804-071B-4A8F-9E75-AFA1EBAB7C23}"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17CDE0-5673-45A8-AF33-C12C85E3E2FE}">
      <dsp:nvSpPr>
        <dsp:cNvPr id="0" name=""/>
        <dsp:cNvSpPr/>
      </dsp:nvSpPr>
      <dsp:spPr>
        <a:xfrm>
          <a:off x="134975" y="2387"/>
          <a:ext cx="9409308" cy="1221155"/>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Persistent failure to meet a child’s basic physical &amp;/or psychological needs</a:t>
          </a:r>
          <a:r>
            <a:rPr lang="en-GB" sz="2400" kern="1200" dirty="0">
              <a:solidFill>
                <a:schemeClr val="tx1"/>
              </a:solidFill>
            </a:rPr>
            <a:t>,</a:t>
          </a:r>
        </a:p>
      </dsp:txBody>
      <dsp:txXfrm>
        <a:off x="170741" y="38153"/>
        <a:ext cx="9337776" cy="1149623"/>
      </dsp:txXfrm>
    </dsp:sp>
    <dsp:sp modelId="{FE0C7537-D516-4714-855A-0A1F26BA0C81}">
      <dsp:nvSpPr>
        <dsp:cNvPr id="0" name=""/>
        <dsp:cNvSpPr/>
      </dsp:nvSpPr>
      <dsp:spPr>
        <a:xfrm rot="5400000">
          <a:off x="4610663" y="1254071"/>
          <a:ext cx="457933" cy="549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1299864"/>
        <a:ext cx="329711" cy="320553"/>
      </dsp:txXfrm>
    </dsp:sp>
    <dsp:sp modelId="{8A6F1130-F472-496F-9CA5-33DE775BD8AF}">
      <dsp:nvSpPr>
        <dsp:cNvPr id="0" name=""/>
        <dsp:cNvSpPr/>
      </dsp:nvSpPr>
      <dsp:spPr>
        <a:xfrm>
          <a:off x="0" y="1834120"/>
          <a:ext cx="9679260" cy="122115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likely to result in the serious impairment of the child’s health or development.</a:t>
          </a:r>
        </a:p>
      </dsp:txBody>
      <dsp:txXfrm>
        <a:off x="35766" y="1869886"/>
        <a:ext cx="9607728" cy="1149623"/>
      </dsp:txXfrm>
    </dsp:sp>
    <dsp:sp modelId="{7F016BEB-4749-4172-B5E5-33A7F313ECA4}">
      <dsp:nvSpPr>
        <dsp:cNvPr id="0" name=""/>
        <dsp:cNvSpPr/>
      </dsp:nvSpPr>
      <dsp:spPr>
        <a:xfrm rot="5400000">
          <a:off x="4610663" y="3085805"/>
          <a:ext cx="457933" cy="549519"/>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GB" sz="2200" kern="1200"/>
        </a:p>
      </dsp:txBody>
      <dsp:txXfrm rot="-5400000">
        <a:off x="4674774" y="3131598"/>
        <a:ext cx="329711" cy="320553"/>
      </dsp:txXfrm>
    </dsp:sp>
    <dsp:sp modelId="{C2AB0209-D7A6-4973-8BB0-40E6D2DD16FD}">
      <dsp:nvSpPr>
        <dsp:cNvPr id="0" name=""/>
        <dsp:cNvSpPr/>
      </dsp:nvSpPr>
      <dsp:spPr>
        <a:xfrm>
          <a:off x="1576041" y="3665854"/>
          <a:ext cx="6527177" cy="1221155"/>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Neglect may occur during pregnancy as a result of maternal substance abuse</a:t>
          </a:r>
        </a:p>
      </dsp:txBody>
      <dsp:txXfrm>
        <a:off x="1611807" y="3701620"/>
        <a:ext cx="6455645" cy="11496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43235-2F90-46BF-9676-22F5D66394D4}">
      <dsp:nvSpPr>
        <dsp:cNvPr id="0" name=""/>
        <dsp:cNvSpPr/>
      </dsp:nvSpPr>
      <dsp:spPr>
        <a:xfrm>
          <a:off x="4549" y="323158"/>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Hitting</a:t>
          </a:r>
        </a:p>
      </dsp:txBody>
      <dsp:txXfrm>
        <a:off x="39502" y="358111"/>
        <a:ext cx="1919063" cy="1123475"/>
      </dsp:txXfrm>
    </dsp:sp>
    <dsp:sp modelId="{69586C6A-C832-4744-BA51-6348192CC2CE}">
      <dsp:nvSpPr>
        <dsp:cNvPr id="0" name=""/>
        <dsp:cNvSpPr/>
      </dsp:nvSpPr>
      <dsp:spPr>
        <a:xfrm>
          <a:off x="2168547"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168547" y="771870"/>
        <a:ext cx="295163" cy="295958"/>
      </dsp:txXfrm>
    </dsp:sp>
    <dsp:sp modelId="{ECB076AF-5B53-4165-A1E9-C65893829CD5}">
      <dsp:nvSpPr>
        <dsp:cNvPr id="0" name=""/>
        <dsp:cNvSpPr/>
      </dsp:nvSpPr>
      <dsp:spPr>
        <a:xfrm>
          <a:off x="2789106" y="323158"/>
          <a:ext cx="1988969" cy="11933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Shaking</a:t>
          </a:r>
        </a:p>
      </dsp:txBody>
      <dsp:txXfrm>
        <a:off x="2824059" y="358111"/>
        <a:ext cx="1919063" cy="1123475"/>
      </dsp:txXfrm>
    </dsp:sp>
    <dsp:sp modelId="{A71645A0-3A8C-4C33-AECC-9EAEA72F9088}">
      <dsp:nvSpPr>
        <dsp:cNvPr id="0" name=""/>
        <dsp:cNvSpPr/>
      </dsp:nvSpPr>
      <dsp:spPr>
        <a:xfrm>
          <a:off x="4953104"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4953104" y="771870"/>
        <a:ext cx="295163" cy="295958"/>
      </dsp:txXfrm>
    </dsp:sp>
    <dsp:sp modelId="{5F4A54AC-BF68-4B58-9AC9-0816FF712205}">
      <dsp:nvSpPr>
        <dsp:cNvPr id="0" name=""/>
        <dsp:cNvSpPr/>
      </dsp:nvSpPr>
      <dsp:spPr>
        <a:xfrm>
          <a:off x="5573663" y="323158"/>
          <a:ext cx="1988969" cy="11933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Throwing </a:t>
          </a:r>
        </a:p>
      </dsp:txBody>
      <dsp:txXfrm>
        <a:off x="5608616" y="358111"/>
        <a:ext cx="1919063" cy="1123475"/>
      </dsp:txXfrm>
    </dsp:sp>
    <dsp:sp modelId="{C449C9BD-8631-4C6D-A491-63BF1B06227C}">
      <dsp:nvSpPr>
        <dsp:cNvPr id="0" name=""/>
        <dsp:cNvSpPr/>
      </dsp:nvSpPr>
      <dsp:spPr>
        <a:xfrm>
          <a:off x="7737662" y="673217"/>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737662" y="771870"/>
        <a:ext cx="295163" cy="295958"/>
      </dsp:txXfrm>
    </dsp:sp>
    <dsp:sp modelId="{DA065105-F06C-4386-9C3A-E76B1024EEA5}">
      <dsp:nvSpPr>
        <dsp:cNvPr id="0" name=""/>
        <dsp:cNvSpPr/>
      </dsp:nvSpPr>
      <dsp:spPr>
        <a:xfrm>
          <a:off x="8358220" y="323158"/>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Poisoning</a:t>
          </a:r>
        </a:p>
      </dsp:txBody>
      <dsp:txXfrm>
        <a:off x="8393173" y="358111"/>
        <a:ext cx="1919063" cy="1123475"/>
      </dsp:txXfrm>
    </dsp:sp>
    <dsp:sp modelId="{33331FE5-978D-4CDA-AED6-1A6406B8C257}">
      <dsp:nvSpPr>
        <dsp:cNvPr id="0" name=""/>
        <dsp:cNvSpPr/>
      </dsp:nvSpPr>
      <dsp:spPr>
        <a:xfrm rot="5400000">
          <a:off x="9066013" y="1794608"/>
          <a:ext cx="573383"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204726" y="1754549"/>
        <a:ext cx="295958" cy="425404"/>
      </dsp:txXfrm>
    </dsp:sp>
    <dsp:sp modelId="{60BB2444-C2BF-4C33-B473-AB105BC11FCC}">
      <dsp:nvSpPr>
        <dsp:cNvPr id="0" name=""/>
        <dsp:cNvSpPr/>
      </dsp:nvSpPr>
      <dsp:spPr>
        <a:xfrm>
          <a:off x="8358220" y="2598396"/>
          <a:ext cx="1988969" cy="119338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Burning or scalding</a:t>
          </a:r>
        </a:p>
      </dsp:txBody>
      <dsp:txXfrm>
        <a:off x="8393173" y="2633349"/>
        <a:ext cx="1919063" cy="1123475"/>
      </dsp:txXfrm>
    </dsp:sp>
    <dsp:sp modelId="{77B12CD7-8D22-4887-9915-CED221F2AC7D}">
      <dsp:nvSpPr>
        <dsp:cNvPr id="0" name=""/>
        <dsp:cNvSpPr/>
      </dsp:nvSpPr>
      <dsp:spPr>
        <a:xfrm rot="10800000">
          <a:off x="7761529"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7888027" y="3047107"/>
        <a:ext cx="295163" cy="295958"/>
      </dsp:txXfrm>
    </dsp:sp>
    <dsp:sp modelId="{F8536D34-D914-462D-BC6C-AD28C93D9DB8}">
      <dsp:nvSpPr>
        <dsp:cNvPr id="0" name=""/>
        <dsp:cNvSpPr/>
      </dsp:nvSpPr>
      <dsp:spPr>
        <a:xfrm>
          <a:off x="5573663" y="2598396"/>
          <a:ext cx="1988969" cy="1193381"/>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Drowning</a:t>
          </a:r>
        </a:p>
      </dsp:txBody>
      <dsp:txXfrm>
        <a:off x="5608616" y="2633349"/>
        <a:ext cx="1919063" cy="1123475"/>
      </dsp:txXfrm>
    </dsp:sp>
    <dsp:sp modelId="{2BCF013A-32BD-44A9-AA24-8B97385E3FBB}">
      <dsp:nvSpPr>
        <dsp:cNvPr id="0" name=""/>
        <dsp:cNvSpPr/>
      </dsp:nvSpPr>
      <dsp:spPr>
        <a:xfrm rot="10800000">
          <a:off x="4976972"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5103470" y="3047107"/>
        <a:ext cx="295163" cy="295958"/>
      </dsp:txXfrm>
    </dsp:sp>
    <dsp:sp modelId="{038264CD-7B1B-49CD-9A0C-543E61F2F435}">
      <dsp:nvSpPr>
        <dsp:cNvPr id="0" name=""/>
        <dsp:cNvSpPr/>
      </dsp:nvSpPr>
      <dsp:spPr>
        <a:xfrm>
          <a:off x="2789106" y="2598396"/>
          <a:ext cx="1988969" cy="1193381"/>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Suffocation</a:t>
          </a:r>
        </a:p>
      </dsp:txBody>
      <dsp:txXfrm>
        <a:off x="2824059" y="2633349"/>
        <a:ext cx="1919063" cy="1123475"/>
      </dsp:txXfrm>
    </dsp:sp>
    <dsp:sp modelId="{934B0023-C6A7-4CE2-A644-B5EC3B063631}">
      <dsp:nvSpPr>
        <dsp:cNvPr id="0" name=""/>
        <dsp:cNvSpPr/>
      </dsp:nvSpPr>
      <dsp:spPr>
        <a:xfrm rot="10800000">
          <a:off x="2192415" y="2948454"/>
          <a:ext cx="421661" cy="49326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10800000">
        <a:off x="2318913" y="3047107"/>
        <a:ext cx="295163" cy="295958"/>
      </dsp:txXfrm>
    </dsp:sp>
    <dsp:sp modelId="{2096B7F5-7648-489C-95CC-1FDEE7134009}">
      <dsp:nvSpPr>
        <dsp:cNvPr id="0" name=""/>
        <dsp:cNvSpPr/>
      </dsp:nvSpPr>
      <dsp:spPr>
        <a:xfrm>
          <a:off x="4549" y="2312127"/>
          <a:ext cx="1988969" cy="1765918"/>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 otherwise causing physical harm</a:t>
          </a:r>
        </a:p>
      </dsp:txBody>
      <dsp:txXfrm>
        <a:off x="56271" y="2363849"/>
        <a:ext cx="1885525" cy="1662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3ECB95-1A6D-43D0-B00E-7D9233BEF003}">
      <dsp:nvSpPr>
        <dsp:cNvPr id="0" name=""/>
        <dsp:cNvSpPr/>
      </dsp:nvSpPr>
      <dsp:spPr>
        <a:xfrm>
          <a:off x="15584" y="2623"/>
          <a:ext cx="10270629" cy="1414344"/>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S58 </a:t>
          </a:r>
          <a:r>
            <a:rPr lang="en-GB" sz="2400" kern="1200" dirty="0">
              <a:solidFill>
                <a:schemeClr val="tx1"/>
              </a:solidFill>
            </a:rPr>
            <a:t>of the </a:t>
          </a:r>
          <a:r>
            <a:rPr lang="en-GB" sz="2400" b="1" kern="1200" dirty="0">
              <a:solidFill>
                <a:schemeClr val="tx1"/>
              </a:solidFill>
            </a:rPr>
            <a:t>Children Act 2004 </a:t>
          </a:r>
          <a:r>
            <a:rPr lang="en-GB" sz="2400" kern="1200" dirty="0">
              <a:solidFill>
                <a:schemeClr val="tx1"/>
              </a:solidFill>
            </a:rPr>
            <a:t>outlines the defence of reasonable punishment or lawful chastisement for those who have parental responsibility for a child</a:t>
          </a:r>
        </a:p>
      </dsp:txBody>
      <dsp:txXfrm>
        <a:off x="57009" y="44048"/>
        <a:ext cx="10187779" cy="1331494"/>
      </dsp:txXfrm>
    </dsp:sp>
    <dsp:sp modelId="{BC982A0D-41A6-495F-9AE5-3293B17C9FF5}">
      <dsp:nvSpPr>
        <dsp:cNvPr id="0" name=""/>
        <dsp:cNvSpPr/>
      </dsp:nvSpPr>
      <dsp:spPr>
        <a:xfrm rot="5400000">
          <a:off x="4885709" y="1452326"/>
          <a:ext cx="530379" cy="6364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1505363"/>
        <a:ext cx="381872" cy="371265"/>
      </dsp:txXfrm>
    </dsp:sp>
    <dsp:sp modelId="{1246D13B-6630-4148-8465-25579521EC7A}">
      <dsp:nvSpPr>
        <dsp:cNvPr id="0" name=""/>
        <dsp:cNvSpPr/>
      </dsp:nvSpPr>
      <dsp:spPr>
        <a:xfrm>
          <a:off x="3706316" y="2124140"/>
          <a:ext cx="2889166" cy="60627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BUT</a:t>
          </a:r>
        </a:p>
      </dsp:txBody>
      <dsp:txXfrm>
        <a:off x="3724073" y="2141897"/>
        <a:ext cx="2853652" cy="570758"/>
      </dsp:txXfrm>
    </dsp:sp>
    <dsp:sp modelId="{25EDB5D4-6C9C-41D6-AFAE-FDD8415F10B4}">
      <dsp:nvSpPr>
        <dsp:cNvPr id="0" name=""/>
        <dsp:cNvSpPr/>
      </dsp:nvSpPr>
      <dsp:spPr>
        <a:xfrm rot="5400000">
          <a:off x="4885709" y="2765771"/>
          <a:ext cx="530379" cy="636454"/>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4959963" y="2818808"/>
        <a:ext cx="381872" cy="371265"/>
      </dsp:txXfrm>
    </dsp:sp>
    <dsp:sp modelId="{3E102EA2-5DEE-4CEB-9E21-D843002E72DA}">
      <dsp:nvSpPr>
        <dsp:cNvPr id="0" name=""/>
        <dsp:cNvSpPr/>
      </dsp:nvSpPr>
      <dsp:spPr>
        <a:xfrm>
          <a:off x="1145193" y="3437585"/>
          <a:ext cx="8011412" cy="139213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From 21</a:t>
          </a:r>
          <a:r>
            <a:rPr lang="en-GB" sz="2800" kern="1200" baseline="30000" dirty="0">
              <a:solidFill>
                <a:schemeClr val="tx1"/>
              </a:solidFill>
            </a:rPr>
            <a:t>st</a:t>
          </a:r>
          <a:r>
            <a:rPr lang="en-GB" sz="2800" kern="1200" dirty="0">
              <a:solidFill>
                <a:schemeClr val="tx1"/>
              </a:solidFill>
            </a:rPr>
            <a:t> March 2022, physically punishing children will be illegal in Wales</a:t>
          </a:r>
        </a:p>
      </dsp:txBody>
      <dsp:txXfrm>
        <a:off x="1185967" y="3478359"/>
        <a:ext cx="7929864" cy="1310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483D5-3388-42D6-BA28-29A8CC8DE5CB}">
      <dsp:nvSpPr>
        <dsp:cNvPr id="0" name=""/>
        <dsp:cNvSpPr/>
      </dsp:nvSpPr>
      <dsp:spPr>
        <a:xfrm>
          <a:off x="1567" y="0"/>
          <a:ext cx="3992562" cy="4785782"/>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GB" sz="4500" kern="1200"/>
        </a:p>
      </dsp:txBody>
      <dsp:txXfrm rot="16200000">
        <a:off x="-1561347" y="1562914"/>
        <a:ext cx="3924342" cy="798512"/>
      </dsp:txXfrm>
    </dsp:sp>
    <dsp:sp modelId="{8EE6CB6C-5AFE-4E2A-827A-6F4A743DFEB7}">
      <dsp:nvSpPr>
        <dsp:cNvPr id="0" name=""/>
        <dsp:cNvSpPr/>
      </dsp:nvSpPr>
      <dsp:spPr>
        <a:xfrm>
          <a:off x="800080"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The involvement of children in sexual activity of any kind</a:t>
          </a:r>
        </a:p>
      </dsp:txBody>
      <dsp:txXfrm>
        <a:off x="800080" y="0"/>
        <a:ext cx="2974459" cy="4785782"/>
      </dsp:txXfrm>
    </dsp:sp>
    <dsp:sp modelId="{81871C48-515D-4ACA-8839-06E89C2EDEF7}">
      <dsp:nvSpPr>
        <dsp:cNvPr id="0" name=""/>
        <dsp:cNvSpPr/>
      </dsp:nvSpPr>
      <dsp:spPr>
        <a:xfrm>
          <a:off x="4064000" y="0"/>
          <a:ext cx="3992562" cy="4785782"/>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54305" rIns="200025" bIns="0" numCol="1" spcCol="1270" anchor="t" anchorCtr="0">
          <a:noAutofit/>
        </a:bodyPr>
        <a:lstStyle/>
        <a:p>
          <a:pPr marL="0" lvl="0" indent="0" algn="r" defTabSz="2000250">
            <a:lnSpc>
              <a:spcPct val="90000"/>
            </a:lnSpc>
            <a:spcBef>
              <a:spcPct val="0"/>
            </a:spcBef>
            <a:spcAft>
              <a:spcPct val="35000"/>
            </a:spcAft>
            <a:buNone/>
          </a:pPr>
          <a:endParaRPr lang="en-GB" sz="4500" kern="1200"/>
        </a:p>
      </dsp:txBody>
      <dsp:txXfrm rot="16200000">
        <a:off x="2501085" y="1562914"/>
        <a:ext cx="3924342" cy="798512"/>
      </dsp:txXfrm>
    </dsp:sp>
    <dsp:sp modelId="{A1D6682D-6356-4DC8-9052-DD812223495D}">
      <dsp:nvSpPr>
        <dsp:cNvPr id="0" name=""/>
        <dsp:cNvSpPr/>
      </dsp:nvSpPr>
      <dsp:spPr>
        <a:xfrm rot="5400000">
          <a:off x="3802002" y="3805237"/>
          <a:ext cx="703659" cy="598884"/>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BF528C6-BF08-4D5F-8E8B-6E55B4B215FD}">
      <dsp:nvSpPr>
        <dsp:cNvPr id="0" name=""/>
        <dsp:cNvSpPr/>
      </dsp:nvSpPr>
      <dsp:spPr>
        <a:xfrm>
          <a:off x="4862512" y="0"/>
          <a:ext cx="2974459" cy="47857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It may involve physical contact such as penetrative or non penetrative acts or non contact activities such as showing them pornographic images etc</a:t>
          </a:r>
        </a:p>
      </dsp:txBody>
      <dsp:txXfrm>
        <a:off x="4862512" y="0"/>
        <a:ext cx="2974459" cy="4785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E2BE5C-D66F-4DD6-B963-66CAF027A8D1}">
      <dsp:nvSpPr>
        <dsp:cNvPr id="0" name=""/>
        <dsp:cNvSpPr/>
      </dsp:nvSpPr>
      <dsp:spPr>
        <a:xfrm>
          <a:off x="0" y="0"/>
          <a:ext cx="6908800" cy="2057400"/>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chemeClr val="tx1"/>
              </a:solidFill>
            </a:rPr>
            <a:t>Causing or allowing the death or to suffer serious physical harm of a child or vulnerable adult</a:t>
          </a:r>
        </a:p>
      </dsp:txBody>
      <dsp:txXfrm>
        <a:off x="60259" y="60259"/>
        <a:ext cx="4782316" cy="1936882"/>
      </dsp:txXfrm>
    </dsp:sp>
    <dsp:sp modelId="{D2A5FAEA-13AA-4E50-903C-03F821C7F0E2}">
      <dsp:nvSpPr>
        <dsp:cNvPr id="0" name=""/>
        <dsp:cNvSpPr/>
      </dsp:nvSpPr>
      <dsp:spPr>
        <a:xfrm>
          <a:off x="1219199" y="2514599"/>
          <a:ext cx="6908800" cy="2057400"/>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Why do you think this was introduced?</a:t>
          </a:r>
        </a:p>
      </dsp:txBody>
      <dsp:txXfrm>
        <a:off x="1279458" y="2574858"/>
        <a:ext cx="4231772" cy="1936882"/>
      </dsp:txXfrm>
    </dsp:sp>
    <dsp:sp modelId="{F53200D8-BDBB-40E8-A674-567646A041AD}">
      <dsp:nvSpPr>
        <dsp:cNvPr id="0" name=""/>
        <dsp:cNvSpPr/>
      </dsp:nvSpPr>
      <dsp:spPr>
        <a:xfrm>
          <a:off x="5571490" y="1617344"/>
          <a:ext cx="1337310" cy="1337310"/>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872385" y="1617344"/>
        <a:ext cx="735520" cy="10063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31103-F914-4B48-A7FD-FDD4DE5B6F7C}">
      <dsp:nvSpPr>
        <dsp:cNvPr id="0" name=""/>
        <dsp:cNvSpPr/>
      </dsp:nvSpPr>
      <dsp:spPr>
        <a:xfrm>
          <a:off x="955117" y="3091"/>
          <a:ext cx="4695648" cy="22216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Where a constable has reasonable cause to believe that a child would otherwise be </a:t>
          </a:r>
          <a:r>
            <a:rPr lang="en-GB" sz="2800" b="1" kern="1200" dirty="0">
              <a:solidFill>
                <a:schemeClr val="tx1"/>
              </a:solidFill>
            </a:rPr>
            <a:t>likely to suffer </a:t>
          </a:r>
          <a:r>
            <a:rPr lang="en-GB" sz="2800" b="1" u="sng" kern="1200" dirty="0">
              <a:solidFill>
                <a:schemeClr val="tx1"/>
              </a:solidFill>
            </a:rPr>
            <a:t>significant harm</a:t>
          </a:r>
          <a:r>
            <a:rPr lang="en-GB" sz="2800" u="sng" kern="1200" dirty="0">
              <a:solidFill>
                <a:schemeClr val="tx1"/>
              </a:solidFill>
            </a:rPr>
            <a:t> </a:t>
          </a:r>
          <a:r>
            <a:rPr lang="en-GB" sz="2800" kern="1200" dirty="0">
              <a:solidFill>
                <a:schemeClr val="tx1"/>
              </a:solidFill>
            </a:rPr>
            <a:t>they may:</a:t>
          </a:r>
        </a:p>
      </dsp:txBody>
      <dsp:txXfrm>
        <a:off x="955117" y="3091"/>
        <a:ext cx="4695648" cy="2221600"/>
      </dsp:txXfrm>
    </dsp:sp>
    <dsp:sp modelId="{87DD15B5-3A5D-4C8B-B5D7-92447AD91587}">
      <dsp:nvSpPr>
        <dsp:cNvPr id="0" name=""/>
        <dsp:cNvSpPr/>
      </dsp:nvSpPr>
      <dsp:spPr>
        <a:xfrm>
          <a:off x="6021032" y="3091"/>
          <a:ext cx="4853900" cy="2221600"/>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Remove the child to suitable accommodation &amp; keep them there </a:t>
          </a:r>
          <a:r>
            <a:rPr lang="en-GB" sz="2800" b="1" kern="1200" dirty="0">
              <a:solidFill>
                <a:schemeClr val="tx1"/>
              </a:solidFill>
            </a:rPr>
            <a:t>OR</a:t>
          </a:r>
        </a:p>
      </dsp:txBody>
      <dsp:txXfrm>
        <a:off x="6021032" y="3091"/>
        <a:ext cx="4853900" cy="2221600"/>
      </dsp:txXfrm>
    </dsp:sp>
    <dsp:sp modelId="{9A724A26-AB60-4518-92DB-CCD949FD40D8}">
      <dsp:nvSpPr>
        <dsp:cNvPr id="0" name=""/>
        <dsp:cNvSpPr/>
      </dsp:nvSpPr>
      <dsp:spPr>
        <a:xfrm>
          <a:off x="2758723" y="2594958"/>
          <a:ext cx="6312602" cy="222160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Take such steps as are reasonable to ensure that the child’s removal from any hospital or any other place, in which they are then being accommodated, is prevented</a:t>
          </a:r>
        </a:p>
      </dsp:txBody>
      <dsp:txXfrm>
        <a:off x="2758723" y="2594958"/>
        <a:ext cx="6312602" cy="2221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0A286-8DA7-4C7B-B14C-CAB43086BCDE}">
      <dsp:nvSpPr>
        <dsp:cNvPr id="0" name=""/>
        <dsp:cNvSpPr/>
      </dsp:nvSpPr>
      <dsp:spPr>
        <a:xfrm>
          <a:off x="824" y="557405"/>
          <a:ext cx="3549578" cy="4259494"/>
        </a:xfrm>
        <a:prstGeom prst="roundRect">
          <a:avLst>
            <a:gd name="adj" fmla="val 5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1390609" y="1948840"/>
        <a:ext cx="3492785" cy="709915"/>
      </dsp:txXfrm>
    </dsp:sp>
    <dsp:sp modelId="{DFAB427D-38F3-4376-96ED-7D6ADDE0A9C7}">
      <dsp:nvSpPr>
        <dsp:cNvPr id="0" name=""/>
        <dsp:cNvSpPr/>
      </dsp:nvSpPr>
      <dsp:spPr>
        <a:xfrm>
          <a:off x="710740" y="557405"/>
          <a:ext cx="2644436" cy="4259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The term ‘significant harm’ refers to harm which is affecting or would affect the child’s physical or psychological development</a:t>
          </a:r>
        </a:p>
      </dsp:txBody>
      <dsp:txXfrm>
        <a:off x="710740" y="557405"/>
        <a:ext cx="2644436" cy="4259494"/>
      </dsp:txXfrm>
    </dsp:sp>
    <dsp:sp modelId="{23F41CF2-D60B-47A2-A8A4-28FFBE02DF4D}">
      <dsp:nvSpPr>
        <dsp:cNvPr id="0" name=""/>
        <dsp:cNvSpPr/>
      </dsp:nvSpPr>
      <dsp:spPr>
        <a:xfrm>
          <a:off x="3674638" y="557405"/>
          <a:ext cx="3549578" cy="4259494"/>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2283203" y="1948840"/>
        <a:ext cx="3492785" cy="709915"/>
      </dsp:txXfrm>
    </dsp:sp>
    <dsp:sp modelId="{3D8E90CC-7BCD-472B-8CC3-C476605069F2}">
      <dsp:nvSpPr>
        <dsp:cNvPr id="0" name=""/>
        <dsp:cNvSpPr/>
      </dsp:nvSpPr>
      <dsp:spPr>
        <a:xfrm rot="5400000">
          <a:off x="3379441" y="3942214"/>
          <a:ext cx="625890" cy="532436"/>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C66BC79-548F-44CC-B5EC-9F5B673D2AF9}">
      <dsp:nvSpPr>
        <dsp:cNvPr id="0" name=""/>
        <dsp:cNvSpPr/>
      </dsp:nvSpPr>
      <dsp:spPr>
        <a:xfrm>
          <a:off x="4384554" y="557405"/>
          <a:ext cx="2644436" cy="4259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It includes impairment suffered from seeing or hearing the ill treatment of another</a:t>
          </a:r>
        </a:p>
      </dsp:txBody>
      <dsp:txXfrm>
        <a:off x="4384554" y="557405"/>
        <a:ext cx="2644436" cy="4259494"/>
      </dsp:txXfrm>
    </dsp:sp>
    <dsp:sp modelId="{312A1FFA-E6B3-4F4F-BCFE-C47687ED4C06}">
      <dsp:nvSpPr>
        <dsp:cNvPr id="0" name=""/>
        <dsp:cNvSpPr/>
      </dsp:nvSpPr>
      <dsp:spPr>
        <a:xfrm>
          <a:off x="7348452" y="557405"/>
          <a:ext cx="3549578" cy="425949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37160" rIns="177800" bIns="0" numCol="1" spcCol="1270" anchor="t" anchorCtr="0">
          <a:noAutofit/>
        </a:bodyPr>
        <a:lstStyle/>
        <a:p>
          <a:pPr marL="0" lvl="0" indent="0" algn="r" defTabSz="1778000">
            <a:lnSpc>
              <a:spcPct val="90000"/>
            </a:lnSpc>
            <a:spcBef>
              <a:spcPct val="0"/>
            </a:spcBef>
            <a:spcAft>
              <a:spcPct val="35000"/>
            </a:spcAft>
            <a:buNone/>
          </a:pPr>
          <a:endParaRPr lang="en-GB" sz="4000" kern="1200"/>
        </a:p>
      </dsp:txBody>
      <dsp:txXfrm rot="16200000">
        <a:off x="5957017" y="1948840"/>
        <a:ext cx="3492785" cy="709915"/>
      </dsp:txXfrm>
    </dsp:sp>
    <dsp:sp modelId="{96D5D889-6251-4220-AB63-056FA9603CC4}">
      <dsp:nvSpPr>
        <dsp:cNvPr id="0" name=""/>
        <dsp:cNvSpPr/>
      </dsp:nvSpPr>
      <dsp:spPr>
        <a:xfrm rot="5400000">
          <a:off x="7053255" y="3942214"/>
          <a:ext cx="625890" cy="532436"/>
        </a:xfrm>
        <a:prstGeom prst="flowChartExtract">
          <a:avLst/>
        </a:prstGeom>
        <a:solidFill>
          <a:schemeClr val="accent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2BCBC1CE-570A-473B-A5E1-B1A3920BD87C}">
      <dsp:nvSpPr>
        <dsp:cNvPr id="0" name=""/>
        <dsp:cNvSpPr/>
      </dsp:nvSpPr>
      <dsp:spPr>
        <a:xfrm>
          <a:off x="8058368" y="557405"/>
          <a:ext cx="2644436" cy="425949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9154" rIns="0" bIns="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rPr>
            <a:t>Sometimes a single traumatic event may constitute </a:t>
          </a:r>
          <a:r>
            <a:rPr lang="en-GB" sz="2600" b="1" kern="1200" dirty="0">
              <a:solidFill>
                <a:schemeClr val="tx1"/>
              </a:solidFill>
            </a:rPr>
            <a:t>significant harm</a:t>
          </a:r>
          <a:r>
            <a:rPr lang="en-GB" sz="2600" kern="1200" dirty="0">
              <a:solidFill>
                <a:schemeClr val="tx1"/>
              </a:solidFill>
            </a:rPr>
            <a:t>, however it is more often a compilation of events which interrupt, change or damage the child’s development</a:t>
          </a:r>
        </a:p>
      </dsp:txBody>
      <dsp:txXfrm>
        <a:off x="8058368" y="557405"/>
        <a:ext cx="2644436" cy="42594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3F179-D0B2-4745-AD42-93B4E692CD7A}">
      <dsp:nvSpPr>
        <dsp:cNvPr id="0" name=""/>
        <dsp:cNvSpPr/>
      </dsp:nvSpPr>
      <dsp:spPr>
        <a:xfrm>
          <a:off x="613311" y="972"/>
          <a:ext cx="2456565"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family context</a:t>
          </a:r>
        </a:p>
      </dsp:txBody>
      <dsp:txXfrm>
        <a:off x="613311" y="972"/>
        <a:ext cx="2456565" cy="1603066"/>
      </dsp:txXfrm>
    </dsp:sp>
    <dsp:sp modelId="{E4D7A07F-5AC8-4E8E-BB77-700D5666AA34}">
      <dsp:nvSpPr>
        <dsp:cNvPr id="0" name=""/>
        <dsp:cNvSpPr/>
      </dsp:nvSpPr>
      <dsp:spPr>
        <a:xfrm>
          <a:off x="3337055" y="972"/>
          <a:ext cx="3537086"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development within the context of their family &amp; wider social &amp; cultural environment</a:t>
          </a:r>
        </a:p>
      </dsp:txBody>
      <dsp:txXfrm>
        <a:off x="3337055" y="972"/>
        <a:ext cx="3537086" cy="1603066"/>
      </dsp:txXfrm>
    </dsp:sp>
    <dsp:sp modelId="{EE03D181-A678-4F1E-AD31-0DA49BCA41A4}">
      <dsp:nvSpPr>
        <dsp:cNvPr id="0" name=""/>
        <dsp:cNvSpPr/>
      </dsp:nvSpPr>
      <dsp:spPr>
        <a:xfrm>
          <a:off x="7141319" y="972"/>
          <a:ext cx="4555380" cy="160306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 special needs such as medical condition, communication difficulty or disability that may affect the child’s development &amp; care within the family</a:t>
          </a:r>
        </a:p>
      </dsp:txBody>
      <dsp:txXfrm>
        <a:off x="7141319" y="972"/>
        <a:ext cx="4555380" cy="1603066"/>
      </dsp:txXfrm>
    </dsp:sp>
    <dsp:sp modelId="{9C5F94D2-1AE9-4D78-85E1-0D89E9C94D9E}">
      <dsp:nvSpPr>
        <dsp:cNvPr id="0" name=""/>
        <dsp:cNvSpPr/>
      </dsp:nvSpPr>
      <dsp:spPr>
        <a:xfrm>
          <a:off x="695282" y="1834089"/>
          <a:ext cx="3395642"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nature of harm in terms of ill treatment or the failure to provide adequate care</a:t>
          </a:r>
        </a:p>
      </dsp:txBody>
      <dsp:txXfrm>
        <a:off x="695282" y="1834089"/>
        <a:ext cx="3395642" cy="1603066"/>
      </dsp:txXfrm>
    </dsp:sp>
    <dsp:sp modelId="{390368EF-7517-4D6D-99AF-80E19DFF4E97}">
      <dsp:nvSpPr>
        <dsp:cNvPr id="0" name=""/>
        <dsp:cNvSpPr/>
      </dsp:nvSpPr>
      <dsp:spPr>
        <a:xfrm>
          <a:off x="4570161" y="1852172"/>
          <a:ext cx="3127876"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impact on the child’s health &amp; development</a:t>
          </a:r>
        </a:p>
      </dsp:txBody>
      <dsp:txXfrm>
        <a:off x="4570161" y="1852172"/>
        <a:ext cx="3127876" cy="1603066"/>
      </dsp:txXfrm>
    </dsp:sp>
    <dsp:sp modelId="{3352CEB5-F31D-4D33-9F66-88454F977FDA}">
      <dsp:nvSpPr>
        <dsp:cNvPr id="0" name=""/>
        <dsp:cNvSpPr/>
      </dsp:nvSpPr>
      <dsp:spPr>
        <a:xfrm>
          <a:off x="8147430" y="1871216"/>
          <a:ext cx="3073025" cy="16030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adequacy of parental care</a:t>
          </a:r>
        </a:p>
      </dsp:txBody>
      <dsp:txXfrm>
        <a:off x="8147430" y="1871216"/>
        <a:ext cx="3073025" cy="16030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063CF4-2B54-40CE-A714-AAA5A0BE1FED}">
      <dsp:nvSpPr>
        <dsp:cNvPr id="0" name=""/>
        <dsp:cNvSpPr/>
      </dsp:nvSpPr>
      <dsp:spPr>
        <a:xfrm>
          <a:off x="8192" y="232355"/>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child’s safety</a:t>
          </a:r>
        </a:p>
      </dsp:txBody>
      <dsp:txXfrm>
        <a:off x="51226" y="275389"/>
        <a:ext cx="2362725" cy="1383207"/>
      </dsp:txXfrm>
    </dsp:sp>
    <dsp:sp modelId="{5F075663-8AEE-4AEC-9368-C5D7835F55D3}">
      <dsp:nvSpPr>
        <dsp:cNvPr id="0" name=""/>
        <dsp:cNvSpPr/>
      </dsp:nvSpPr>
      <dsp:spPr>
        <a:xfrm>
          <a:off x="2672479" y="663343"/>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672479" y="784803"/>
        <a:ext cx="363401" cy="364380"/>
      </dsp:txXfrm>
    </dsp:sp>
    <dsp:sp modelId="{D67B398C-027E-4A63-9E54-DA42DA1EAA2B}">
      <dsp:nvSpPr>
        <dsp:cNvPr id="0" name=""/>
        <dsp:cNvSpPr/>
      </dsp:nvSpPr>
      <dsp:spPr>
        <a:xfrm>
          <a:off x="3436503" y="232355"/>
          <a:ext cx="2448793" cy="1469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Observation &amp; recording of the child’s condition</a:t>
          </a:r>
        </a:p>
      </dsp:txBody>
      <dsp:txXfrm>
        <a:off x="3479537" y="275389"/>
        <a:ext cx="2362725" cy="1383207"/>
      </dsp:txXfrm>
    </dsp:sp>
    <dsp:sp modelId="{2E776E65-5C87-4F52-90DF-DD4ADB218CD9}">
      <dsp:nvSpPr>
        <dsp:cNvPr id="0" name=""/>
        <dsp:cNvSpPr/>
      </dsp:nvSpPr>
      <dsp:spPr>
        <a:xfrm>
          <a:off x="6100790" y="663343"/>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100790" y="784803"/>
        <a:ext cx="363401" cy="364380"/>
      </dsp:txXfrm>
    </dsp:sp>
    <dsp:sp modelId="{76CE8A42-E81A-4ECB-9486-F9C59A1A613A}">
      <dsp:nvSpPr>
        <dsp:cNvPr id="0" name=""/>
        <dsp:cNvSpPr/>
      </dsp:nvSpPr>
      <dsp:spPr>
        <a:xfrm>
          <a:off x="6864813" y="232355"/>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Immediate safeguarding of the child’s welfare</a:t>
          </a:r>
        </a:p>
      </dsp:txBody>
      <dsp:txXfrm>
        <a:off x="6907847" y="275389"/>
        <a:ext cx="2362725" cy="1383207"/>
      </dsp:txXfrm>
    </dsp:sp>
    <dsp:sp modelId="{AA1650BA-B7B9-4FEC-A488-A34AD51649D9}">
      <dsp:nvSpPr>
        <dsp:cNvPr id="0" name=""/>
        <dsp:cNvSpPr/>
      </dsp:nvSpPr>
      <dsp:spPr>
        <a:xfrm rot="5400000">
          <a:off x="7829638" y="1873046"/>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7907021" y="1917124"/>
        <a:ext cx="364380" cy="363401"/>
      </dsp:txXfrm>
    </dsp:sp>
    <dsp:sp modelId="{12B84104-EAD2-4427-913C-9FD1781E7698}">
      <dsp:nvSpPr>
        <dsp:cNvPr id="0" name=""/>
        <dsp:cNvSpPr/>
      </dsp:nvSpPr>
      <dsp:spPr>
        <a:xfrm>
          <a:off x="6864813" y="2681148"/>
          <a:ext cx="2448793" cy="146927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Having to ask questions</a:t>
          </a:r>
        </a:p>
      </dsp:txBody>
      <dsp:txXfrm>
        <a:off x="6907847" y="2724182"/>
        <a:ext cx="2362725" cy="1383207"/>
      </dsp:txXfrm>
    </dsp:sp>
    <dsp:sp modelId="{381BD49C-2673-4937-B69A-4C1BCDC04035}">
      <dsp:nvSpPr>
        <dsp:cNvPr id="0" name=""/>
        <dsp:cNvSpPr/>
      </dsp:nvSpPr>
      <dsp:spPr>
        <a:xfrm rot="10800000">
          <a:off x="6130175" y="3112136"/>
          <a:ext cx="519144" cy="60730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285918" y="3233596"/>
        <a:ext cx="363401" cy="364380"/>
      </dsp:txXfrm>
    </dsp:sp>
    <dsp:sp modelId="{3792C91D-7B9C-4C89-ADDD-80BD45DBD0B0}">
      <dsp:nvSpPr>
        <dsp:cNvPr id="0" name=""/>
        <dsp:cNvSpPr/>
      </dsp:nvSpPr>
      <dsp:spPr>
        <a:xfrm>
          <a:off x="3436503" y="2681148"/>
          <a:ext cx="2448793" cy="146927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other children could be at risk?</a:t>
          </a:r>
        </a:p>
      </dsp:txBody>
      <dsp:txXfrm>
        <a:off x="3479537" y="2724182"/>
        <a:ext cx="2362725" cy="13832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E6C7A-FE3A-4495-BE1E-96969D2B8F8E}">
      <dsp:nvSpPr>
        <dsp:cNvPr id="0" name=""/>
        <dsp:cNvSpPr/>
      </dsp:nvSpPr>
      <dsp:spPr>
        <a:xfrm>
          <a:off x="943972" y="0"/>
          <a:ext cx="8386636" cy="5328709"/>
        </a:xfrm>
        <a:prstGeom prst="rightArrow">
          <a:avLst/>
        </a:prstGeom>
        <a:solidFill>
          <a:schemeClr val="accent1"/>
        </a:solidFill>
        <a:ln>
          <a:solidFill>
            <a:schemeClr val="tx1"/>
          </a:solidFill>
        </a:ln>
        <a:effectLst/>
      </dsp:spPr>
      <dsp:style>
        <a:lnRef idx="0">
          <a:scrgbClr r="0" g="0" b="0"/>
        </a:lnRef>
        <a:fillRef idx="1">
          <a:scrgbClr r="0" g="0" b="0"/>
        </a:fillRef>
        <a:effectRef idx="0">
          <a:scrgbClr r="0" g="0" b="0"/>
        </a:effectRef>
        <a:fontRef idx="minor"/>
      </dsp:style>
    </dsp:sp>
    <dsp:sp modelId="{5E9B7196-B8EC-41DB-BE72-6DD3F35BCE58}">
      <dsp:nvSpPr>
        <dsp:cNvPr id="0" name=""/>
        <dsp:cNvSpPr/>
      </dsp:nvSpPr>
      <dsp:spPr>
        <a:xfrm>
          <a:off x="1130" y="1598612"/>
          <a:ext cx="3215886" cy="213148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S46</a:t>
          </a:r>
          <a:r>
            <a:rPr lang="en-GB" sz="2400" kern="1200" dirty="0">
              <a:solidFill>
                <a:schemeClr val="tx1"/>
              </a:solidFill>
            </a:rPr>
            <a:t> states that under no circumstances may a child be kept in police protection for more than 72 hours </a:t>
          </a:r>
        </a:p>
      </dsp:txBody>
      <dsp:txXfrm>
        <a:off x="105180" y="1702662"/>
        <a:ext cx="3007786" cy="1923383"/>
      </dsp:txXfrm>
    </dsp:sp>
    <dsp:sp modelId="{C3315DB7-5D0E-4245-933F-5049EDDE2630}">
      <dsp:nvSpPr>
        <dsp:cNvPr id="0" name=""/>
        <dsp:cNvSpPr/>
      </dsp:nvSpPr>
      <dsp:spPr>
        <a:xfrm>
          <a:off x="3684781" y="1598612"/>
          <a:ext cx="3215886" cy="2131483"/>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police station is not suitable medium to long term</a:t>
          </a:r>
        </a:p>
      </dsp:txBody>
      <dsp:txXfrm>
        <a:off x="3788831" y="1702662"/>
        <a:ext cx="3007786" cy="1923383"/>
      </dsp:txXfrm>
    </dsp:sp>
    <dsp:sp modelId="{BB5818A4-6B1C-473F-A6A6-029994808F24}">
      <dsp:nvSpPr>
        <dsp:cNvPr id="0" name=""/>
        <dsp:cNvSpPr/>
      </dsp:nvSpPr>
      <dsp:spPr>
        <a:xfrm>
          <a:off x="7368433" y="1598612"/>
          <a:ext cx="3215886" cy="2131483"/>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The Children Act </a:t>
          </a:r>
          <a:r>
            <a:rPr lang="en-GB" sz="2400" kern="1200" dirty="0">
              <a:solidFill>
                <a:schemeClr val="tx1"/>
              </a:solidFill>
            </a:rPr>
            <a:t>does not give a POE. </a:t>
          </a:r>
          <a:r>
            <a:rPr lang="en-GB" sz="2400" b="1" kern="1200" dirty="0">
              <a:solidFill>
                <a:schemeClr val="tx1"/>
              </a:solidFill>
            </a:rPr>
            <a:t>Consider S17 PACE </a:t>
          </a:r>
          <a:r>
            <a:rPr lang="en-GB" sz="2400" kern="1200" dirty="0">
              <a:solidFill>
                <a:schemeClr val="tx1"/>
              </a:solidFill>
            </a:rPr>
            <a:t>to enter &amp; search if necessary to save life &amp; limb</a:t>
          </a:r>
        </a:p>
      </dsp:txBody>
      <dsp:txXfrm>
        <a:off x="7472483" y="1702662"/>
        <a:ext cx="3007786" cy="19233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B69DCF-75AF-4C2E-BB74-A41C7CF14AE9}">
      <dsp:nvSpPr>
        <dsp:cNvPr id="0" name=""/>
        <dsp:cNvSpPr/>
      </dsp:nvSpPr>
      <dsp:spPr>
        <a:xfrm>
          <a:off x="0" y="2738064"/>
          <a:ext cx="7924799" cy="162326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Designated Officer</a:t>
          </a:r>
        </a:p>
      </dsp:txBody>
      <dsp:txXfrm>
        <a:off x="0" y="2738064"/>
        <a:ext cx="7924799" cy="876563"/>
      </dsp:txXfrm>
    </dsp:sp>
    <dsp:sp modelId="{8EAD8720-B8B5-4CD7-9058-983062066657}">
      <dsp:nvSpPr>
        <dsp:cNvPr id="0" name=""/>
        <dsp:cNvSpPr/>
      </dsp:nvSpPr>
      <dsp:spPr>
        <a:xfrm>
          <a:off x="0" y="3495511"/>
          <a:ext cx="7924799" cy="1006733"/>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Inspector rank or above. Takes an independent oversight of the circumstances in which the child has been taken into police protection</a:t>
          </a:r>
        </a:p>
      </dsp:txBody>
      <dsp:txXfrm>
        <a:off x="0" y="3495511"/>
        <a:ext cx="7924799" cy="1006733"/>
      </dsp:txXfrm>
    </dsp:sp>
    <dsp:sp modelId="{A9E8EEB2-FB4A-44EC-BF70-4677CD0BD9D3}">
      <dsp:nvSpPr>
        <dsp:cNvPr id="0" name=""/>
        <dsp:cNvSpPr/>
      </dsp:nvSpPr>
      <dsp:spPr>
        <a:xfrm rot="10800000">
          <a:off x="0" y="89696"/>
          <a:ext cx="7924799" cy="2763358"/>
        </a:xfrm>
        <a:prstGeom prst="upArrowCallou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solidFill>
                <a:schemeClr val="tx1"/>
              </a:solidFill>
            </a:rPr>
            <a:t>Investigating/Initiating Officer</a:t>
          </a:r>
        </a:p>
      </dsp:txBody>
      <dsp:txXfrm rot="-10800000">
        <a:off x="0" y="89696"/>
        <a:ext cx="7924799" cy="969938"/>
      </dsp:txXfrm>
    </dsp:sp>
    <dsp:sp modelId="{6A25FBFE-5458-40A9-996A-C024EFF082EB}">
      <dsp:nvSpPr>
        <dsp:cNvPr id="0" name=""/>
        <dsp:cNvSpPr/>
      </dsp:nvSpPr>
      <dsp:spPr>
        <a:xfrm>
          <a:off x="0" y="832910"/>
          <a:ext cx="7924799" cy="1103614"/>
        </a:xfrm>
        <a:prstGeom prst="rect">
          <a:avLst/>
        </a:prstGeom>
        <a:solidFill>
          <a:schemeClr val="accent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Takes child into police protection &amp; undertakes initial enquiries</a:t>
          </a:r>
        </a:p>
      </dsp:txBody>
      <dsp:txXfrm>
        <a:off x="0" y="832910"/>
        <a:ext cx="7924799" cy="11036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48E3E-FF43-4636-BA17-C259417E0D73}">
      <dsp:nvSpPr>
        <dsp:cNvPr id="0" name=""/>
        <dsp:cNvSpPr/>
      </dsp:nvSpPr>
      <dsp:spPr>
        <a:xfrm>
          <a:off x="0" y="0"/>
          <a:ext cx="7907337" cy="2065042"/>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Every local authority keeps a register of the names of children who are deemed to be at risk of abuse &amp; who need a Child Protection Plan to keep them safe.</a:t>
          </a:r>
        </a:p>
      </dsp:txBody>
      <dsp:txXfrm>
        <a:off x="60483" y="60483"/>
        <a:ext cx="5772954" cy="1944076"/>
      </dsp:txXfrm>
    </dsp:sp>
    <dsp:sp modelId="{8D2F703F-1A27-4720-9864-2E497B5D7A04}">
      <dsp:nvSpPr>
        <dsp:cNvPr id="0" name=""/>
        <dsp:cNvSpPr/>
      </dsp:nvSpPr>
      <dsp:spPr>
        <a:xfrm>
          <a:off x="1395412" y="2523941"/>
          <a:ext cx="7907337" cy="2065042"/>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solidFill>
                <a:schemeClr val="tx1"/>
              </a:solidFill>
            </a:rPr>
            <a:t>How do </a:t>
          </a:r>
          <a:r>
            <a:rPr lang="en-GB" sz="2800" b="1" kern="1200" dirty="0">
              <a:solidFill>
                <a:schemeClr val="tx1"/>
              </a:solidFill>
            </a:rPr>
            <a:t>you</a:t>
          </a:r>
          <a:r>
            <a:rPr lang="en-GB" sz="2800" kern="1200" dirty="0">
              <a:solidFill>
                <a:schemeClr val="tx1"/>
              </a:solidFill>
            </a:rPr>
            <a:t> access it?</a:t>
          </a:r>
        </a:p>
      </dsp:txBody>
      <dsp:txXfrm>
        <a:off x="1455895" y="2584424"/>
        <a:ext cx="5048681" cy="1944076"/>
      </dsp:txXfrm>
    </dsp:sp>
    <dsp:sp modelId="{27E7906D-D32F-469B-8D4E-AD08D818FD1E}">
      <dsp:nvSpPr>
        <dsp:cNvPr id="0" name=""/>
        <dsp:cNvSpPr/>
      </dsp:nvSpPr>
      <dsp:spPr>
        <a:xfrm>
          <a:off x="6565059" y="1623353"/>
          <a:ext cx="1342277" cy="1342277"/>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867071" y="1623353"/>
        <a:ext cx="738253" cy="10100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12347C-D517-4673-896E-8C586AD9211D}">
      <dsp:nvSpPr>
        <dsp:cNvPr id="0" name=""/>
        <dsp:cNvSpPr/>
      </dsp:nvSpPr>
      <dsp:spPr>
        <a:xfrm>
          <a:off x="792768" y="3098"/>
          <a:ext cx="2749115" cy="16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Protect a child or vulnerable person</a:t>
          </a:r>
        </a:p>
      </dsp:txBody>
      <dsp:txXfrm>
        <a:off x="841079" y="51409"/>
        <a:ext cx="2652493" cy="1552847"/>
      </dsp:txXfrm>
    </dsp:sp>
    <dsp:sp modelId="{8A0A5AA4-5A97-4E11-AEE7-80D27E3C23D1}">
      <dsp:nvSpPr>
        <dsp:cNvPr id="0" name=""/>
        <dsp:cNvSpPr/>
      </dsp:nvSpPr>
      <dsp:spPr>
        <a:xfrm>
          <a:off x="3783806" y="486943"/>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783806" y="623299"/>
        <a:ext cx="407968" cy="409068"/>
      </dsp:txXfrm>
    </dsp:sp>
    <dsp:sp modelId="{DF1417BE-C0CE-4022-963B-B8E9428F2665}">
      <dsp:nvSpPr>
        <dsp:cNvPr id="0" name=""/>
        <dsp:cNvSpPr/>
      </dsp:nvSpPr>
      <dsp:spPr>
        <a:xfrm>
          <a:off x="4641530" y="3098"/>
          <a:ext cx="2749115" cy="164946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Prompt &amp; effective investigation</a:t>
          </a:r>
        </a:p>
      </dsp:txBody>
      <dsp:txXfrm>
        <a:off x="4689841" y="51409"/>
        <a:ext cx="2652493" cy="1552847"/>
      </dsp:txXfrm>
    </dsp:sp>
    <dsp:sp modelId="{02734565-5B88-4B19-833D-C188484152E4}">
      <dsp:nvSpPr>
        <dsp:cNvPr id="0" name=""/>
        <dsp:cNvSpPr/>
      </dsp:nvSpPr>
      <dsp:spPr>
        <a:xfrm rot="5400000">
          <a:off x="5724682" y="1845006"/>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5811554" y="1894490"/>
        <a:ext cx="409068" cy="407968"/>
      </dsp:txXfrm>
    </dsp:sp>
    <dsp:sp modelId="{A91AF520-2752-43C6-96FF-96A6847D14A9}">
      <dsp:nvSpPr>
        <dsp:cNvPr id="0" name=""/>
        <dsp:cNvSpPr/>
      </dsp:nvSpPr>
      <dsp:spPr>
        <a:xfrm>
          <a:off x="4641530" y="2752214"/>
          <a:ext cx="2749115" cy="1649469"/>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physical injury to themselves or another</a:t>
          </a:r>
        </a:p>
      </dsp:txBody>
      <dsp:txXfrm>
        <a:off x="4689841" y="2800525"/>
        <a:ext cx="2652493" cy="1552847"/>
      </dsp:txXfrm>
    </dsp:sp>
    <dsp:sp modelId="{633D1A4A-5901-4C92-BB86-272BBD030897}">
      <dsp:nvSpPr>
        <dsp:cNvPr id="0" name=""/>
        <dsp:cNvSpPr/>
      </dsp:nvSpPr>
      <dsp:spPr>
        <a:xfrm rot="10800000">
          <a:off x="3816795" y="3236059"/>
          <a:ext cx="582812" cy="681780"/>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3991639" y="3372415"/>
        <a:ext cx="407968" cy="409068"/>
      </dsp:txXfrm>
    </dsp:sp>
    <dsp:sp modelId="{E39B2804-071B-4A8F-9E75-AFA1EBAB7C23}">
      <dsp:nvSpPr>
        <dsp:cNvPr id="0" name=""/>
        <dsp:cNvSpPr/>
      </dsp:nvSpPr>
      <dsp:spPr>
        <a:xfrm>
          <a:off x="792768" y="2752214"/>
          <a:ext cx="2749115" cy="1649469"/>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Causing loss or damage to property</a:t>
          </a:r>
        </a:p>
      </dsp:txBody>
      <dsp:txXfrm>
        <a:off x="841079" y="2800525"/>
        <a:ext cx="2652493" cy="15528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05/12/2022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Law_enforcement_in_the_United_Kingdom" TargetMode="External"/><Relationship Id="rId7" Type="http://schemas.openxmlformats.org/officeDocument/2006/relationships/hyperlink" Target="https://en.wikipedia.org/wiki/National_Society_for_the_Prevention_of_Cruelty_to_Children"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en.wikipedia.org/wiki/National_Health_Service" TargetMode="External"/><Relationship Id="rId5" Type="http://schemas.openxmlformats.org/officeDocument/2006/relationships/hyperlink" Target="https://en.wikipedia.org/wiki/Local_government_in_the_United_Kingdom" TargetMode="External"/><Relationship Id="rId4" Type="http://schemas.openxmlformats.org/officeDocument/2006/relationships/hyperlink" Target="https://en.wikipedia.org/wiki/Social_work"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Herbert_Laming,_Baron_Laming" TargetMode="External"/><Relationship Id="rId3" Type="http://schemas.openxmlformats.org/officeDocument/2006/relationships/hyperlink" Target="https://en.wikipedia.org/wiki/London_Borough_of_Haringey" TargetMode="External"/><Relationship Id="rId7" Type="http://schemas.openxmlformats.org/officeDocument/2006/relationships/hyperlink" Target="https://en.wikipedia.org/wiki/Death_of_Baby_P#cite_note-White-6"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this lesson, you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impact of the Victoria Climbie report recommendations on police procedures in relation to the protection of children.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4 categories of child abuse and behaviours associated with the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sections of legislation and relevant powers for investigating child abuse.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their role in safeguarding children and when they would need to consider removing a child under a Police Protection Order.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0782547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200" b="1" dirty="0">
                <a:effectLst/>
                <a:latin typeface="Arial" panose="020B0604020202020204" pitchFamily="34" charset="0"/>
                <a:cs typeface="Arial" panose="020B0604020202020204" pitchFamily="34" charset="0"/>
              </a:rPr>
              <a:t>QTS – what do you know about the Victoria Climbie murder and the inquiry that took place afterwards?</a:t>
            </a:r>
          </a:p>
          <a:p>
            <a:pPr>
              <a:spcBef>
                <a:spcPts val="0"/>
              </a:spcBef>
              <a:spcAft>
                <a:spcPts val="1217"/>
              </a:spcAft>
            </a:pPr>
            <a:endParaRPr lang="en-GB" sz="1200" dirty="0">
              <a:effectLst/>
              <a:latin typeface="Arial" panose="020B0604020202020204" pitchFamily="34" charset="0"/>
              <a:cs typeface="Arial" panose="020B0604020202020204" pitchFamily="34" charset="0"/>
            </a:endParaRPr>
          </a:p>
          <a:p>
            <a:pPr>
              <a:spcBef>
                <a:spcPts val="0"/>
              </a:spcBef>
              <a:spcAft>
                <a:spcPts val="1217"/>
              </a:spcAft>
            </a:pPr>
            <a:r>
              <a:rPr lang="en-GB" sz="1200" dirty="0">
                <a:effectLst/>
                <a:latin typeface="Arial" panose="020B0604020202020204" pitchFamily="34" charset="0"/>
                <a:cs typeface="Arial" panose="020B0604020202020204" pitchFamily="34" charset="0"/>
              </a:rPr>
              <a:t>In 2000 </a:t>
            </a:r>
            <a:r>
              <a:rPr lang="en-GB" sz="1200" b="1" dirty="0">
                <a:effectLst/>
                <a:latin typeface="Arial" panose="020B0604020202020204" pitchFamily="34" charset="0"/>
                <a:cs typeface="Arial" panose="020B0604020202020204" pitchFamily="34" charset="0"/>
              </a:rPr>
              <a:t>Victoria Climbié</a:t>
            </a:r>
            <a:r>
              <a:rPr lang="en-GB" sz="1200" dirty="0">
                <a:effectLst/>
                <a:latin typeface="Arial" panose="020B0604020202020204" pitchFamily="34" charset="0"/>
                <a:cs typeface="Arial" panose="020B0604020202020204" pitchFamily="34" charset="0"/>
              </a:rPr>
              <a:t> was tortured and murdered by her guardians..  She died on 25</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February 2000</a:t>
            </a:r>
          </a:p>
          <a:p>
            <a:pPr>
              <a:spcBef>
                <a:spcPts val="0"/>
              </a:spcBef>
              <a:spcAft>
                <a:spcPts val="1217"/>
              </a:spcAft>
            </a:pPr>
            <a:endParaRPr lang="en-GB" sz="1200" dirty="0">
              <a:effectLst/>
              <a:latin typeface="Arial" panose="020B0604020202020204" pitchFamily="34" charset="0"/>
              <a:cs typeface="Arial" panose="020B0604020202020204" pitchFamily="34" charset="0"/>
            </a:endParaRPr>
          </a:p>
          <a:p>
            <a:pPr>
              <a:spcBef>
                <a:spcPts val="0"/>
              </a:spcBef>
              <a:spcAft>
                <a:spcPts val="1217"/>
              </a:spcAft>
            </a:pPr>
            <a:r>
              <a:rPr lang="en-GB" sz="1200" dirty="0">
                <a:effectLst/>
                <a:latin typeface="Arial" panose="020B0604020202020204" pitchFamily="34" charset="0"/>
                <a:cs typeface="Arial" panose="020B0604020202020204" pitchFamily="34" charset="0"/>
              </a:rPr>
              <a:t>During the abuse, Climbié was burnt with cigarettes, tied up for periods of longer than 24 hours, and hit with bike chains, hammers and wires. Up to her death, the </a:t>
            </a:r>
            <a:r>
              <a:rPr lang="en-GB" sz="1200" dirty="0">
                <a:effectLst/>
                <a:latin typeface="Arial" panose="020B0604020202020204" pitchFamily="34" charset="0"/>
                <a:cs typeface="Arial" panose="020B0604020202020204" pitchFamily="34" charset="0"/>
                <a:hlinkClick r:id="rId3" tooltip="Law enforcement in the United Kingdom"/>
              </a:rPr>
              <a:t>police</a:t>
            </a:r>
            <a:r>
              <a:rPr lang="en-GB" sz="1200" dirty="0">
                <a:effectLst/>
                <a:latin typeface="Arial" panose="020B0604020202020204" pitchFamily="34" charset="0"/>
                <a:cs typeface="Arial" panose="020B0604020202020204" pitchFamily="34" charset="0"/>
              </a:rPr>
              <a:t>, the </a:t>
            </a:r>
            <a:r>
              <a:rPr lang="en-GB" sz="1200" dirty="0">
                <a:effectLst/>
                <a:latin typeface="Arial" panose="020B0604020202020204" pitchFamily="34" charset="0"/>
                <a:cs typeface="Arial" panose="020B0604020202020204" pitchFamily="34" charset="0"/>
                <a:hlinkClick r:id="rId4" tooltip="Social work"/>
              </a:rPr>
              <a:t>social services</a:t>
            </a:r>
            <a:r>
              <a:rPr lang="en-GB" sz="1200" dirty="0">
                <a:effectLst/>
                <a:latin typeface="Arial" panose="020B0604020202020204" pitchFamily="34" charset="0"/>
                <a:cs typeface="Arial" panose="020B0604020202020204" pitchFamily="34" charset="0"/>
              </a:rPr>
              <a:t> department of four </a:t>
            </a:r>
            <a:r>
              <a:rPr lang="en-GB" sz="1200" dirty="0">
                <a:effectLst/>
                <a:latin typeface="Arial" panose="020B0604020202020204" pitchFamily="34" charset="0"/>
                <a:cs typeface="Arial" panose="020B0604020202020204" pitchFamily="34" charset="0"/>
                <a:hlinkClick r:id="rId5" tooltip="Local government in the United Kingdom"/>
              </a:rPr>
              <a:t>local authorities</a:t>
            </a:r>
            <a:r>
              <a:rPr lang="en-GB" sz="1200" dirty="0">
                <a:effectLst/>
                <a:latin typeface="Arial" panose="020B0604020202020204" pitchFamily="34" charset="0"/>
                <a:cs typeface="Arial" panose="020B0604020202020204" pitchFamily="34" charset="0"/>
              </a:rPr>
              <a:t>, the </a:t>
            </a:r>
            <a:r>
              <a:rPr lang="en-GB" sz="1200" dirty="0">
                <a:effectLst/>
                <a:latin typeface="Arial" panose="020B0604020202020204" pitchFamily="34" charset="0"/>
                <a:cs typeface="Arial" panose="020B0604020202020204" pitchFamily="34" charset="0"/>
                <a:hlinkClick r:id="rId6" tooltip="National Health Service"/>
              </a:rPr>
              <a:t>National Health Service</a:t>
            </a:r>
            <a:r>
              <a:rPr lang="en-GB" sz="1200" dirty="0">
                <a:effectLst/>
                <a:latin typeface="Arial" panose="020B0604020202020204" pitchFamily="34" charset="0"/>
                <a:cs typeface="Arial" panose="020B0604020202020204" pitchFamily="34" charset="0"/>
              </a:rPr>
              <a:t>, the </a:t>
            </a:r>
            <a:r>
              <a:rPr lang="en-GB" sz="1200" dirty="0">
                <a:effectLst/>
                <a:latin typeface="Arial" panose="020B0604020202020204" pitchFamily="34" charset="0"/>
                <a:cs typeface="Arial" panose="020B0604020202020204" pitchFamily="34" charset="0"/>
                <a:hlinkClick r:id="rId7" tooltip="National Society for the Prevention of Cruelty to Children"/>
              </a:rPr>
              <a:t>National Society for the Prevention of Cruelty to Children</a:t>
            </a:r>
            <a:r>
              <a:rPr lang="en-GB" sz="1200" dirty="0">
                <a:effectLst/>
                <a:latin typeface="Arial" panose="020B0604020202020204" pitchFamily="34" charset="0"/>
                <a:cs typeface="Arial" panose="020B0604020202020204" pitchFamily="34" charset="0"/>
              </a:rPr>
              <a:t> (NSPCC), and local churches all had contact with her, and noted the signs of abuse. </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T</a:t>
            </a:r>
            <a:r>
              <a:rPr lang="en-GB" sz="1200" dirty="0">
                <a:effectLst/>
                <a:latin typeface="Arial" panose="020B0604020202020204" pitchFamily="34" charset="0"/>
                <a:cs typeface="Arial" panose="020B0604020202020204" pitchFamily="34" charset="0"/>
              </a:rPr>
              <a:t>he judge in the trial following Climbié's death described as "blinding incompetence", all involved failed to properly investigate the case and little action was taken. Kouao and Manning were convicted of murder and sentenced to life imprisonment.</a:t>
            </a:r>
          </a:p>
          <a:p>
            <a:pPr>
              <a:spcBef>
                <a:spcPts val="0"/>
              </a:spcBef>
              <a:spcAft>
                <a:spcPts val="1217"/>
              </a:spcAft>
            </a:pPr>
            <a:endParaRPr lang="en-GB" altLang="en-US" sz="1200" dirty="0">
              <a:latin typeface="Arial" panose="020B0604020202020204" pitchFamily="34" charset="0"/>
              <a:cs typeface="Arial" panose="020B0604020202020204" pitchFamily="34" charset="0"/>
            </a:endParaRPr>
          </a:p>
          <a:p>
            <a:pPr>
              <a:spcBef>
                <a:spcPts val="0"/>
              </a:spcBef>
              <a:spcAft>
                <a:spcPts val="1217"/>
              </a:spcAft>
            </a:pPr>
            <a:r>
              <a:rPr lang="en-GB" altLang="en-US" sz="1200" dirty="0">
                <a:latin typeface="Arial" panose="020B0604020202020204" pitchFamily="34" charset="0"/>
                <a:cs typeface="Arial" panose="020B0604020202020204" pitchFamily="34" charset="0"/>
              </a:rPr>
              <a:t>Victoria’s death at the age of just nine years old highlighted the failings of a number of agencies, including the police, who were responsible for ensuring her care and welfare.</a:t>
            </a:r>
            <a:endParaRPr lang="en-US" altLang="en-US" sz="1200" dirty="0">
              <a:latin typeface="Arial" panose="020B0604020202020204" pitchFamily="34" charset="0"/>
              <a:cs typeface="Arial" panose="020B0604020202020204" pitchFamily="34" charset="0"/>
            </a:endParaRPr>
          </a:p>
          <a:p>
            <a:pPr>
              <a:spcBef>
                <a:spcPts val="0"/>
              </a:spcBef>
              <a:spcAft>
                <a:spcPts val="1217"/>
              </a:spcAft>
            </a:pPr>
            <a:r>
              <a:rPr lang="en-US" altLang="en-US" sz="1200" dirty="0">
                <a:latin typeface="Arial" panose="020B0604020202020204" pitchFamily="34" charset="0"/>
                <a:cs typeface="Arial" panose="020B0604020202020204" pitchFamily="34" charset="0"/>
              </a:rPr>
              <a:t>On 20 April 2001 Lord Laming was appointed to conduct an Independent Statutory Inquiry, into the circumstances leading to the death of Victoria and to make recommendations as to how such an event may be avoided in the future. The Report ran to over 400 pages.</a:t>
            </a:r>
            <a:endParaRPr lang="en-US" altLang="en-US" sz="1200" i="1" dirty="0">
              <a:latin typeface="Arial" panose="020B0604020202020204" pitchFamily="34" charset="0"/>
              <a:cs typeface="Arial" panose="020B0604020202020204" pitchFamily="34" charset="0"/>
            </a:endParaRPr>
          </a:p>
          <a:p>
            <a:pPr>
              <a:spcBef>
                <a:spcPts val="0"/>
              </a:spcBef>
              <a:spcAft>
                <a:spcPts val="1217"/>
              </a:spcAft>
            </a:pPr>
            <a:endParaRPr lang="en-US" altLang="en-US" sz="1200" dirty="0">
              <a:latin typeface="Arial" panose="020B0604020202020204" pitchFamily="34" charset="0"/>
              <a:cs typeface="Arial" panose="020B0604020202020204" pitchFamily="34" charset="0"/>
            </a:endParaRPr>
          </a:p>
          <a:p>
            <a:pPr>
              <a:spcBef>
                <a:spcPts val="0"/>
              </a:spcBef>
              <a:spcAft>
                <a:spcPts val="1217"/>
              </a:spcAft>
            </a:pPr>
            <a:r>
              <a:rPr lang="en-US" altLang="en-US" sz="1200" dirty="0">
                <a:latin typeface="Arial" panose="020B0604020202020204" pitchFamily="34" charset="0"/>
                <a:cs typeface="Arial" panose="020B0604020202020204" pitchFamily="34" charset="0"/>
              </a:rPr>
              <a:t>As a result of the inquiry report Lord Laming made a number of recommendations that are directly aimed at the police. </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Her death was largely responsible for the introduction of the Children Act 2004, a government database designed to hold information on all children in England (now defunct after closure by the government of 2010); and the creation of the Office of the Children's Commissioner.</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b="1" dirty="0">
                <a:latin typeface="Arial" panose="020B0604020202020204" pitchFamily="34" charset="0"/>
                <a:cs typeface="Arial" panose="020B0604020202020204" pitchFamily="34" charset="0"/>
              </a:rPr>
              <a:t>QTS – What impact do you think the inquiry had on the police &amp; their procedures recommended to protect children?</a:t>
            </a:r>
          </a:p>
          <a:p>
            <a:pPr>
              <a:spcBef>
                <a:spcPts val="0"/>
              </a:spcBef>
              <a:spcAft>
                <a:spcPts val="1217"/>
              </a:spcAft>
            </a:pPr>
            <a:r>
              <a:rPr lang="en-GB" sz="1200" b="1" dirty="0">
                <a:latin typeface="Arial" panose="020B0604020202020204" pitchFamily="34" charset="0"/>
                <a:cs typeface="Arial" panose="020B0604020202020204" pitchFamily="34" charset="0"/>
              </a:rPr>
              <a:t>QTS – Following the recommendations from the Victoria Climbie inquiry, what improvements, if any, do you think have been put in place to protect children?</a:t>
            </a:r>
          </a:p>
          <a:p>
            <a:pPr>
              <a:spcBef>
                <a:spcPts val="0"/>
              </a:spcBef>
              <a:spcAft>
                <a:spcPts val="1217"/>
              </a:spcAft>
            </a:pPr>
            <a:endParaRPr lang="en-GB" sz="12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1217"/>
              </a:spcAft>
              <a:buClrTx/>
              <a:buSzTx/>
              <a:buFontTx/>
              <a:buNone/>
              <a:tabLst/>
              <a:defRPr/>
            </a:pPr>
            <a:r>
              <a:rPr lang="en-US" altLang="en-US" sz="1200" b="0" i="1" dirty="0">
                <a:latin typeface="Arial" panose="020B0604020202020204" pitchFamily="34" charset="0"/>
                <a:cs typeface="Arial" panose="020B0604020202020204" pitchFamily="34" charset="0"/>
              </a:rPr>
              <a:t>DISTRIBUTE HANDOUT</a:t>
            </a:r>
          </a:p>
          <a:p>
            <a:pPr>
              <a:spcBef>
                <a:spcPts val="0"/>
              </a:spcBef>
              <a:spcAft>
                <a:spcPts val="1217"/>
              </a:spcAft>
            </a:pPr>
            <a:endParaRPr lang="en-GB" sz="1200" b="0" dirty="0">
              <a:latin typeface="Arial" panose="020B0604020202020204" pitchFamily="34" charset="0"/>
              <a:cs typeface="Arial" panose="020B0604020202020204" pitchFamily="34" charset="0"/>
            </a:endParaRPr>
          </a:p>
          <a:p>
            <a:pPr>
              <a:spcBef>
                <a:spcPts val="0"/>
              </a:spcBef>
              <a:spcAft>
                <a:spcPts val="1217"/>
              </a:spcAft>
            </a:pPr>
            <a:r>
              <a:rPr lang="en-GB" sz="1200" b="0" dirty="0">
                <a:latin typeface="Arial" panose="020B0604020202020204" pitchFamily="34" charset="0"/>
                <a:cs typeface="Arial" panose="020B0604020202020204" pitchFamily="34" charset="0"/>
              </a:rPr>
              <a:t>Trainer to show video ‘Crimes That Shook Britain – Victoria Climbie.’ This can be typed into the ‘You Tube’ search bar. Play up until 30mins 10 sec</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381635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1217"/>
              </a:spcAft>
            </a:pPr>
            <a:r>
              <a:rPr lang="en-GB" sz="1200" b="1" dirty="0">
                <a:latin typeface="Arial" panose="020B0604020202020204" pitchFamily="34" charset="0"/>
                <a:cs typeface="Arial" panose="020B0604020202020204" pitchFamily="34" charset="0"/>
              </a:rPr>
              <a:t>QTS – Do you think we have improved in protecting children?</a:t>
            </a:r>
          </a:p>
          <a:p>
            <a:pPr>
              <a:spcBef>
                <a:spcPts val="0"/>
              </a:spcBef>
              <a:spcAft>
                <a:spcPts val="1217"/>
              </a:spcAft>
            </a:pPr>
            <a:endParaRPr lang="en-GB" sz="1200" b="1" dirty="0">
              <a:latin typeface="Arial" panose="020B0604020202020204" pitchFamily="34" charset="0"/>
              <a:cs typeface="Arial" panose="020B0604020202020204" pitchFamily="34" charset="0"/>
            </a:endParaRPr>
          </a:p>
          <a:p>
            <a:pPr>
              <a:spcBef>
                <a:spcPts val="0"/>
              </a:spcBef>
              <a:spcAft>
                <a:spcPts val="1217"/>
              </a:spcAft>
            </a:pPr>
            <a:r>
              <a:rPr lang="en-GB" sz="1200" b="1" dirty="0">
                <a:latin typeface="Arial" panose="020B0604020202020204" pitchFamily="34" charset="0"/>
                <a:cs typeface="Arial" panose="020B0604020202020204" pitchFamily="34" charset="0"/>
              </a:rPr>
              <a:t>Peter Connelly</a:t>
            </a:r>
            <a:r>
              <a:rPr lang="en-GB" sz="1200" dirty="0">
                <a:latin typeface="Arial" panose="020B0604020202020204" pitchFamily="34" charset="0"/>
                <a:cs typeface="Arial" panose="020B0604020202020204" pitchFamily="34" charset="0"/>
              </a:rPr>
              <a:t> (also known as </a:t>
            </a:r>
            <a:r>
              <a:rPr lang="en-GB" sz="1200" b="1" dirty="0">
                <a:latin typeface="Arial" panose="020B0604020202020204" pitchFamily="34" charset="0"/>
                <a:cs typeface="Arial" panose="020B0604020202020204" pitchFamily="34" charset="0"/>
              </a:rPr>
              <a:t>Baby P</a:t>
            </a:r>
            <a:r>
              <a:rPr lang="en-GB" sz="1200" dirty="0">
                <a:latin typeface="Arial" panose="020B0604020202020204" pitchFamily="34" charset="0"/>
                <a:cs typeface="Arial" panose="020B0604020202020204" pitchFamily="34" charset="0"/>
              </a:rPr>
              <a:t>) was a 17-month-old boy who died in London on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August 2007 after suffering more than fifty injuries over an eight-month period. </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The list of his injuries are:</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Eight broken ribs and a broken back, with another area of bleeding around the spine at neck level. </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Numerous bruises, cuts and abrasions, including a deep tear to his left ear lobe, which had been pulled away from his head. </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Severe lacerations to the top of his head, including a large gouge which could have been caused by a dog bite. </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Blackened finger- and toenails, with several nails missing; the middle finger of his right hand was without a nail and its tip was also missing, as if it had been sliced off. </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A tear to his fraenulum, the strip of skin between the middle of the upper lip and the gum, which had partially healed. </a:t>
            </a:r>
          </a:p>
          <a:p>
            <a:pPr marL="171450" indent="-171450">
              <a:spcBef>
                <a:spcPts val="0"/>
              </a:spcBef>
              <a:spcAft>
                <a:spcPts val="1217"/>
              </a:spcAft>
              <a:buFont typeface="Arial" panose="020B0604020202020204" pitchFamily="34" charset="0"/>
              <a:buChar char="•"/>
            </a:pPr>
            <a:r>
              <a:rPr lang="en-GB" sz="1200" dirty="0">
                <a:latin typeface="Arial" panose="020B0604020202020204" pitchFamily="34" charset="0"/>
                <a:cs typeface="Arial" panose="020B0604020202020204" pitchFamily="34" charset="0"/>
              </a:rPr>
              <a:t>One of his front teeth had also been knocked out and was found in his colon. He had swallowed it. </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The jury was not shown photographs of the child's actual injuries because it would be too upsetting but was shown computer generated images of his injuries. </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The case caused shock and concern among the public partly because of the magnitude of Peter's injuries, and partly because Peter had lived in the </a:t>
            </a:r>
            <a:r>
              <a:rPr lang="en-GB" sz="1200" dirty="0">
                <a:latin typeface="Arial" panose="020B0604020202020204" pitchFamily="34" charset="0"/>
                <a:cs typeface="Arial" panose="020B0604020202020204" pitchFamily="34" charset="0"/>
                <a:hlinkClick r:id="rId3" tooltip="London Borough of Haringey"/>
              </a:rPr>
              <a:t>London Borough of Haringey</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tooltip="North London"/>
              </a:rPr>
              <a:t>North London</a:t>
            </a:r>
            <a:r>
              <a:rPr lang="en-GB" sz="1200" dirty="0">
                <a:latin typeface="Arial" panose="020B0604020202020204" pitchFamily="34" charset="0"/>
                <a:cs typeface="Arial" panose="020B0604020202020204" pitchFamily="34" charset="0"/>
              </a:rPr>
              <a:t>, under the same </a:t>
            </a:r>
            <a:r>
              <a:rPr lang="en-GB" sz="1200" dirty="0">
                <a:latin typeface="Arial" panose="020B0604020202020204" pitchFamily="34" charset="0"/>
                <a:cs typeface="Arial" panose="020B0604020202020204" pitchFamily="34" charset="0"/>
                <a:hlinkClick r:id="rId5" tooltip="Child welfare"/>
              </a:rPr>
              <a:t>child welfare</a:t>
            </a:r>
            <a:r>
              <a:rPr lang="en-GB" sz="1200" dirty="0">
                <a:latin typeface="Arial" panose="020B0604020202020204" pitchFamily="34" charset="0"/>
                <a:cs typeface="Arial" panose="020B0604020202020204" pitchFamily="34" charset="0"/>
              </a:rPr>
              <a:t> authorities that had already failed seven years earlier in the case of </a:t>
            </a:r>
            <a:r>
              <a:rPr lang="en-GB" sz="1200" dirty="0">
                <a:latin typeface="Arial" panose="020B0604020202020204" pitchFamily="34" charset="0"/>
                <a:cs typeface="Arial" panose="020B0604020202020204" pitchFamily="34" charset="0"/>
                <a:hlinkClick r:id="rId6" tooltip="Murder of Victoria Climbié"/>
              </a:rPr>
              <a:t>Victoria Climbié</a:t>
            </a:r>
            <a:r>
              <a:rPr lang="en-GB" sz="1200" dirty="0">
                <a:latin typeface="Arial" panose="020B0604020202020204" pitchFamily="34" charset="0"/>
                <a:cs typeface="Arial" panose="020B0604020202020204" pitchFamily="34" charset="0"/>
              </a:rPr>
              <a:t>.</a:t>
            </a:r>
            <a:r>
              <a:rPr lang="en-GB" sz="1200" baseline="30000" dirty="0">
                <a:latin typeface="Arial" panose="020B0604020202020204" pitchFamily="34" charset="0"/>
                <a:cs typeface="Arial" panose="020B0604020202020204" pitchFamily="34" charset="0"/>
                <a:hlinkClick r:id="rId7"/>
              </a:rPr>
              <a:t>[</a:t>
            </a:r>
            <a:endParaRPr lang="en-GB" sz="1200" baseline="30000" dirty="0">
              <a:latin typeface="Arial" panose="020B0604020202020204" pitchFamily="34" charset="0"/>
              <a:cs typeface="Arial" panose="020B0604020202020204" pitchFamily="34" charset="0"/>
            </a:endParaRP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Another nationwide review was conducted by </a:t>
            </a:r>
            <a:r>
              <a:rPr lang="en-GB" sz="1200" dirty="0">
                <a:latin typeface="Arial" panose="020B0604020202020204" pitchFamily="34" charset="0"/>
                <a:cs typeface="Arial" panose="020B0604020202020204" pitchFamily="34" charset="0"/>
                <a:hlinkClick r:id="rId8" tooltip="Herbert Laming, Baron Laming"/>
              </a:rPr>
              <a:t>Lord Laming</a:t>
            </a:r>
            <a:r>
              <a:rPr lang="en-GB" sz="1200" dirty="0">
                <a:latin typeface="Arial" panose="020B0604020202020204" pitchFamily="34" charset="0"/>
                <a:cs typeface="Arial" panose="020B0604020202020204" pitchFamily="34" charset="0"/>
              </a:rPr>
              <a:t> into his own recommendations concerning Victoria Climbié's killing in 2000</a:t>
            </a:r>
          </a:p>
          <a:p>
            <a:pPr>
              <a:spcBef>
                <a:spcPts val="0"/>
              </a:spcBef>
              <a:spcAft>
                <a:spcPts val="1217"/>
              </a:spcAft>
            </a:pPr>
            <a:endParaRPr lang="en-GB" sz="1200" dirty="0">
              <a:latin typeface="Arial" panose="020B0604020202020204" pitchFamily="34" charset="0"/>
              <a:cs typeface="Arial" panose="020B0604020202020204" pitchFamily="34" charset="0"/>
            </a:endParaRPr>
          </a:p>
          <a:p>
            <a:pPr>
              <a:spcBef>
                <a:spcPts val="0"/>
              </a:spcBef>
              <a:spcAft>
                <a:spcPts val="1217"/>
              </a:spcAft>
            </a:pPr>
            <a:r>
              <a:rPr lang="en-GB" sz="1200" dirty="0">
                <a:latin typeface="Arial" panose="020B0604020202020204" pitchFamily="34" charset="0"/>
                <a:cs typeface="Arial" panose="020B0604020202020204" pitchFamily="34" charset="0"/>
              </a:rPr>
              <a:t>Trainer also to discuss recent cases of child abuse</a:t>
            </a:r>
          </a:p>
          <a:p>
            <a:pPr>
              <a:spcBef>
                <a:spcPts val="0"/>
              </a:spcBef>
              <a:spcAft>
                <a:spcPts val="1217"/>
              </a:spcAft>
            </a:pPr>
            <a:r>
              <a:rPr lang="en-GB" sz="1200" dirty="0">
                <a:latin typeface="Arial" panose="020B0604020202020204" pitchFamily="34" charset="0"/>
                <a:cs typeface="Arial" panose="020B0604020202020204" pitchFamily="34" charset="0"/>
              </a:rPr>
              <a:t>Arthur news article</a:t>
            </a:r>
            <a:r>
              <a:rPr lang="en-GB" sz="1200">
                <a:latin typeface="Arial" panose="020B0604020202020204" pitchFamily="34" charset="0"/>
                <a:cs typeface="Arial" panose="020B0604020202020204" pitchFamily="34" charset="0"/>
              </a:rPr>
              <a:t>/ time line </a:t>
            </a:r>
            <a:r>
              <a:rPr lang="en-GB" sz="1200" dirty="0">
                <a:latin typeface="Arial" panose="020B0604020202020204" pitchFamily="34" charset="0"/>
                <a:cs typeface="Arial" panose="020B0604020202020204" pitchFamily="34" charset="0"/>
              </a:rPr>
              <a:t>in folder.(pre-join only)</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1782556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a:latin typeface="Arial" panose="020B0604020202020204" pitchFamily="34" charset="0"/>
              </a:rPr>
              <a:t>QTS – What do you think the 4 categories of child abuse 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Whiteboard answers ... Recorded by trainer and placed into the four categories of abuse – summarised on following slides..</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515068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This definition comes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Once a child is born, neglect may involve a parent or carer failing to provide adequate food, clothing, medical aid, shelter - if having been unable to provide any of these, they have failed to take steps to procure them;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may involve seeing or hearing the ill treatment of another, serious bullying, causing children to feel frightened or in danger, or the exploitation or corruption of children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For criminal neglect – must be evidence of ‘wilful’ (deliberate or reckless) as opposed to the issue of poor parenting or lack of knowledge.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In all cases of actual or suspected abuse the immediate concern must be for ensuring the immediate safety of the child(</a:t>
            </a:r>
            <a:r>
              <a:rPr lang="en-GB" altLang="en-US" sz="1100" dirty="0" err="1">
                <a:latin typeface="Arial" panose="020B0604020202020204" pitchFamily="34" charset="0"/>
              </a:rPr>
              <a:t>ren</a:t>
            </a:r>
            <a:r>
              <a:rPr lang="en-GB" altLang="en-US" sz="1100" dirty="0">
                <a:latin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677308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rPr>
              <a:t>Above definition is from - </a:t>
            </a:r>
            <a:r>
              <a:rPr lang="en-GB" altLang="en-US" sz="1100" dirty="0" err="1">
                <a:latin typeface="Arial" panose="020B0604020202020204" pitchFamily="34" charset="0"/>
              </a:rPr>
              <a:t>Dept</a:t>
            </a:r>
            <a:r>
              <a:rPr lang="en-GB" altLang="en-US" sz="1100" dirty="0">
                <a:latin typeface="Arial" panose="020B0604020202020204" pitchFamily="34" charset="0"/>
              </a:rPr>
              <a:t> for Education and Skills document ‘Working Together to Safeguard Children. A guide to inter agency working to safeguard and promote the welfare of children’ (2006)</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Physical harm may also be caused when a parent or carer fabricates or induces illness or deliberately causes ill health to a child in their care</a:t>
            </a:r>
          </a:p>
          <a:p>
            <a:pPr eaLnBrk="1" hangingPunct="1"/>
            <a:r>
              <a:rPr lang="en-GB" altLang="en-US" sz="1100" dirty="0">
                <a:latin typeface="Arial" panose="020B0604020202020204" pitchFamily="34" charset="0"/>
              </a:rPr>
              <a:t>E.g. alcohol in a bottle to get child to sleep.</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Usually an urgent response is required to an allegation of physical abuse/non accidental injury (NAI)</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Although it may be easier to detect than other forms of child abuse, it presents similar difficulties to the investigator. There may be some visible mark or scar which makes it obvious that a child has been injured.  Unfortunately, what the mark does not generally prove is whether it was caused by an accident or an assault.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06739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Smacking for example.....person with parental control can raise the defence for common assault on a child. Any higher level of injury and this defence will not be applicable.</a:t>
            </a:r>
            <a:endParaRPr lang="en-US" altLang="en-US" sz="1100" dirty="0">
              <a:latin typeface="Arial" panose="020B0604020202020204" pitchFamily="34" charset="0"/>
            </a:endParaRP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pitchFamily="-112" charset="-128"/>
                <a:cs typeface="ＭＳ Ｐゴシック" pitchFamily="-112" charset="-128"/>
              </a:rPr>
              <a:t>From 21 March 2022, physically punishing children will be illegal in Wales.</a:t>
            </a:r>
          </a:p>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change is being brought about by the Children (Abolition of Defence of Reasonable Punishment) (Wales) Act 2020 (the Act).</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change in law does not create a new offence, rather it removes a 160-year old legal defence which sent the message that it was acceptable for children to be physically punished by their parents or those with parental authority.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Section 1 of the Act comes into force on 21 March 2022. It will abolish the common law defence of reasonable punishment, so it can no longer be used in Wales where a child has been physically punished. The Act defines corporal (i.e. physical) punishment as any battery of a child carried out as punishment. Prior to 21 March 2022, the defence of reasonable punishment could be used by parents or those acting in loco parentis, in respect of both the criminal and civil law.</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means that no one can physically punish children in Wales, including in the home.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Gives children the same legal protection from assault as adults.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Removes a legal loophole, meaning that the defence of reasonable punishment can no longer be used in unregulated settings. These unregulated settings include some places of learning, worship, play or leisure, or other locations which aren’t regulated in the same way as schools or childcare settings for example.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Brings clarity, making it easier for children, parents, professionals and the public to understand the law.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This will improve the ability of professionals working with families to protect children by eliminating the current potential for confusion over what is an acceptable level of physical punishment. It will also enable professionals to provide clear, unambiguous advice to parents and carers that any level of physical punishment will be illegal in Wales.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Helps protect children’s rights and send a clear signal that physically punishing children is not tolerated in Wales. </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The removal of the defence will mean that no one in Wales will be able to use the defence of reasonable punishment as a defence to common assault of a child. This will be the first time the core criminal law will differ between Wales and England.</a:t>
            </a: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t>And as with other laws, it will apply to visitors to Wales too. </a:t>
            </a: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032153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dirty="0">
                <a:latin typeface="Arial" panose="020B0604020202020204" pitchFamily="34" charset="0"/>
              </a:rPr>
              <a:t>It may involve conveying to a child that they are worthless or unloved, inadequate or valued only in so far as they meet the needs of another person. It may involve causing children frequently to feel frightened or in danger, or the exploitation or corruption of children.</a:t>
            </a:r>
          </a:p>
          <a:p>
            <a:pPr eaLnBrk="1" hangingPunct="1"/>
            <a:endParaRPr lang="en-GB" altLang="en-US" sz="1200" dirty="0">
              <a:latin typeface="Arial" panose="020B0604020202020204" pitchFamily="34" charset="0"/>
            </a:endParaRPr>
          </a:p>
          <a:p>
            <a:pPr eaLnBrk="1" hangingPunct="1"/>
            <a:r>
              <a:rPr lang="en-GB" altLang="en-US" sz="1200" dirty="0">
                <a:latin typeface="Arial" panose="020B0604020202020204" pitchFamily="34" charset="0"/>
              </a:rPr>
              <a:t>Consider domestic abuse – cause children to feel frightened or in danger</a:t>
            </a:r>
          </a:p>
          <a:p>
            <a:pPr eaLnBrk="1" hangingPunct="1"/>
            <a:endParaRPr lang="en-GB" altLang="en-US" sz="1200" dirty="0">
              <a:latin typeface="Arial" panose="020B0604020202020204" pitchFamily="34" charset="0"/>
            </a:endParaRPr>
          </a:p>
          <a:p>
            <a:pPr eaLnBrk="1" hangingPunct="1"/>
            <a:r>
              <a:rPr lang="en-GB" altLang="en-US" sz="1200" dirty="0">
                <a:latin typeface="Arial" panose="020B0604020202020204" pitchFamily="34" charset="0"/>
              </a:rPr>
              <a:t>Age or developmentally inappropriate expectations imposed on a child</a:t>
            </a:r>
          </a:p>
          <a:p>
            <a:pPr eaLnBrk="1" hangingPunct="1"/>
            <a:endParaRPr lang="en-GB" altLang="en-US" sz="1200" dirty="0">
              <a:latin typeface="Arial" panose="020B0604020202020204" pitchFamily="34" charset="0"/>
            </a:endParaRPr>
          </a:p>
          <a:p>
            <a:pPr eaLnBrk="1" hangingPunct="1"/>
            <a:r>
              <a:rPr lang="en-GB" altLang="en-US" sz="1200" dirty="0">
                <a:latin typeface="Arial" panose="020B0604020202020204" pitchFamily="34" charset="0"/>
              </a:rPr>
              <a:t>All abuse carries a level of emotional abuse.</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147964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Covered in the sexual offences lesson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7288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bg1"/>
                </a:solidFill>
              </a:rPr>
              <a:t>QTS – Why do you think this was introduced?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bg1"/>
                </a:solidFill>
              </a:rPr>
              <a:t>S5 Domestic Violence, Crime and Victims Act 2004,</a:t>
            </a:r>
            <a:r>
              <a:rPr lang="en-GB" sz="1100" b="0" baseline="0" dirty="0">
                <a:solidFill>
                  <a:schemeClr val="bg1"/>
                </a:solidFill>
              </a:rPr>
              <a:t> </a:t>
            </a:r>
            <a:r>
              <a:rPr lang="en-GB" sz="1100" b="0" dirty="0">
                <a:solidFill>
                  <a:schemeClr val="bg1"/>
                </a:solidFill>
              </a:rPr>
              <a:t>as amended by S1 of the Domestic Violence, Crime and Victims (Amendment) Act 2012 which now incorporates suffering physical harm in addition to death.</a:t>
            </a:r>
          </a:p>
          <a:p>
            <a:endParaRPr lang="en-GB" altLang="en-US" sz="1100" dirty="0">
              <a:latin typeface="Arial" panose="020B0604020202020204" pitchFamily="34" charset="0"/>
            </a:endParaRPr>
          </a:p>
          <a:p>
            <a:r>
              <a:rPr lang="en-GB" altLang="en-US" sz="1100" dirty="0">
                <a:latin typeface="Arial" panose="020B0604020202020204" pitchFamily="34" charset="0"/>
              </a:rPr>
              <a:t>To prevent cases where both parents could blame each other and it was very difficult to prove offences </a:t>
            </a:r>
          </a:p>
          <a:p>
            <a:endParaRPr lang="en-GB" altLang="en-US" sz="1100" dirty="0">
              <a:latin typeface="Arial" panose="020B0604020202020204" pitchFamily="34" charset="0"/>
            </a:endParaRPr>
          </a:p>
          <a:p>
            <a:r>
              <a:rPr lang="en-GB" altLang="en-US" sz="1100" dirty="0">
                <a:latin typeface="Arial" panose="020B0604020202020204" pitchFamily="34" charset="0"/>
              </a:rPr>
              <a:t>Only applies to members of the victim’s household, who had frequent contact with the victim, and could therefore reasonably be expected to have been aware of a risk of serious physical harm to the victim, and to have protected the victim from such harm. </a:t>
            </a:r>
          </a:p>
          <a:p>
            <a:endParaRPr lang="en-GB" altLang="en-US" sz="1100" dirty="0">
              <a:latin typeface="Arial" panose="020B0604020202020204" pitchFamily="34" charset="0"/>
            </a:endParaRPr>
          </a:p>
          <a:p>
            <a:r>
              <a:rPr lang="en-GB" altLang="en-US" sz="1100" dirty="0">
                <a:latin typeface="Arial" panose="020B0604020202020204" pitchFamily="34" charset="0"/>
              </a:rPr>
              <a:t>Applies only to those who are 16 or over (unless they are the mother or father). Members of the household under 16 will not have a duty of care or be expected to take steps to prevent a victim coming to harm. </a:t>
            </a:r>
          </a:p>
          <a:p>
            <a:endParaRPr lang="en-GB" altLang="en-US" sz="1100" dirty="0">
              <a:latin typeface="Arial" panose="020B0604020202020204" pitchFamily="34" charset="0"/>
            </a:endParaRPr>
          </a:p>
          <a:p>
            <a:r>
              <a:rPr lang="en-GB" altLang="en-US" sz="1100" dirty="0">
                <a:solidFill>
                  <a:srgbClr val="FF0000"/>
                </a:solidFill>
                <a:latin typeface="Arial" panose="020B0604020202020204" pitchFamily="34" charset="0"/>
              </a:rPr>
              <a:t>Maximum penalty of 10 years for Causing or allowing serious physical harm.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185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do you think is in the definition of child cruelty?</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It is also committed if a person </a:t>
            </a:r>
            <a:r>
              <a:rPr lang="en-GB" altLang="en-US" sz="1100" b="1" dirty="0">
                <a:latin typeface="Arial" panose="020B0604020202020204" pitchFamily="34" charset="0"/>
              </a:rPr>
              <a:t>causes or procures</a:t>
            </a:r>
            <a:r>
              <a:rPr lang="en-GB" altLang="en-US" sz="1100" dirty="0">
                <a:latin typeface="Arial" panose="020B0604020202020204" pitchFamily="34" charset="0"/>
              </a:rPr>
              <a:t> the child to be assaulted, ill-treated, neglected, abandoned or exposed in a manner</a:t>
            </a:r>
            <a:r>
              <a:rPr lang="en-GB" altLang="en-US" sz="1100" b="1" dirty="0">
                <a:latin typeface="Arial" panose="020B0604020202020204" pitchFamily="34" charset="0"/>
              </a:rPr>
              <a:t> </a:t>
            </a:r>
            <a:r>
              <a:rPr lang="en-GB" altLang="en-US" sz="1100" dirty="0">
                <a:latin typeface="Arial" panose="020B0604020202020204" pitchFamily="34" charset="0"/>
              </a:rPr>
              <a:t>likely to cause</a:t>
            </a:r>
            <a:r>
              <a:rPr lang="en-GB" altLang="en-US" sz="1100" b="1" dirty="0">
                <a:latin typeface="Arial" panose="020B0604020202020204" pitchFamily="34" charset="0"/>
              </a:rPr>
              <a:t> </a:t>
            </a:r>
            <a:r>
              <a:rPr lang="en-GB" altLang="en-US" sz="1100" dirty="0">
                <a:latin typeface="Arial" panose="020B0604020202020204" pitchFamily="34" charset="0"/>
              </a:rPr>
              <a:t>him unnecessary suffering or injury to health (including injury to or loss of sight , or hearing, or limb, or organ of the body, and any mental derangement).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Causes</a:t>
            </a:r>
            <a:r>
              <a:rPr lang="en-GB" altLang="en-US" sz="1100" dirty="0">
                <a:latin typeface="Arial" panose="020B0604020202020204" pitchFamily="34" charset="0"/>
              </a:rPr>
              <a:t> – to make someone do something – implies influence over a person.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Procures</a:t>
            </a:r>
            <a:r>
              <a:rPr lang="en-GB" altLang="en-US" sz="1100" dirty="0">
                <a:latin typeface="Arial" panose="020B0604020202020204" pitchFamily="34" charset="0"/>
              </a:rPr>
              <a:t> – to bring about by persuasion</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Responsibility</a:t>
            </a:r>
            <a:r>
              <a:rPr lang="en-GB" altLang="en-US" sz="1100" dirty="0">
                <a:latin typeface="Arial" panose="020B0604020202020204" pitchFamily="34" charset="0"/>
              </a:rPr>
              <a:t> - The following person will be presumed to have responsibility for a child or young person:- </a:t>
            </a:r>
          </a:p>
          <a:p>
            <a:r>
              <a:rPr lang="en-GB" altLang="en-US" sz="1100" dirty="0">
                <a:latin typeface="Arial" panose="020B0604020202020204" pitchFamily="34" charset="0"/>
              </a:rPr>
              <a:t>any person who has parental responsibility or are legally liable to maintain them (these persons will continue to have responsibility even if they do not have care of them)</a:t>
            </a:r>
            <a:r>
              <a:rPr lang="en-GB" altLang="en-US" sz="1100" b="1" dirty="0">
                <a:latin typeface="Arial" panose="020B0604020202020204" pitchFamily="34" charset="0"/>
              </a:rPr>
              <a:t> and</a:t>
            </a:r>
            <a:r>
              <a:rPr lang="en-GB" altLang="en-US" sz="1100" dirty="0">
                <a:latin typeface="Arial" panose="020B0604020202020204" pitchFamily="34" charset="0"/>
              </a:rPr>
              <a:t> any person who has care of the child – such as babysitters</a:t>
            </a:r>
          </a:p>
          <a:p>
            <a:endParaRPr lang="en-GB" altLang="en-US" sz="1100" b="1" dirty="0">
              <a:latin typeface="Arial" panose="020B0604020202020204" pitchFamily="34" charset="0"/>
            </a:endParaRPr>
          </a:p>
          <a:p>
            <a:r>
              <a:rPr lang="en-GB" altLang="en-US" sz="1100" b="1" dirty="0">
                <a:latin typeface="Arial" panose="020B0604020202020204" pitchFamily="34" charset="0"/>
              </a:rPr>
              <a:t>Q:  “A</a:t>
            </a:r>
            <a:r>
              <a:rPr lang="en-GB" altLang="en-US" sz="1100" dirty="0">
                <a:latin typeface="Arial" panose="020B0604020202020204" pitchFamily="34" charset="0"/>
              </a:rPr>
              <a:t> </a:t>
            </a:r>
            <a:r>
              <a:rPr lang="en-GB" altLang="en-US" sz="1100" b="1" dirty="0">
                <a:latin typeface="Arial" panose="020B0604020202020204" pitchFamily="34" charset="0"/>
              </a:rPr>
              <a:t>child is left with a 14yr old babysitter, if something happens whilst parents are out who is responsible? Who commits the offence?”</a:t>
            </a:r>
          </a:p>
          <a:p>
            <a:r>
              <a:rPr lang="en-GB" altLang="en-US" sz="1100" i="1" u="sng" dirty="0">
                <a:latin typeface="Arial" panose="020B0604020202020204" pitchFamily="34" charset="0"/>
              </a:rPr>
              <a:t>The Parents - The babysitter is under 16yrs.</a:t>
            </a:r>
            <a:endParaRPr lang="en-US" altLang="en-US" sz="1100" i="1" u="sng"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Wilfully</a:t>
            </a:r>
            <a:r>
              <a:rPr lang="en-GB" altLang="en-US" sz="1100" dirty="0">
                <a:latin typeface="Arial" panose="020B0604020202020204" pitchFamily="34" charset="0"/>
              </a:rPr>
              <a:t> – deliberate, knowingly</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Assaults</a:t>
            </a:r>
            <a:r>
              <a:rPr lang="en-GB" altLang="en-US" sz="1100" dirty="0">
                <a:latin typeface="Arial" panose="020B0604020202020204" pitchFamily="34" charset="0"/>
              </a:rPr>
              <a:t> - From 15 Jan 2005 Sec 58 Children Act 2004 introduced a new provision under which ‘the battery of a child cannot be justified on the ground that it is reasonable punishment’. The same Act removed the provision of section 1(7) which allowed parents and other carers to administer punishment.</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Ill – treats</a:t>
            </a:r>
            <a:r>
              <a:rPr lang="en-GB" altLang="en-US" sz="1100" dirty="0">
                <a:latin typeface="Arial" panose="020B0604020202020204" pitchFamily="34" charset="0"/>
              </a:rPr>
              <a:t> - usually an ongoing situation as opposed to one off includes bullying, frightening </a:t>
            </a:r>
            <a:r>
              <a:rPr lang="en-GB" altLang="en-US" sz="1100" dirty="0" err="1">
                <a:latin typeface="Arial" panose="020B0604020202020204" pitchFamily="34" charset="0"/>
              </a:rPr>
              <a:t>eg</a:t>
            </a:r>
            <a:r>
              <a:rPr lang="en-GB" altLang="en-US" sz="1100" dirty="0">
                <a:latin typeface="Arial" panose="020B0604020202020204" pitchFamily="34" charset="0"/>
              </a:rPr>
              <a:t> locked in a dark room </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Neglects</a:t>
            </a:r>
            <a:r>
              <a:rPr lang="en-GB" altLang="en-US" sz="1100" dirty="0">
                <a:latin typeface="Arial" panose="020B0604020202020204" pitchFamily="34" charset="0"/>
              </a:rPr>
              <a:t> – lack of food, lack of medical care, inappropriate clothing, not sent to school </a:t>
            </a:r>
            <a:r>
              <a:rPr lang="en-GB" altLang="en-US" sz="1100" dirty="0" err="1">
                <a:latin typeface="Arial" panose="020B0604020202020204" pitchFamily="34" charset="0"/>
              </a:rPr>
              <a:t>etc</a:t>
            </a:r>
            <a:endParaRPr lang="en-GB" altLang="en-US" sz="1100"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Abandons</a:t>
            </a:r>
            <a:r>
              <a:rPr lang="en-GB" altLang="en-US" sz="1100" dirty="0">
                <a:latin typeface="Arial" panose="020B0604020202020204" pitchFamily="34" charset="0"/>
              </a:rPr>
              <a:t> – home alone</a:t>
            </a:r>
          </a:p>
          <a:p>
            <a:pPr eaLnBrk="1" hangingPunct="1"/>
            <a:endParaRPr lang="en-GB" altLang="en-US" sz="1100" b="1" dirty="0">
              <a:latin typeface="Arial" panose="020B0604020202020204" pitchFamily="34" charset="0"/>
            </a:endParaRPr>
          </a:p>
          <a:p>
            <a:pPr eaLnBrk="1" hangingPunct="1"/>
            <a:r>
              <a:rPr lang="en-GB" altLang="en-US" sz="1100" b="1" dirty="0">
                <a:latin typeface="Arial" panose="020B0604020202020204" pitchFamily="34" charset="0"/>
              </a:rPr>
              <a:t>Exposes</a:t>
            </a:r>
            <a:r>
              <a:rPr lang="en-GB" altLang="en-US" sz="1100" dirty="0">
                <a:latin typeface="Arial" panose="020B0604020202020204" pitchFamily="34" charset="0"/>
              </a:rPr>
              <a:t> – no fire guard, allowing small child to wander streets, smoking</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6171738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a:latin typeface="Arial" panose="020B0604020202020204" pitchFamily="34" charset="0"/>
              </a:rPr>
              <a:t>QTS – In what situations do you think you are likely to encounter children who are in urgent need of protection?</a:t>
            </a:r>
          </a:p>
          <a:p>
            <a:pPr eaLnBrk="1" hangingPunct="1"/>
            <a:endParaRPr lang="en-GB" altLang="en-US" b="1" dirty="0">
              <a:latin typeface="Arial" panose="020B0604020202020204" pitchFamily="34" charset="0"/>
            </a:endParaRP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Domestic abuse situations - In many cases the offender will be the person removed from the home - this would remove the risk to the child and therefore Police Protection would not be appropriate.</a:t>
            </a:r>
          </a:p>
          <a:p>
            <a:pPr eaLnBrk="1" hangingPunct="1"/>
            <a:r>
              <a:rPr lang="en-GB" altLang="en-US" dirty="0">
                <a:latin typeface="Arial" panose="020B0604020202020204" pitchFamily="34" charset="0"/>
              </a:rPr>
              <a:t>Missing from home</a:t>
            </a:r>
          </a:p>
          <a:p>
            <a:pPr eaLnBrk="1" hangingPunct="1"/>
            <a:r>
              <a:rPr lang="en-GB" altLang="en-US" dirty="0">
                <a:latin typeface="Arial" panose="020B0604020202020204" pitchFamily="34" charset="0"/>
              </a:rPr>
              <a:t>Children may also be at risk by being left alone at home</a:t>
            </a:r>
          </a:p>
          <a:p>
            <a:pPr eaLnBrk="1" hangingPunct="1"/>
            <a:r>
              <a:rPr lang="en-GB" altLang="en-US" dirty="0">
                <a:latin typeface="Arial" panose="020B0604020202020204" pitchFamily="34" charset="0"/>
              </a:rPr>
              <a:t>Routine patrol</a:t>
            </a:r>
          </a:p>
          <a:p>
            <a:pPr eaLnBrk="1" hangingPunct="1"/>
            <a:r>
              <a:rPr lang="en-GB" altLang="en-US" dirty="0">
                <a:latin typeface="Arial" panose="020B0604020202020204" pitchFamily="34" charset="0"/>
              </a:rPr>
              <a:t>Routine calls </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1296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How can we protect children from harm?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Section 46 provides the power to take children into police protection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Child is a person under 18yrs </a:t>
            </a:r>
            <a:r>
              <a:rPr lang="en-GB" altLang="en-US" sz="1100" dirty="0" err="1">
                <a:latin typeface="Arial" panose="020B0604020202020204" pitchFamily="34" charset="0"/>
              </a:rPr>
              <a:t>ie</a:t>
            </a:r>
            <a:r>
              <a:rPr lang="en-GB" altLang="en-US" sz="1100" dirty="0">
                <a:latin typeface="Arial" panose="020B0604020202020204" pitchFamily="34" charset="0"/>
              </a:rPr>
              <a:t> 17 and under.</a:t>
            </a:r>
          </a:p>
          <a:p>
            <a:pPr eaLnBrk="1" hangingPunct="1"/>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Suitable Accommodation usually means local authority accommodation, registered children s home or foster care but not a police station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Only use police station in exceptional circumstances (such as lack of immediately avail local auth accommodation) and only for a short time</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Relatives or carers and any residents at their address need to have ID verified. Checks should be made including PNC, sex offenders register, child protection register, </a:t>
            </a:r>
            <a:r>
              <a:rPr lang="en-GB" altLang="en-US" sz="1100" dirty="0" err="1">
                <a:latin typeface="Arial" panose="020B0604020202020204" pitchFamily="34" charset="0"/>
              </a:rPr>
              <a:t>ViSOR</a:t>
            </a:r>
            <a:r>
              <a:rPr lang="en-GB" altLang="en-US" sz="1100" dirty="0">
                <a:latin typeface="Arial" panose="020B0604020202020204" pitchFamily="34" charset="0"/>
              </a:rPr>
              <a:t> ( violent and sex offenders register) Social Services should also make checks. </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Police station should have suitable room – safe &amp; comfortable where child could be taken – needs access to suitable play materials, food, drink, toilet, washroom, nappy changing – some forces have ‘on call’ registered child minders</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This is referred to as a Police Protection Order (or PPO) – an emergency power – only used in exceptional circumstances where there is insufficient time to </a:t>
            </a:r>
            <a:r>
              <a:rPr lang="en-GB" altLang="en-US" sz="1100" dirty="0" err="1">
                <a:latin typeface="Arial" panose="020B0604020202020204" pitchFamily="34" charset="0"/>
              </a:rPr>
              <a:t>liase</a:t>
            </a:r>
            <a:r>
              <a:rPr lang="en-GB" altLang="en-US" sz="1100" dirty="0">
                <a:latin typeface="Arial" panose="020B0604020202020204" pitchFamily="34" charset="0"/>
              </a:rPr>
              <a:t> with social services and seek a EPO or for reasons relating to the immediate safety of the child. Before a police power of protection seek advice from child protection unit or if this not possible –inform them ASAP.</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Complete form PPN</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the possibility of bruising/injuries being hidden by clothing.  </a:t>
            </a:r>
            <a:r>
              <a:rPr lang="en-GB" altLang="en-US" sz="1100" b="1" dirty="0">
                <a:latin typeface="Arial" panose="020B0604020202020204" pitchFamily="34" charset="0"/>
              </a:rPr>
              <a:t>Consent must be given</a:t>
            </a:r>
            <a:r>
              <a:rPr lang="en-GB" altLang="en-US" sz="1100" dirty="0">
                <a:latin typeface="Arial" panose="020B0604020202020204" pitchFamily="34" charset="0"/>
              </a:rPr>
              <a:t> by the parent/carer (and the child if old enough to understand) before clothing is removed.</a:t>
            </a:r>
          </a:p>
          <a:p>
            <a:pPr eaLnBrk="1" hangingPunct="1">
              <a:spcBef>
                <a:spcPts val="0"/>
              </a:spcBef>
              <a:spcAft>
                <a:spcPts val="1200"/>
              </a:spcAft>
            </a:pPr>
            <a:endParaRPr lang="en-GB" altLang="en-US" sz="1100" dirty="0">
              <a:latin typeface="Arial" panose="020B0604020202020204" pitchFamily="34" charset="0"/>
            </a:endParaRPr>
          </a:p>
          <a:p>
            <a:pPr eaLnBrk="1" hangingPunct="1">
              <a:spcBef>
                <a:spcPts val="0"/>
              </a:spcBef>
              <a:spcAft>
                <a:spcPts val="1200"/>
              </a:spcAft>
            </a:pPr>
            <a:r>
              <a:rPr lang="en-GB" altLang="en-US" sz="1100" dirty="0">
                <a:latin typeface="Arial" panose="020B0604020202020204" pitchFamily="34" charset="0"/>
              </a:rPr>
              <a:t>You may need to consider a forensic medical examination</a:t>
            </a:r>
            <a:r>
              <a:rPr lang="en-GB" altLang="en-US" sz="1100" baseline="0" dirty="0">
                <a:latin typeface="Arial" panose="020B0604020202020204" pitchFamily="34" charset="0"/>
              </a:rPr>
              <a:t> </a:t>
            </a:r>
            <a:r>
              <a:rPr lang="en-GB" altLang="en-US" sz="1100" dirty="0">
                <a:latin typeface="Arial" panose="020B0604020202020204" pitchFamily="34" charset="0"/>
              </a:rPr>
              <a:t>and visually recording any physical evidence, bearing in mind the age of the child, the time of day and the loss of potential evidence if such an examination is delayed.  </a:t>
            </a:r>
          </a:p>
          <a:p>
            <a:pPr eaLnBrk="1" hangingPunct="1">
              <a:spcBef>
                <a:spcPts val="0"/>
              </a:spcBef>
              <a:spcAft>
                <a:spcPts val="1200"/>
              </a:spcAft>
            </a:pPr>
            <a:r>
              <a:rPr lang="en-GB" altLang="en-US" sz="1100" dirty="0">
                <a:latin typeface="Arial" panose="020B0604020202020204" pitchFamily="34" charset="0"/>
              </a:rPr>
              <a:t>In serious cases consider police protection powers.</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876100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a:latin typeface="Arial" panose="020B0604020202020204" pitchFamily="34" charset="0"/>
                <a:cs typeface="Arial" panose="020B0604020202020204" pitchFamily="34" charset="0"/>
              </a:rPr>
              <a:t>Concept of significant harm was introduced in order to assess need for compulsory intervention in family life in the best interests of the child.</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Significant harm is a </a:t>
            </a:r>
            <a:r>
              <a:rPr lang="en-GB" sz="1100" b="1" dirty="0">
                <a:latin typeface="Arial" panose="020B0604020202020204" pitchFamily="34" charset="0"/>
                <a:cs typeface="Arial" panose="020B0604020202020204" pitchFamily="34" charset="0"/>
              </a:rPr>
              <a:t>subjective judgement</a:t>
            </a:r>
            <a:r>
              <a:rPr lang="en-GB" sz="1100" dirty="0">
                <a:latin typeface="Arial" panose="020B0604020202020204" pitchFamily="34" charset="0"/>
                <a:cs typeface="Arial" panose="020B0604020202020204" pitchFamily="34" charset="0"/>
              </a:rPr>
              <a:t> made by the officer at the time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Adoption and Children Act 2002 amends sec 31 of children act  1989 to include following in definition of harm ‘impairment suffered from seeing or hearing the ill treatment of another’  - witness to domestic abuse.</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Compilation may for example be:- a child turning up for school each day in unclean clothes would not be sufficient. however if this was coupled with the child not ever having dinner money or sandwiches then the concern would be greater and it may fall into this heading.</a:t>
            </a:r>
          </a:p>
          <a:p>
            <a:pPr eaLnBrk="1" hangingPunct="1">
              <a:defRPr/>
            </a:pPr>
            <a:endParaRPr lang="en-GB" sz="1100" dirty="0">
              <a:latin typeface="Arial" panose="020B0604020202020204" pitchFamily="34" charset="0"/>
              <a:cs typeface="Arial" panose="020B0604020202020204" pitchFamily="34" charset="0"/>
            </a:endParaRPr>
          </a:p>
          <a:p>
            <a:pPr eaLnBrk="1" hangingPunct="1">
              <a:defRPr/>
            </a:pPr>
            <a:r>
              <a:rPr lang="en-GB" sz="1100" dirty="0">
                <a:latin typeface="Arial" panose="020B0604020202020204" pitchFamily="34" charset="0"/>
                <a:cs typeface="Arial" panose="020B0604020202020204" pitchFamily="34" charset="0"/>
              </a:rPr>
              <a:t>Some children live in family and social circumstances where their health and development are neglected – for them, it is the corrosiveness of long term emotional, physical or sexual abuse that causes impairment to health and development to the extent of constituting significant harm</a:t>
            </a:r>
            <a:r>
              <a:rPr lang="en-GB" dirty="0"/>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2509663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Danger of subjective or prejudiced judgements here? Discuss and ensure links back to Induction models to ensure we are objective and evidence based.....and positive.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535648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0"/>
              </a:spcBef>
              <a:spcAft>
                <a:spcPts val="1825"/>
              </a:spcAft>
            </a:pPr>
            <a:r>
              <a:rPr lang="en-GB" altLang="en-US" sz="1100" b="1" dirty="0">
                <a:latin typeface="Arial" panose="020B0604020202020204" pitchFamily="34" charset="0"/>
              </a:rPr>
              <a:t>Confirming the Child’s Safety</a:t>
            </a:r>
          </a:p>
          <a:p>
            <a:pPr eaLnBrk="1" hangingPunct="1">
              <a:spcBef>
                <a:spcPts val="0"/>
              </a:spcBef>
              <a:spcAft>
                <a:spcPts val="1825"/>
              </a:spcAft>
            </a:pPr>
            <a:r>
              <a:rPr lang="en-GB" altLang="en-US" sz="1100" dirty="0">
                <a:latin typeface="Arial" panose="020B0604020202020204" pitchFamily="34" charset="0"/>
              </a:rPr>
              <a:t>Care should be taken, to ensure that speaking to the child is confined to establishing the child’s safety, ask for the minimum amount of information and use open questions to enable the child to give a brief account of anything that has occurred, </a:t>
            </a:r>
            <a:r>
              <a:rPr lang="en-GB" altLang="en-US" sz="1100" dirty="0" err="1">
                <a:latin typeface="Arial" panose="020B0604020202020204" pitchFamily="34" charset="0"/>
              </a:rPr>
              <a:t>eg</a:t>
            </a:r>
            <a:r>
              <a:rPr lang="en-GB" altLang="en-US" sz="1100" dirty="0">
                <a:latin typeface="Arial" panose="020B0604020202020204" pitchFamily="34" charset="0"/>
              </a:rPr>
              <a:t>. identify any offences, suspect(s) and scene and any information to preserve evidence.</a:t>
            </a:r>
          </a:p>
          <a:p>
            <a:pPr eaLnBrk="1" hangingPunct="1">
              <a:spcBef>
                <a:spcPts val="0"/>
              </a:spcBef>
              <a:spcAft>
                <a:spcPts val="1825"/>
              </a:spcAft>
            </a:pPr>
            <a:endParaRPr lang="en-GB" altLang="en-US" sz="1100" dirty="0">
              <a:latin typeface="Arial" panose="020B0604020202020204" pitchFamily="34" charset="0"/>
            </a:endParaRPr>
          </a:p>
          <a:p>
            <a:pPr eaLnBrk="1" hangingPunct="1">
              <a:spcBef>
                <a:spcPts val="0"/>
              </a:spcBef>
              <a:spcAft>
                <a:spcPts val="1825"/>
              </a:spcAft>
            </a:pPr>
            <a:r>
              <a:rPr lang="en-GB" altLang="en-US" sz="1100" dirty="0">
                <a:latin typeface="Arial" panose="020B0604020202020204" pitchFamily="34" charset="0"/>
              </a:rPr>
              <a:t>As soon as the welfare of the child has been established or the officer has determined that the child is at risk of harm or has been harmed, the conversation should be brought to a close so that it does not constitute an interview.</a:t>
            </a:r>
          </a:p>
          <a:p>
            <a:pPr eaLnBrk="1" hangingPunct="1">
              <a:spcBef>
                <a:spcPts val="0"/>
              </a:spcBef>
              <a:spcAft>
                <a:spcPts val="1825"/>
              </a:spcAft>
            </a:pPr>
            <a:endParaRPr lang="en-GB" altLang="en-US" sz="1100" b="1" dirty="0">
              <a:latin typeface="Arial" panose="020B0604020202020204" pitchFamily="34" charset="0"/>
            </a:endParaRPr>
          </a:p>
          <a:p>
            <a:pPr eaLnBrk="1" hangingPunct="1">
              <a:spcBef>
                <a:spcPts val="0"/>
              </a:spcBef>
              <a:spcAft>
                <a:spcPts val="1825"/>
              </a:spcAft>
            </a:pPr>
            <a:r>
              <a:rPr lang="en-GB" altLang="en-US" sz="1100" b="1" dirty="0">
                <a:latin typeface="Arial" panose="020B0604020202020204" pitchFamily="34" charset="0"/>
              </a:rPr>
              <a:t>Observing and Recording the Child's Condition</a:t>
            </a:r>
          </a:p>
          <a:p>
            <a:pPr eaLnBrk="1" hangingPunct="1">
              <a:spcBef>
                <a:spcPts val="0"/>
              </a:spcBef>
              <a:spcAft>
                <a:spcPts val="1825"/>
              </a:spcAft>
            </a:pPr>
            <a:r>
              <a:rPr lang="en-GB" altLang="en-US" sz="1100" dirty="0">
                <a:latin typeface="Arial" panose="020B0604020202020204" pitchFamily="34" charset="0"/>
              </a:rPr>
              <a:t>Officers should use observation to determine the physical and emotional condition of the child.  The nature of the observation and child’s condition should be recorded for the purposes of any future investigation, child protection proceedings or other notifications of concern for a child:</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child’s name, sex and date of birth;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the name of the person(s) with parental responsibility and primary carer(s);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who was present when the child was spoken to; the questions asked of the child; the child’s responses;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physical appearance including injuries, clothing and state of cleanliness;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any action the officer took to observe the child’s physical condition – parental consent must be given if removal of clothing is necessary. </a:t>
            </a:r>
          </a:p>
          <a:p>
            <a:pPr marL="171450" indent="-171450" eaLnBrk="1" hangingPunct="1">
              <a:spcBef>
                <a:spcPts val="0"/>
              </a:spcBef>
              <a:spcAft>
                <a:spcPts val="1825"/>
              </a:spcAft>
              <a:buFont typeface="Arial" panose="020B0604020202020204" pitchFamily="34" charset="0"/>
              <a:buChar char="•"/>
            </a:pPr>
            <a:r>
              <a:rPr lang="en-GB" altLang="en-US" sz="1100" dirty="0">
                <a:latin typeface="Arial" panose="020B0604020202020204" pitchFamily="34" charset="0"/>
              </a:rPr>
              <a:t>a description of the child’s demeanour; a description of the child’s surroundings, including the condition of the home.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0411238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is a Police Protection Order?</a:t>
            </a:r>
          </a:p>
          <a:p>
            <a:pPr eaLnBrk="1" hangingPunct="1"/>
            <a:r>
              <a:rPr lang="en-GB" altLang="en-US" sz="1100" b="1" dirty="0">
                <a:latin typeface="Arial" panose="020B0604020202020204" pitchFamily="34" charset="0"/>
              </a:rPr>
              <a:t>QTS – When do you think we would need to use a PPO?</a:t>
            </a:r>
          </a:p>
          <a:p>
            <a:pPr eaLnBrk="1" hangingPunct="1"/>
            <a:endParaRPr lang="en-GB" altLang="en-US" sz="1100" b="1" dirty="0">
              <a:latin typeface="Arial" panose="020B0604020202020204" pitchFamily="34" charset="0"/>
            </a:endParaRPr>
          </a:p>
          <a:p>
            <a:pPr eaLnBrk="1" hangingPunct="1"/>
            <a:endParaRPr lang="en-GB" altLang="en-US" sz="1100" b="1" dirty="0">
              <a:latin typeface="Arial" panose="020B0604020202020204" pitchFamily="34" charset="0"/>
            </a:endParaRP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During the 2 hours all relevant statutory agencies – police, social services, health will jointly make a decision as to what further action if any should be taken. - ranges from allowing child to return home to social services </a:t>
            </a:r>
            <a:r>
              <a:rPr lang="en-GB" altLang="en-US" sz="1100" dirty="0" err="1">
                <a:latin typeface="Arial" panose="020B0604020202020204" pitchFamily="34" charset="0"/>
              </a:rPr>
              <a:t>dept</a:t>
            </a:r>
            <a:r>
              <a:rPr lang="en-GB" altLang="en-US" sz="1100" dirty="0">
                <a:latin typeface="Arial" panose="020B0604020202020204" pitchFamily="34" charset="0"/>
              </a:rPr>
              <a:t> applying to a court for a care order (Interim Care Order).</a:t>
            </a:r>
          </a:p>
          <a:p>
            <a:pPr eaLnBrk="1" hangingPunct="1"/>
            <a:r>
              <a:rPr lang="en-GB" altLang="en-US" sz="1100" dirty="0">
                <a:latin typeface="Arial" panose="020B0604020202020204" pitchFamily="34" charset="0"/>
              </a:rPr>
              <a:t>Section 17 </a:t>
            </a:r>
          </a:p>
          <a:p>
            <a:pPr eaLnBrk="1" hangingPunct="1"/>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Activity 2 follows this slide – see LP</a:t>
            </a:r>
          </a:p>
          <a:p>
            <a:pPr eaLnBrk="1" hangingPunct="1"/>
            <a:endParaRPr lang="en-GB"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071846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What is the role and responsibility of the attending response officer?</a:t>
            </a:r>
          </a:p>
          <a:p>
            <a:pPr eaLnBrk="1" hangingPunct="1"/>
            <a:r>
              <a:rPr lang="en-GB" altLang="en-US" sz="1100" b="1" dirty="0">
                <a:latin typeface="Arial" panose="020B0604020202020204" pitchFamily="34" charset="0"/>
              </a:rPr>
              <a:t>QTS – What rank must the designated officer be for authorising a PPO? </a:t>
            </a:r>
          </a:p>
          <a:p>
            <a:pPr eaLnBrk="1" hangingPunct="1"/>
            <a:endParaRPr lang="en-GB" altLang="en-US" sz="1100" b="1" dirty="0">
              <a:latin typeface="Arial" panose="020B0604020202020204" pitchFamily="34" charset="0"/>
            </a:endParaRPr>
          </a:p>
          <a:p>
            <a:pPr eaLnBrk="1" hangingPunct="1"/>
            <a:r>
              <a:rPr lang="en-GB" altLang="en-US" sz="1100" dirty="0">
                <a:latin typeface="Arial" panose="020B0604020202020204" pitchFamily="34" charset="0"/>
              </a:rPr>
              <a:t>Handouts available re roles.....</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same officer must not carry out these two separate roles</a:t>
            </a:r>
          </a:p>
          <a:p>
            <a:pPr eaLnBrk="1" hangingPunct="1"/>
            <a:endParaRPr lang="en-GB" altLang="en-US" sz="1100" dirty="0">
              <a:latin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5757369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b="1" dirty="0">
                <a:latin typeface="Arial" panose="020B0604020202020204" pitchFamily="34" charset="0"/>
              </a:rPr>
              <a:t>QTS – So how do the police find out if a child is on the child protection register?</a:t>
            </a:r>
          </a:p>
          <a:p>
            <a:pPr marL="228600" indent="-228600" eaLnBrk="1" hangingPunct="1">
              <a:buAutoNum type="arabicPeriod"/>
            </a:pPr>
            <a:r>
              <a:rPr lang="en-GB" altLang="en-US" sz="1100" dirty="0">
                <a:latin typeface="Arial" panose="020B0604020202020204" pitchFamily="34" charset="0"/>
              </a:rPr>
              <a:t>During daytime hours? (conduct inquiries through MASH)</a:t>
            </a:r>
          </a:p>
          <a:p>
            <a:pPr marL="228600" indent="-228600" eaLnBrk="1" hangingPunct="1">
              <a:buAutoNum type="arabicPeriod"/>
            </a:pPr>
            <a:r>
              <a:rPr lang="en-GB" altLang="en-US" sz="1100" dirty="0">
                <a:latin typeface="Arial" panose="020B0604020202020204" pitchFamily="34" charset="0"/>
              </a:rPr>
              <a:t>Out of normal working office hours? (conduct EDT for your area)</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Every local authority (social services dept) in England and Wales keeps a register, or list, of the names of children who need a </a:t>
            </a:r>
            <a:r>
              <a:rPr lang="en-GB" altLang="en-US" sz="1100" b="1" dirty="0">
                <a:latin typeface="Arial" panose="020B0604020202020204" pitchFamily="34" charset="0"/>
              </a:rPr>
              <a:t>Child Protection Plan</a:t>
            </a:r>
            <a:r>
              <a:rPr lang="en-GB" altLang="en-US" sz="1100" dirty="0">
                <a:latin typeface="Arial" panose="020B0604020202020204" pitchFamily="34" charset="0"/>
              </a:rPr>
              <a:t> to keep them safe.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Details of this list are held with Social Services who can be contacted directly via telephone or via our control room.</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The registers are constantly changing – they should not be interpreted as a record of all child abuse. </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A Check if there is an intelligence marker on Niche for these children as CPU may have been informed via social services.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345218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rPr>
              <a:t>Options will often be prevalent...What others could there be?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err="1">
                <a:latin typeface="Arial" panose="020B0604020202020204" pitchFamily="34" charset="0"/>
              </a:rPr>
              <a:t>Paperfeed</a:t>
            </a:r>
            <a:r>
              <a:rPr lang="en-GB" altLang="en-US" sz="1100" dirty="0">
                <a:latin typeface="Arial" panose="020B0604020202020204" pitchFamily="34" charset="0"/>
              </a:rPr>
              <a:t> exercise follows this slide – see LP</a:t>
            </a:r>
            <a:endParaRPr lang="en-US" altLang="en-US" sz="1100"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0581673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824162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397741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23572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05988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44214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89223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592754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1838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98582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4750292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3408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74111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079366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3721183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021363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4"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377279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5.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5.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7.png"/><Relationship Id="rId7" Type="http://schemas.openxmlformats.org/officeDocument/2006/relationships/diagramColors" Target="../diagrams/colors9.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png"/><Relationship Id="rId7" Type="http://schemas.openxmlformats.org/officeDocument/2006/relationships/diagramColors" Target="../diagrams/colors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9.png"/><Relationship Id="rId7" Type="http://schemas.openxmlformats.org/officeDocument/2006/relationships/diagramColors" Target="../diagrams/colors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hyperlink" Target="https://pixabay.com/en/question-mark-note-duplicate-24052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2561512"/>
          </a:xfrm>
        </p:spPr>
        <p:txBody>
          <a:bodyPr>
            <a:normAutofit fontScale="90000"/>
          </a:bodyPr>
          <a:lstStyle/>
          <a:p>
            <a:r>
              <a:rPr lang="en-US" dirty="0"/>
              <a:t>Pre-join Initial Learning Phase</a:t>
            </a:r>
            <a:br>
              <a:rPr lang="en-US" dirty="0"/>
            </a:br>
            <a:r>
              <a:rPr lang="en-GB" sz="48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Investigating Child Abuse &amp; Initial Response to Safeguarding Children</a:t>
            </a:r>
            <a:br>
              <a:rPr kumimoji="0" lang="en-GB" sz="24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rPr>
            </a:br>
            <a:endParaRPr lang="en-US" dirty="0"/>
          </a:p>
        </p:txBody>
      </p:sp>
    </p:spTree>
    <p:extLst>
      <p:ext uri="{BB962C8B-B14F-4D97-AF65-F5344CB8AC3E}">
        <p14:creationId xmlns:p14="http://schemas.microsoft.com/office/powerpoint/2010/main" val="172211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r>
              <a:rPr lang="en-US" dirty="0"/>
              <a:t>				Child Abuse</a:t>
            </a:r>
          </a:p>
        </p:txBody>
      </p:sp>
      <p:pic>
        <p:nvPicPr>
          <p:cNvPr id="4" name="Picture 3">
            <a:extLst>
              <a:ext uri="{FF2B5EF4-FFF2-40B4-BE49-F238E27FC236}">
                <a16:creationId xmlns:a16="http://schemas.microsoft.com/office/drawing/2014/main" id="{2FFBF387-9236-4B92-B033-7DAA28106AF8}"/>
              </a:ext>
            </a:extLst>
          </p:cNvPr>
          <p:cNvPicPr>
            <a:picLocks noChangeAspect="1"/>
          </p:cNvPicPr>
          <p:nvPr/>
        </p:nvPicPr>
        <p:blipFill>
          <a:blip r:embed="rId3"/>
          <a:stretch>
            <a:fillRect/>
          </a:stretch>
        </p:blipFill>
        <p:spPr>
          <a:xfrm>
            <a:off x="2767013" y="2501943"/>
            <a:ext cx="3226234" cy="2773395"/>
          </a:xfrm>
          <a:prstGeom prst="rect">
            <a:avLst/>
          </a:prstGeom>
        </p:spPr>
      </p:pic>
      <p:pic>
        <p:nvPicPr>
          <p:cNvPr id="5" name="Picture 5">
            <a:extLst>
              <a:ext uri="{FF2B5EF4-FFF2-40B4-BE49-F238E27FC236}">
                <a16:creationId xmlns:a16="http://schemas.microsoft.com/office/drawing/2014/main" id="{82071D39-5231-4903-AF9A-FC914249BB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1868" y="2255101"/>
            <a:ext cx="2781300" cy="3267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a:extLst>
              <a:ext uri="{FF2B5EF4-FFF2-40B4-BE49-F238E27FC236}">
                <a16:creationId xmlns:a16="http://schemas.microsoft.com/office/drawing/2014/main" id="{5169602F-86B9-4B96-B371-8054785F5BB4}"/>
              </a:ext>
            </a:extLst>
          </p:cNvPr>
          <p:cNvSpPr/>
          <p:nvPr/>
        </p:nvSpPr>
        <p:spPr>
          <a:xfrm>
            <a:off x="4749142" y="1155904"/>
            <a:ext cx="4036741" cy="646331"/>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Victoria Climbie</a:t>
            </a:r>
          </a:p>
        </p:txBody>
      </p:sp>
    </p:spTree>
    <p:extLst>
      <p:ext uri="{BB962C8B-B14F-4D97-AF65-F5344CB8AC3E}">
        <p14:creationId xmlns:p14="http://schemas.microsoft.com/office/powerpoint/2010/main" val="180401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AE12B-B43B-4B18-8256-E0C27E12008A}"/>
              </a:ext>
            </a:extLst>
          </p:cNvPr>
          <p:cNvSpPr>
            <a:spLocks noGrp="1"/>
          </p:cNvSpPr>
          <p:nvPr>
            <p:ph type="title"/>
          </p:nvPr>
        </p:nvSpPr>
        <p:spPr/>
        <p:txBody>
          <a:bodyPr/>
          <a:lstStyle/>
          <a:p>
            <a:r>
              <a:rPr lang="en-GB" dirty="0"/>
              <a:t>				Child Abuse</a:t>
            </a:r>
          </a:p>
        </p:txBody>
      </p:sp>
      <p:pic>
        <p:nvPicPr>
          <p:cNvPr id="3" name="Picture 2">
            <a:extLst>
              <a:ext uri="{FF2B5EF4-FFF2-40B4-BE49-F238E27FC236}">
                <a16:creationId xmlns:a16="http://schemas.microsoft.com/office/drawing/2014/main" id="{A9AA8589-A3D7-4FFE-9791-67ED8EB1766E}"/>
              </a:ext>
            </a:extLst>
          </p:cNvPr>
          <p:cNvPicPr>
            <a:picLocks noChangeAspect="1"/>
          </p:cNvPicPr>
          <p:nvPr/>
        </p:nvPicPr>
        <p:blipFill>
          <a:blip r:embed="rId3"/>
          <a:stretch>
            <a:fillRect/>
          </a:stretch>
        </p:blipFill>
        <p:spPr>
          <a:xfrm>
            <a:off x="2850205" y="2850398"/>
            <a:ext cx="3603048" cy="2091109"/>
          </a:xfrm>
          <a:prstGeom prst="rect">
            <a:avLst/>
          </a:prstGeom>
          <a:ln>
            <a:solidFill>
              <a:schemeClr val="tx1"/>
            </a:solidFill>
          </a:ln>
        </p:spPr>
      </p:pic>
      <p:pic>
        <p:nvPicPr>
          <p:cNvPr id="4" name="Picture 3">
            <a:extLst>
              <a:ext uri="{FF2B5EF4-FFF2-40B4-BE49-F238E27FC236}">
                <a16:creationId xmlns:a16="http://schemas.microsoft.com/office/drawing/2014/main" id="{F13BA954-1FE8-4941-AA4A-BACB976D5C52}"/>
              </a:ext>
            </a:extLst>
          </p:cNvPr>
          <p:cNvPicPr>
            <a:picLocks noChangeAspect="1"/>
          </p:cNvPicPr>
          <p:nvPr/>
        </p:nvPicPr>
        <p:blipFill>
          <a:blip r:embed="rId4"/>
          <a:stretch>
            <a:fillRect/>
          </a:stretch>
        </p:blipFill>
        <p:spPr>
          <a:xfrm>
            <a:off x="7407002" y="2110720"/>
            <a:ext cx="3869585" cy="3255188"/>
          </a:xfrm>
          <a:prstGeom prst="rect">
            <a:avLst/>
          </a:prstGeom>
        </p:spPr>
      </p:pic>
      <p:sp>
        <p:nvSpPr>
          <p:cNvPr id="5" name="Subtitle 2">
            <a:extLst>
              <a:ext uri="{FF2B5EF4-FFF2-40B4-BE49-F238E27FC236}">
                <a16:creationId xmlns:a16="http://schemas.microsoft.com/office/drawing/2014/main" id="{F701FC78-E43B-4942-8EE4-773EBD137242}"/>
              </a:ext>
            </a:extLst>
          </p:cNvPr>
          <p:cNvSpPr txBox="1">
            <a:spLocks/>
          </p:cNvSpPr>
          <p:nvPr/>
        </p:nvSpPr>
        <p:spPr>
          <a:xfrm>
            <a:off x="3980273" y="1077959"/>
            <a:ext cx="5200329" cy="657840"/>
          </a:xfrm>
          <a:prstGeom prst="rect">
            <a:avLst/>
          </a:prstGeom>
          <a:solidFill>
            <a:schemeClr val="accent1">
              <a:lumMod val="20000"/>
              <a:lumOff val="80000"/>
            </a:schemeClr>
          </a:solidFill>
          <a:ln>
            <a:solidFill>
              <a:schemeClr val="tx1"/>
            </a:solidFill>
          </a:ln>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sz="3900" b="1" dirty="0"/>
              <a:t>Peter Connelly </a:t>
            </a:r>
          </a:p>
          <a:p>
            <a:endParaRPr lang="en-GB" altLang="en-US" sz="3600" dirty="0"/>
          </a:p>
        </p:txBody>
      </p:sp>
    </p:spTree>
    <p:extLst>
      <p:ext uri="{BB962C8B-B14F-4D97-AF65-F5344CB8AC3E}">
        <p14:creationId xmlns:p14="http://schemas.microsoft.com/office/powerpoint/2010/main" val="370076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3"/>
          <p:cNvSpPr txBox="1">
            <a:spLocks/>
          </p:cNvSpPr>
          <p:nvPr/>
        </p:nvSpPr>
        <p:spPr>
          <a:xfrm>
            <a:off x="2943726" y="1471962"/>
            <a:ext cx="6802440" cy="3769112"/>
          </a:xfrm>
          <a:prstGeom prst="rect">
            <a:avLst/>
          </a:prstGeom>
          <a:solidFill>
            <a:schemeClr val="accent1">
              <a:lumMod val="20000"/>
              <a:lumOff val="80000"/>
            </a:schemeClr>
          </a:solidFill>
          <a:ln>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altLang="en-US" dirty="0"/>
              <a:t>What are the four categories of child abuse?</a:t>
            </a:r>
          </a:p>
          <a:p>
            <a:pPr marL="0" indent="0" algn="ctr">
              <a:buNone/>
            </a:pPr>
            <a:endParaRPr lang="en-GB" altLang="en-US" dirty="0"/>
          </a:p>
          <a:p>
            <a:pPr marL="0" indent="0" algn="ctr">
              <a:buNone/>
            </a:pPr>
            <a:r>
              <a:rPr lang="en-GB" altLang="en-US" dirty="0"/>
              <a:t>What  behaviour do you think could constitute child abuse or cruelty within these categories?</a:t>
            </a:r>
          </a:p>
          <a:p>
            <a:pPr marL="0" indent="0" algn="ctr">
              <a:buNone/>
            </a:pPr>
            <a:endParaRPr lang="en-GB" altLang="en-US" dirty="0"/>
          </a:p>
          <a:p>
            <a:pPr marL="0" indent="0" algn="ctr">
              <a:buNone/>
            </a:pPr>
            <a:r>
              <a:rPr lang="en-GB" altLang="en-US" dirty="0"/>
              <a:t>Construct a list... </a:t>
            </a:r>
          </a:p>
        </p:txBody>
      </p:sp>
      <p:sp>
        <p:nvSpPr>
          <p:cNvPr id="4" name="Title 3">
            <a:extLst>
              <a:ext uri="{FF2B5EF4-FFF2-40B4-BE49-F238E27FC236}">
                <a16:creationId xmlns:a16="http://schemas.microsoft.com/office/drawing/2014/main" id="{88E8A09A-7655-4201-B282-328C26A7DEAD}"/>
              </a:ext>
            </a:extLst>
          </p:cNvPr>
          <p:cNvSpPr>
            <a:spLocks noGrp="1"/>
          </p:cNvSpPr>
          <p:nvPr>
            <p:ph type="title"/>
          </p:nvPr>
        </p:nvSpPr>
        <p:spPr>
          <a:xfrm>
            <a:off x="838200" y="365125"/>
            <a:ext cx="10515600" cy="653549"/>
          </a:xfrm>
          <a:solidFill>
            <a:schemeClr val="accent1"/>
          </a:solidFill>
        </p:spPr>
        <p:txBody>
          <a:bodyPr>
            <a:normAutofit/>
          </a:bodyPr>
          <a:lstStyle/>
          <a:p>
            <a:pPr algn="ctr"/>
            <a:r>
              <a:rPr lang="en-GB" sz="3600" b="1" dirty="0">
                <a:solidFill>
                  <a:schemeClr val="bg1"/>
                </a:solidFill>
                <a:latin typeface="+mn-lt"/>
              </a:rPr>
              <a:t>Task</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973873" y="144651"/>
            <a:ext cx="10794381" cy="584775"/>
          </a:xfrm>
          <a:prstGeom prst="rect">
            <a:avLst/>
          </a:prstGeom>
          <a:solidFill>
            <a:schemeClr val="accent1"/>
          </a:solidFill>
        </p:spPr>
        <p:txBody>
          <a:bodyPr wrap="square" rtlCol="0">
            <a:spAutoFit/>
          </a:bodyPr>
          <a:lstStyle/>
          <a:p>
            <a:pPr algn="ctr"/>
            <a:r>
              <a:rPr lang="en-GB" sz="3200" b="1" dirty="0">
                <a:solidFill>
                  <a:schemeClr val="bg1"/>
                </a:solidFill>
              </a:rPr>
              <a:t>Neglect</a:t>
            </a:r>
          </a:p>
        </p:txBody>
      </p:sp>
      <p:graphicFrame>
        <p:nvGraphicFramePr>
          <p:cNvPr id="4" name="Diagram 3">
            <a:extLst>
              <a:ext uri="{FF2B5EF4-FFF2-40B4-BE49-F238E27FC236}">
                <a16:creationId xmlns:a16="http://schemas.microsoft.com/office/drawing/2014/main" id="{ED1A4844-8A4F-4CD6-A982-939FE7AF9358}"/>
              </a:ext>
            </a:extLst>
          </p:cNvPr>
          <p:cNvGraphicFramePr/>
          <p:nvPr>
            <p:extLst>
              <p:ext uri="{D42A27DB-BD31-4B8C-83A1-F6EECF244321}">
                <p14:modId xmlns:p14="http://schemas.microsoft.com/office/powerpoint/2010/main" val="4256512385"/>
              </p:ext>
            </p:extLst>
          </p:nvPr>
        </p:nvGraphicFramePr>
        <p:xfrm>
          <a:off x="1531433" y="729426"/>
          <a:ext cx="9679260" cy="4889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9717CDE0-5673-45A8-AF33-C12C85E3E2FE}"/>
                                            </p:graphicEl>
                                          </p:spTgt>
                                        </p:tgtEl>
                                        <p:attrNameLst>
                                          <p:attrName>style.visibility</p:attrName>
                                        </p:attrNameLst>
                                      </p:cBhvr>
                                      <p:to>
                                        <p:strVal val="visible"/>
                                      </p:to>
                                    </p:set>
                                    <p:animEffect transition="in" filter="fade">
                                      <p:cBhvr>
                                        <p:cTn id="7" dur="500"/>
                                        <p:tgtEl>
                                          <p:spTgt spid="4">
                                            <p:graphicEl>
                                              <a:dgm id="{9717CDE0-5673-45A8-AF33-C12C85E3E2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E0C7537-D516-4714-855A-0A1F26BA0C81}"/>
                                            </p:graphicEl>
                                          </p:spTgt>
                                        </p:tgtEl>
                                        <p:attrNameLst>
                                          <p:attrName>style.visibility</p:attrName>
                                        </p:attrNameLst>
                                      </p:cBhvr>
                                      <p:to>
                                        <p:strVal val="visible"/>
                                      </p:to>
                                    </p:set>
                                    <p:animEffect transition="in" filter="fade">
                                      <p:cBhvr>
                                        <p:cTn id="12" dur="500"/>
                                        <p:tgtEl>
                                          <p:spTgt spid="4">
                                            <p:graphicEl>
                                              <a:dgm id="{FE0C7537-D516-4714-855A-0A1F26BA0C8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A6F1130-F472-496F-9CA5-33DE775BD8AF}"/>
                                            </p:graphicEl>
                                          </p:spTgt>
                                        </p:tgtEl>
                                        <p:attrNameLst>
                                          <p:attrName>style.visibility</p:attrName>
                                        </p:attrNameLst>
                                      </p:cBhvr>
                                      <p:to>
                                        <p:strVal val="visible"/>
                                      </p:to>
                                    </p:set>
                                    <p:animEffect transition="in" filter="fade">
                                      <p:cBhvr>
                                        <p:cTn id="15" dur="500"/>
                                        <p:tgtEl>
                                          <p:spTgt spid="4">
                                            <p:graphicEl>
                                              <a:dgm id="{8A6F1130-F472-496F-9CA5-33DE775BD8A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7F016BEB-4749-4172-B5E5-33A7F313ECA4}"/>
                                            </p:graphicEl>
                                          </p:spTgt>
                                        </p:tgtEl>
                                        <p:attrNameLst>
                                          <p:attrName>style.visibility</p:attrName>
                                        </p:attrNameLst>
                                      </p:cBhvr>
                                      <p:to>
                                        <p:strVal val="visible"/>
                                      </p:to>
                                    </p:set>
                                    <p:animEffect transition="in" filter="fade">
                                      <p:cBhvr>
                                        <p:cTn id="20" dur="500"/>
                                        <p:tgtEl>
                                          <p:spTgt spid="4">
                                            <p:graphicEl>
                                              <a:dgm id="{7F016BEB-4749-4172-B5E5-33A7F313ECA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2AB0209-D7A6-4973-8BB0-40E6D2DD16FD}"/>
                                            </p:graphicEl>
                                          </p:spTgt>
                                        </p:tgtEl>
                                        <p:attrNameLst>
                                          <p:attrName>style.visibility</p:attrName>
                                        </p:attrNameLst>
                                      </p:cBhvr>
                                      <p:to>
                                        <p:strVal val="visible"/>
                                      </p:to>
                                    </p:set>
                                    <p:animEffect transition="in" filter="fade">
                                      <p:cBhvr>
                                        <p:cTn id="23" dur="500"/>
                                        <p:tgtEl>
                                          <p:spTgt spid="4">
                                            <p:graphicEl>
                                              <a:dgm id="{C2AB0209-D7A6-4973-8BB0-40E6D2DD16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557561" y="178420"/>
            <a:ext cx="10950497" cy="646331"/>
          </a:xfrm>
          <a:prstGeom prst="rect">
            <a:avLst/>
          </a:prstGeom>
          <a:solidFill>
            <a:schemeClr val="accent1"/>
          </a:solidFill>
        </p:spPr>
        <p:txBody>
          <a:bodyPr wrap="square" rtlCol="0">
            <a:spAutoFit/>
          </a:bodyPr>
          <a:lstStyle/>
          <a:p>
            <a:pPr algn="ctr"/>
            <a:r>
              <a:rPr lang="en-GB" sz="3600" b="1" dirty="0">
                <a:solidFill>
                  <a:schemeClr val="bg1"/>
                </a:solidFill>
              </a:rPr>
              <a:t>Physical Abuse</a:t>
            </a:r>
          </a:p>
        </p:txBody>
      </p:sp>
      <p:sp>
        <p:nvSpPr>
          <p:cNvPr id="4" name="Rectangle 3">
            <a:extLst>
              <a:ext uri="{FF2B5EF4-FFF2-40B4-BE49-F238E27FC236}">
                <a16:creationId xmlns:a16="http://schemas.microsoft.com/office/drawing/2014/main" id="{503AC102-85B3-4FE8-BEB5-49B8A4C7D094}"/>
              </a:ext>
            </a:extLst>
          </p:cNvPr>
          <p:cNvSpPr/>
          <p:nvPr/>
        </p:nvSpPr>
        <p:spPr>
          <a:xfrm>
            <a:off x="4065549" y="876325"/>
            <a:ext cx="4705814" cy="646331"/>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May involve:</a:t>
            </a:r>
          </a:p>
        </p:txBody>
      </p:sp>
      <p:graphicFrame>
        <p:nvGraphicFramePr>
          <p:cNvPr id="6" name="Diagram 5">
            <a:extLst>
              <a:ext uri="{FF2B5EF4-FFF2-40B4-BE49-F238E27FC236}">
                <a16:creationId xmlns:a16="http://schemas.microsoft.com/office/drawing/2014/main" id="{7E151F56-C894-4B5D-A3F0-B1C34846B5B2}"/>
              </a:ext>
            </a:extLst>
          </p:cNvPr>
          <p:cNvGraphicFramePr/>
          <p:nvPr>
            <p:extLst>
              <p:ext uri="{D42A27DB-BD31-4B8C-83A1-F6EECF244321}">
                <p14:modId xmlns:p14="http://schemas.microsoft.com/office/powerpoint/2010/main" val="4280943873"/>
              </p:ext>
            </p:extLst>
          </p:nvPr>
        </p:nvGraphicFramePr>
        <p:xfrm>
          <a:off x="920130" y="1522656"/>
          <a:ext cx="10351739" cy="4401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0419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16943235-2F90-46BF-9676-22F5D66394D4}"/>
                                            </p:graphicEl>
                                          </p:spTgt>
                                        </p:tgtEl>
                                        <p:attrNameLst>
                                          <p:attrName>style.visibility</p:attrName>
                                        </p:attrNameLst>
                                      </p:cBhvr>
                                      <p:to>
                                        <p:strVal val="visible"/>
                                      </p:to>
                                    </p:set>
                                    <p:animEffect transition="in" filter="fade">
                                      <p:cBhvr>
                                        <p:cTn id="7" dur="500"/>
                                        <p:tgtEl>
                                          <p:spTgt spid="6">
                                            <p:graphicEl>
                                              <a:dgm id="{16943235-2F90-46BF-9676-22F5D66394D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9586C6A-C832-4744-BA51-6348192CC2CE}"/>
                                            </p:graphicEl>
                                          </p:spTgt>
                                        </p:tgtEl>
                                        <p:attrNameLst>
                                          <p:attrName>style.visibility</p:attrName>
                                        </p:attrNameLst>
                                      </p:cBhvr>
                                      <p:to>
                                        <p:strVal val="visible"/>
                                      </p:to>
                                    </p:set>
                                    <p:animEffect transition="in" filter="fade">
                                      <p:cBhvr>
                                        <p:cTn id="12" dur="500"/>
                                        <p:tgtEl>
                                          <p:spTgt spid="6">
                                            <p:graphicEl>
                                              <a:dgm id="{69586C6A-C832-4744-BA51-6348192CC2C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ECB076AF-5B53-4165-A1E9-C65893829CD5}"/>
                                            </p:graphicEl>
                                          </p:spTgt>
                                        </p:tgtEl>
                                        <p:attrNameLst>
                                          <p:attrName>style.visibility</p:attrName>
                                        </p:attrNameLst>
                                      </p:cBhvr>
                                      <p:to>
                                        <p:strVal val="visible"/>
                                      </p:to>
                                    </p:set>
                                    <p:animEffect transition="in" filter="fade">
                                      <p:cBhvr>
                                        <p:cTn id="15" dur="500"/>
                                        <p:tgtEl>
                                          <p:spTgt spid="6">
                                            <p:graphicEl>
                                              <a:dgm id="{ECB076AF-5B53-4165-A1E9-C65893829CD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71645A0-3A8C-4C33-AECC-9EAEA72F9088}"/>
                                            </p:graphicEl>
                                          </p:spTgt>
                                        </p:tgtEl>
                                        <p:attrNameLst>
                                          <p:attrName>style.visibility</p:attrName>
                                        </p:attrNameLst>
                                      </p:cBhvr>
                                      <p:to>
                                        <p:strVal val="visible"/>
                                      </p:to>
                                    </p:set>
                                    <p:animEffect transition="in" filter="fade">
                                      <p:cBhvr>
                                        <p:cTn id="20" dur="500"/>
                                        <p:tgtEl>
                                          <p:spTgt spid="6">
                                            <p:graphicEl>
                                              <a:dgm id="{A71645A0-3A8C-4C33-AECC-9EAEA72F908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5F4A54AC-BF68-4B58-9AC9-0816FF712205}"/>
                                            </p:graphicEl>
                                          </p:spTgt>
                                        </p:tgtEl>
                                        <p:attrNameLst>
                                          <p:attrName>style.visibility</p:attrName>
                                        </p:attrNameLst>
                                      </p:cBhvr>
                                      <p:to>
                                        <p:strVal val="visible"/>
                                      </p:to>
                                    </p:set>
                                    <p:animEffect transition="in" filter="fade">
                                      <p:cBhvr>
                                        <p:cTn id="23" dur="500"/>
                                        <p:tgtEl>
                                          <p:spTgt spid="6">
                                            <p:graphicEl>
                                              <a:dgm id="{5F4A54AC-BF68-4B58-9AC9-0816FF71220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C449C9BD-8631-4C6D-A491-63BF1B06227C}"/>
                                            </p:graphicEl>
                                          </p:spTgt>
                                        </p:tgtEl>
                                        <p:attrNameLst>
                                          <p:attrName>style.visibility</p:attrName>
                                        </p:attrNameLst>
                                      </p:cBhvr>
                                      <p:to>
                                        <p:strVal val="visible"/>
                                      </p:to>
                                    </p:set>
                                    <p:animEffect transition="in" filter="fade">
                                      <p:cBhvr>
                                        <p:cTn id="28" dur="500"/>
                                        <p:tgtEl>
                                          <p:spTgt spid="6">
                                            <p:graphicEl>
                                              <a:dgm id="{C449C9BD-8631-4C6D-A491-63BF1B06227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DA065105-F06C-4386-9C3A-E76B1024EEA5}"/>
                                            </p:graphicEl>
                                          </p:spTgt>
                                        </p:tgtEl>
                                        <p:attrNameLst>
                                          <p:attrName>style.visibility</p:attrName>
                                        </p:attrNameLst>
                                      </p:cBhvr>
                                      <p:to>
                                        <p:strVal val="visible"/>
                                      </p:to>
                                    </p:set>
                                    <p:animEffect transition="in" filter="fade">
                                      <p:cBhvr>
                                        <p:cTn id="31" dur="500"/>
                                        <p:tgtEl>
                                          <p:spTgt spid="6">
                                            <p:graphicEl>
                                              <a:dgm id="{DA065105-F06C-4386-9C3A-E76B1024EE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3331FE5-978D-4CDA-AED6-1A6406B8C257}"/>
                                            </p:graphicEl>
                                          </p:spTgt>
                                        </p:tgtEl>
                                        <p:attrNameLst>
                                          <p:attrName>style.visibility</p:attrName>
                                        </p:attrNameLst>
                                      </p:cBhvr>
                                      <p:to>
                                        <p:strVal val="visible"/>
                                      </p:to>
                                    </p:set>
                                    <p:animEffect transition="in" filter="fade">
                                      <p:cBhvr>
                                        <p:cTn id="36" dur="500"/>
                                        <p:tgtEl>
                                          <p:spTgt spid="6">
                                            <p:graphicEl>
                                              <a:dgm id="{33331FE5-978D-4CDA-AED6-1A6406B8C25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60BB2444-C2BF-4C33-B473-AB105BC11FCC}"/>
                                            </p:graphicEl>
                                          </p:spTgt>
                                        </p:tgtEl>
                                        <p:attrNameLst>
                                          <p:attrName>style.visibility</p:attrName>
                                        </p:attrNameLst>
                                      </p:cBhvr>
                                      <p:to>
                                        <p:strVal val="visible"/>
                                      </p:to>
                                    </p:set>
                                    <p:animEffect transition="in" filter="fade">
                                      <p:cBhvr>
                                        <p:cTn id="39" dur="500"/>
                                        <p:tgtEl>
                                          <p:spTgt spid="6">
                                            <p:graphicEl>
                                              <a:dgm id="{60BB2444-C2BF-4C33-B473-AB105BC11FCC}"/>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77B12CD7-8D22-4887-9915-CED221F2AC7D}"/>
                                            </p:graphicEl>
                                          </p:spTgt>
                                        </p:tgtEl>
                                        <p:attrNameLst>
                                          <p:attrName>style.visibility</p:attrName>
                                        </p:attrNameLst>
                                      </p:cBhvr>
                                      <p:to>
                                        <p:strVal val="visible"/>
                                      </p:to>
                                    </p:set>
                                    <p:animEffect transition="in" filter="fade">
                                      <p:cBhvr>
                                        <p:cTn id="44" dur="500"/>
                                        <p:tgtEl>
                                          <p:spTgt spid="6">
                                            <p:graphicEl>
                                              <a:dgm id="{77B12CD7-8D22-4887-9915-CED221F2AC7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F8536D34-D914-462D-BC6C-AD28C93D9DB8}"/>
                                            </p:graphicEl>
                                          </p:spTgt>
                                        </p:tgtEl>
                                        <p:attrNameLst>
                                          <p:attrName>style.visibility</p:attrName>
                                        </p:attrNameLst>
                                      </p:cBhvr>
                                      <p:to>
                                        <p:strVal val="visible"/>
                                      </p:to>
                                    </p:set>
                                    <p:animEffect transition="in" filter="fade">
                                      <p:cBhvr>
                                        <p:cTn id="47" dur="500"/>
                                        <p:tgtEl>
                                          <p:spTgt spid="6">
                                            <p:graphicEl>
                                              <a:dgm id="{F8536D34-D914-462D-BC6C-AD28C93D9DB8}"/>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2BCF013A-32BD-44A9-AA24-8B97385E3FBB}"/>
                                            </p:graphicEl>
                                          </p:spTgt>
                                        </p:tgtEl>
                                        <p:attrNameLst>
                                          <p:attrName>style.visibility</p:attrName>
                                        </p:attrNameLst>
                                      </p:cBhvr>
                                      <p:to>
                                        <p:strVal val="visible"/>
                                      </p:to>
                                    </p:set>
                                    <p:animEffect transition="in" filter="fade">
                                      <p:cBhvr>
                                        <p:cTn id="52" dur="500"/>
                                        <p:tgtEl>
                                          <p:spTgt spid="6">
                                            <p:graphicEl>
                                              <a:dgm id="{2BCF013A-32BD-44A9-AA24-8B97385E3FB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038264CD-7B1B-49CD-9A0C-543E61F2F435}"/>
                                            </p:graphicEl>
                                          </p:spTgt>
                                        </p:tgtEl>
                                        <p:attrNameLst>
                                          <p:attrName>style.visibility</p:attrName>
                                        </p:attrNameLst>
                                      </p:cBhvr>
                                      <p:to>
                                        <p:strVal val="visible"/>
                                      </p:to>
                                    </p:set>
                                    <p:animEffect transition="in" filter="fade">
                                      <p:cBhvr>
                                        <p:cTn id="55" dur="500"/>
                                        <p:tgtEl>
                                          <p:spTgt spid="6">
                                            <p:graphicEl>
                                              <a:dgm id="{038264CD-7B1B-49CD-9A0C-543E61F2F435}"/>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6">
                                            <p:graphicEl>
                                              <a:dgm id="{934B0023-C6A7-4CE2-A644-B5EC3B063631}"/>
                                            </p:graphicEl>
                                          </p:spTgt>
                                        </p:tgtEl>
                                        <p:attrNameLst>
                                          <p:attrName>style.visibility</p:attrName>
                                        </p:attrNameLst>
                                      </p:cBhvr>
                                      <p:to>
                                        <p:strVal val="visible"/>
                                      </p:to>
                                    </p:set>
                                    <p:animEffect transition="in" filter="fade">
                                      <p:cBhvr>
                                        <p:cTn id="60" dur="500"/>
                                        <p:tgtEl>
                                          <p:spTgt spid="6">
                                            <p:graphicEl>
                                              <a:dgm id="{934B0023-C6A7-4CE2-A644-B5EC3B063631}"/>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6">
                                            <p:graphicEl>
                                              <a:dgm id="{2096B7F5-7648-489C-95CC-1FDEE7134009}"/>
                                            </p:graphicEl>
                                          </p:spTgt>
                                        </p:tgtEl>
                                        <p:attrNameLst>
                                          <p:attrName>style.visibility</p:attrName>
                                        </p:attrNameLst>
                                      </p:cBhvr>
                                      <p:to>
                                        <p:strVal val="visible"/>
                                      </p:to>
                                    </p:set>
                                    <p:animEffect transition="in" filter="fade">
                                      <p:cBhvr>
                                        <p:cTn id="63" dur="500"/>
                                        <p:tgtEl>
                                          <p:spTgt spid="6">
                                            <p:graphicEl>
                                              <a:dgm id="{2096B7F5-7648-489C-95CC-1FDEE713400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1981200" y="259777"/>
            <a:ext cx="8229600" cy="584775"/>
          </a:xfrm>
          <a:prstGeom prst="rect">
            <a:avLst/>
          </a:prstGeom>
          <a:solidFill>
            <a:schemeClr val="accent1"/>
          </a:solidFill>
        </p:spPr>
        <p:txBody>
          <a:bodyPr wrap="square" rtlCol="0">
            <a:spAutoFit/>
          </a:bodyPr>
          <a:lstStyle/>
          <a:p>
            <a:pPr algn="ctr"/>
            <a:r>
              <a:rPr lang="en-GB" sz="3200" b="1" dirty="0">
                <a:solidFill>
                  <a:schemeClr val="bg1"/>
                </a:solidFill>
              </a:rPr>
              <a:t>Reasonable Chastisement</a:t>
            </a:r>
          </a:p>
        </p:txBody>
      </p:sp>
      <p:graphicFrame>
        <p:nvGraphicFramePr>
          <p:cNvPr id="6" name="Diagram 5">
            <a:extLst>
              <a:ext uri="{FF2B5EF4-FFF2-40B4-BE49-F238E27FC236}">
                <a16:creationId xmlns:a16="http://schemas.microsoft.com/office/drawing/2014/main" id="{70800B9D-7272-4072-85DF-A658E250C9E8}"/>
              </a:ext>
            </a:extLst>
          </p:cNvPr>
          <p:cNvGraphicFramePr/>
          <p:nvPr>
            <p:extLst>
              <p:ext uri="{D42A27DB-BD31-4B8C-83A1-F6EECF244321}">
                <p14:modId xmlns:p14="http://schemas.microsoft.com/office/powerpoint/2010/main" val="4100561831"/>
              </p:ext>
            </p:extLst>
          </p:nvPr>
        </p:nvGraphicFramePr>
        <p:xfrm>
          <a:off x="655126" y="844552"/>
          <a:ext cx="10301799" cy="4832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5022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E83ECB95-1A6D-43D0-B00E-7D9233BEF003}"/>
                                            </p:graphicEl>
                                          </p:spTgt>
                                        </p:tgtEl>
                                        <p:attrNameLst>
                                          <p:attrName>style.visibility</p:attrName>
                                        </p:attrNameLst>
                                      </p:cBhvr>
                                      <p:to>
                                        <p:strVal val="visible"/>
                                      </p:to>
                                    </p:set>
                                    <p:animEffect transition="in" filter="fade">
                                      <p:cBhvr>
                                        <p:cTn id="7" dur="500"/>
                                        <p:tgtEl>
                                          <p:spTgt spid="6">
                                            <p:graphicEl>
                                              <a:dgm id="{E83ECB95-1A6D-43D0-B00E-7D9233BEF0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C982A0D-41A6-495F-9AE5-3293B17C9FF5}"/>
                                            </p:graphicEl>
                                          </p:spTgt>
                                        </p:tgtEl>
                                        <p:attrNameLst>
                                          <p:attrName>style.visibility</p:attrName>
                                        </p:attrNameLst>
                                      </p:cBhvr>
                                      <p:to>
                                        <p:strVal val="visible"/>
                                      </p:to>
                                    </p:set>
                                    <p:animEffect transition="in" filter="fade">
                                      <p:cBhvr>
                                        <p:cTn id="12" dur="500"/>
                                        <p:tgtEl>
                                          <p:spTgt spid="6">
                                            <p:graphicEl>
                                              <a:dgm id="{BC982A0D-41A6-495F-9AE5-3293B17C9FF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1246D13B-6630-4148-8465-25579521EC7A}"/>
                                            </p:graphicEl>
                                          </p:spTgt>
                                        </p:tgtEl>
                                        <p:attrNameLst>
                                          <p:attrName>style.visibility</p:attrName>
                                        </p:attrNameLst>
                                      </p:cBhvr>
                                      <p:to>
                                        <p:strVal val="visible"/>
                                      </p:to>
                                    </p:set>
                                    <p:animEffect transition="in" filter="fade">
                                      <p:cBhvr>
                                        <p:cTn id="15" dur="500"/>
                                        <p:tgtEl>
                                          <p:spTgt spid="6">
                                            <p:graphicEl>
                                              <a:dgm id="{1246D13B-6630-4148-8465-25579521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5EDB5D4-6C9C-41D6-AFAE-FDD8415F10B4}"/>
                                            </p:graphicEl>
                                          </p:spTgt>
                                        </p:tgtEl>
                                        <p:attrNameLst>
                                          <p:attrName>style.visibility</p:attrName>
                                        </p:attrNameLst>
                                      </p:cBhvr>
                                      <p:to>
                                        <p:strVal val="visible"/>
                                      </p:to>
                                    </p:set>
                                    <p:animEffect transition="in" filter="fade">
                                      <p:cBhvr>
                                        <p:cTn id="20" dur="500"/>
                                        <p:tgtEl>
                                          <p:spTgt spid="6">
                                            <p:graphicEl>
                                              <a:dgm id="{25EDB5D4-6C9C-41D6-AFAE-FDD8415F10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E102EA2-5DEE-4CEB-9E21-D843002E72DA}"/>
                                            </p:graphicEl>
                                          </p:spTgt>
                                        </p:tgtEl>
                                        <p:attrNameLst>
                                          <p:attrName>style.visibility</p:attrName>
                                        </p:attrNameLst>
                                      </p:cBhvr>
                                      <p:to>
                                        <p:strVal val="visible"/>
                                      </p:to>
                                    </p:set>
                                    <p:animEffect transition="in" filter="fade">
                                      <p:cBhvr>
                                        <p:cTn id="23" dur="500"/>
                                        <p:tgtEl>
                                          <p:spTgt spid="6">
                                            <p:graphicEl>
                                              <a:dgm id="{3E102EA2-5DEE-4CEB-9E21-D843002E72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098A-416C-49AA-A177-A484689A4D5B}"/>
              </a:ext>
            </a:extLst>
          </p:cNvPr>
          <p:cNvSpPr>
            <a:spLocks noGrp="1"/>
          </p:cNvSpPr>
          <p:nvPr>
            <p:ph type="title"/>
          </p:nvPr>
        </p:nvSpPr>
        <p:spPr/>
        <p:txBody>
          <a:bodyPr/>
          <a:lstStyle/>
          <a:p>
            <a:r>
              <a:rPr lang="en-GB" dirty="0"/>
              <a:t>			Emotional Abuse</a:t>
            </a:r>
          </a:p>
        </p:txBody>
      </p:sp>
      <p:sp>
        <p:nvSpPr>
          <p:cNvPr id="3" name="Scroll: Horizontal 2">
            <a:extLst>
              <a:ext uri="{FF2B5EF4-FFF2-40B4-BE49-F238E27FC236}">
                <a16:creationId xmlns:a16="http://schemas.microsoft.com/office/drawing/2014/main" id="{6303559F-B862-47C3-A0FB-DF2CAB17AE4F}"/>
              </a:ext>
            </a:extLst>
          </p:cNvPr>
          <p:cNvSpPr/>
          <p:nvPr/>
        </p:nvSpPr>
        <p:spPr>
          <a:xfrm>
            <a:off x="2935220" y="1985962"/>
            <a:ext cx="8477250" cy="3219450"/>
          </a:xfrm>
          <a:prstGeom prst="horizontalScroll">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Persistent or severe emotional ill treatment or rejection of a child which causes an actual or adverse effect on the child’s emotional &amp; behavioural development</a:t>
            </a:r>
          </a:p>
        </p:txBody>
      </p:sp>
    </p:spTree>
    <p:extLst>
      <p:ext uri="{BB962C8B-B14F-4D97-AF65-F5344CB8AC3E}">
        <p14:creationId xmlns:p14="http://schemas.microsoft.com/office/powerpoint/2010/main" val="211223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934749" y="143980"/>
            <a:ext cx="10801350" cy="584775"/>
          </a:xfrm>
          <a:prstGeom prst="rect">
            <a:avLst/>
          </a:prstGeom>
          <a:solidFill>
            <a:schemeClr val="accent1"/>
          </a:solidFill>
        </p:spPr>
        <p:txBody>
          <a:bodyPr wrap="square" rtlCol="0">
            <a:spAutoFit/>
          </a:bodyPr>
          <a:lstStyle/>
          <a:p>
            <a:pPr algn="ctr"/>
            <a:r>
              <a:rPr lang="en-GB" sz="3200" b="1" dirty="0">
                <a:solidFill>
                  <a:schemeClr val="bg1"/>
                </a:solidFill>
              </a:rPr>
              <a:t>Sexual Abuse</a:t>
            </a:r>
          </a:p>
        </p:txBody>
      </p:sp>
      <p:graphicFrame>
        <p:nvGraphicFramePr>
          <p:cNvPr id="5" name="Diagram 4">
            <a:extLst>
              <a:ext uri="{FF2B5EF4-FFF2-40B4-BE49-F238E27FC236}">
                <a16:creationId xmlns:a16="http://schemas.microsoft.com/office/drawing/2014/main" id="{550A14F0-C1E4-48B6-86E4-92CD54E2DEC2}"/>
              </a:ext>
            </a:extLst>
          </p:cNvPr>
          <p:cNvGraphicFramePr/>
          <p:nvPr>
            <p:extLst>
              <p:ext uri="{D42A27DB-BD31-4B8C-83A1-F6EECF244321}">
                <p14:modId xmlns:p14="http://schemas.microsoft.com/office/powerpoint/2010/main" val="3292228057"/>
              </p:ext>
            </p:extLst>
          </p:nvPr>
        </p:nvGraphicFramePr>
        <p:xfrm>
          <a:off x="2271424" y="1036108"/>
          <a:ext cx="8128000" cy="4785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3385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4A483D5-3388-42D6-BA28-29A8CC8DE5CB}"/>
                                            </p:graphicEl>
                                          </p:spTgt>
                                        </p:tgtEl>
                                        <p:attrNameLst>
                                          <p:attrName>style.visibility</p:attrName>
                                        </p:attrNameLst>
                                      </p:cBhvr>
                                      <p:to>
                                        <p:strVal val="visible"/>
                                      </p:to>
                                    </p:set>
                                    <p:animEffect transition="in" filter="fade">
                                      <p:cBhvr>
                                        <p:cTn id="7" dur="500"/>
                                        <p:tgtEl>
                                          <p:spTgt spid="5">
                                            <p:graphicEl>
                                              <a:dgm id="{54A483D5-3388-42D6-BA28-29A8CC8DE5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E6CB6C-5AFE-4E2A-827A-6F4A743DFEB7}"/>
                                            </p:graphicEl>
                                          </p:spTgt>
                                        </p:tgtEl>
                                        <p:attrNameLst>
                                          <p:attrName>style.visibility</p:attrName>
                                        </p:attrNameLst>
                                      </p:cBhvr>
                                      <p:to>
                                        <p:strVal val="visible"/>
                                      </p:to>
                                    </p:set>
                                    <p:animEffect transition="in" filter="fade">
                                      <p:cBhvr>
                                        <p:cTn id="12" dur="500"/>
                                        <p:tgtEl>
                                          <p:spTgt spid="5">
                                            <p:graphicEl>
                                              <a:dgm id="{8EE6CB6C-5AFE-4E2A-827A-6F4A743DFEB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1D6682D-6356-4DC8-9052-DD812223495D}"/>
                                            </p:graphicEl>
                                          </p:spTgt>
                                        </p:tgtEl>
                                        <p:attrNameLst>
                                          <p:attrName>style.visibility</p:attrName>
                                        </p:attrNameLst>
                                      </p:cBhvr>
                                      <p:to>
                                        <p:strVal val="visible"/>
                                      </p:to>
                                    </p:set>
                                    <p:animEffect transition="in" filter="fade">
                                      <p:cBhvr>
                                        <p:cTn id="17" dur="500"/>
                                        <p:tgtEl>
                                          <p:spTgt spid="5">
                                            <p:graphicEl>
                                              <a:dgm id="{A1D6682D-6356-4DC8-9052-DD812223495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81871C48-515D-4ACA-8839-06E89C2EDEF7}"/>
                                            </p:graphicEl>
                                          </p:spTgt>
                                        </p:tgtEl>
                                        <p:attrNameLst>
                                          <p:attrName>style.visibility</p:attrName>
                                        </p:attrNameLst>
                                      </p:cBhvr>
                                      <p:to>
                                        <p:strVal val="visible"/>
                                      </p:to>
                                    </p:set>
                                    <p:animEffect transition="in" filter="fade">
                                      <p:cBhvr>
                                        <p:cTn id="20" dur="500"/>
                                        <p:tgtEl>
                                          <p:spTgt spid="5">
                                            <p:graphicEl>
                                              <a:dgm id="{81871C48-515D-4ACA-8839-06E89C2EDE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ABF528C6-BF08-4D5F-8E8B-6E55B4B215FD}"/>
                                            </p:graphicEl>
                                          </p:spTgt>
                                        </p:tgtEl>
                                        <p:attrNameLst>
                                          <p:attrName>style.visibility</p:attrName>
                                        </p:attrNameLst>
                                      </p:cBhvr>
                                      <p:to>
                                        <p:strVal val="visible"/>
                                      </p:to>
                                    </p:set>
                                    <p:animEffect transition="in" filter="fade">
                                      <p:cBhvr>
                                        <p:cTn id="25" dur="500"/>
                                        <p:tgtEl>
                                          <p:spTgt spid="5">
                                            <p:graphicEl>
                                              <a:dgm id="{ABF528C6-BF08-4D5F-8E8B-6E55B4B215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628650" y="227947"/>
            <a:ext cx="11353800" cy="646331"/>
          </a:xfrm>
          <a:prstGeom prst="rect">
            <a:avLst/>
          </a:prstGeom>
          <a:solidFill>
            <a:schemeClr val="accent1"/>
          </a:solidFill>
        </p:spPr>
        <p:txBody>
          <a:bodyPr wrap="square" rtlCol="0">
            <a:spAutoFit/>
          </a:bodyPr>
          <a:lstStyle/>
          <a:p>
            <a:pPr algn="ctr"/>
            <a:r>
              <a:rPr lang="en-GB" sz="3600" b="1" dirty="0">
                <a:solidFill>
                  <a:schemeClr val="bg1"/>
                </a:solidFill>
              </a:rPr>
              <a:t>S5 Domestic Violence, Crime &amp; Victims Act 2004 </a:t>
            </a:r>
          </a:p>
        </p:txBody>
      </p:sp>
      <p:graphicFrame>
        <p:nvGraphicFramePr>
          <p:cNvPr id="4" name="Diagram 3">
            <a:extLst>
              <a:ext uri="{FF2B5EF4-FFF2-40B4-BE49-F238E27FC236}">
                <a16:creationId xmlns:a16="http://schemas.microsoft.com/office/drawing/2014/main" id="{7827C2C9-C334-48AD-A61B-735D705A0305}"/>
              </a:ext>
            </a:extLst>
          </p:cNvPr>
          <p:cNvGraphicFramePr/>
          <p:nvPr>
            <p:extLst>
              <p:ext uri="{D42A27DB-BD31-4B8C-83A1-F6EECF244321}">
                <p14:modId xmlns:p14="http://schemas.microsoft.com/office/powerpoint/2010/main" val="2354406864"/>
              </p:ext>
            </p:extLst>
          </p:nvPr>
        </p:nvGraphicFramePr>
        <p:xfrm>
          <a:off x="2032000" y="1066801"/>
          <a:ext cx="8128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115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E2BE5C-D66F-4DD6-B963-66CAF027A8D1}"/>
                                            </p:graphicEl>
                                          </p:spTgt>
                                        </p:tgtEl>
                                        <p:attrNameLst>
                                          <p:attrName>style.visibility</p:attrName>
                                        </p:attrNameLst>
                                      </p:cBhvr>
                                      <p:to>
                                        <p:strVal val="visible"/>
                                      </p:to>
                                    </p:set>
                                    <p:animEffect transition="in" filter="fade">
                                      <p:cBhvr>
                                        <p:cTn id="7" dur="500"/>
                                        <p:tgtEl>
                                          <p:spTgt spid="4">
                                            <p:graphicEl>
                                              <a:dgm id="{E2E2BE5C-D66F-4DD6-B963-66CAF027A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53200D8-BDBB-40E8-A674-567646A041AD}"/>
                                            </p:graphicEl>
                                          </p:spTgt>
                                        </p:tgtEl>
                                        <p:attrNameLst>
                                          <p:attrName>style.visibility</p:attrName>
                                        </p:attrNameLst>
                                      </p:cBhvr>
                                      <p:to>
                                        <p:strVal val="visible"/>
                                      </p:to>
                                    </p:set>
                                    <p:animEffect transition="in" filter="fade">
                                      <p:cBhvr>
                                        <p:cTn id="12" dur="500"/>
                                        <p:tgtEl>
                                          <p:spTgt spid="4">
                                            <p:graphicEl>
                                              <a:dgm id="{F53200D8-BDBB-40E8-A674-567646A041A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2A5FAEA-13AA-4E50-903C-03F821C7F0E2}"/>
                                            </p:graphicEl>
                                          </p:spTgt>
                                        </p:tgtEl>
                                        <p:attrNameLst>
                                          <p:attrName>style.visibility</p:attrName>
                                        </p:attrNameLst>
                                      </p:cBhvr>
                                      <p:to>
                                        <p:strVal val="visible"/>
                                      </p:to>
                                    </p:set>
                                    <p:animEffect transition="in" filter="fade">
                                      <p:cBhvr>
                                        <p:cTn id="15" dur="500"/>
                                        <p:tgtEl>
                                          <p:spTgt spid="4">
                                            <p:graphicEl>
                                              <a:dgm id="{D2A5FAEA-13AA-4E50-903C-03F821C7F0E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779075" y="288359"/>
            <a:ext cx="10633850" cy="1200329"/>
          </a:xfrm>
          <a:prstGeom prst="rect">
            <a:avLst/>
          </a:prstGeom>
          <a:solidFill>
            <a:schemeClr val="accent1"/>
          </a:solidFill>
        </p:spPr>
        <p:txBody>
          <a:bodyPr wrap="square" rtlCol="0">
            <a:spAutoFit/>
          </a:bodyPr>
          <a:lstStyle/>
          <a:p>
            <a:pPr algn="ctr"/>
            <a:r>
              <a:rPr lang="en-GB" sz="3600" b="1" dirty="0">
                <a:solidFill>
                  <a:schemeClr val="bg1"/>
                </a:solidFill>
              </a:rPr>
              <a:t>Child Cruelty                                                                                  S1 Children &amp; Young Persons Act 1933</a:t>
            </a:r>
          </a:p>
        </p:txBody>
      </p:sp>
      <p:sp>
        <p:nvSpPr>
          <p:cNvPr id="4" name="Scroll: Horizontal 3">
            <a:extLst>
              <a:ext uri="{FF2B5EF4-FFF2-40B4-BE49-F238E27FC236}">
                <a16:creationId xmlns:a16="http://schemas.microsoft.com/office/drawing/2014/main" id="{4190D809-AE9A-4DE5-B8A4-3A6FE3F6A064}"/>
              </a:ext>
            </a:extLst>
          </p:cNvPr>
          <p:cNvSpPr/>
          <p:nvPr/>
        </p:nvSpPr>
        <p:spPr>
          <a:xfrm>
            <a:off x="1219200" y="1488688"/>
            <a:ext cx="9810750" cy="3616287"/>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It is an offence for a person 16 years or over who, having </a:t>
            </a:r>
            <a:r>
              <a:rPr lang="en-GB" sz="2800" b="1" dirty="0">
                <a:solidFill>
                  <a:schemeClr val="tx1"/>
                </a:solidFill>
              </a:rPr>
              <a:t>responsibility</a:t>
            </a:r>
            <a:r>
              <a:rPr lang="en-GB" sz="2800" dirty="0">
                <a:solidFill>
                  <a:schemeClr val="tx1"/>
                </a:solidFill>
              </a:rPr>
              <a:t> for a child under 16, </a:t>
            </a:r>
            <a:r>
              <a:rPr lang="en-GB" sz="2800" b="1" dirty="0">
                <a:solidFill>
                  <a:schemeClr val="tx1"/>
                </a:solidFill>
              </a:rPr>
              <a:t>wilfully </a:t>
            </a:r>
            <a:r>
              <a:rPr lang="en-GB" sz="2800" dirty="0">
                <a:solidFill>
                  <a:schemeClr val="tx1"/>
                </a:solidFill>
              </a:rPr>
              <a:t>assaults, ill treats, neglects, abandons, or exposes the child </a:t>
            </a:r>
            <a:r>
              <a:rPr lang="en-GB" sz="2800" b="1" dirty="0">
                <a:solidFill>
                  <a:schemeClr val="tx1"/>
                </a:solidFill>
              </a:rPr>
              <a:t>in a manner that is likely to cause</a:t>
            </a:r>
            <a:r>
              <a:rPr lang="en-GB" sz="2800" dirty="0">
                <a:solidFill>
                  <a:schemeClr val="tx1"/>
                </a:solidFill>
              </a:rPr>
              <a:t> unnecessary suffering or injury to health</a:t>
            </a:r>
          </a:p>
        </p:txBody>
      </p:sp>
    </p:spTree>
    <p:extLst>
      <p:ext uri="{BB962C8B-B14F-4D97-AF65-F5344CB8AC3E}">
        <p14:creationId xmlns:p14="http://schemas.microsoft.com/office/powerpoint/2010/main" val="3929344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B098A-416C-49AA-A177-A484689A4D5B}"/>
              </a:ext>
            </a:extLst>
          </p:cNvPr>
          <p:cNvSpPr>
            <a:spLocks noGrp="1"/>
          </p:cNvSpPr>
          <p:nvPr>
            <p:ph type="title"/>
          </p:nvPr>
        </p:nvSpPr>
        <p:spPr/>
        <p:txBody>
          <a:bodyPr/>
          <a:lstStyle/>
          <a:p>
            <a:r>
              <a:rPr lang="en-GB" dirty="0"/>
              <a:t>			Children Act 1989	</a:t>
            </a:r>
          </a:p>
        </p:txBody>
      </p:sp>
      <p:sp>
        <p:nvSpPr>
          <p:cNvPr id="4" name="Scroll: Horizontal 3">
            <a:extLst>
              <a:ext uri="{FF2B5EF4-FFF2-40B4-BE49-F238E27FC236}">
                <a16:creationId xmlns:a16="http://schemas.microsoft.com/office/drawing/2014/main" id="{B1186DB6-C1A9-482C-B123-3F378ECB56FC}"/>
              </a:ext>
            </a:extLst>
          </p:cNvPr>
          <p:cNvSpPr/>
          <p:nvPr/>
        </p:nvSpPr>
        <p:spPr>
          <a:xfrm>
            <a:off x="3171559" y="1704975"/>
            <a:ext cx="7775971" cy="3448050"/>
          </a:xfrm>
          <a:prstGeom prst="horizontalScroll">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In what situations are you likely to encounter children who are in urgent need of protection?</a:t>
            </a:r>
          </a:p>
        </p:txBody>
      </p:sp>
    </p:spTree>
    <p:extLst>
      <p:ext uri="{BB962C8B-B14F-4D97-AF65-F5344CB8AC3E}">
        <p14:creationId xmlns:p14="http://schemas.microsoft.com/office/powerpoint/2010/main" val="324101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1365144" y="154007"/>
            <a:ext cx="10198206" cy="584775"/>
          </a:xfrm>
          <a:prstGeom prst="rect">
            <a:avLst/>
          </a:prstGeom>
          <a:solidFill>
            <a:schemeClr val="accent1"/>
          </a:solidFill>
        </p:spPr>
        <p:txBody>
          <a:bodyPr wrap="square" rtlCol="0">
            <a:spAutoFit/>
          </a:bodyPr>
          <a:lstStyle/>
          <a:p>
            <a:pPr algn="ctr"/>
            <a:r>
              <a:rPr lang="en-GB" sz="3200" b="1" dirty="0">
                <a:solidFill>
                  <a:schemeClr val="bg1"/>
                </a:solidFill>
              </a:rPr>
              <a:t>S46 Children Act 1989   </a:t>
            </a:r>
          </a:p>
        </p:txBody>
      </p:sp>
      <p:graphicFrame>
        <p:nvGraphicFramePr>
          <p:cNvPr id="4" name="Diagram 3">
            <a:extLst>
              <a:ext uri="{FF2B5EF4-FFF2-40B4-BE49-F238E27FC236}">
                <a16:creationId xmlns:a16="http://schemas.microsoft.com/office/drawing/2014/main" id="{914E2400-174E-47A2-AB00-90F1E83E1C7C}"/>
              </a:ext>
            </a:extLst>
          </p:cNvPr>
          <p:cNvGraphicFramePr/>
          <p:nvPr>
            <p:extLst>
              <p:ext uri="{D42A27DB-BD31-4B8C-83A1-F6EECF244321}">
                <p14:modId xmlns:p14="http://schemas.microsoft.com/office/powerpoint/2010/main" val="1908065786"/>
              </p:ext>
            </p:extLst>
          </p:nvPr>
        </p:nvGraphicFramePr>
        <p:xfrm>
          <a:off x="361950" y="1019175"/>
          <a:ext cx="11830050" cy="4819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530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A531103-F914-4B48-A7FD-FDD4DE5B6F7C}"/>
                                            </p:graphicEl>
                                          </p:spTgt>
                                        </p:tgtEl>
                                        <p:attrNameLst>
                                          <p:attrName>style.visibility</p:attrName>
                                        </p:attrNameLst>
                                      </p:cBhvr>
                                      <p:to>
                                        <p:strVal val="visible"/>
                                      </p:to>
                                    </p:set>
                                    <p:animEffect transition="in" filter="fade">
                                      <p:cBhvr>
                                        <p:cTn id="7" dur="500"/>
                                        <p:tgtEl>
                                          <p:spTgt spid="4">
                                            <p:graphicEl>
                                              <a:dgm id="{BA531103-F914-4B48-A7FD-FDD4DE5B6F7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87DD15B5-3A5D-4C8B-B5D7-92447AD91587}"/>
                                            </p:graphicEl>
                                          </p:spTgt>
                                        </p:tgtEl>
                                        <p:attrNameLst>
                                          <p:attrName>style.visibility</p:attrName>
                                        </p:attrNameLst>
                                      </p:cBhvr>
                                      <p:to>
                                        <p:strVal val="visible"/>
                                      </p:to>
                                    </p:set>
                                    <p:animEffect transition="in" filter="fade">
                                      <p:cBhvr>
                                        <p:cTn id="12" dur="500"/>
                                        <p:tgtEl>
                                          <p:spTgt spid="4">
                                            <p:graphicEl>
                                              <a:dgm id="{87DD15B5-3A5D-4C8B-B5D7-92447AD915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9A724A26-AB60-4518-92DB-CCD949FD40D8}"/>
                                            </p:graphicEl>
                                          </p:spTgt>
                                        </p:tgtEl>
                                        <p:attrNameLst>
                                          <p:attrName>style.visibility</p:attrName>
                                        </p:attrNameLst>
                                      </p:cBhvr>
                                      <p:to>
                                        <p:strVal val="visible"/>
                                      </p:to>
                                    </p:set>
                                    <p:animEffect transition="in" filter="fade">
                                      <p:cBhvr>
                                        <p:cTn id="17" dur="500"/>
                                        <p:tgtEl>
                                          <p:spTgt spid="4">
                                            <p:graphicEl>
                                              <a:dgm id="{9A724A26-AB60-4518-92DB-CCD949FD40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786062" y="243240"/>
            <a:ext cx="10567738" cy="646331"/>
          </a:xfrm>
          <a:prstGeom prst="rect">
            <a:avLst/>
          </a:prstGeom>
          <a:solidFill>
            <a:schemeClr val="accent1"/>
          </a:solidFill>
        </p:spPr>
        <p:txBody>
          <a:bodyPr wrap="square" rtlCol="0">
            <a:spAutoFit/>
          </a:bodyPr>
          <a:lstStyle/>
          <a:p>
            <a:pPr algn="ctr"/>
            <a:r>
              <a:rPr lang="en-GB" sz="3600" b="1" dirty="0">
                <a:solidFill>
                  <a:schemeClr val="bg1"/>
                </a:solidFill>
              </a:rPr>
              <a:t>Significant Harm</a:t>
            </a:r>
          </a:p>
        </p:txBody>
      </p:sp>
      <p:graphicFrame>
        <p:nvGraphicFramePr>
          <p:cNvPr id="4" name="Diagram 3">
            <a:extLst>
              <a:ext uri="{FF2B5EF4-FFF2-40B4-BE49-F238E27FC236}">
                <a16:creationId xmlns:a16="http://schemas.microsoft.com/office/drawing/2014/main" id="{A2C38191-EDD9-4497-8F8F-9F56291B54EF}"/>
              </a:ext>
            </a:extLst>
          </p:cNvPr>
          <p:cNvGraphicFramePr/>
          <p:nvPr>
            <p:extLst>
              <p:ext uri="{D42A27DB-BD31-4B8C-83A1-F6EECF244321}">
                <p14:modId xmlns:p14="http://schemas.microsoft.com/office/powerpoint/2010/main" val="1119509910"/>
              </p:ext>
            </p:extLst>
          </p:nvPr>
        </p:nvGraphicFramePr>
        <p:xfrm>
          <a:off x="614363" y="1085849"/>
          <a:ext cx="10898856" cy="5374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3949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7B0A286-8DA7-4C7B-B14C-CAB43086BCDE}"/>
                                            </p:graphicEl>
                                          </p:spTgt>
                                        </p:tgtEl>
                                        <p:attrNameLst>
                                          <p:attrName>style.visibility</p:attrName>
                                        </p:attrNameLst>
                                      </p:cBhvr>
                                      <p:to>
                                        <p:strVal val="visible"/>
                                      </p:to>
                                    </p:set>
                                    <p:animEffect transition="in" filter="fade">
                                      <p:cBhvr>
                                        <p:cTn id="7" dur="500"/>
                                        <p:tgtEl>
                                          <p:spTgt spid="4">
                                            <p:graphicEl>
                                              <a:dgm id="{E7B0A286-8DA7-4C7B-B14C-CAB43086BC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D8E90CC-7BCD-472B-8CC3-C476605069F2}"/>
                                            </p:graphicEl>
                                          </p:spTgt>
                                        </p:tgtEl>
                                        <p:attrNameLst>
                                          <p:attrName>style.visibility</p:attrName>
                                        </p:attrNameLst>
                                      </p:cBhvr>
                                      <p:to>
                                        <p:strVal val="visible"/>
                                      </p:to>
                                    </p:set>
                                    <p:animEffect transition="in" filter="fade">
                                      <p:cBhvr>
                                        <p:cTn id="12" dur="500"/>
                                        <p:tgtEl>
                                          <p:spTgt spid="4">
                                            <p:graphicEl>
                                              <a:dgm id="{3D8E90CC-7BCD-472B-8CC3-C476605069F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23F41CF2-D60B-47A2-A8A4-28FFBE02DF4D}"/>
                                            </p:graphicEl>
                                          </p:spTgt>
                                        </p:tgtEl>
                                        <p:attrNameLst>
                                          <p:attrName>style.visibility</p:attrName>
                                        </p:attrNameLst>
                                      </p:cBhvr>
                                      <p:to>
                                        <p:strVal val="visible"/>
                                      </p:to>
                                    </p:set>
                                    <p:animEffect transition="in" filter="fade">
                                      <p:cBhvr>
                                        <p:cTn id="15" dur="500"/>
                                        <p:tgtEl>
                                          <p:spTgt spid="4">
                                            <p:graphicEl>
                                              <a:dgm id="{23F41CF2-D60B-47A2-A8A4-28FFBE02DF4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D5D889-6251-4220-AB63-056FA9603CC4}"/>
                                            </p:graphicEl>
                                          </p:spTgt>
                                        </p:tgtEl>
                                        <p:attrNameLst>
                                          <p:attrName>style.visibility</p:attrName>
                                        </p:attrNameLst>
                                      </p:cBhvr>
                                      <p:to>
                                        <p:strVal val="visible"/>
                                      </p:to>
                                    </p:set>
                                    <p:animEffect transition="in" filter="fade">
                                      <p:cBhvr>
                                        <p:cTn id="20" dur="500"/>
                                        <p:tgtEl>
                                          <p:spTgt spid="4">
                                            <p:graphicEl>
                                              <a:dgm id="{96D5D889-6251-4220-AB63-056FA9603CC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312A1FFA-E6B3-4F4F-BCFE-C47687ED4C06}"/>
                                            </p:graphicEl>
                                          </p:spTgt>
                                        </p:tgtEl>
                                        <p:attrNameLst>
                                          <p:attrName>style.visibility</p:attrName>
                                        </p:attrNameLst>
                                      </p:cBhvr>
                                      <p:to>
                                        <p:strVal val="visible"/>
                                      </p:to>
                                    </p:set>
                                    <p:animEffect transition="in" filter="fade">
                                      <p:cBhvr>
                                        <p:cTn id="23" dur="500"/>
                                        <p:tgtEl>
                                          <p:spTgt spid="4">
                                            <p:graphicEl>
                                              <a:dgm id="{312A1FFA-E6B3-4F4F-BCFE-C47687ED4C0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FAB427D-38F3-4376-96ED-7D6ADDE0A9C7}"/>
                                            </p:graphicEl>
                                          </p:spTgt>
                                        </p:tgtEl>
                                        <p:attrNameLst>
                                          <p:attrName>style.visibility</p:attrName>
                                        </p:attrNameLst>
                                      </p:cBhvr>
                                      <p:to>
                                        <p:strVal val="visible"/>
                                      </p:to>
                                    </p:set>
                                    <p:animEffect transition="in" filter="fade">
                                      <p:cBhvr>
                                        <p:cTn id="28" dur="500"/>
                                        <p:tgtEl>
                                          <p:spTgt spid="4">
                                            <p:graphicEl>
                                              <a:dgm id="{DFAB427D-38F3-4376-96ED-7D6ADDE0A9C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graphicEl>
                                              <a:dgm id="{BC66BC79-548F-44CC-B5EC-9F5B673D2AF9}"/>
                                            </p:graphicEl>
                                          </p:spTgt>
                                        </p:tgtEl>
                                        <p:attrNameLst>
                                          <p:attrName>style.visibility</p:attrName>
                                        </p:attrNameLst>
                                      </p:cBhvr>
                                      <p:to>
                                        <p:strVal val="visible"/>
                                      </p:to>
                                    </p:set>
                                    <p:animEffect transition="in" filter="fade">
                                      <p:cBhvr>
                                        <p:cTn id="33" dur="500"/>
                                        <p:tgtEl>
                                          <p:spTgt spid="4">
                                            <p:graphicEl>
                                              <a:dgm id="{BC66BC79-548F-44CC-B5EC-9F5B673D2AF9}"/>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2BCBC1CE-570A-473B-A5E1-B1A3920BD87C}"/>
                                            </p:graphicEl>
                                          </p:spTgt>
                                        </p:tgtEl>
                                        <p:attrNameLst>
                                          <p:attrName>style.visibility</p:attrName>
                                        </p:attrNameLst>
                                      </p:cBhvr>
                                      <p:to>
                                        <p:strVal val="visible"/>
                                      </p:to>
                                    </p:set>
                                    <p:animEffect transition="in" filter="fade">
                                      <p:cBhvr>
                                        <p:cTn id="38" dur="500"/>
                                        <p:tgtEl>
                                          <p:spTgt spid="4">
                                            <p:graphicEl>
                                              <a:dgm id="{2BCBC1CE-570A-473B-A5E1-B1A3920BD8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895350" y="152400"/>
            <a:ext cx="10477500" cy="584775"/>
          </a:xfrm>
          <a:prstGeom prst="rect">
            <a:avLst/>
          </a:prstGeom>
          <a:solidFill>
            <a:schemeClr val="accent1"/>
          </a:solidFill>
        </p:spPr>
        <p:txBody>
          <a:bodyPr wrap="square" rtlCol="0">
            <a:spAutoFit/>
          </a:bodyPr>
          <a:lstStyle/>
          <a:p>
            <a:pPr algn="ctr"/>
            <a:r>
              <a:rPr lang="en-GB" sz="3200" b="1" dirty="0">
                <a:solidFill>
                  <a:schemeClr val="bg1"/>
                </a:solidFill>
              </a:rPr>
              <a:t>Significant harm</a:t>
            </a:r>
          </a:p>
        </p:txBody>
      </p:sp>
      <p:sp>
        <p:nvSpPr>
          <p:cNvPr id="4" name="Rectangle 3">
            <a:extLst>
              <a:ext uri="{FF2B5EF4-FFF2-40B4-BE49-F238E27FC236}">
                <a16:creationId xmlns:a16="http://schemas.microsoft.com/office/drawing/2014/main" id="{BED1D21D-92B3-4E7A-9071-6D175ACA5483}"/>
              </a:ext>
            </a:extLst>
          </p:cNvPr>
          <p:cNvSpPr/>
          <p:nvPr/>
        </p:nvSpPr>
        <p:spPr>
          <a:xfrm>
            <a:off x="2600325" y="800100"/>
            <a:ext cx="7067550" cy="638175"/>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To understand &amp; establish significant harm, consider:</a:t>
            </a:r>
          </a:p>
        </p:txBody>
      </p:sp>
      <p:graphicFrame>
        <p:nvGraphicFramePr>
          <p:cNvPr id="5" name="Diagram 4">
            <a:extLst>
              <a:ext uri="{FF2B5EF4-FFF2-40B4-BE49-F238E27FC236}">
                <a16:creationId xmlns:a16="http://schemas.microsoft.com/office/drawing/2014/main" id="{62BA9AA7-DAA8-4B7D-900E-473430D547F9}"/>
              </a:ext>
            </a:extLst>
          </p:cNvPr>
          <p:cNvGraphicFramePr/>
          <p:nvPr>
            <p:extLst>
              <p:ext uri="{D42A27DB-BD31-4B8C-83A1-F6EECF244321}">
                <p14:modId xmlns:p14="http://schemas.microsoft.com/office/powerpoint/2010/main" val="3794046060"/>
              </p:ext>
            </p:extLst>
          </p:nvPr>
        </p:nvGraphicFramePr>
        <p:xfrm>
          <a:off x="0" y="1501200"/>
          <a:ext cx="12310012" cy="3475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652DA28B-C553-4CD1-A096-8C4F6E0168C7}"/>
              </a:ext>
            </a:extLst>
          </p:cNvPr>
          <p:cNvSpPr/>
          <p:nvPr/>
        </p:nvSpPr>
        <p:spPr>
          <a:xfrm>
            <a:off x="2940318" y="5160825"/>
            <a:ext cx="6429375" cy="579656"/>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Local Authority also has a duty to make enquiries</a:t>
            </a:r>
          </a:p>
        </p:txBody>
      </p:sp>
    </p:spTree>
    <p:extLst>
      <p:ext uri="{BB962C8B-B14F-4D97-AF65-F5344CB8AC3E}">
        <p14:creationId xmlns:p14="http://schemas.microsoft.com/office/powerpoint/2010/main" val="879881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E33F179-D0B2-4745-AD42-93B4E692CD7A}"/>
                                            </p:graphicEl>
                                          </p:spTgt>
                                        </p:tgtEl>
                                        <p:attrNameLst>
                                          <p:attrName>style.visibility</p:attrName>
                                        </p:attrNameLst>
                                      </p:cBhvr>
                                      <p:to>
                                        <p:strVal val="visible"/>
                                      </p:to>
                                    </p:set>
                                    <p:animEffect transition="in" filter="fade">
                                      <p:cBhvr>
                                        <p:cTn id="12" dur="500"/>
                                        <p:tgtEl>
                                          <p:spTgt spid="5">
                                            <p:graphicEl>
                                              <a:dgm id="{8E33F179-D0B2-4745-AD42-93B4E692C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4D7A07F-5AC8-4E8E-BB77-700D5666AA34}"/>
                                            </p:graphicEl>
                                          </p:spTgt>
                                        </p:tgtEl>
                                        <p:attrNameLst>
                                          <p:attrName>style.visibility</p:attrName>
                                        </p:attrNameLst>
                                      </p:cBhvr>
                                      <p:to>
                                        <p:strVal val="visible"/>
                                      </p:to>
                                    </p:set>
                                    <p:animEffect transition="in" filter="fade">
                                      <p:cBhvr>
                                        <p:cTn id="17" dur="500"/>
                                        <p:tgtEl>
                                          <p:spTgt spid="5">
                                            <p:graphicEl>
                                              <a:dgm id="{E4D7A07F-5AC8-4E8E-BB77-700D5666AA3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E03D181-A678-4F1E-AD31-0DA49BCA41A4}"/>
                                            </p:graphicEl>
                                          </p:spTgt>
                                        </p:tgtEl>
                                        <p:attrNameLst>
                                          <p:attrName>style.visibility</p:attrName>
                                        </p:attrNameLst>
                                      </p:cBhvr>
                                      <p:to>
                                        <p:strVal val="visible"/>
                                      </p:to>
                                    </p:set>
                                    <p:animEffect transition="in" filter="fade">
                                      <p:cBhvr>
                                        <p:cTn id="22" dur="500"/>
                                        <p:tgtEl>
                                          <p:spTgt spid="5">
                                            <p:graphicEl>
                                              <a:dgm id="{EE03D181-A678-4F1E-AD31-0DA49BCA41A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C5F94D2-1AE9-4D78-85E1-0D89E9C94D9E}"/>
                                            </p:graphicEl>
                                          </p:spTgt>
                                        </p:tgtEl>
                                        <p:attrNameLst>
                                          <p:attrName>style.visibility</p:attrName>
                                        </p:attrNameLst>
                                      </p:cBhvr>
                                      <p:to>
                                        <p:strVal val="visible"/>
                                      </p:to>
                                    </p:set>
                                    <p:animEffect transition="in" filter="fade">
                                      <p:cBhvr>
                                        <p:cTn id="27" dur="500"/>
                                        <p:tgtEl>
                                          <p:spTgt spid="5">
                                            <p:graphicEl>
                                              <a:dgm id="{9C5F94D2-1AE9-4D78-85E1-0D89E9C94D9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390368EF-7517-4D6D-99AF-80E19DFF4E97}"/>
                                            </p:graphicEl>
                                          </p:spTgt>
                                        </p:tgtEl>
                                        <p:attrNameLst>
                                          <p:attrName>style.visibility</p:attrName>
                                        </p:attrNameLst>
                                      </p:cBhvr>
                                      <p:to>
                                        <p:strVal val="visible"/>
                                      </p:to>
                                    </p:set>
                                    <p:animEffect transition="in" filter="fade">
                                      <p:cBhvr>
                                        <p:cTn id="32" dur="500"/>
                                        <p:tgtEl>
                                          <p:spTgt spid="5">
                                            <p:graphicEl>
                                              <a:dgm id="{390368EF-7517-4D6D-99AF-80E19DFF4E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3352CEB5-F31D-4D33-9F66-88454F977FDA}"/>
                                            </p:graphicEl>
                                          </p:spTgt>
                                        </p:tgtEl>
                                        <p:attrNameLst>
                                          <p:attrName>style.visibility</p:attrName>
                                        </p:attrNameLst>
                                      </p:cBhvr>
                                      <p:to>
                                        <p:strVal val="visible"/>
                                      </p:to>
                                    </p:set>
                                    <p:animEffect transition="in" filter="fade">
                                      <p:cBhvr>
                                        <p:cTn id="37" dur="500"/>
                                        <p:tgtEl>
                                          <p:spTgt spid="5">
                                            <p:graphicEl>
                                              <a:dgm id="{3352CEB5-F31D-4D33-9F66-88454F977FD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425223" y="3848100"/>
            <a:ext cx="2338503" cy="1860579"/>
          </a:xfrm>
          <a:prstGeom prst="rect">
            <a:avLst/>
          </a:prstGeom>
        </p:spPr>
      </p:pic>
      <p:sp>
        <p:nvSpPr>
          <p:cNvPr id="4" name="Title 3">
            <a:extLst>
              <a:ext uri="{FF2B5EF4-FFF2-40B4-BE49-F238E27FC236}">
                <a16:creationId xmlns:a16="http://schemas.microsoft.com/office/drawing/2014/main" id="{15C21D41-5F3C-4639-BEB9-85366E53FB48}"/>
              </a:ext>
            </a:extLst>
          </p:cNvPr>
          <p:cNvSpPr>
            <a:spLocks noGrp="1"/>
          </p:cNvSpPr>
          <p:nvPr>
            <p:ph type="title"/>
          </p:nvPr>
        </p:nvSpPr>
        <p:spPr>
          <a:xfrm>
            <a:off x="838200" y="231135"/>
            <a:ext cx="10515600" cy="587375"/>
          </a:xfrm>
          <a:solidFill>
            <a:schemeClr val="accent1"/>
          </a:solidFill>
        </p:spPr>
        <p:txBody>
          <a:bodyPr>
            <a:normAutofit/>
          </a:bodyPr>
          <a:lstStyle/>
          <a:p>
            <a:pPr algn="ctr"/>
            <a:r>
              <a:rPr lang="en-GB" sz="3200" b="1" dirty="0">
                <a:solidFill>
                  <a:schemeClr val="bg1"/>
                </a:solidFill>
                <a:latin typeface="+mn-lt"/>
              </a:rPr>
              <a:t>Child Abuse</a:t>
            </a:r>
          </a:p>
        </p:txBody>
      </p:sp>
      <p:sp>
        <p:nvSpPr>
          <p:cNvPr id="5" name="Rectangle 4">
            <a:extLst>
              <a:ext uri="{FF2B5EF4-FFF2-40B4-BE49-F238E27FC236}">
                <a16:creationId xmlns:a16="http://schemas.microsoft.com/office/drawing/2014/main" id="{4FDD2B31-8B54-48FB-B3E1-3EC04372EC6D}"/>
              </a:ext>
            </a:extLst>
          </p:cNvPr>
          <p:cNvSpPr/>
          <p:nvPr/>
        </p:nvSpPr>
        <p:spPr>
          <a:xfrm>
            <a:off x="1981200" y="929606"/>
            <a:ext cx="8229600" cy="70485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Whenever concern has been expressed about a child, officers should consider :</a:t>
            </a:r>
          </a:p>
        </p:txBody>
      </p:sp>
      <p:graphicFrame>
        <p:nvGraphicFramePr>
          <p:cNvPr id="6" name="Diagram 5">
            <a:extLst>
              <a:ext uri="{FF2B5EF4-FFF2-40B4-BE49-F238E27FC236}">
                <a16:creationId xmlns:a16="http://schemas.microsoft.com/office/drawing/2014/main" id="{E7897ECB-A816-40DA-9E0E-058DAB8CF30D}"/>
              </a:ext>
            </a:extLst>
          </p:cNvPr>
          <p:cNvGraphicFramePr/>
          <p:nvPr>
            <p:extLst>
              <p:ext uri="{D42A27DB-BD31-4B8C-83A1-F6EECF244321}">
                <p14:modId xmlns:p14="http://schemas.microsoft.com/office/powerpoint/2010/main" val="980807251"/>
              </p:ext>
            </p:extLst>
          </p:nvPr>
        </p:nvGraphicFramePr>
        <p:xfrm>
          <a:off x="1276350" y="1592512"/>
          <a:ext cx="9321800" cy="43827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307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B063CF4-2B54-40CE-A714-AAA5A0BE1FED}"/>
                                            </p:graphicEl>
                                          </p:spTgt>
                                        </p:tgtEl>
                                        <p:attrNameLst>
                                          <p:attrName>style.visibility</p:attrName>
                                        </p:attrNameLst>
                                      </p:cBhvr>
                                      <p:to>
                                        <p:strVal val="visible"/>
                                      </p:to>
                                    </p:set>
                                    <p:animEffect transition="in" filter="fade">
                                      <p:cBhvr>
                                        <p:cTn id="7" dur="500"/>
                                        <p:tgtEl>
                                          <p:spTgt spid="6">
                                            <p:graphicEl>
                                              <a:dgm id="{DB063CF4-2B54-40CE-A714-AAA5A0BE1FE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F075663-8AEE-4AEC-9368-C5D7835F55D3}"/>
                                            </p:graphicEl>
                                          </p:spTgt>
                                        </p:tgtEl>
                                        <p:attrNameLst>
                                          <p:attrName>style.visibility</p:attrName>
                                        </p:attrNameLst>
                                      </p:cBhvr>
                                      <p:to>
                                        <p:strVal val="visible"/>
                                      </p:to>
                                    </p:set>
                                    <p:animEffect transition="in" filter="fade">
                                      <p:cBhvr>
                                        <p:cTn id="12" dur="500"/>
                                        <p:tgtEl>
                                          <p:spTgt spid="6">
                                            <p:graphicEl>
                                              <a:dgm id="{5F075663-8AEE-4AEC-9368-C5D7835F55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D67B398C-027E-4A63-9E54-DA42DA1EAA2B}"/>
                                            </p:graphicEl>
                                          </p:spTgt>
                                        </p:tgtEl>
                                        <p:attrNameLst>
                                          <p:attrName>style.visibility</p:attrName>
                                        </p:attrNameLst>
                                      </p:cBhvr>
                                      <p:to>
                                        <p:strVal val="visible"/>
                                      </p:to>
                                    </p:set>
                                    <p:animEffect transition="in" filter="fade">
                                      <p:cBhvr>
                                        <p:cTn id="15" dur="500"/>
                                        <p:tgtEl>
                                          <p:spTgt spid="6">
                                            <p:graphicEl>
                                              <a:dgm id="{D67B398C-027E-4A63-9E54-DA42DA1EAA2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2E776E65-5C87-4F52-90DF-DD4ADB218CD9}"/>
                                            </p:graphicEl>
                                          </p:spTgt>
                                        </p:tgtEl>
                                        <p:attrNameLst>
                                          <p:attrName>style.visibility</p:attrName>
                                        </p:attrNameLst>
                                      </p:cBhvr>
                                      <p:to>
                                        <p:strVal val="visible"/>
                                      </p:to>
                                    </p:set>
                                    <p:animEffect transition="in" filter="fade">
                                      <p:cBhvr>
                                        <p:cTn id="20" dur="500"/>
                                        <p:tgtEl>
                                          <p:spTgt spid="6">
                                            <p:graphicEl>
                                              <a:dgm id="{2E776E65-5C87-4F52-90DF-DD4ADB218CD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76CE8A42-E81A-4ECB-9486-F9C59A1A613A}"/>
                                            </p:graphicEl>
                                          </p:spTgt>
                                        </p:tgtEl>
                                        <p:attrNameLst>
                                          <p:attrName>style.visibility</p:attrName>
                                        </p:attrNameLst>
                                      </p:cBhvr>
                                      <p:to>
                                        <p:strVal val="visible"/>
                                      </p:to>
                                    </p:set>
                                    <p:animEffect transition="in" filter="fade">
                                      <p:cBhvr>
                                        <p:cTn id="23" dur="500"/>
                                        <p:tgtEl>
                                          <p:spTgt spid="6">
                                            <p:graphicEl>
                                              <a:dgm id="{76CE8A42-E81A-4ECB-9486-F9C59A1A613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AA1650BA-B7B9-4FEC-A488-A34AD51649D9}"/>
                                            </p:graphicEl>
                                          </p:spTgt>
                                        </p:tgtEl>
                                        <p:attrNameLst>
                                          <p:attrName>style.visibility</p:attrName>
                                        </p:attrNameLst>
                                      </p:cBhvr>
                                      <p:to>
                                        <p:strVal val="visible"/>
                                      </p:to>
                                    </p:set>
                                    <p:animEffect transition="in" filter="fade">
                                      <p:cBhvr>
                                        <p:cTn id="28" dur="500"/>
                                        <p:tgtEl>
                                          <p:spTgt spid="6">
                                            <p:graphicEl>
                                              <a:dgm id="{AA1650BA-B7B9-4FEC-A488-A34AD51649D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12B84104-EAD2-4427-913C-9FD1781E7698}"/>
                                            </p:graphicEl>
                                          </p:spTgt>
                                        </p:tgtEl>
                                        <p:attrNameLst>
                                          <p:attrName>style.visibility</p:attrName>
                                        </p:attrNameLst>
                                      </p:cBhvr>
                                      <p:to>
                                        <p:strVal val="visible"/>
                                      </p:to>
                                    </p:set>
                                    <p:animEffect transition="in" filter="fade">
                                      <p:cBhvr>
                                        <p:cTn id="31" dur="500"/>
                                        <p:tgtEl>
                                          <p:spTgt spid="6">
                                            <p:graphicEl>
                                              <a:dgm id="{12B84104-EAD2-4427-913C-9FD1781E769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381BD49C-2673-4937-B69A-4C1BCDC04035}"/>
                                            </p:graphicEl>
                                          </p:spTgt>
                                        </p:tgtEl>
                                        <p:attrNameLst>
                                          <p:attrName>style.visibility</p:attrName>
                                        </p:attrNameLst>
                                      </p:cBhvr>
                                      <p:to>
                                        <p:strVal val="visible"/>
                                      </p:to>
                                    </p:set>
                                    <p:animEffect transition="in" filter="fade">
                                      <p:cBhvr>
                                        <p:cTn id="36" dur="500"/>
                                        <p:tgtEl>
                                          <p:spTgt spid="6">
                                            <p:graphicEl>
                                              <a:dgm id="{381BD49C-2673-4937-B69A-4C1BCDC040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3792C91D-7B9C-4C89-ADDD-80BD45DBD0B0}"/>
                                            </p:graphicEl>
                                          </p:spTgt>
                                        </p:tgtEl>
                                        <p:attrNameLst>
                                          <p:attrName>style.visibility</p:attrName>
                                        </p:attrNameLst>
                                      </p:cBhvr>
                                      <p:to>
                                        <p:strVal val="visible"/>
                                      </p:to>
                                    </p:set>
                                    <p:animEffect transition="in" filter="fade">
                                      <p:cBhvr>
                                        <p:cTn id="39" dur="500"/>
                                        <p:tgtEl>
                                          <p:spTgt spid="6">
                                            <p:graphicEl>
                                              <a:dgm id="{3792C91D-7B9C-4C89-ADDD-80BD45DBD0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1981200" y="73335"/>
            <a:ext cx="8229600" cy="584775"/>
          </a:xfrm>
          <a:prstGeom prst="rect">
            <a:avLst/>
          </a:prstGeom>
          <a:solidFill>
            <a:schemeClr val="accent1"/>
          </a:solidFill>
        </p:spPr>
        <p:txBody>
          <a:bodyPr wrap="square" rtlCol="0">
            <a:spAutoFit/>
          </a:bodyPr>
          <a:lstStyle/>
          <a:p>
            <a:pPr algn="ctr"/>
            <a:r>
              <a:rPr lang="en-GB" sz="3200" b="1" dirty="0">
                <a:solidFill>
                  <a:schemeClr val="bg1"/>
                </a:solidFill>
              </a:rPr>
              <a:t>PPO: Police Protection Order</a:t>
            </a:r>
          </a:p>
        </p:txBody>
      </p:sp>
      <p:graphicFrame>
        <p:nvGraphicFramePr>
          <p:cNvPr id="4" name="Diagram 3">
            <a:extLst>
              <a:ext uri="{FF2B5EF4-FFF2-40B4-BE49-F238E27FC236}">
                <a16:creationId xmlns:a16="http://schemas.microsoft.com/office/drawing/2014/main" id="{E5A90DE2-1685-470B-BDE7-78610E936B8E}"/>
              </a:ext>
            </a:extLst>
          </p:cNvPr>
          <p:cNvGraphicFramePr/>
          <p:nvPr>
            <p:extLst>
              <p:ext uri="{D42A27DB-BD31-4B8C-83A1-F6EECF244321}">
                <p14:modId xmlns:p14="http://schemas.microsoft.com/office/powerpoint/2010/main" val="3730776445"/>
              </p:ext>
            </p:extLst>
          </p:nvPr>
        </p:nvGraphicFramePr>
        <p:xfrm>
          <a:off x="803275" y="764645"/>
          <a:ext cx="10585450" cy="53287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414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45E6C7A-FE3A-4495-BE1E-96969D2B8F8E}"/>
                                            </p:graphicEl>
                                          </p:spTgt>
                                        </p:tgtEl>
                                        <p:attrNameLst>
                                          <p:attrName>style.visibility</p:attrName>
                                        </p:attrNameLst>
                                      </p:cBhvr>
                                      <p:to>
                                        <p:strVal val="visible"/>
                                      </p:to>
                                    </p:set>
                                    <p:animEffect transition="in" filter="fade">
                                      <p:cBhvr>
                                        <p:cTn id="7" dur="500"/>
                                        <p:tgtEl>
                                          <p:spTgt spid="4">
                                            <p:graphicEl>
                                              <a:dgm id="{245E6C7A-FE3A-4495-BE1E-96969D2B8F8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5E9B7196-B8EC-41DB-BE72-6DD3F35BCE58}"/>
                                            </p:graphicEl>
                                          </p:spTgt>
                                        </p:tgtEl>
                                        <p:attrNameLst>
                                          <p:attrName>style.visibility</p:attrName>
                                        </p:attrNameLst>
                                      </p:cBhvr>
                                      <p:to>
                                        <p:strVal val="visible"/>
                                      </p:to>
                                    </p:set>
                                    <p:animEffect transition="in" filter="fade">
                                      <p:cBhvr>
                                        <p:cTn id="12" dur="500"/>
                                        <p:tgtEl>
                                          <p:spTgt spid="4">
                                            <p:graphicEl>
                                              <a:dgm id="{5E9B7196-B8EC-41DB-BE72-6DD3F35BCE5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C3315DB7-5D0E-4245-933F-5049EDDE2630}"/>
                                            </p:graphicEl>
                                          </p:spTgt>
                                        </p:tgtEl>
                                        <p:attrNameLst>
                                          <p:attrName>style.visibility</p:attrName>
                                        </p:attrNameLst>
                                      </p:cBhvr>
                                      <p:to>
                                        <p:strVal val="visible"/>
                                      </p:to>
                                    </p:set>
                                    <p:animEffect transition="in" filter="fade">
                                      <p:cBhvr>
                                        <p:cTn id="17" dur="500"/>
                                        <p:tgtEl>
                                          <p:spTgt spid="4">
                                            <p:graphicEl>
                                              <a:dgm id="{C3315DB7-5D0E-4245-933F-5049EDDE263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BB5818A4-6B1C-473F-A6A6-029994808F24}"/>
                                            </p:graphicEl>
                                          </p:spTgt>
                                        </p:tgtEl>
                                        <p:attrNameLst>
                                          <p:attrName>style.visibility</p:attrName>
                                        </p:attrNameLst>
                                      </p:cBhvr>
                                      <p:to>
                                        <p:strVal val="visible"/>
                                      </p:to>
                                    </p:set>
                                    <p:animEffect transition="in" filter="fade">
                                      <p:cBhvr>
                                        <p:cTn id="22" dur="500"/>
                                        <p:tgtEl>
                                          <p:spTgt spid="4">
                                            <p:graphicEl>
                                              <a:dgm id="{BB5818A4-6B1C-473F-A6A6-029994808F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704850" y="342900"/>
            <a:ext cx="10839449" cy="646331"/>
          </a:xfrm>
          <a:prstGeom prst="rect">
            <a:avLst/>
          </a:prstGeom>
          <a:solidFill>
            <a:schemeClr val="accent1"/>
          </a:solidFill>
        </p:spPr>
        <p:txBody>
          <a:bodyPr wrap="square" rtlCol="0">
            <a:spAutoFit/>
          </a:bodyPr>
          <a:lstStyle/>
          <a:p>
            <a:pPr algn="ctr"/>
            <a:r>
              <a:rPr lang="en-GB" sz="3600" b="1" dirty="0">
                <a:solidFill>
                  <a:schemeClr val="bg1"/>
                </a:solidFill>
              </a:rPr>
              <a:t>Role &amp; Responsibilities</a:t>
            </a:r>
          </a:p>
        </p:txBody>
      </p:sp>
      <p:pic>
        <p:nvPicPr>
          <p:cNvPr id="4" name="Picture 3"/>
          <p:cNvPicPr>
            <a:picLocks noChangeAspect="1"/>
          </p:cNvPicPr>
          <p:nvPr/>
        </p:nvPicPr>
        <p:blipFill rotWithShape="1">
          <a:blip r:embed="rId3"/>
          <a:srcRect t="16210" r="1822"/>
          <a:stretch/>
        </p:blipFill>
        <p:spPr>
          <a:xfrm>
            <a:off x="990600" y="2256117"/>
            <a:ext cx="2376597" cy="2345765"/>
          </a:xfrm>
          <a:prstGeom prst="rect">
            <a:avLst/>
          </a:prstGeom>
        </p:spPr>
      </p:pic>
      <p:graphicFrame>
        <p:nvGraphicFramePr>
          <p:cNvPr id="6" name="Diagram 5">
            <a:extLst>
              <a:ext uri="{FF2B5EF4-FFF2-40B4-BE49-F238E27FC236}">
                <a16:creationId xmlns:a16="http://schemas.microsoft.com/office/drawing/2014/main" id="{F4F49669-CE42-4A47-B05F-B9A19BE785F8}"/>
              </a:ext>
            </a:extLst>
          </p:cNvPr>
          <p:cNvGraphicFramePr/>
          <p:nvPr>
            <p:extLst>
              <p:ext uri="{D42A27DB-BD31-4B8C-83A1-F6EECF244321}">
                <p14:modId xmlns:p14="http://schemas.microsoft.com/office/powerpoint/2010/main" val="1955859080"/>
              </p:ext>
            </p:extLst>
          </p:nvPr>
        </p:nvGraphicFramePr>
        <p:xfrm>
          <a:off x="3619500" y="1134899"/>
          <a:ext cx="7924799" cy="45039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7520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E8EEB2-FB4A-44EC-BF70-4677CD0BD9D3}"/>
                                            </p:graphicEl>
                                          </p:spTgt>
                                        </p:tgtEl>
                                        <p:attrNameLst>
                                          <p:attrName>style.visibility</p:attrName>
                                        </p:attrNameLst>
                                      </p:cBhvr>
                                      <p:to>
                                        <p:strVal val="visible"/>
                                      </p:to>
                                    </p:set>
                                    <p:animEffect transition="in" filter="fade">
                                      <p:cBhvr>
                                        <p:cTn id="7" dur="500"/>
                                        <p:tgtEl>
                                          <p:spTgt spid="6">
                                            <p:graphicEl>
                                              <a:dgm id="{A9E8EEB2-FB4A-44EC-BF70-4677CD0BD9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EB69DCF-75AF-4C2E-BB74-A41C7CF14AE9}"/>
                                            </p:graphicEl>
                                          </p:spTgt>
                                        </p:tgtEl>
                                        <p:attrNameLst>
                                          <p:attrName>style.visibility</p:attrName>
                                        </p:attrNameLst>
                                      </p:cBhvr>
                                      <p:to>
                                        <p:strVal val="visible"/>
                                      </p:to>
                                    </p:set>
                                    <p:animEffect transition="in" filter="fade">
                                      <p:cBhvr>
                                        <p:cTn id="12" dur="500"/>
                                        <p:tgtEl>
                                          <p:spTgt spid="6">
                                            <p:graphicEl>
                                              <a:dgm id="{EEB69DCF-75AF-4C2E-BB74-A41C7CF14AE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A25FBFE-5458-40A9-996A-C024EFF082EB}"/>
                                            </p:graphicEl>
                                          </p:spTgt>
                                        </p:tgtEl>
                                        <p:attrNameLst>
                                          <p:attrName>style.visibility</p:attrName>
                                        </p:attrNameLst>
                                      </p:cBhvr>
                                      <p:to>
                                        <p:strVal val="visible"/>
                                      </p:to>
                                    </p:set>
                                    <p:animEffect transition="in" filter="fade">
                                      <p:cBhvr>
                                        <p:cTn id="17" dur="500"/>
                                        <p:tgtEl>
                                          <p:spTgt spid="6">
                                            <p:graphicEl>
                                              <a:dgm id="{6A25FBFE-5458-40A9-996A-C024EFF082E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8EAD8720-B8B5-4CD7-9058-983062066657}"/>
                                            </p:graphicEl>
                                          </p:spTgt>
                                        </p:tgtEl>
                                        <p:attrNameLst>
                                          <p:attrName>style.visibility</p:attrName>
                                        </p:attrNameLst>
                                      </p:cBhvr>
                                      <p:to>
                                        <p:strVal val="visible"/>
                                      </p:to>
                                    </p:set>
                                    <p:animEffect transition="in" filter="fade">
                                      <p:cBhvr>
                                        <p:cTn id="22" dur="500"/>
                                        <p:tgtEl>
                                          <p:spTgt spid="6">
                                            <p:graphicEl>
                                              <a:dgm id="{8EAD8720-B8B5-4CD7-9058-9830620666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742950" y="323850"/>
            <a:ext cx="10839450" cy="646331"/>
          </a:xfrm>
          <a:prstGeom prst="rect">
            <a:avLst/>
          </a:prstGeom>
          <a:solidFill>
            <a:schemeClr val="accent1"/>
          </a:solidFill>
        </p:spPr>
        <p:txBody>
          <a:bodyPr wrap="square" rtlCol="0">
            <a:spAutoFit/>
          </a:bodyPr>
          <a:lstStyle/>
          <a:p>
            <a:pPr algn="ctr"/>
            <a:r>
              <a:rPr lang="en-GB" sz="3600" b="1" dirty="0">
                <a:solidFill>
                  <a:schemeClr val="bg1"/>
                </a:solidFill>
              </a:rPr>
              <a:t>Child Protection Plan</a:t>
            </a:r>
          </a:p>
        </p:txBody>
      </p:sp>
      <p:graphicFrame>
        <p:nvGraphicFramePr>
          <p:cNvPr id="4" name="Diagram 3">
            <a:extLst>
              <a:ext uri="{FF2B5EF4-FFF2-40B4-BE49-F238E27FC236}">
                <a16:creationId xmlns:a16="http://schemas.microsoft.com/office/drawing/2014/main" id="{04F14266-2312-4D95-BAA3-D0298F24BE7B}"/>
              </a:ext>
            </a:extLst>
          </p:cNvPr>
          <p:cNvGraphicFramePr/>
          <p:nvPr>
            <p:extLst>
              <p:ext uri="{D42A27DB-BD31-4B8C-83A1-F6EECF244321}">
                <p14:modId xmlns:p14="http://schemas.microsoft.com/office/powerpoint/2010/main" val="14442722"/>
              </p:ext>
            </p:extLst>
          </p:nvPr>
        </p:nvGraphicFramePr>
        <p:xfrm>
          <a:off x="1231900" y="1200150"/>
          <a:ext cx="9302750" cy="4588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12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6D748E3E-FF43-4636-BA17-C259417E0D73}"/>
                                            </p:graphicEl>
                                          </p:spTgt>
                                        </p:tgtEl>
                                        <p:attrNameLst>
                                          <p:attrName>style.visibility</p:attrName>
                                        </p:attrNameLst>
                                      </p:cBhvr>
                                      <p:to>
                                        <p:strVal val="visible"/>
                                      </p:to>
                                    </p:set>
                                    <p:animEffect transition="in" filter="fade">
                                      <p:cBhvr>
                                        <p:cTn id="7" dur="500"/>
                                        <p:tgtEl>
                                          <p:spTgt spid="4">
                                            <p:graphicEl>
                                              <a:dgm id="{6D748E3E-FF43-4636-BA17-C259417E0D7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27E7906D-D32F-469B-8D4E-AD08D818FD1E}"/>
                                            </p:graphicEl>
                                          </p:spTgt>
                                        </p:tgtEl>
                                        <p:attrNameLst>
                                          <p:attrName>style.visibility</p:attrName>
                                        </p:attrNameLst>
                                      </p:cBhvr>
                                      <p:to>
                                        <p:strVal val="visible"/>
                                      </p:to>
                                    </p:set>
                                    <p:animEffect transition="in" filter="fade">
                                      <p:cBhvr>
                                        <p:cTn id="12" dur="500"/>
                                        <p:tgtEl>
                                          <p:spTgt spid="4">
                                            <p:graphicEl>
                                              <a:dgm id="{27E7906D-D32F-469B-8D4E-AD08D818FD1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2F703F-1A27-4720-9864-2E497B5D7A04}"/>
                                            </p:graphicEl>
                                          </p:spTgt>
                                        </p:tgtEl>
                                        <p:attrNameLst>
                                          <p:attrName>style.visibility</p:attrName>
                                        </p:attrNameLst>
                                      </p:cBhvr>
                                      <p:to>
                                        <p:strVal val="visible"/>
                                      </p:to>
                                    </p:set>
                                    <p:animEffect transition="in" filter="fade">
                                      <p:cBhvr>
                                        <p:cTn id="15" dur="500"/>
                                        <p:tgtEl>
                                          <p:spTgt spid="4">
                                            <p:graphicEl>
                                              <a:dgm id="{8D2F703F-1A27-4720-9864-2E497B5D7A0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800100" y="239231"/>
            <a:ext cx="10706100" cy="646331"/>
          </a:xfrm>
          <a:prstGeom prst="rect">
            <a:avLst/>
          </a:prstGeom>
          <a:solidFill>
            <a:schemeClr val="accent1"/>
          </a:solidFill>
        </p:spPr>
        <p:txBody>
          <a:bodyPr wrap="square" rtlCol="0">
            <a:spAutoFit/>
          </a:bodyPr>
          <a:lstStyle/>
          <a:p>
            <a:pPr algn="ctr"/>
            <a:r>
              <a:rPr lang="en-GB" sz="3600" b="1" dirty="0">
                <a:solidFill>
                  <a:schemeClr val="bg1"/>
                </a:solidFill>
              </a:rPr>
              <a:t>Necessity Test</a:t>
            </a:r>
          </a:p>
        </p:txBody>
      </p:sp>
      <p:pic>
        <p:nvPicPr>
          <p:cNvPr id="4" name="Picture 3"/>
          <p:cNvPicPr>
            <a:picLocks noChangeAspect="1"/>
          </p:cNvPicPr>
          <p:nvPr/>
        </p:nvPicPr>
        <p:blipFill rotWithShape="1">
          <a:blip r:embed="rId3"/>
          <a:srcRect t="8665" b="19841"/>
          <a:stretch/>
        </p:blipFill>
        <p:spPr>
          <a:xfrm rot="20067339">
            <a:off x="395895" y="2722213"/>
            <a:ext cx="2732125" cy="1522669"/>
          </a:xfrm>
          <a:prstGeom prst="rect">
            <a:avLst/>
          </a:prstGeom>
        </p:spPr>
      </p:pic>
      <p:graphicFrame>
        <p:nvGraphicFramePr>
          <p:cNvPr id="5" name="Diagram 4">
            <a:extLst>
              <a:ext uri="{FF2B5EF4-FFF2-40B4-BE49-F238E27FC236}">
                <a16:creationId xmlns:a16="http://schemas.microsoft.com/office/drawing/2014/main" id="{6529427A-1E56-4F89-AC3F-B456171A6DB4}"/>
              </a:ext>
            </a:extLst>
          </p:cNvPr>
          <p:cNvGraphicFramePr/>
          <p:nvPr>
            <p:extLst>
              <p:ext uri="{D42A27DB-BD31-4B8C-83A1-F6EECF244321}">
                <p14:modId xmlns:p14="http://schemas.microsoft.com/office/powerpoint/2010/main" val="2826042763"/>
              </p:ext>
            </p:extLst>
          </p:nvPr>
        </p:nvGraphicFramePr>
        <p:xfrm>
          <a:off x="3322785" y="1281157"/>
          <a:ext cx="8183415" cy="44047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3048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D12347C-D517-4673-896E-8C586AD9211D}"/>
                                            </p:graphicEl>
                                          </p:spTgt>
                                        </p:tgtEl>
                                        <p:attrNameLst>
                                          <p:attrName>style.visibility</p:attrName>
                                        </p:attrNameLst>
                                      </p:cBhvr>
                                      <p:to>
                                        <p:strVal val="visible"/>
                                      </p:to>
                                    </p:set>
                                    <p:animEffect transition="in" filter="fade">
                                      <p:cBhvr>
                                        <p:cTn id="7" dur="500"/>
                                        <p:tgtEl>
                                          <p:spTgt spid="5">
                                            <p:graphicEl>
                                              <a:dgm id="{5D12347C-D517-4673-896E-8C586AD9211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A0A5AA4-5A97-4E11-AEE7-80D27E3C23D1}"/>
                                            </p:graphicEl>
                                          </p:spTgt>
                                        </p:tgtEl>
                                        <p:attrNameLst>
                                          <p:attrName>style.visibility</p:attrName>
                                        </p:attrNameLst>
                                      </p:cBhvr>
                                      <p:to>
                                        <p:strVal val="visible"/>
                                      </p:to>
                                    </p:set>
                                    <p:animEffect transition="in" filter="fade">
                                      <p:cBhvr>
                                        <p:cTn id="12" dur="500"/>
                                        <p:tgtEl>
                                          <p:spTgt spid="5">
                                            <p:graphicEl>
                                              <a:dgm id="{8A0A5AA4-5A97-4E11-AEE7-80D27E3C23D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F1417BE-C0CE-4022-963B-B8E9428F2665}"/>
                                            </p:graphicEl>
                                          </p:spTgt>
                                        </p:tgtEl>
                                        <p:attrNameLst>
                                          <p:attrName>style.visibility</p:attrName>
                                        </p:attrNameLst>
                                      </p:cBhvr>
                                      <p:to>
                                        <p:strVal val="visible"/>
                                      </p:to>
                                    </p:set>
                                    <p:animEffect transition="in" filter="fade">
                                      <p:cBhvr>
                                        <p:cTn id="15" dur="500"/>
                                        <p:tgtEl>
                                          <p:spTgt spid="5">
                                            <p:graphicEl>
                                              <a:dgm id="{DF1417BE-C0CE-4022-963B-B8E9428F26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734565-5B88-4B19-833D-C188484152E4}"/>
                                            </p:graphicEl>
                                          </p:spTgt>
                                        </p:tgtEl>
                                        <p:attrNameLst>
                                          <p:attrName>style.visibility</p:attrName>
                                        </p:attrNameLst>
                                      </p:cBhvr>
                                      <p:to>
                                        <p:strVal val="visible"/>
                                      </p:to>
                                    </p:set>
                                    <p:animEffect transition="in" filter="fade">
                                      <p:cBhvr>
                                        <p:cTn id="20" dur="500"/>
                                        <p:tgtEl>
                                          <p:spTgt spid="5">
                                            <p:graphicEl>
                                              <a:dgm id="{02734565-5B88-4B19-833D-C188484152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91AF520-2752-43C6-96FF-96A6847D14A9}"/>
                                            </p:graphicEl>
                                          </p:spTgt>
                                        </p:tgtEl>
                                        <p:attrNameLst>
                                          <p:attrName>style.visibility</p:attrName>
                                        </p:attrNameLst>
                                      </p:cBhvr>
                                      <p:to>
                                        <p:strVal val="visible"/>
                                      </p:to>
                                    </p:set>
                                    <p:animEffect transition="in" filter="fade">
                                      <p:cBhvr>
                                        <p:cTn id="23" dur="500"/>
                                        <p:tgtEl>
                                          <p:spTgt spid="5">
                                            <p:graphicEl>
                                              <a:dgm id="{A91AF520-2752-43C6-96FF-96A6847D14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633D1A4A-5901-4C92-BB86-272BBD030897}"/>
                                            </p:graphicEl>
                                          </p:spTgt>
                                        </p:tgtEl>
                                        <p:attrNameLst>
                                          <p:attrName>style.visibility</p:attrName>
                                        </p:attrNameLst>
                                      </p:cBhvr>
                                      <p:to>
                                        <p:strVal val="visible"/>
                                      </p:to>
                                    </p:set>
                                    <p:animEffect transition="in" filter="fade">
                                      <p:cBhvr>
                                        <p:cTn id="28" dur="500"/>
                                        <p:tgtEl>
                                          <p:spTgt spid="5">
                                            <p:graphicEl>
                                              <a:dgm id="{633D1A4A-5901-4C92-BB86-272BBD03089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39B2804-071B-4A8F-9E75-AFA1EBAB7C23}"/>
                                            </p:graphicEl>
                                          </p:spTgt>
                                        </p:tgtEl>
                                        <p:attrNameLst>
                                          <p:attrName>style.visibility</p:attrName>
                                        </p:attrNameLst>
                                      </p:cBhvr>
                                      <p:to>
                                        <p:strVal val="visible"/>
                                      </p:to>
                                    </p:set>
                                    <p:animEffect transition="in" filter="fade">
                                      <p:cBhvr>
                                        <p:cTn id="31" dur="500"/>
                                        <p:tgtEl>
                                          <p:spTgt spid="5">
                                            <p:graphicEl>
                                              <a:dgm id="{E39B2804-071B-4A8F-9E75-AFA1EBAB7C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descr="Logo&#10;&#10;Description automatically generated with low confidence">
            <a:extLst>
              <a:ext uri="{FF2B5EF4-FFF2-40B4-BE49-F238E27FC236}">
                <a16:creationId xmlns:a16="http://schemas.microsoft.com/office/drawing/2014/main" id="{FD8CD006-00E6-45A4-96A7-231BBB59F0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381000"/>
            <a:ext cx="9144000" cy="6096000"/>
          </a:xfrm>
          <a:prstGeom prst="rect">
            <a:avLst/>
          </a:prstGeom>
        </p:spPr>
      </p:pic>
    </p:spTree>
    <p:extLst>
      <p:ext uri="{BB962C8B-B14F-4D97-AF65-F5344CB8AC3E}">
        <p14:creationId xmlns:p14="http://schemas.microsoft.com/office/powerpoint/2010/main" val="316217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988</TotalTime>
  <Words>4228</Words>
  <Application>Microsoft Office PowerPoint</Application>
  <PresentationFormat>Widescreen</PresentationFormat>
  <Paragraphs>321</Paragraphs>
  <Slides>21</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21</vt:i4>
      </vt:variant>
    </vt:vector>
  </HeadingPairs>
  <TitlesOfParts>
    <vt:vector size="29" baseType="lpstr">
      <vt:lpstr>Arial</vt:lpstr>
      <vt:lpstr>Arial Nova</vt:lpstr>
      <vt:lpstr>Arial Nova Cond</vt:lpstr>
      <vt:lpstr>Calibri</vt:lpstr>
      <vt:lpstr>Calibri Light</vt:lpstr>
      <vt:lpstr>Microsoft Sans Serif</vt:lpstr>
      <vt:lpstr>Office Theme</vt:lpstr>
      <vt:lpstr>1_Office Theme</vt:lpstr>
      <vt:lpstr>Pre-join Initial Learning Phase Investigating Child Abuse &amp; Initial Response to Safeguarding Children </vt:lpstr>
      <vt:lpstr>    Child Abuse</vt:lpstr>
      <vt:lpstr>    Child Abuse</vt:lpstr>
      <vt:lpstr>Task</vt:lpstr>
      <vt:lpstr>PowerPoint Presentation</vt:lpstr>
      <vt:lpstr>PowerPoint Presentation</vt:lpstr>
      <vt:lpstr>PowerPoint Presentation</vt:lpstr>
      <vt:lpstr>   Emotional Abuse</vt:lpstr>
      <vt:lpstr>PowerPoint Presentation</vt:lpstr>
      <vt:lpstr>PowerPoint Presentation</vt:lpstr>
      <vt:lpstr>PowerPoint Presentation</vt:lpstr>
      <vt:lpstr>   Children Act 1989 </vt:lpstr>
      <vt:lpstr>PowerPoint Presentation</vt:lpstr>
      <vt:lpstr>PowerPoint Presentation</vt:lpstr>
      <vt:lpstr>PowerPoint Presentation</vt:lpstr>
      <vt:lpstr>Child Abuse</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Fraser, Dirkje</cp:lastModifiedBy>
  <cp:revision>101</cp:revision>
  <dcterms:created xsi:type="dcterms:W3CDTF">2018-01-30T11:09:50Z</dcterms:created>
  <dcterms:modified xsi:type="dcterms:W3CDTF">2022-12-05T15:36:44Z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2022-02-16T07:52:57Z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1854a03d-822f-422b-976b-11fe051f461b</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y fmtid="{D5CDD505-2E9C-101B-9397-08002B2CF9AE}" pid="12" name="MSIP_Label_f2acd28b-79a3-4a0f-b0ff-4b75658b1549_Enabled">
    <vt:lpwstr>true</vt:lpwstr>
  </property>
  <property fmtid="{D5CDD505-2E9C-101B-9397-08002B2CF9AE}" pid="13" name="MSIP_Label_f2acd28b-79a3-4a0f-b0ff-4b75658b1549_SetDate">
    <vt:lpwstr>2022-09-05T14:27:19Z</vt:lpwstr>
  </property>
  <property fmtid="{D5CDD505-2E9C-101B-9397-08002B2CF9AE}" pid="14" name="MSIP_Label_f2acd28b-79a3-4a0f-b0ff-4b75658b1549_Method">
    <vt:lpwstr>Standard</vt:lpwstr>
  </property>
  <property fmtid="{D5CDD505-2E9C-101B-9397-08002B2CF9AE}" pid="15" name="MSIP_Label_f2acd28b-79a3-4a0f-b0ff-4b75658b1549_Name">
    <vt:lpwstr>OFFICIAL</vt:lpwstr>
  </property>
  <property fmtid="{D5CDD505-2E9C-101B-9397-08002B2CF9AE}" pid="16" name="MSIP_Label_f2acd28b-79a3-4a0f-b0ff-4b75658b1549_SiteId">
    <vt:lpwstr>e46c8472-ef5d-4b63-bc74-4a60db42c371</vt:lpwstr>
  </property>
  <property fmtid="{D5CDD505-2E9C-101B-9397-08002B2CF9AE}" pid="17" name="MSIP_Label_f2acd28b-79a3-4a0f-b0ff-4b75658b1549_ActionId">
    <vt:lpwstr>8d90f35c-fe15-469d-aef4-ef87c5e2a1c7</vt:lpwstr>
  </property>
  <property fmtid="{D5CDD505-2E9C-101B-9397-08002B2CF9AE}" pid="18" name="MSIP_Label_f2acd28b-79a3-4a0f-b0ff-4b75658b1549_ContentBits">
    <vt:lpwstr>0</vt:lpwstr>
  </property>
</Properties>
</file>