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14"/>
  </p:notesMasterIdLst>
  <p:handoutMasterIdLst>
    <p:handoutMasterId r:id="rId15"/>
  </p:handoutMasterIdLst>
  <p:sldIdLst>
    <p:sldId id="298" r:id="rId4"/>
    <p:sldId id="283" r:id="rId5"/>
    <p:sldId id="297" r:id="rId6"/>
    <p:sldId id="292" r:id="rId7"/>
    <p:sldId id="293" r:id="rId8"/>
    <p:sldId id="285" r:id="rId9"/>
    <p:sldId id="301" r:id="rId10"/>
    <p:sldId id="303" r:id="rId11"/>
    <p:sldId id="296" r:id="rId12"/>
    <p:sldId id="302"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5" autoAdjust="0"/>
    <p:restoredTop sz="94051" autoAdjust="0"/>
  </p:normalViewPr>
  <p:slideViewPr>
    <p:cSldViewPr snapToGrid="0">
      <p:cViewPr>
        <p:scale>
          <a:sx n="82" d="100"/>
          <a:sy n="82" d="100"/>
        </p:scale>
        <p:origin x="720"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7" d="100"/>
        <a:sy n="107" d="100"/>
      </p:scale>
      <p:origin x="0" y="-1858"/>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15/03/2023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15/03/2023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422734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51971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US" noProof="0"/>
              <a:t>Click to edit Master subtitle style</a:t>
            </a:r>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478086" y="540328"/>
            <a:ext cx="6713913" cy="5594466"/>
          </a:xfrm>
        </p:spPr>
        <p:txBody>
          <a:bodyPr rtlCol="0"/>
          <a:lstStyle/>
          <a:p>
            <a:pPr rtl="0"/>
            <a:r>
              <a:rPr lang="en-GB" dirty="0"/>
              <a:t>HUMAN RESOUSE  MANAGEMENT</a:t>
            </a:r>
            <a:br>
              <a:rPr lang="en-GB" dirty="0"/>
            </a:br>
            <a:endParaRPr lang="en-GB"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478085" y="3138539"/>
            <a:ext cx="4380809" cy="1616341"/>
          </a:xfrm>
          <a:solidFill>
            <a:schemeClr val="accent2">
              <a:lumMod val="50000"/>
              <a:alpha val="80000"/>
            </a:schemeClr>
          </a:solidFill>
        </p:spPr>
        <p:txBody>
          <a:bodyPr rtlCol="0"/>
          <a:lstStyle/>
          <a:p>
            <a:pPr rtl="0"/>
            <a:r>
              <a:rPr lang="en-US" dirty="0"/>
              <a:t>Student -  Amjad Hussain 1715254</a:t>
            </a:r>
          </a:p>
          <a:p>
            <a:pPr rtl="0"/>
            <a:r>
              <a:rPr lang="en-US" dirty="0"/>
              <a:t>Lecture - prof D G </a:t>
            </a:r>
            <a:r>
              <a:rPr lang="en-US" dirty="0" err="1"/>
              <a:t>Pepple</a:t>
            </a:r>
            <a:r>
              <a:rPr lang="en-US" dirty="0"/>
              <a:t> </a:t>
            </a:r>
          </a:p>
          <a:p>
            <a:pPr rtl="0"/>
            <a:r>
              <a:rPr lang="en-GB" dirty="0"/>
              <a:t>Module code LCMB7000</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485193"/>
            <a:ext cx="5232000" cy="5182920"/>
          </a:xfrm>
        </p:spPr>
        <p:txBody>
          <a:bodyPr rtlCol="0" anchor="t"/>
          <a:lstStyle/>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rtl="0"/>
            <a:r>
              <a:rPr lang="en-US" b="1" dirty="0">
                <a:latin typeface="Arial" panose="020B0604020202020204" pitchFamily="34" charset="0"/>
                <a:cs typeface="Arial" panose="020B0604020202020204" pitchFamily="34" charset="0"/>
              </a:rPr>
              <a:t>Challenges in HRM 2023</a:t>
            </a:r>
          </a:p>
          <a:p>
            <a:pPr rtl="0"/>
            <a:r>
              <a:rPr lang="en-US" b="1" dirty="0">
                <a:latin typeface="Arial" panose="020B0604020202020204" pitchFamily="34" charset="0"/>
                <a:cs typeface="Arial" panose="020B0604020202020204" pitchFamily="34" charset="0"/>
              </a:rPr>
              <a:t>Talent acquisition </a:t>
            </a:r>
          </a:p>
          <a:p>
            <a:pPr rtl="0"/>
            <a:r>
              <a:rPr lang="en-US" b="1" dirty="0">
                <a:latin typeface="Arial" panose="020B0604020202020204" pitchFamily="34" charset="0"/>
                <a:cs typeface="Arial" panose="020B0604020202020204" pitchFamily="34" charset="0"/>
              </a:rPr>
              <a:t>Demographic changes</a:t>
            </a:r>
          </a:p>
          <a:p>
            <a:pPr rtl="0"/>
            <a:r>
              <a:rPr lang="en-US" b="1" dirty="0">
                <a:latin typeface="Arial" panose="020B0604020202020204" pitchFamily="34" charset="0"/>
                <a:cs typeface="Arial" panose="020B0604020202020204" pitchFamily="34" charset="0"/>
              </a:rPr>
              <a:t>Growing demand for talent</a:t>
            </a:r>
          </a:p>
          <a:p>
            <a:pPr rtl="0"/>
            <a:r>
              <a:rPr lang="en-US" b="1" dirty="0">
                <a:latin typeface="Arial" panose="020B0604020202020204" pitchFamily="34" charset="0"/>
                <a:cs typeface="Arial" panose="020B0604020202020204" pitchFamily="34" charset="0"/>
              </a:rPr>
              <a:t>Shortage of suitable candidates </a:t>
            </a:r>
          </a:p>
          <a:p>
            <a:pPr algn="ctr" rtl="0"/>
            <a:endParaRPr lang="en-US" b="1" dirty="0">
              <a:latin typeface="Arial" panose="020B0604020202020204" pitchFamily="34" charset="0"/>
              <a:cs typeface="Arial" panose="020B0604020202020204" pitchFamily="34" charset="0"/>
            </a:endParaRPr>
          </a:p>
          <a:p>
            <a:pPr algn="ctr" rtl="0"/>
            <a:endParaRPr lang="en-GB" b="1" dirty="0">
              <a:latin typeface="Arial" panose="020B0604020202020204" pitchFamily="34" charset="0"/>
              <a:cs typeface="Arial" panose="020B0604020202020204" pitchFamily="34" charset="0"/>
            </a:endParaRP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algn="ctr" rtl="0"/>
            <a:r>
              <a:rPr lang="en-US" dirty="0">
                <a:latin typeface="Arial" panose="020B0604020202020204" pitchFamily="34" charset="0"/>
                <a:cs typeface="Arial" panose="020B0604020202020204" pitchFamily="34" charset="0"/>
              </a:rPr>
              <a:t>HRM</a:t>
            </a: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111800" y="4902722"/>
            <a:ext cx="4648200" cy="1078200"/>
          </a:xfrm>
        </p:spPr>
        <p:txBody>
          <a:bodyPr rtlCol="0"/>
          <a:lstStyle/>
          <a:p>
            <a:pPr algn="ctr" rtl="0"/>
            <a:r>
              <a:rPr lang="en-US" sz="6000" b="1" dirty="0">
                <a:latin typeface="Arial" panose="020B0604020202020204" pitchFamily="34" charset="0"/>
                <a:cs typeface="Arial" panose="020B0604020202020204" pitchFamily="34" charset="0"/>
              </a:rPr>
              <a:t>2023</a:t>
            </a:r>
            <a:endParaRPr lang="en-GB" sz="60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2</a:t>
            </a:fld>
            <a:endParaRPr lang="en-GB"/>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1" y="1155945"/>
            <a:ext cx="6095999" cy="2428351"/>
          </a:xfrm>
        </p:spPr>
        <p:txBody>
          <a:bodyPr rtlCol="0"/>
          <a:lstStyle/>
          <a:p>
            <a:pPr rtl="0"/>
            <a:r>
              <a:rPr lang="en-US" dirty="0"/>
              <a:t>Process of HRM to find the right Employee</a:t>
            </a:r>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rtlCol="0"/>
          <a:lstStyle/>
          <a:p>
            <a:pPr marL="0" indent="0" rtl="0">
              <a:buNone/>
            </a:pPr>
            <a:r>
              <a:rPr lang="en-US" dirty="0"/>
              <a:t> </a:t>
            </a: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3</a:t>
            </a:fld>
            <a:endParaRPr lang="en-GB"/>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552575" y="2204792"/>
            <a:ext cx="8228013" cy="1944000"/>
          </a:xfrm>
        </p:spPr>
        <p:txBody>
          <a:bodyPr rtlCol="0"/>
          <a:lstStyle/>
          <a:p>
            <a:pPr algn="ctr" rtl="0"/>
            <a:r>
              <a:rPr lang="en-US" dirty="0">
                <a:latin typeface="Arial" panose="020B0604020202020204" pitchFamily="34" charset="0"/>
                <a:cs typeface="Arial" panose="020B0604020202020204" pitchFamily="34" charset="0"/>
              </a:rPr>
              <a:t>Recruitment selection</a:t>
            </a:r>
            <a:endParaRPr lang="en-GB" dirty="0">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1552575" y="4148860"/>
            <a:ext cx="8228013" cy="1944000"/>
          </a:xfrm>
        </p:spPr>
        <p:txBody>
          <a:bodyPr rtlCol="0"/>
          <a:lstStyle/>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Outline what job needs employee</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Advertise job vacancy</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Screening suitable candidates  </a:t>
            </a:r>
            <a:endParaRPr lang="en-GB" sz="2400" b="1"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a:t>4</a:t>
            </a:fld>
            <a:endParaRPr lang="en-GB"/>
          </a:p>
        </p:txBody>
      </p:sp>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6097700" cy="1958400"/>
          </a:xfrm>
        </p:spPr>
        <p:txBody>
          <a:bodyPr rtlCol="0"/>
          <a:lstStyle/>
          <a:p>
            <a:pPr rtl="0"/>
            <a:r>
              <a:rPr lang="en-US" sz="3200" dirty="0"/>
              <a:t>Select  employees  with the skills </a:t>
            </a:r>
            <a:br>
              <a:rPr lang="en-US" sz="3200" dirty="0"/>
            </a:br>
            <a:r>
              <a:rPr lang="en-US" sz="3200" dirty="0"/>
              <a:t>needed to fill job role </a:t>
            </a:r>
            <a:br>
              <a:rPr lang="en-US" sz="3200" dirty="0"/>
            </a:br>
            <a:r>
              <a:rPr lang="en-US" sz="3200" dirty="0"/>
              <a:t>Interview suitable candidates</a:t>
            </a:r>
            <a:endParaRPr lang="en-GB" sz="3200"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0" y="4110760"/>
            <a:ext cx="4902200" cy="1100565"/>
          </a:xfrm>
        </p:spPr>
        <p:txBody>
          <a:bodyPr rtlCol="0"/>
          <a:lstStyle/>
          <a:p>
            <a:pPr rtl="0"/>
            <a:endParaRPr lang="en-GB" dirty="0"/>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5</a:t>
            </a:fld>
            <a:endParaRPr lang="en-GB" dirty="0"/>
          </a:p>
        </p:txBody>
      </p:sp>
    </p:spTree>
    <p:extLst>
      <p:ext uri="{BB962C8B-B14F-4D97-AF65-F5344CB8AC3E}">
        <p14:creationId xmlns:p14="http://schemas.microsoft.com/office/powerpoint/2010/main" val="211769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5643797" y="884420"/>
            <a:ext cx="6116203" cy="4781862"/>
          </a:xfrm>
        </p:spPr>
        <p:txBody>
          <a:bodyPr rtlCol="0" anchor="t"/>
          <a:lstStyle/>
          <a:p>
            <a:pPr marL="457200" indent="-457200" algn="l" rtl="0">
              <a:buFont typeface="Arial" panose="020B0604020202020204" pitchFamily="34" charset="0"/>
              <a:buChar char="•"/>
            </a:pPr>
            <a:r>
              <a:rPr lang="en-GB" sz="3200" dirty="0"/>
              <a:t>Employee orientation process</a:t>
            </a:r>
          </a:p>
          <a:p>
            <a:pPr marL="457200" indent="-457200" algn="l" rtl="0">
              <a:buFont typeface="Arial" panose="020B0604020202020204" pitchFamily="34" charset="0"/>
              <a:buChar char="•"/>
            </a:pPr>
            <a:r>
              <a:rPr lang="en-GB" sz="3200" dirty="0"/>
              <a:t>Vision and mission of the company  </a:t>
            </a:r>
          </a:p>
          <a:p>
            <a:pPr marL="457200" indent="-457200" algn="l" rtl="0">
              <a:buFont typeface="Arial" panose="020B0604020202020204" pitchFamily="34" charset="0"/>
              <a:buChar char="•"/>
            </a:pPr>
            <a:r>
              <a:rPr lang="en-GB" sz="3200" dirty="0"/>
              <a:t>Employee benefits </a:t>
            </a:r>
          </a:p>
          <a:p>
            <a:pPr marL="457200" indent="-457200" algn="l" rtl="0">
              <a:buFont typeface="Arial" panose="020B0604020202020204" pitchFamily="34" charset="0"/>
              <a:buChar char="•"/>
            </a:pPr>
            <a:r>
              <a:rPr lang="en-GB" sz="3200" dirty="0"/>
              <a:t>Employees progression periods done on time</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6</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Tree>
    <p:extLst>
      <p:ext uri="{BB962C8B-B14F-4D97-AF65-F5344CB8AC3E}">
        <p14:creationId xmlns:p14="http://schemas.microsoft.com/office/powerpoint/2010/main" val="66521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8DF1EA-67FF-3628-D682-4313D01916D5}"/>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32EF5683-3654-A9D3-DFB7-66C038FAA9CE}"/>
              </a:ext>
            </a:extLst>
          </p:cNvPr>
          <p:cNvSpPr>
            <a:spLocks noGrp="1"/>
          </p:cNvSpPr>
          <p:nvPr>
            <p:ph type="sldNum" sz="quarter" idx="13"/>
          </p:nvPr>
        </p:nvSpPr>
        <p:spPr/>
        <p:txBody>
          <a:bodyPr/>
          <a:lstStyle/>
          <a:p>
            <a:pPr rtl="0"/>
            <a:fld id="{19B51A1E-902D-48AF-9020-955120F399B6}" type="slidenum">
              <a:rPr lang="en-GB" noProof="0" smtClean="0"/>
              <a:pPr rtl="0"/>
              <a:t>7</a:t>
            </a:fld>
            <a:endParaRPr lang="en-GB" noProof="0"/>
          </a:p>
        </p:txBody>
      </p:sp>
      <p:sp>
        <p:nvSpPr>
          <p:cNvPr id="4" name="Title 3">
            <a:extLst>
              <a:ext uri="{FF2B5EF4-FFF2-40B4-BE49-F238E27FC236}">
                <a16:creationId xmlns:a16="http://schemas.microsoft.com/office/drawing/2014/main" id="{8C704EAA-D691-36BA-0BEF-8DCFB7814959}"/>
              </a:ext>
            </a:extLst>
          </p:cNvPr>
          <p:cNvSpPr>
            <a:spLocks noGrp="1"/>
          </p:cNvSpPr>
          <p:nvPr>
            <p:ph type="title"/>
          </p:nvPr>
        </p:nvSpPr>
        <p:spPr>
          <a:xfrm>
            <a:off x="432000" y="431999"/>
            <a:ext cx="11328000" cy="5231683"/>
          </a:xfrm>
        </p:spPr>
        <p:txBody>
          <a:bodyPr/>
          <a:lstStyle/>
          <a:p>
            <a:pPr>
              <a:lnSpc>
                <a:spcPct val="150000"/>
              </a:lnSpc>
            </a:pPr>
            <a:r>
              <a:rPr lang="en-US" sz="2400" b="0" dirty="0">
                <a:latin typeface="Arial" panose="020B0604020202020204" pitchFamily="34" charset="0"/>
                <a:cs typeface="Arial" panose="020B0604020202020204" pitchFamily="34" charset="0"/>
              </a:rPr>
              <a:t>Management of human resources is an integral part for every</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concern. It is associated with the people at work and their relationships within and outside world.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Recruitment of efficient staff is one of the important activities as it generates the human capital for the organization. </a:t>
            </a: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8841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EC717D-4571-FE2C-1AF7-AB0A68D369F3}"/>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646DE07D-5689-41A5-191D-EFD0CA5CA1F8}"/>
              </a:ext>
            </a:extLst>
          </p:cNvPr>
          <p:cNvSpPr>
            <a:spLocks noGrp="1"/>
          </p:cNvSpPr>
          <p:nvPr>
            <p:ph type="sldNum" sz="quarter" idx="13"/>
          </p:nvPr>
        </p:nvSpPr>
        <p:spPr/>
        <p:txBody>
          <a:bodyPr/>
          <a:lstStyle/>
          <a:p>
            <a:pPr rtl="0"/>
            <a:fld id="{19B51A1E-902D-48AF-9020-955120F399B6}" type="slidenum">
              <a:rPr lang="en-GB" noProof="0" smtClean="0"/>
              <a:pPr rtl="0"/>
              <a:t>8</a:t>
            </a:fld>
            <a:endParaRPr lang="en-GB" noProof="0"/>
          </a:p>
        </p:txBody>
      </p:sp>
      <p:sp>
        <p:nvSpPr>
          <p:cNvPr id="4" name="Title 3">
            <a:extLst>
              <a:ext uri="{FF2B5EF4-FFF2-40B4-BE49-F238E27FC236}">
                <a16:creationId xmlns:a16="http://schemas.microsoft.com/office/drawing/2014/main" id="{C26312EC-78AF-D2A8-A294-CE3C3FCC5AEA}"/>
              </a:ext>
            </a:extLst>
          </p:cNvPr>
          <p:cNvSpPr>
            <a:spLocks noGrp="1"/>
          </p:cNvSpPr>
          <p:nvPr>
            <p:ph type="title"/>
          </p:nvPr>
        </p:nvSpPr>
        <p:spPr>
          <a:xfrm>
            <a:off x="432000" y="431999"/>
            <a:ext cx="11328000" cy="4177476"/>
          </a:xfrm>
          <a:solidFill>
            <a:schemeClr val="tx2">
              <a:lumMod val="20000"/>
              <a:lumOff val="80000"/>
            </a:schemeClr>
          </a:solidFill>
          <a:ln>
            <a:solidFill>
              <a:schemeClr val="bg2"/>
            </a:solidFill>
          </a:ln>
        </p:spPr>
        <p:txBody>
          <a:bodyPr/>
          <a:lstStyle/>
          <a:p>
            <a:pPr>
              <a:lnSpc>
                <a:spcPct val="150000"/>
              </a:lnSpc>
            </a:pPr>
            <a:r>
              <a:rPr lang="en-US" sz="2400" b="0" dirty="0">
                <a:latin typeface="Arial" panose="020B0604020202020204" pitchFamily="34" charset="0"/>
                <a:cs typeface="Arial" panose="020B0604020202020204" pitchFamily="34" charset="0"/>
              </a:rPr>
              <a:t>Hilton Group plc and some of the human resources issues that arise from operating an international portfolio of 500 hotels, with more than 60,000 employees in 50 countries.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Expansion in 1999 triggered an extensive market research exercise to determine customer expectations of the Hilton hotel brand. This led to the development of Hilton’s worldwide quality initiative, “Equilibrium”. The aim here is to ensure that individual guest needs are met, and because service quality is central to this, a human resource policy initiative called “Esprit” developed to embrace</a:t>
            </a:r>
            <a:endParaRPr lang="en-GB"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4204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3919928" y="2798354"/>
            <a:ext cx="8272072" cy="1013684"/>
          </a:xfrm>
        </p:spPr>
        <p:txBody>
          <a:bodyPr rtlCol="0"/>
          <a:lstStyle/>
          <a:p>
            <a:pPr algn="l" rtl="0"/>
            <a:r>
              <a:rPr lang="en-GB" dirty="0"/>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9</a:t>
            </a:fld>
            <a:endParaRPr lang="en-GB"/>
          </a:p>
        </p:txBody>
      </p:sp>
    </p:spTree>
    <p:extLst>
      <p:ext uri="{BB962C8B-B14F-4D97-AF65-F5344CB8AC3E}">
        <p14:creationId xmlns:p14="http://schemas.microsoft.com/office/powerpoint/2010/main" val="415367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CC586CD-41CC-3427-3401-141D88BB3AF1}"/>
              </a:ext>
            </a:extLst>
          </p:cNvPr>
          <p:cNvSpPr>
            <a:spLocks noGrp="1"/>
          </p:cNvSpPr>
          <p:nvPr>
            <p:ph type="pic" sz="quarter" idx="14"/>
          </p:nvPr>
        </p:nvSpPr>
        <p:spPr/>
      </p:sp>
      <p:sp>
        <p:nvSpPr>
          <p:cNvPr id="4" name="Footer Placeholder 3">
            <a:extLst>
              <a:ext uri="{FF2B5EF4-FFF2-40B4-BE49-F238E27FC236}">
                <a16:creationId xmlns:a16="http://schemas.microsoft.com/office/drawing/2014/main" id="{86F29490-85B5-7CA3-8ED6-473E6A161D2F}"/>
              </a:ext>
            </a:extLst>
          </p:cNvPr>
          <p:cNvSpPr>
            <a:spLocks noGrp="1"/>
          </p:cNvSpPr>
          <p:nvPr>
            <p:ph type="ftr" sz="quarter" idx="13"/>
          </p:nvPr>
        </p:nvSpPr>
        <p:spPr/>
        <p:txBody>
          <a:bodyPr/>
          <a:lstStyle/>
          <a:p>
            <a:pPr rtl="0"/>
            <a:r>
              <a:rPr lang="en-GB" noProof="0"/>
              <a:t>Add a footer</a:t>
            </a:r>
          </a:p>
        </p:txBody>
      </p:sp>
      <p:sp>
        <p:nvSpPr>
          <p:cNvPr id="5" name="Slide Number Placeholder 4">
            <a:extLst>
              <a:ext uri="{FF2B5EF4-FFF2-40B4-BE49-F238E27FC236}">
                <a16:creationId xmlns:a16="http://schemas.microsoft.com/office/drawing/2014/main" id="{232B971A-6FCE-ABF7-789E-9CF6AA95D375}"/>
              </a:ext>
            </a:extLst>
          </p:cNvPr>
          <p:cNvSpPr>
            <a:spLocks noGrp="1"/>
          </p:cNvSpPr>
          <p:nvPr>
            <p:ph type="sldNum" sz="quarter" idx="15"/>
          </p:nvPr>
        </p:nvSpPr>
        <p:spPr/>
        <p:txBody>
          <a:bodyPr/>
          <a:lstStyle/>
          <a:p>
            <a:pPr rtl="0"/>
            <a:fld id="{19B51A1E-902D-48AF-9020-955120F399B6}" type="slidenum">
              <a:rPr lang="en-GB" noProof="0" smtClean="0"/>
              <a:pPr rtl="0"/>
              <a:t>10</a:t>
            </a:fld>
            <a:endParaRPr lang="en-GB" noProof="0"/>
          </a:p>
        </p:txBody>
      </p:sp>
      <p:sp>
        <p:nvSpPr>
          <p:cNvPr id="6" name="Title 5">
            <a:extLst>
              <a:ext uri="{FF2B5EF4-FFF2-40B4-BE49-F238E27FC236}">
                <a16:creationId xmlns:a16="http://schemas.microsoft.com/office/drawing/2014/main" id="{6A646A7D-49FF-9B22-AA53-816D760B8F0C}"/>
              </a:ext>
            </a:extLst>
          </p:cNvPr>
          <p:cNvSpPr>
            <a:spLocks noGrp="1"/>
          </p:cNvSpPr>
          <p:nvPr>
            <p:ph type="title"/>
          </p:nvPr>
        </p:nvSpPr>
        <p:spPr>
          <a:xfrm>
            <a:off x="432000" y="431999"/>
            <a:ext cx="11328000" cy="5939352"/>
          </a:xfrm>
        </p:spPr>
        <p:txBody>
          <a:bodyPr anchor="t"/>
          <a:lstStyle/>
          <a:p>
            <a:r>
              <a:rPr lang="en-US" sz="2400" b="0" dirty="0">
                <a:latin typeface="Arial" panose="020B0604020202020204" pitchFamily="34" charset="0"/>
                <a:cs typeface="Arial" panose="020B0604020202020204" pitchFamily="34" charset="0"/>
              </a:rPr>
              <a:t>Reference list</a:t>
            </a:r>
            <a:br>
              <a:rPr lang="en-US" sz="2400" b="0" dirty="0">
                <a:latin typeface="Arial" panose="020B0604020202020204" pitchFamily="34" charset="0"/>
                <a:cs typeface="Arial" panose="020B0604020202020204" pitchFamily="34" charset="0"/>
              </a:rPr>
            </a:br>
            <a:r>
              <a:rPr lang="en-US" sz="2400" b="0" dirty="0" err="1">
                <a:latin typeface="Arial" panose="020B0604020202020204" pitchFamily="34" charset="0"/>
                <a:cs typeface="Arial" panose="020B0604020202020204" pitchFamily="34" charset="0"/>
              </a:rPr>
              <a:t>Orlitzky</a:t>
            </a:r>
            <a:r>
              <a:rPr lang="en-US" sz="2400" b="0" dirty="0">
                <a:latin typeface="Arial" panose="020B0604020202020204" pitchFamily="34" charset="0"/>
                <a:cs typeface="Arial" panose="020B0604020202020204" pitchFamily="34" charset="0"/>
              </a:rPr>
              <a:t>, M., 2007. Recruitment strategy. The Oxford handbook of human resource management, pp.273-299Dobbs, </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M.E., 2014. Guidelines for applying Porter's five forces framework: a set of industry analysis templates. Competitiveness review, 24(1), pp.32-45. </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Maxwell, G.A. and Watson, S., 2006. Perspectives on line managers in human resource management: Hilton International's UK hotels. The International Journal of Human Resource Management, 17(6), pp.1152-1170.</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err="1">
                <a:latin typeface="Arial" panose="020B0604020202020204" pitchFamily="34" charset="0"/>
                <a:cs typeface="Arial" panose="020B0604020202020204" pitchFamily="34" charset="0"/>
              </a:rPr>
              <a:t>Jarva</a:t>
            </a:r>
            <a:r>
              <a:rPr lang="en-US" sz="2400" b="0" dirty="0">
                <a:latin typeface="Arial" panose="020B0604020202020204" pitchFamily="34" charset="0"/>
                <a:cs typeface="Arial" panose="020B0604020202020204" pitchFamily="34" charset="0"/>
              </a:rPr>
              <a:t>, A. and </a:t>
            </a:r>
            <a:r>
              <a:rPr lang="en-US" sz="2400" b="0" dirty="0" err="1">
                <a:latin typeface="Arial" panose="020B0604020202020204" pitchFamily="34" charset="0"/>
                <a:cs typeface="Arial" panose="020B0604020202020204" pitchFamily="34" charset="0"/>
              </a:rPr>
              <a:t>Mäkinen</a:t>
            </a:r>
            <a:r>
              <a:rPr lang="en-US" sz="2400" b="0" dirty="0">
                <a:latin typeface="Arial" panose="020B0604020202020204" pitchFamily="34" charset="0"/>
                <a:cs typeface="Arial" panose="020B0604020202020204" pitchFamily="34" charset="0"/>
              </a:rPr>
              <a:t>, N., 2014. Multicultural Human Resources Management in Hilton Helsinki Hotels–case Food &amp; Beverage departments.</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Dhamija, P., 2012. E-recruitment: a roadmap towards e-human resource management. Researchers World, 3(3), p.33.</a:t>
            </a:r>
            <a:br>
              <a:rPr lang="en-US" sz="2400" b="0" dirty="0">
                <a:latin typeface="Arial" panose="020B0604020202020204" pitchFamily="34" charset="0"/>
                <a:cs typeface="Arial" panose="020B0604020202020204" pitchFamily="34" charset="0"/>
              </a:rPr>
            </a:br>
            <a:br>
              <a:rPr lang="en-US" b="0" dirty="0">
                <a:latin typeface="Arial" panose="020B0604020202020204" pitchFamily="34" charset="0"/>
                <a:cs typeface="Arial" panose="020B0604020202020204" pitchFamily="34" charset="0"/>
              </a:rPr>
            </a:br>
            <a:br>
              <a:rPr lang="en-US"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50123"/>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tf16411250_win32</Template>
  <TotalTime>154</TotalTime>
  <Words>423</Words>
  <Application>Microsoft Office PowerPoint</Application>
  <PresentationFormat>Widescreen</PresentationFormat>
  <Paragraphs>49</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Candara</vt:lpstr>
      <vt:lpstr>Corbel</vt:lpstr>
      <vt:lpstr>Times New Roman</vt:lpstr>
      <vt:lpstr>Office Theme</vt:lpstr>
      <vt:lpstr>HUMAN RESOUSE  MANAGEMENT </vt:lpstr>
      <vt:lpstr>HRM</vt:lpstr>
      <vt:lpstr>Process of HRM to find the right Employee</vt:lpstr>
      <vt:lpstr>Recruitment selection</vt:lpstr>
      <vt:lpstr>Select  employees  with the skills  needed to fill job role  Interview suitable candidates</vt:lpstr>
      <vt:lpstr>Large image</vt:lpstr>
      <vt:lpstr>Management of human resources is an integral part for every concern. It is associated with the people at work and their relationships within and outside world.  Recruitment of efficient staff is one of the important activities as it generates the human capital for the organization. </vt:lpstr>
      <vt:lpstr>Hilton Group plc and some of the human resources issues that arise from operating an international portfolio of 500 hotels, with more than 60,000 employees in 50 countries.  Expansion in 1999 triggered an extensive market research exercise to determine customer expectations of the Hilton hotel brand. This led to the development of Hilton’s worldwide quality initiative, “Equilibrium”. The aim here is to ensure that individual guest needs are met, and because service quality is central to this, a human resource policy initiative called “Esprit” developed to embrace</vt:lpstr>
      <vt:lpstr>Thank You</vt:lpstr>
      <vt:lpstr>Reference list Orlitzky, M., 2007. Recruitment strategy. The Oxford handbook of human resource management, pp.273-299Dobbs,   M.E., 2014. Guidelines for applying Porter's five forces framework: a set of industry analysis templates. Competitiveness review, 24(1), pp.32-45.   Maxwell, G.A. and Watson, S., 2006. Perspectives on line managers in human resource management: Hilton International's UK hotels. The International Journal of Human Resource Management, 17(6), pp.1152-1170.  Jarva, A. and Mäkinen, N., 2014. Multicultural Human Resources Management in Hilton Helsinki Hotels–case Food &amp; Beverage departments.  Dhamija, P., 2012. E-recruitment: a roadmap towards e-human resource management. Researchers World, 3(3), p.33.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Amjad</dc:creator>
  <cp:lastModifiedBy>Amjad</cp:lastModifiedBy>
  <cp:revision>15</cp:revision>
  <dcterms:created xsi:type="dcterms:W3CDTF">2023-03-11T19:55:06Z</dcterms:created>
  <dcterms:modified xsi:type="dcterms:W3CDTF">2023-03-16T00:05:32Z</dcterms:modified>
</cp:coreProperties>
</file>