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55"/>
  </p:notesMasterIdLst>
  <p:handoutMasterIdLst>
    <p:handoutMasterId r:id="rId56"/>
  </p:handoutMasterIdLst>
  <p:sldIdLst>
    <p:sldId id="277" r:id="rId2"/>
    <p:sldId id="265" r:id="rId3"/>
    <p:sldId id="322" r:id="rId4"/>
    <p:sldId id="676" r:id="rId5"/>
    <p:sldId id="465" r:id="rId6"/>
    <p:sldId id="679" r:id="rId7"/>
    <p:sldId id="680" r:id="rId8"/>
    <p:sldId id="455" r:id="rId9"/>
    <p:sldId id="693" r:id="rId10"/>
    <p:sldId id="461" r:id="rId11"/>
    <p:sldId id="669" r:id="rId12"/>
    <p:sldId id="670" r:id="rId13"/>
    <p:sldId id="684" r:id="rId14"/>
    <p:sldId id="652" r:id="rId15"/>
    <p:sldId id="692" r:id="rId16"/>
    <p:sldId id="653" r:id="rId17"/>
    <p:sldId id="654" r:id="rId18"/>
    <p:sldId id="655" r:id="rId19"/>
    <p:sldId id="656" r:id="rId20"/>
    <p:sldId id="657" r:id="rId21"/>
    <p:sldId id="647" r:id="rId22"/>
    <p:sldId id="687" r:id="rId23"/>
    <p:sldId id="672" r:id="rId24"/>
    <p:sldId id="327" r:id="rId25"/>
    <p:sldId id="651" r:id="rId26"/>
    <p:sldId id="650" r:id="rId27"/>
    <p:sldId id="658" r:id="rId28"/>
    <p:sldId id="694" r:id="rId29"/>
    <p:sldId id="677" r:id="rId30"/>
    <p:sldId id="685" r:id="rId31"/>
    <p:sldId id="614" r:id="rId32"/>
    <p:sldId id="686" r:id="rId33"/>
    <p:sldId id="659" r:id="rId34"/>
    <p:sldId id="688" r:id="rId35"/>
    <p:sldId id="660" r:id="rId36"/>
    <p:sldId id="667" r:id="rId37"/>
    <p:sldId id="695" r:id="rId38"/>
    <p:sldId id="696" r:id="rId39"/>
    <p:sldId id="697" r:id="rId40"/>
    <p:sldId id="691" r:id="rId41"/>
    <p:sldId id="682" r:id="rId42"/>
    <p:sldId id="681" r:id="rId43"/>
    <p:sldId id="661" r:id="rId44"/>
    <p:sldId id="662" r:id="rId45"/>
    <p:sldId id="665" r:id="rId46"/>
    <p:sldId id="663" r:id="rId47"/>
    <p:sldId id="689" r:id="rId48"/>
    <p:sldId id="673" r:id="rId49"/>
    <p:sldId id="671" r:id="rId50"/>
    <p:sldId id="675" r:id="rId51"/>
    <p:sldId id="690" r:id="rId52"/>
    <p:sldId id="519" r:id="rId53"/>
    <p:sldId id="278" r:id="rId54"/>
  </p:sldIdLst>
  <p:sldSz cx="9144000" cy="5143500" type="screen16x9"/>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C0040"/>
    <a:srgbClr val="FFFFFF"/>
    <a:srgbClr val="4F2B75"/>
    <a:srgbClr val="46A2AB"/>
    <a:srgbClr val="48ADAF"/>
    <a:srgbClr val="4F1475"/>
    <a:srgbClr val="2E1077"/>
    <a:srgbClr val="EB0057"/>
    <a:srgbClr val="505275"/>
    <a:srgbClr val="4285F4"/>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355" autoAdjust="0"/>
    <p:restoredTop sz="86519"/>
  </p:normalViewPr>
  <p:slideViewPr>
    <p:cSldViewPr snapToGrid="0" snapToObjects="1">
      <p:cViewPr varScale="1">
        <p:scale>
          <a:sx n="81" d="100"/>
          <a:sy n="81" d="100"/>
        </p:scale>
        <p:origin x="716" y="48"/>
      </p:cViewPr>
      <p:guideLst>
        <p:guide orient="horz" pos="162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handoutMaster" Target="handoutMasters/handout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charts/_rels/chart1.xml.rels><?xml version="1.0" encoding="UTF-8" standalone="yes"?>
<Relationships xmlns="http://schemas.openxmlformats.org/package/2006/relationships"><Relationship Id="rId2" Type="http://schemas.openxmlformats.org/officeDocument/2006/relationships/oleObject" Target="Macintosh%20HD:Users:neilperkin:Documents:Only%20Dead%20Fish%20Work:Econsultancy:Org%20Structures:2015%20Org%20Structures%20Report:Digital-Structures-2015_charts.xlsx" TargetMode="External"/><Relationship Id="rId1" Type="http://schemas.openxmlformats.org/officeDocument/2006/relationships/themeOverride" Target="../theme/themeOverrid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col"/>
        <c:grouping val="clustered"/>
        <c:varyColors val="1"/>
        <c:ser>
          <c:idx val="0"/>
          <c:order val="0"/>
          <c:spPr>
            <a:solidFill>
              <a:srgbClr val="FC0040"/>
            </a:solidFill>
            <a:ln>
              <a:solidFill>
                <a:srgbClr val="FC0040"/>
              </a:solidFill>
            </a:ln>
          </c:spPr>
          <c:invertIfNegative val="0"/>
          <c:dPt>
            <c:idx val="0"/>
            <c:invertIfNegative val="0"/>
            <c:bubble3D val="0"/>
            <c:extLst xmlns:c16r2="http://schemas.microsoft.com/office/drawing/2015/06/chart">
              <c:ext xmlns:c16="http://schemas.microsoft.com/office/drawing/2014/chart" uri="{C3380CC4-5D6E-409C-BE32-E72D297353CC}">
                <c16:uniqueId val="{00000000-3820-4F6B-8F0D-BE19CBDF6671}"/>
              </c:ext>
            </c:extLst>
          </c:dPt>
          <c:dPt>
            <c:idx val="1"/>
            <c:invertIfNegative val="0"/>
            <c:bubble3D val="0"/>
            <c:extLst xmlns:c16r2="http://schemas.microsoft.com/office/drawing/2015/06/chart">
              <c:ext xmlns:c16="http://schemas.microsoft.com/office/drawing/2014/chart" uri="{C3380CC4-5D6E-409C-BE32-E72D297353CC}">
                <c16:uniqueId val="{00000001-3820-4F6B-8F0D-BE19CBDF6671}"/>
              </c:ext>
            </c:extLst>
          </c:dPt>
          <c:dPt>
            <c:idx val="2"/>
            <c:invertIfNegative val="0"/>
            <c:bubble3D val="0"/>
            <c:extLst xmlns:c16r2="http://schemas.microsoft.com/office/drawing/2015/06/chart">
              <c:ext xmlns:c16="http://schemas.microsoft.com/office/drawing/2014/chart" uri="{C3380CC4-5D6E-409C-BE32-E72D297353CC}">
                <c16:uniqueId val="{00000002-3820-4F6B-8F0D-BE19CBDF6671}"/>
              </c:ext>
            </c:extLst>
          </c:dPt>
          <c:dPt>
            <c:idx val="3"/>
            <c:invertIfNegative val="0"/>
            <c:bubble3D val="0"/>
            <c:extLst xmlns:c16r2="http://schemas.microsoft.com/office/drawing/2015/06/chart">
              <c:ext xmlns:c16="http://schemas.microsoft.com/office/drawing/2014/chart" uri="{C3380CC4-5D6E-409C-BE32-E72D297353CC}">
                <c16:uniqueId val="{00000003-3820-4F6B-8F0D-BE19CBDF6671}"/>
              </c:ext>
            </c:extLst>
          </c:dPt>
          <c:dPt>
            <c:idx val="4"/>
            <c:invertIfNegative val="0"/>
            <c:bubble3D val="0"/>
            <c:extLst xmlns:c16r2="http://schemas.microsoft.com/office/drawing/2015/06/chart">
              <c:ext xmlns:c16="http://schemas.microsoft.com/office/drawing/2014/chart" uri="{C3380CC4-5D6E-409C-BE32-E72D297353CC}">
                <c16:uniqueId val="{00000004-3820-4F6B-8F0D-BE19CBDF6671}"/>
              </c:ext>
            </c:extLst>
          </c:dPt>
          <c:dPt>
            <c:idx val="5"/>
            <c:invertIfNegative val="0"/>
            <c:bubble3D val="0"/>
            <c:extLst xmlns:c16r2="http://schemas.microsoft.com/office/drawing/2015/06/chart">
              <c:ext xmlns:c16="http://schemas.microsoft.com/office/drawing/2014/chart" uri="{C3380CC4-5D6E-409C-BE32-E72D297353CC}">
                <c16:uniqueId val="{00000005-3820-4F6B-8F0D-BE19CBDF6671}"/>
              </c:ext>
            </c:extLst>
          </c:dPt>
          <c:dPt>
            <c:idx val="6"/>
            <c:invertIfNegative val="0"/>
            <c:bubble3D val="0"/>
            <c:extLst xmlns:c16r2="http://schemas.microsoft.com/office/drawing/2015/06/chart">
              <c:ext xmlns:c16="http://schemas.microsoft.com/office/drawing/2014/chart" uri="{C3380CC4-5D6E-409C-BE32-E72D297353CC}">
                <c16:uniqueId val="{00000006-3820-4F6B-8F0D-BE19CBDF6671}"/>
              </c:ext>
            </c:extLst>
          </c:dPt>
          <c:dLbls>
            <c:spPr>
              <a:noFill/>
              <a:ln>
                <a:noFill/>
              </a:ln>
              <a:effectLst/>
            </c:sp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DATA!$A$483:$A$486</c:f>
              <c:strCache>
                <c:ptCount val="4"/>
                <c:pt idx="0">
                  <c:v>Very</c:v>
                </c:pt>
                <c:pt idx="1">
                  <c:v>Quite</c:v>
                </c:pt>
                <c:pt idx="2">
                  <c:v>Not very</c:v>
                </c:pt>
                <c:pt idx="3">
                  <c:v>Not at all</c:v>
                </c:pt>
              </c:strCache>
            </c:strRef>
          </c:cat>
          <c:val>
            <c:numRef>
              <c:f>DATA!$B$483:$B$486</c:f>
              <c:numCache>
                <c:formatCode>0%</c:formatCode>
                <c:ptCount val="4"/>
                <c:pt idx="0">
                  <c:v>0.276422764227642</c:v>
                </c:pt>
                <c:pt idx="1">
                  <c:v>0.41056910569105698</c:v>
                </c:pt>
                <c:pt idx="2">
                  <c:v>0.28861788617886203</c:v>
                </c:pt>
                <c:pt idx="3">
                  <c:v>2.4390243902439001E-2</c:v>
                </c:pt>
              </c:numCache>
            </c:numRef>
          </c:val>
          <c:extLst xmlns:c16r2="http://schemas.microsoft.com/office/drawing/2015/06/chart">
            <c:ext xmlns:c16="http://schemas.microsoft.com/office/drawing/2014/chart" uri="{C3380CC4-5D6E-409C-BE32-E72D297353CC}">
              <c16:uniqueId val="{00000007-3820-4F6B-8F0D-BE19CBDF6671}"/>
            </c:ext>
          </c:extLst>
        </c:ser>
        <c:dLbls>
          <c:showLegendKey val="0"/>
          <c:showVal val="0"/>
          <c:showCatName val="0"/>
          <c:showSerName val="0"/>
          <c:showPercent val="0"/>
          <c:showBubbleSize val="0"/>
        </c:dLbls>
        <c:gapWidth val="100"/>
        <c:overlap val="-25"/>
        <c:axId val="323386496"/>
        <c:axId val="324380616"/>
      </c:barChart>
      <c:catAx>
        <c:axId val="323386496"/>
        <c:scaling>
          <c:orientation val="minMax"/>
        </c:scaling>
        <c:delete val="0"/>
        <c:axPos val="b"/>
        <c:numFmt formatCode="General" sourceLinked="1"/>
        <c:majorTickMark val="none"/>
        <c:minorTickMark val="none"/>
        <c:tickLblPos val="nextTo"/>
        <c:crossAx val="324380616"/>
        <c:crosses val="autoZero"/>
        <c:auto val="1"/>
        <c:lblAlgn val="ctr"/>
        <c:lblOffset val="100"/>
        <c:noMultiLvlLbl val="0"/>
      </c:catAx>
      <c:valAx>
        <c:axId val="324380616"/>
        <c:scaling>
          <c:orientation val="minMax"/>
        </c:scaling>
        <c:delete val="0"/>
        <c:axPos val="l"/>
        <c:numFmt formatCode="0%" sourceLinked="1"/>
        <c:majorTickMark val="none"/>
        <c:minorTickMark val="none"/>
        <c:tickLblPos val="nextTo"/>
        <c:spPr>
          <a:ln w="9525">
            <a:noFill/>
          </a:ln>
        </c:spPr>
        <c:crossAx val="323386496"/>
        <c:crosses val="autoZero"/>
        <c:crossBetween val="between"/>
      </c:valAx>
    </c:plotArea>
    <c:plotVisOnly val="1"/>
    <c:dispBlanksAs val="gap"/>
    <c:showDLblsOverMax val="0"/>
  </c:chart>
  <c:spPr>
    <a:ln>
      <a:noFill/>
    </a:ln>
  </c:spPr>
  <c:txPr>
    <a:bodyPr/>
    <a:lstStyle/>
    <a:p>
      <a:pPr>
        <a:defRPr b="0">
          <a:solidFill>
            <a:schemeClr val="bg1">
              <a:lumMod val="50000"/>
            </a:schemeClr>
          </a:solidFill>
          <a:latin typeface="Tw Cen MT" panose="020B0602020104020603" pitchFamily="34" charset="0"/>
        </a:defRPr>
      </a:pPr>
      <a:endParaRPr lang="en-US"/>
    </a:p>
  </c:txPr>
  <c:externalData r:id="rId2">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73E04A7F-25F9-3F42-9B9B-739DBDA38335}" type="datetimeFigureOut">
              <a:rPr lang="en-US" smtClean="0"/>
              <a:t>8/23/2017</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6E4CC782-6FC6-0E4F-A4AF-B22555C446D1}" type="slidenum">
              <a:rPr lang="en-US" smtClean="0"/>
              <a:t>‹#›</a:t>
            </a:fld>
            <a:endParaRPr lang="en-US"/>
          </a:p>
        </p:txBody>
      </p:sp>
    </p:spTree>
    <p:extLst>
      <p:ext uri="{BB962C8B-B14F-4D97-AF65-F5344CB8AC3E}">
        <p14:creationId xmlns:p14="http://schemas.microsoft.com/office/powerpoint/2010/main" val="1661880572"/>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B86A391-0961-4042-A7B9-BFDA8E3B67D6}" type="datetimeFigureOut">
              <a:rPr lang="en-US" smtClean="0"/>
              <a:t>8/23/2017</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29ADDFB-9BBA-4A42-93F2-F08094C4D58B}" type="slidenum">
              <a:rPr lang="en-US" smtClean="0"/>
              <a:t>‹#›</a:t>
            </a:fld>
            <a:endParaRPr lang="en-US"/>
          </a:p>
        </p:txBody>
      </p:sp>
    </p:spTree>
    <p:extLst>
      <p:ext uri="{BB962C8B-B14F-4D97-AF65-F5344CB8AC3E}">
        <p14:creationId xmlns:p14="http://schemas.microsoft.com/office/powerpoint/2010/main" val="1482838743"/>
      </p:ext>
    </p:extLst>
  </p:cSld>
  <p:clrMap bg1="lt1" tx1="dk1" bg2="lt2" tx2="dk2" accent1="accent1" accent2="accent2" accent3="accent3" accent4="accent4" accent5="accent5" accent6="accent6" hlink="hlink" folHlink="folHlink"/>
  <p:hf hdr="0" ftr="0" dt="0"/>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www.onlydeadfish.co.uk/only_dead_fish/2014/03/agile-is-not-a-process-it-defines-a-culture.html" TargetMode="External"/><Relationship Id="rId2" Type="http://schemas.openxmlformats.org/officeDocument/2006/relationships/slide" Target="../slides/slide33.xml"/><Relationship Id="rId1" Type="http://schemas.openxmlformats.org/officeDocument/2006/relationships/notesMaster" Target="../notesMasters/notesMaster1.xml"/><Relationship Id="rId4" Type="http://schemas.openxmlformats.org/officeDocument/2006/relationships/hyperlink" Target="http://agilitrix.com/2016/04/doing-agile-vs-being-agile/" TargetMode="Externa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3" Type="http://schemas.openxmlformats.org/officeDocument/2006/relationships/hyperlink" Target="https://hbr.org/2012/04/the-new-science-of-building-great-teams" TargetMode="External"/><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200" b="0" i="0" kern="1200" dirty="0">
                <a:solidFill>
                  <a:schemeClr val="tx1"/>
                </a:solidFill>
                <a:effectLst/>
                <a:latin typeface="+mn-lt"/>
                <a:ea typeface="+mn-ea"/>
                <a:cs typeface="+mn-cs"/>
              </a:rPr>
              <a:t>Customer experience (CX) and digital transformation – are both acting as key drivers for shifting HR practice as many </a:t>
            </a:r>
            <a:r>
              <a:rPr lang="en-US" sz="1200" b="0" i="0" kern="1200" dirty="0" err="1">
                <a:solidFill>
                  <a:schemeClr val="tx1"/>
                </a:solidFill>
                <a:effectLst/>
                <a:latin typeface="+mn-lt"/>
                <a:ea typeface="+mn-ea"/>
                <a:cs typeface="+mn-cs"/>
              </a:rPr>
              <a:t>organisations</a:t>
            </a:r>
            <a:r>
              <a:rPr lang="en-US" sz="1200" b="0" i="0" kern="1200" dirty="0">
                <a:solidFill>
                  <a:schemeClr val="tx1"/>
                </a:solidFill>
                <a:effectLst/>
                <a:latin typeface="+mn-lt"/>
                <a:ea typeface="+mn-ea"/>
                <a:cs typeface="+mn-cs"/>
              </a:rPr>
              <a:t> reorient resourcing, focus and culture around customer-centric strategies. As businesses transform to become ‘fit-for-purpose’ for a rapidly changing digital world, the HR function is playing a critical role in supporting change through a heightened focus on culture, learning and employee engagement.</a:t>
            </a:r>
          </a:p>
          <a:p>
            <a:endParaRPr lang="en-US" dirty="0"/>
          </a:p>
        </p:txBody>
      </p:sp>
      <p:sp>
        <p:nvSpPr>
          <p:cNvPr id="4" name="Slide Number Placeholder 3"/>
          <p:cNvSpPr>
            <a:spLocks noGrp="1"/>
          </p:cNvSpPr>
          <p:nvPr>
            <p:ph type="sldNum" sz="quarter" idx="10"/>
          </p:nvPr>
        </p:nvSpPr>
        <p:spPr/>
        <p:txBody>
          <a:bodyPr/>
          <a:lstStyle/>
          <a:p>
            <a:fld id="{B29ADDFB-9BBA-4A42-93F2-F08094C4D58B}" type="slidenum">
              <a:rPr lang="en-US" smtClean="0"/>
              <a:t>8</a:t>
            </a:fld>
            <a:endParaRPr lang="en-US"/>
          </a:p>
        </p:txBody>
      </p:sp>
    </p:spTree>
    <p:extLst>
      <p:ext uri="{BB962C8B-B14F-4D97-AF65-F5344CB8AC3E}">
        <p14:creationId xmlns:p14="http://schemas.microsoft.com/office/powerpoint/2010/main" val="167856977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200" b="0" i="0" kern="1200" dirty="0">
                <a:solidFill>
                  <a:schemeClr val="tx1"/>
                </a:solidFill>
                <a:effectLst/>
                <a:latin typeface="+mn-lt"/>
                <a:ea typeface="+mn-ea"/>
                <a:cs typeface="+mn-cs"/>
              </a:rPr>
              <a:t>Customer experience (CX) and digital transformation – are both acting as key drivers for shifting HR practice as many </a:t>
            </a:r>
            <a:r>
              <a:rPr lang="en-US" sz="1200" b="0" i="0" kern="1200" dirty="0" err="1">
                <a:solidFill>
                  <a:schemeClr val="tx1"/>
                </a:solidFill>
                <a:effectLst/>
                <a:latin typeface="+mn-lt"/>
                <a:ea typeface="+mn-ea"/>
                <a:cs typeface="+mn-cs"/>
              </a:rPr>
              <a:t>organisations</a:t>
            </a:r>
            <a:r>
              <a:rPr lang="en-US" sz="1200" b="0" i="0" kern="1200" dirty="0">
                <a:solidFill>
                  <a:schemeClr val="tx1"/>
                </a:solidFill>
                <a:effectLst/>
                <a:latin typeface="+mn-lt"/>
                <a:ea typeface="+mn-ea"/>
                <a:cs typeface="+mn-cs"/>
              </a:rPr>
              <a:t> reorient resourcing, focus and culture around customer-centric strategies. As businesses transform to become ‘fit-for-purpose’ for a rapidly changing digital world, the HR function is playing a critical role in supporting change through a heightened focus on culture, learning and employee engagement.</a:t>
            </a:r>
          </a:p>
          <a:p>
            <a:endParaRPr lang="en-US" dirty="0"/>
          </a:p>
        </p:txBody>
      </p:sp>
      <p:sp>
        <p:nvSpPr>
          <p:cNvPr id="4" name="Slide Number Placeholder 3"/>
          <p:cNvSpPr>
            <a:spLocks noGrp="1"/>
          </p:cNvSpPr>
          <p:nvPr>
            <p:ph type="sldNum" sz="quarter" idx="10"/>
          </p:nvPr>
        </p:nvSpPr>
        <p:spPr/>
        <p:txBody>
          <a:bodyPr/>
          <a:lstStyle/>
          <a:p>
            <a:fld id="{B29ADDFB-9BBA-4A42-93F2-F08094C4D58B}" type="slidenum">
              <a:rPr lang="en-US" smtClean="0"/>
              <a:t>9</a:t>
            </a:fld>
            <a:endParaRPr lang="en-US"/>
          </a:p>
        </p:txBody>
      </p:sp>
    </p:spTree>
    <p:extLst>
      <p:ext uri="{BB962C8B-B14F-4D97-AF65-F5344CB8AC3E}">
        <p14:creationId xmlns:p14="http://schemas.microsoft.com/office/powerpoint/2010/main" val="1215347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Google, for example, has drawn from non-traditional talent pools to augment its people operations capability, applying a ‘three-thirds’ hiring model where no more than a third of the team come from traditional HR backgrounds. The other two-thirds come from top-tier strategy consultancies (chosen for their understanding of business and problem-solving ability), and analytical fields (including psychology, physics and data-focused roles, chosen for their ability to use data to derive insights and generate solutions and improvements). The groups within People Operations at Google are comprised of a mix of these skills areas. </a:t>
            </a:r>
            <a:endParaRPr lang="en-US" dirty="0"/>
          </a:p>
          <a:p>
            <a:endParaRPr lang="en-US" dirty="0"/>
          </a:p>
        </p:txBody>
      </p:sp>
      <p:sp>
        <p:nvSpPr>
          <p:cNvPr id="4" name="Slide Number Placeholder 3"/>
          <p:cNvSpPr>
            <a:spLocks noGrp="1"/>
          </p:cNvSpPr>
          <p:nvPr>
            <p:ph type="sldNum" sz="quarter" idx="10"/>
          </p:nvPr>
        </p:nvSpPr>
        <p:spPr/>
        <p:txBody>
          <a:bodyPr/>
          <a:lstStyle/>
          <a:p>
            <a:fld id="{B29ADDFB-9BBA-4A42-93F2-F08094C4D58B}" type="slidenum">
              <a:rPr lang="en-US" smtClean="0"/>
              <a:t>13</a:t>
            </a:fld>
            <a:endParaRPr lang="en-US"/>
          </a:p>
        </p:txBody>
      </p:sp>
    </p:spTree>
    <p:extLst>
      <p:ext uri="{BB962C8B-B14F-4D97-AF65-F5344CB8AC3E}">
        <p14:creationId xmlns:p14="http://schemas.microsoft.com/office/powerpoint/2010/main" val="149358038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Data will play a much greater and far more proactive role in HR practice, not least in employee engagement and experience, assessment and performance and talent management. One of our interviewees spoke of how a central part of their digital transformation had been the development of an employee ‘single customer view’ (an individual profile of every employee that links multiple data sources) that enables them to better track and follow employee progress through the </a:t>
            </a:r>
            <a:r>
              <a:rPr lang="en-US" sz="1200" kern="1200" dirty="0" err="1">
                <a:solidFill>
                  <a:schemeClr val="tx1"/>
                </a:solidFill>
                <a:effectLst/>
                <a:latin typeface="+mn-lt"/>
                <a:ea typeface="+mn-ea"/>
                <a:cs typeface="+mn-cs"/>
              </a:rPr>
              <a:t>organisation</a:t>
            </a:r>
            <a:r>
              <a:rPr lang="en-US" sz="1200" kern="1200" dirty="0">
                <a:solidFill>
                  <a:schemeClr val="tx1"/>
                </a:solidFill>
                <a:effectLst/>
                <a:latin typeface="+mn-lt"/>
                <a:ea typeface="+mn-ea"/>
                <a:cs typeface="+mn-cs"/>
              </a:rPr>
              <a:t> (e.g. data from interview process should feed into learning, performance management and so on). </a:t>
            </a:r>
          </a:p>
          <a:p>
            <a:pPr marL="0" marR="0" indent="0" algn="l" defTabSz="4572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Prasad </a:t>
            </a:r>
            <a:r>
              <a:rPr lang="en-US" sz="1200" kern="1200" dirty="0" err="1">
                <a:solidFill>
                  <a:schemeClr val="tx1"/>
                </a:solidFill>
                <a:effectLst/>
                <a:latin typeface="+mn-lt"/>
                <a:ea typeface="+mn-ea"/>
                <a:cs typeface="+mn-cs"/>
              </a:rPr>
              <a:t>Setty</a:t>
            </a:r>
            <a:r>
              <a:rPr lang="en-US" sz="1200" kern="1200" dirty="0">
                <a:solidFill>
                  <a:schemeClr val="tx1"/>
                </a:solidFill>
                <a:effectLst/>
                <a:latin typeface="+mn-lt"/>
                <a:ea typeface="+mn-ea"/>
                <a:cs typeface="+mn-cs"/>
              </a:rPr>
              <a:t>, VP, People Analytics and Compensation at Google </a:t>
            </a:r>
            <a:endParaRPr lang="en-US" dirty="0"/>
          </a:p>
          <a:p>
            <a:pPr marL="0" marR="0" indent="0" algn="l" defTabSz="4572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p:cNvSpPr>
            <a:spLocks noGrp="1"/>
          </p:cNvSpPr>
          <p:nvPr>
            <p:ph type="sldNum" sz="quarter" idx="10"/>
          </p:nvPr>
        </p:nvSpPr>
        <p:spPr/>
        <p:txBody>
          <a:bodyPr/>
          <a:lstStyle/>
          <a:p>
            <a:fld id="{B29ADDFB-9BBA-4A42-93F2-F08094C4D58B}" type="slidenum">
              <a:rPr lang="en-US" smtClean="0"/>
              <a:t>14</a:t>
            </a:fld>
            <a:endParaRPr lang="en-US"/>
          </a:p>
        </p:txBody>
      </p:sp>
    </p:spTree>
    <p:extLst>
      <p:ext uri="{BB962C8B-B14F-4D97-AF65-F5344CB8AC3E}">
        <p14:creationId xmlns:p14="http://schemas.microsoft.com/office/powerpoint/2010/main" val="20293485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As artificial intelligence (AI) takes a greater role in the systems and processes of the modern </a:t>
            </a:r>
            <a:r>
              <a:rPr lang="en-US" sz="1200" kern="1200" dirty="0" err="1">
                <a:solidFill>
                  <a:schemeClr val="tx1"/>
                </a:solidFill>
                <a:effectLst/>
                <a:latin typeface="+mn-lt"/>
                <a:ea typeface="+mn-ea"/>
                <a:cs typeface="+mn-cs"/>
              </a:rPr>
              <a:t>organisation</a:t>
            </a:r>
            <a:r>
              <a:rPr lang="en-US" sz="1200" kern="1200" dirty="0">
                <a:solidFill>
                  <a:schemeClr val="tx1"/>
                </a:solidFill>
                <a:effectLst/>
                <a:latin typeface="+mn-lt"/>
                <a:ea typeface="+mn-ea"/>
                <a:cs typeface="+mn-cs"/>
              </a:rPr>
              <a:t>, there will be significant potential for AI in HR, through its ability to </a:t>
            </a:r>
            <a:r>
              <a:rPr lang="en-US" sz="1200" kern="1200" dirty="0" err="1">
                <a:solidFill>
                  <a:schemeClr val="tx1"/>
                </a:solidFill>
                <a:effectLst/>
                <a:latin typeface="+mn-lt"/>
                <a:ea typeface="+mn-ea"/>
                <a:cs typeface="+mn-cs"/>
              </a:rPr>
              <a:t>analyse</a:t>
            </a:r>
            <a:r>
              <a:rPr lang="en-US" sz="1200" kern="1200" dirty="0">
                <a:solidFill>
                  <a:schemeClr val="tx1"/>
                </a:solidFill>
                <a:effectLst/>
                <a:latin typeface="+mn-lt"/>
                <a:ea typeface="+mn-ea"/>
                <a:cs typeface="+mn-cs"/>
              </a:rPr>
              <a:t> huge amounts of data in order to identify patterns, bring greater process efficiencies, automate decisions and actions and notify problems. Eventually we will see AI being deployed in recruitment and retention, employee wellbeing assessment and when looking for patterns in employee performance or tenure. We are at the beginning of a sharply increasing curve. </a:t>
            </a:r>
            <a:endParaRPr lang="en-US" dirty="0"/>
          </a:p>
          <a:p>
            <a:endParaRPr lang="en-US" dirty="0"/>
          </a:p>
        </p:txBody>
      </p:sp>
      <p:sp>
        <p:nvSpPr>
          <p:cNvPr id="4" name="Slide Number Placeholder 3"/>
          <p:cNvSpPr>
            <a:spLocks noGrp="1"/>
          </p:cNvSpPr>
          <p:nvPr>
            <p:ph type="sldNum" sz="quarter" idx="10"/>
          </p:nvPr>
        </p:nvSpPr>
        <p:spPr/>
        <p:txBody>
          <a:bodyPr/>
          <a:lstStyle/>
          <a:p>
            <a:fld id="{B29ADDFB-9BBA-4A42-93F2-F08094C4D58B}" type="slidenum">
              <a:rPr lang="en-US" smtClean="0"/>
              <a:t>15</a:t>
            </a:fld>
            <a:endParaRPr lang="en-US"/>
          </a:p>
        </p:txBody>
      </p:sp>
    </p:spTree>
    <p:extLst>
      <p:ext uri="{BB962C8B-B14F-4D97-AF65-F5344CB8AC3E}">
        <p14:creationId xmlns:p14="http://schemas.microsoft.com/office/powerpoint/2010/main" val="204455611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200" b="0" i="0" kern="1200" dirty="0">
                <a:solidFill>
                  <a:schemeClr val="tx1"/>
                </a:solidFill>
                <a:effectLst/>
                <a:latin typeface="+mn-lt"/>
                <a:ea typeface="+mn-ea"/>
                <a:cs typeface="+mn-cs"/>
              </a:rPr>
              <a:t>the wider point is that </a:t>
            </a:r>
            <a:r>
              <a:rPr lang="en-US" sz="1200" b="0" i="0" u="none" strike="noStrike" kern="1200" dirty="0">
                <a:solidFill>
                  <a:schemeClr val="tx1"/>
                </a:solidFill>
                <a:effectLst/>
                <a:latin typeface="+mn-lt"/>
                <a:ea typeface="+mn-ea"/>
                <a:cs typeface="+mn-cs"/>
                <a:hlinkClick r:id="rId3"/>
              </a:rPr>
              <a:t>agile is not just a process, it defines a culture</a:t>
            </a:r>
            <a:r>
              <a:rPr lang="en-US" sz="1200" b="0" i="0" kern="1200" dirty="0">
                <a:solidFill>
                  <a:schemeClr val="tx1"/>
                </a:solidFill>
                <a:effectLst/>
                <a:latin typeface="+mn-lt"/>
                <a:ea typeface="+mn-ea"/>
                <a:cs typeface="+mn-cs"/>
              </a:rPr>
              <a:t>. This is what agile practitioner Michael Sahota </a:t>
            </a:r>
            <a:r>
              <a:rPr lang="en-US" sz="1200" b="0" i="0" u="none" strike="noStrike" kern="1200" dirty="0">
                <a:solidFill>
                  <a:schemeClr val="tx1"/>
                </a:solidFill>
                <a:effectLst/>
                <a:latin typeface="+mn-lt"/>
                <a:ea typeface="+mn-ea"/>
                <a:cs typeface="+mn-cs"/>
                <a:hlinkClick r:id="rId4"/>
              </a:rPr>
              <a:t>described as the difference</a:t>
            </a:r>
            <a:r>
              <a:rPr lang="en-US" sz="1200" b="0" i="0" kern="1200" dirty="0">
                <a:solidFill>
                  <a:schemeClr val="tx1"/>
                </a:solidFill>
                <a:effectLst/>
                <a:latin typeface="+mn-lt"/>
                <a:ea typeface="+mn-ea"/>
                <a:cs typeface="+mn-cs"/>
              </a:rPr>
              <a:t> between </a:t>
            </a:r>
            <a:r>
              <a:rPr lang="en-US" sz="1200" b="0" i="1" kern="1200" dirty="0">
                <a:solidFill>
                  <a:schemeClr val="tx1"/>
                </a:solidFill>
                <a:effectLst/>
                <a:latin typeface="+mn-lt"/>
                <a:ea typeface="+mn-ea"/>
                <a:cs typeface="+mn-cs"/>
              </a:rPr>
              <a:t>doing</a:t>
            </a:r>
            <a:r>
              <a:rPr lang="en-US" sz="1200" b="0" i="0" kern="1200" dirty="0">
                <a:solidFill>
                  <a:schemeClr val="tx1"/>
                </a:solidFill>
                <a:effectLst/>
                <a:latin typeface="+mn-lt"/>
                <a:ea typeface="+mn-ea"/>
                <a:cs typeface="+mn-cs"/>
              </a:rPr>
              <a:t> agile and </a:t>
            </a:r>
            <a:r>
              <a:rPr lang="en-US" sz="1200" b="0" i="1" kern="1200" dirty="0">
                <a:solidFill>
                  <a:schemeClr val="tx1"/>
                </a:solidFill>
                <a:effectLst/>
                <a:latin typeface="+mn-lt"/>
                <a:ea typeface="+mn-ea"/>
                <a:cs typeface="+mn-cs"/>
              </a:rPr>
              <a:t>being</a:t>
            </a:r>
            <a:r>
              <a:rPr lang="en-US" sz="1200" b="0" i="0" kern="1200" dirty="0">
                <a:solidFill>
                  <a:schemeClr val="tx1"/>
                </a:solidFill>
                <a:effectLst/>
                <a:latin typeface="+mn-lt"/>
                <a:ea typeface="+mn-ea"/>
                <a:cs typeface="+mn-cs"/>
              </a:rPr>
              <a:t> agile. </a:t>
            </a:r>
            <a:endParaRPr lang="en-US" dirty="0"/>
          </a:p>
          <a:p>
            <a:endParaRPr lang="en-US" dirty="0"/>
          </a:p>
        </p:txBody>
      </p:sp>
      <p:sp>
        <p:nvSpPr>
          <p:cNvPr id="4" name="Slide Number Placeholder 3"/>
          <p:cNvSpPr>
            <a:spLocks noGrp="1"/>
          </p:cNvSpPr>
          <p:nvPr>
            <p:ph type="sldNum" sz="quarter" idx="10"/>
          </p:nvPr>
        </p:nvSpPr>
        <p:spPr/>
        <p:txBody>
          <a:bodyPr/>
          <a:lstStyle/>
          <a:p>
            <a:fld id="{B29ADDFB-9BBA-4A42-93F2-F08094C4D58B}" type="slidenum">
              <a:rPr lang="en-US" smtClean="0"/>
              <a:t>33</a:t>
            </a:fld>
            <a:endParaRPr lang="en-US"/>
          </a:p>
        </p:txBody>
      </p:sp>
    </p:spTree>
    <p:extLst>
      <p:ext uri="{BB962C8B-B14F-4D97-AF65-F5344CB8AC3E}">
        <p14:creationId xmlns:p14="http://schemas.microsoft.com/office/powerpoint/2010/main" val="198819251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200" b="0" i="0" kern="1200" dirty="0">
                <a:solidFill>
                  <a:schemeClr val="tx1"/>
                </a:solidFill>
                <a:effectLst/>
                <a:latin typeface="+mn-lt"/>
                <a:ea typeface="+mn-ea"/>
                <a:cs typeface="+mn-cs"/>
              </a:rPr>
              <a:t>Talent – shifting </a:t>
            </a:r>
            <a:r>
              <a:rPr lang="en-US" sz="1200" b="0" i="0" kern="1200" dirty="0" err="1">
                <a:solidFill>
                  <a:schemeClr val="tx1"/>
                </a:solidFill>
                <a:effectLst/>
                <a:latin typeface="+mn-lt"/>
                <a:ea typeface="+mn-ea"/>
                <a:cs typeface="+mn-cs"/>
              </a:rPr>
              <a:t>organisational</a:t>
            </a:r>
            <a:r>
              <a:rPr lang="en-US" sz="1200" b="0" i="0" kern="1200" dirty="0">
                <a:solidFill>
                  <a:schemeClr val="tx1"/>
                </a:solidFill>
                <a:effectLst/>
                <a:latin typeface="+mn-lt"/>
                <a:ea typeface="+mn-ea"/>
                <a:cs typeface="+mn-cs"/>
              </a:rPr>
              <a:t> priorities are creating high demand for talent in particular fields and creating challenges for HR to recruit scarce but high demand talent. As a result, recruitment processes and relationships are being reinvented.</a:t>
            </a:r>
          </a:p>
          <a:p>
            <a:endParaRPr lang="en-US" dirty="0"/>
          </a:p>
        </p:txBody>
      </p:sp>
      <p:sp>
        <p:nvSpPr>
          <p:cNvPr id="4" name="Slide Number Placeholder 3"/>
          <p:cNvSpPr>
            <a:spLocks noGrp="1"/>
          </p:cNvSpPr>
          <p:nvPr>
            <p:ph type="sldNum" sz="quarter" idx="10"/>
          </p:nvPr>
        </p:nvSpPr>
        <p:spPr/>
        <p:txBody>
          <a:bodyPr/>
          <a:lstStyle/>
          <a:p>
            <a:fld id="{B29ADDFB-9BBA-4A42-93F2-F08094C4D58B}" type="slidenum">
              <a:rPr lang="en-US" smtClean="0"/>
              <a:t>35</a:t>
            </a:fld>
            <a:endParaRPr lang="en-US"/>
          </a:p>
        </p:txBody>
      </p:sp>
    </p:spTree>
    <p:extLst>
      <p:ext uri="{BB962C8B-B14F-4D97-AF65-F5344CB8AC3E}">
        <p14:creationId xmlns:p14="http://schemas.microsoft.com/office/powerpoint/2010/main" val="35063050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Several of our interviewees noted that in response to this challenge they had implemented a higher focus and greater resources on crafting and communicating a positive employer brand. This often entailed a heightened and more sophisticated use of content and channels (including social and search) in order to present the </a:t>
            </a:r>
            <a:r>
              <a:rPr lang="en-US" sz="1200" kern="1200" dirty="0" err="1">
                <a:solidFill>
                  <a:schemeClr val="tx1"/>
                </a:solidFill>
                <a:effectLst/>
                <a:latin typeface="+mn-lt"/>
                <a:ea typeface="+mn-ea"/>
                <a:cs typeface="+mn-cs"/>
              </a:rPr>
              <a:t>organisation</a:t>
            </a:r>
            <a:r>
              <a:rPr lang="en-US" sz="1200" kern="1200" dirty="0">
                <a:solidFill>
                  <a:schemeClr val="tx1"/>
                </a:solidFill>
                <a:effectLst/>
                <a:latin typeface="+mn-lt"/>
                <a:ea typeface="+mn-ea"/>
                <a:cs typeface="+mn-cs"/>
              </a:rPr>
              <a:t> to prospective employees in as positive and accessible a way as possible. </a:t>
            </a:r>
            <a:endParaRPr lang="en-US" dirty="0"/>
          </a:p>
          <a:p>
            <a:r>
              <a:rPr lang="en-US" sz="1200" kern="1200" dirty="0">
                <a:solidFill>
                  <a:schemeClr val="tx1"/>
                </a:solidFill>
                <a:effectLst/>
                <a:latin typeface="+mn-lt"/>
                <a:ea typeface="+mn-ea"/>
                <a:cs typeface="+mn-cs"/>
              </a:rPr>
              <a:t>One interviewee gave the example of how video interviews with senior directors in the </a:t>
            </a:r>
            <a:r>
              <a:rPr lang="en-US" sz="1200" kern="1200" dirty="0" err="1">
                <a:solidFill>
                  <a:schemeClr val="tx1"/>
                </a:solidFill>
                <a:effectLst/>
                <a:latin typeface="+mn-lt"/>
                <a:ea typeface="+mn-ea"/>
                <a:cs typeface="+mn-cs"/>
              </a:rPr>
              <a:t>organisation</a:t>
            </a:r>
            <a:r>
              <a:rPr lang="en-US" sz="1200" kern="1200" dirty="0">
                <a:solidFill>
                  <a:schemeClr val="tx1"/>
                </a:solidFill>
                <a:effectLst/>
                <a:latin typeface="+mn-lt"/>
                <a:ea typeface="+mn-ea"/>
                <a:cs typeface="+mn-cs"/>
              </a:rPr>
              <a:t> had been used at LinkedIn to describe the working environment and culture in a transparent way. </a:t>
            </a:r>
            <a:endParaRPr lang="en-US" dirty="0"/>
          </a:p>
          <a:p>
            <a:endParaRPr lang="en-US" dirty="0"/>
          </a:p>
        </p:txBody>
      </p:sp>
      <p:sp>
        <p:nvSpPr>
          <p:cNvPr id="4" name="Slide Number Placeholder 3"/>
          <p:cNvSpPr>
            <a:spLocks noGrp="1"/>
          </p:cNvSpPr>
          <p:nvPr>
            <p:ph type="sldNum" sz="quarter" idx="10"/>
          </p:nvPr>
        </p:nvSpPr>
        <p:spPr/>
        <p:txBody>
          <a:bodyPr/>
          <a:lstStyle/>
          <a:p>
            <a:fld id="{B29ADDFB-9BBA-4A42-93F2-F08094C4D58B}" type="slidenum">
              <a:rPr lang="en-US" smtClean="0"/>
              <a:t>36</a:t>
            </a:fld>
            <a:endParaRPr lang="en-US"/>
          </a:p>
        </p:txBody>
      </p:sp>
    </p:spTree>
    <p:extLst>
      <p:ext uri="{BB962C8B-B14F-4D97-AF65-F5344CB8AC3E}">
        <p14:creationId xmlns:p14="http://schemas.microsoft.com/office/powerpoint/2010/main" val="52463836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200" b="0" i="0" kern="1200" dirty="0">
                <a:solidFill>
                  <a:schemeClr val="tx1"/>
                </a:solidFill>
                <a:effectLst/>
                <a:latin typeface="+mn-lt"/>
                <a:ea typeface="+mn-ea"/>
                <a:cs typeface="+mn-cs"/>
              </a:rPr>
              <a:t>Performance management – rapidly changing contexts are impacting performance management processes, as </a:t>
            </a:r>
            <a:r>
              <a:rPr lang="en-US" sz="1200" b="0" i="0" kern="1200" dirty="0" err="1">
                <a:solidFill>
                  <a:schemeClr val="tx1"/>
                </a:solidFill>
                <a:effectLst/>
                <a:latin typeface="+mn-lt"/>
                <a:ea typeface="+mn-ea"/>
                <a:cs typeface="+mn-cs"/>
              </a:rPr>
              <a:t>organisations</a:t>
            </a:r>
            <a:r>
              <a:rPr lang="en-US" sz="1200" b="0" i="0" kern="1200" dirty="0">
                <a:solidFill>
                  <a:schemeClr val="tx1"/>
                </a:solidFill>
                <a:effectLst/>
                <a:latin typeface="+mn-lt"/>
                <a:ea typeface="+mn-ea"/>
                <a:cs typeface="+mn-cs"/>
              </a:rPr>
              <a:t> seek to be more adaptive and rely on more regular, informal feedback rather than rigid annual performance reviews and ratings.</a:t>
            </a:r>
          </a:p>
          <a:p>
            <a:endParaRPr lang="en-US" dirty="0"/>
          </a:p>
        </p:txBody>
      </p:sp>
      <p:sp>
        <p:nvSpPr>
          <p:cNvPr id="4" name="Slide Number Placeholder 3"/>
          <p:cNvSpPr>
            <a:spLocks noGrp="1"/>
          </p:cNvSpPr>
          <p:nvPr>
            <p:ph type="sldNum" sz="quarter" idx="10"/>
          </p:nvPr>
        </p:nvSpPr>
        <p:spPr/>
        <p:txBody>
          <a:bodyPr/>
          <a:lstStyle/>
          <a:p>
            <a:fld id="{B29ADDFB-9BBA-4A42-93F2-F08094C4D58B}" type="slidenum">
              <a:rPr lang="en-US" smtClean="0"/>
              <a:t>38</a:t>
            </a:fld>
            <a:endParaRPr lang="en-US"/>
          </a:p>
        </p:txBody>
      </p:sp>
    </p:spTree>
    <p:extLst>
      <p:ext uri="{BB962C8B-B14F-4D97-AF65-F5344CB8AC3E}">
        <p14:creationId xmlns:p14="http://schemas.microsoft.com/office/powerpoint/2010/main" val="18286115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200" b="0" i="0" kern="1200" dirty="0">
                <a:solidFill>
                  <a:schemeClr val="tx1"/>
                </a:solidFill>
                <a:effectLst/>
                <a:latin typeface="+mn-lt"/>
                <a:ea typeface="+mn-ea"/>
                <a:cs typeface="+mn-cs"/>
              </a:rPr>
              <a:t>Performance management – rapidly changing contexts are impacting performance management processes, as </a:t>
            </a:r>
            <a:r>
              <a:rPr lang="en-US" sz="1200" b="0" i="0" kern="1200" dirty="0" err="1">
                <a:solidFill>
                  <a:schemeClr val="tx1"/>
                </a:solidFill>
                <a:effectLst/>
                <a:latin typeface="+mn-lt"/>
                <a:ea typeface="+mn-ea"/>
                <a:cs typeface="+mn-cs"/>
              </a:rPr>
              <a:t>organisations</a:t>
            </a:r>
            <a:r>
              <a:rPr lang="en-US" sz="1200" b="0" i="0" kern="1200" dirty="0">
                <a:solidFill>
                  <a:schemeClr val="tx1"/>
                </a:solidFill>
                <a:effectLst/>
                <a:latin typeface="+mn-lt"/>
                <a:ea typeface="+mn-ea"/>
                <a:cs typeface="+mn-cs"/>
              </a:rPr>
              <a:t> seek to be more adaptive and rely on more regular, informal feedback rather than rigid annual performance reviews and ratings.</a:t>
            </a:r>
          </a:p>
          <a:p>
            <a:endParaRPr lang="en-US" dirty="0"/>
          </a:p>
        </p:txBody>
      </p:sp>
      <p:sp>
        <p:nvSpPr>
          <p:cNvPr id="4" name="Slide Number Placeholder 3"/>
          <p:cNvSpPr>
            <a:spLocks noGrp="1"/>
          </p:cNvSpPr>
          <p:nvPr>
            <p:ph type="sldNum" sz="quarter" idx="10"/>
          </p:nvPr>
        </p:nvSpPr>
        <p:spPr/>
        <p:txBody>
          <a:bodyPr/>
          <a:lstStyle/>
          <a:p>
            <a:fld id="{B29ADDFB-9BBA-4A42-93F2-F08094C4D58B}" type="slidenum">
              <a:rPr lang="en-US" smtClean="0"/>
              <a:t>39</a:t>
            </a:fld>
            <a:endParaRPr lang="en-US"/>
          </a:p>
        </p:txBody>
      </p:sp>
    </p:spTree>
    <p:extLst>
      <p:ext uri="{BB962C8B-B14F-4D97-AF65-F5344CB8AC3E}">
        <p14:creationId xmlns:p14="http://schemas.microsoft.com/office/powerpoint/2010/main" val="66683926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200" b="0" i="0" kern="1200" dirty="0">
                <a:solidFill>
                  <a:schemeClr val="tx1"/>
                </a:solidFill>
                <a:effectLst/>
                <a:latin typeface="+mn-lt"/>
                <a:ea typeface="+mn-ea"/>
                <a:cs typeface="+mn-cs"/>
              </a:rPr>
              <a:t>Empowerment – as businesses seek to move faster, employee and team autonomy and empowerment have taken on a new level of importance. The HR function is playing a key role in encouraging employee ownership and empowerment.</a:t>
            </a:r>
          </a:p>
          <a:p>
            <a:endParaRPr lang="en-US" dirty="0"/>
          </a:p>
        </p:txBody>
      </p:sp>
      <p:sp>
        <p:nvSpPr>
          <p:cNvPr id="4" name="Slide Number Placeholder 3"/>
          <p:cNvSpPr>
            <a:spLocks noGrp="1"/>
          </p:cNvSpPr>
          <p:nvPr>
            <p:ph type="sldNum" sz="quarter" idx="10"/>
          </p:nvPr>
        </p:nvSpPr>
        <p:spPr/>
        <p:txBody>
          <a:bodyPr/>
          <a:lstStyle/>
          <a:p>
            <a:fld id="{B29ADDFB-9BBA-4A42-93F2-F08094C4D58B}" type="slidenum">
              <a:rPr lang="en-US" smtClean="0"/>
              <a:t>40</a:t>
            </a:fld>
            <a:endParaRPr lang="en-US"/>
          </a:p>
        </p:txBody>
      </p:sp>
    </p:spTree>
    <p:extLst>
      <p:ext uri="{BB962C8B-B14F-4D97-AF65-F5344CB8AC3E}">
        <p14:creationId xmlns:p14="http://schemas.microsoft.com/office/powerpoint/2010/main" val="109709512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0" kern="1200" dirty="0">
                <a:solidFill>
                  <a:schemeClr val="tx1"/>
                </a:solidFill>
                <a:effectLst/>
                <a:latin typeface="+mn-lt"/>
                <a:ea typeface="+mn-ea"/>
                <a:cs typeface="+mn-cs"/>
              </a:rPr>
              <a:t>Jim Harter</a:t>
            </a:r>
            <a:r>
              <a:rPr lang="en-US" sz="1200" b="0" i="0" kern="1200" dirty="0">
                <a:solidFill>
                  <a:schemeClr val="tx1"/>
                </a:solidFill>
                <a:effectLst/>
                <a:latin typeface="+mn-lt"/>
                <a:ea typeface="+mn-ea"/>
                <a:cs typeface="+mn-cs"/>
              </a:rPr>
              <a:t>, Ph.D., is chief scientist of Gallup's international workplace management and wellbeing practices. </a:t>
            </a:r>
            <a:endParaRPr lang="en-US" dirty="0"/>
          </a:p>
        </p:txBody>
      </p:sp>
      <p:sp>
        <p:nvSpPr>
          <p:cNvPr id="4" name="Slide Number Placeholder 3"/>
          <p:cNvSpPr>
            <a:spLocks noGrp="1"/>
          </p:cNvSpPr>
          <p:nvPr>
            <p:ph type="sldNum" sz="quarter" idx="10"/>
          </p:nvPr>
        </p:nvSpPr>
        <p:spPr/>
        <p:txBody>
          <a:bodyPr/>
          <a:lstStyle/>
          <a:p>
            <a:fld id="{B29ADDFB-9BBA-4A42-93F2-F08094C4D58B}" type="slidenum">
              <a:rPr lang="en-US" smtClean="0"/>
              <a:t>42</a:t>
            </a:fld>
            <a:endParaRPr lang="en-US"/>
          </a:p>
        </p:txBody>
      </p:sp>
    </p:spTree>
    <p:extLst>
      <p:ext uri="{BB962C8B-B14F-4D97-AF65-F5344CB8AC3E}">
        <p14:creationId xmlns:p14="http://schemas.microsoft.com/office/powerpoint/2010/main" val="30279806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a:solidFill>
                  <a:schemeClr val="tx1"/>
                </a:solidFill>
                <a:effectLst/>
                <a:latin typeface="Cabin Regular" charset="0"/>
                <a:ea typeface="+mn-ea"/>
                <a:cs typeface="+mn-cs"/>
              </a:rPr>
              <a:t>This is supported by extensive </a:t>
            </a:r>
            <a:r>
              <a:rPr lang="en-US" sz="1200" b="0" i="0" u="none" strike="noStrike" kern="1200" dirty="0">
                <a:solidFill>
                  <a:schemeClr val="tx1"/>
                </a:solidFill>
                <a:effectLst/>
                <a:latin typeface="Cabin Regular" charset="0"/>
                <a:ea typeface="+mn-ea"/>
                <a:cs typeface="+mn-cs"/>
                <a:hlinkClick r:id="rId3"/>
              </a:rPr>
              <a:t>research conducted by MIT’s Human Dynamics Laboratory</a:t>
            </a:r>
            <a:r>
              <a:rPr lang="en-US" sz="1200" b="0" i="0" kern="1200" dirty="0">
                <a:solidFill>
                  <a:schemeClr val="tx1"/>
                </a:solidFill>
                <a:effectLst/>
                <a:latin typeface="Cabin Regular" charset="0"/>
                <a:ea typeface="+mn-ea"/>
                <a:cs typeface="+mn-cs"/>
              </a:rPr>
              <a:t> which shows that even above the individual talent included in the team, it is the manner in which a team communicates that directly impacts how successful they will be (in fact they showed that patterns of communication was the single most important predictor of a team’s success).</a:t>
            </a:r>
          </a:p>
          <a:p>
            <a:r>
              <a:rPr lang="en-US" sz="1200" b="0" i="0" kern="1200" dirty="0">
                <a:solidFill>
                  <a:schemeClr val="tx1"/>
                </a:solidFill>
                <a:effectLst/>
                <a:latin typeface="Cabin Regular" charset="0"/>
                <a:ea typeface="+mn-ea"/>
                <a:cs typeface="+mn-cs"/>
              </a:rPr>
              <a:t>Research across a wide set of industries that had similar teams with varying performance demonstrated remarkable consistency in the ‘data signatures’ from the research on the factors that can predict team performance. In particular, successful teams share several common factors (quoted from </a:t>
            </a:r>
            <a:r>
              <a:rPr lang="en-US" sz="1200" b="0" i="0" u="none" strike="noStrike" kern="1200" dirty="0">
                <a:solidFill>
                  <a:schemeClr val="tx1"/>
                </a:solidFill>
                <a:effectLst/>
                <a:latin typeface="Cabin Regular" charset="0"/>
                <a:ea typeface="+mn-ea"/>
                <a:cs typeface="+mn-cs"/>
                <a:hlinkClick r:id="rId3"/>
              </a:rPr>
              <a:t>this HBR article</a:t>
            </a:r>
            <a:r>
              <a:rPr lang="en-US" sz="1200" b="0" i="0" kern="1200" dirty="0">
                <a:solidFill>
                  <a:schemeClr val="tx1"/>
                </a:solidFill>
                <a:effectLst/>
                <a:latin typeface="Cabin Regular" charset="0"/>
                <a:ea typeface="+mn-ea"/>
                <a:cs typeface="+mn-cs"/>
              </a:rPr>
              <a:t>):</a:t>
            </a:r>
          </a:p>
          <a:p>
            <a:r>
              <a:rPr lang="en-US" sz="1200" b="0" i="0" kern="1200" dirty="0">
                <a:solidFill>
                  <a:schemeClr val="tx1"/>
                </a:solidFill>
                <a:effectLst/>
                <a:latin typeface="Cabin Regular" charset="0"/>
                <a:ea typeface="+mn-ea"/>
                <a:cs typeface="+mn-cs"/>
              </a:rPr>
              <a:t>Everyone on the team talks and listens in roughly equal measure, keeping contributions short and sweet.</a:t>
            </a:r>
          </a:p>
          <a:p>
            <a:pPr marL="171450" indent="-171450">
              <a:buFont typeface="Arial" charset="0"/>
              <a:buChar char="•"/>
            </a:pPr>
            <a:r>
              <a:rPr lang="en-US" sz="1200" b="0" i="0" kern="1200" dirty="0">
                <a:solidFill>
                  <a:schemeClr val="tx1"/>
                </a:solidFill>
                <a:effectLst/>
                <a:latin typeface="Cabin Regular" charset="0"/>
                <a:ea typeface="+mn-ea"/>
                <a:cs typeface="+mn-cs"/>
              </a:rPr>
              <a:t>Members face one another, and their conversations and gestures are energetic.</a:t>
            </a:r>
          </a:p>
          <a:p>
            <a:pPr marL="171450" indent="-171450">
              <a:buFont typeface="Arial" charset="0"/>
              <a:buChar char="•"/>
            </a:pPr>
            <a:r>
              <a:rPr lang="en-US" sz="1200" b="0" i="0" kern="1200" dirty="0">
                <a:solidFill>
                  <a:schemeClr val="tx1"/>
                </a:solidFill>
                <a:effectLst/>
                <a:latin typeface="Cabin Regular" charset="0"/>
                <a:ea typeface="+mn-ea"/>
                <a:cs typeface="+mn-cs"/>
              </a:rPr>
              <a:t>Members connect directly with one another — not just with the team leader.</a:t>
            </a:r>
          </a:p>
          <a:p>
            <a:pPr marL="171450" indent="-171450">
              <a:buFont typeface="Arial" charset="0"/>
              <a:buChar char="•"/>
            </a:pPr>
            <a:r>
              <a:rPr lang="en-US" sz="1200" b="0" i="0" kern="1200" dirty="0">
                <a:solidFill>
                  <a:schemeClr val="tx1"/>
                </a:solidFill>
                <a:effectLst/>
                <a:latin typeface="Cabin Regular" charset="0"/>
                <a:ea typeface="+mn-ea"/>
                <a:cs typeface="+mn-cs"/>
              </a:rPr>
              <a:t>Members carry on back-channel or side conversations within the team</a:t>
            </a:r>
          </a:p>
          <a:p>
            <a:pPr marL="171450" indent="-171450">
              <a:buFont typeface="Arial" charset="0"/>
              <a:buChar char="•"/>
            </a:pPr>
            <a:r>
              <a:rPr lang="en-US" sz="1200" b="0" i="0" kern="1200" dirty="0">
                <a:solidFill>
                  <a:schemeClr val="tx1"/>
                </a:solidFill>
                <a:effectLst/>
                <a:latin typeface="Cabin Regular" charset="0"/>
                <a:ea typeface="+mn-ea"/>
                <a:cs typeface="+mn-cs"/>
              </a:rPr>
              <a:t>Members periodically break, go exploring outside the team, and bring information back.</a:t>
            </a:r>
          </a:p>
          <a:p>
            <a:r>
              <a:rPr lang="en-US" sz="1200" b="0" i="0" kern="1200" dirty="0">
                <a:solidFill>
                  <a:schemeClr val="tx1"/>
                </a:solidFill>
                <a:effectLst/>
                <a:latin typeface="Cabin Regular" charset="0"/>
                <a:ea typeface="+mn-ea"/>
                <a:cs typeface="+mn-cs"/>
              </a:rPr>
              <a:t>In particular there were three key aspects of team communication that really mattered: </a:t>
            </a:r>
            <a:r>
              <a:rPr lang="en-US" sz="1200" b="0" i="1" kern="1200" dirty="0">
                <a:solidFill>
                  <a:schemeClr val="tx1"/>
                </a:solidFill>
                <a:effectLst/>
                <a:latin typeface="Cabin Regular" charset="0"/>
                <a:ea typeface="+mn-ea"/>
                <a:cs typeface="+mn-cs"/>
              </a:rPr>
              <a:t>Energy</a:t>
            </a:r>
            <a:r>
              <a:rPr lang="en-US" sz="1200" b="0" i="0" kern="1200" dirty="0">
                <a:solidFill>
                  <a:schemeClr val="tx1"/>
                </a:solidFill>
                <a:effectLst/>
                <a:latin typeface="Cabin Regular" charset="0"/>
                <a:ea typeface="+mn-ea"/>
                <a:cs typeface="+mn-cs"/>
              </a:rPr>
              <a:t> (the number and nature of exchanges between team members — face to face communication more valuable than email, for example); </a:t>
            </a:r>
            <a:r>
              <a:rPr lang="en-US" sz="1200" b="0" i="1" kern="1200" dirty="0">
                <a:solidFill>
                  <a:schemeClr val="tx1"/>
                </a:solidFill>
                <a:effectLst/>
                <a:latin typeface="Cabin Regular" charset="0"/>
                <a:ea typeface="+mn-ea"/>
                <a:cs typeface="+mn-cs"/>
              </a:rPr>
              <a:t>Engagement</a:t>
            </a:r>
            <a:r>
              <a:rPr lang="en-US" sz="1200" b="0" i="0" kern="1200" dirty="0">
                <a:solidFill>
                  <a:schemeClr val="tx1"/>
                </a:solidFill>
                <a:effectLst/>
                <a:latin typeface="Cabin Regular" charset="0"/>
                <a:ea typeface="+mn-ea"/>
                <a:cs typeface="+mn-cs"/>
              </a:rPr>
              <a:t> (a more even distribution of energy amongst team members being important); </a:t>
            </a:r>
            <a:r>
              <a:rPr lang="en-US" sz="1200" b="0" i="1" kern="1200" dirty="0">
                <a:solidFill>
                  <a:schemeClr val="tx1"/>
                </a:solidFill>
                <a:effectLst/>
                <a:latin typeface="Cabin Regular" charset="0"/>
                <a:ea typeface="+mn-ea"/>
                <a:cs typeface="+mn-cs"/>
              </a:rPr>
              <a:t>Exploration</a:t>
            </a:r>
            <a:r>
              <a:rPr lang="en-US" sz="1200" b="0" i="0" kern="1200" dirty="0">
                <a:solidFill>
                  <a:schemeClr val="tx1"/>
                </a:solidFill>
                <a:effectLst/>
                <a:latin typeface="Cabin Regular" charset="0"/>
                <a:ea typeface="+mn-ea"/>
                <a:cs typeface="+mn-cs"/>
              </a:rPr>
              <a:t> (the energy and communication between team members and other teams — high performing teams, especially those focused on creativity or innovation, seek more outside connections). </a:t>
            </a:r>
            <a:endParaRPr lang="en-US" dirty="0"/>
          </a:p>
          <a:p>
            <a:endParaRPr lang="en-US" dirty="0"/>
          </a:p>
        </p:txBody>
      </p:sp>
      <p:sp>
        <p:nvSpPr>
          <p:cNvPr id="4" name="Slide Number Placeholder 3"/>
          <p:cNvSpPr>
            <a:spLocks noGrp="1"/>
          </p:cNvSpPr>
          <p:nvPr>
            <p:ph type="sldNum" sz="quarter" idx="10"/>
          </p:nvPr>
        </p:nvSpPr>
        <p:spPr/>
        <p:txBody>
          <a:bodyPr/>
          <a:lstStyle/>
          <a:p>
            <a:fld id="{B29ADDFB-9BBA-4A42-93F2-F08094C4D58B}" type="slidenum">
              <a:rPr lang="en-US" smtClean="0"/>
              <a:t>46</a:t>
            </a:fld>
            <a:endParaRPr lang="en-US"/>
          </a:p>
        </p:txBody>
      </p:sp>
    </p:spTree>
    <p:extLst>
      <p:ext uri="{BB962C8B-B14F-4D97-AF65-F5344CB8AC3E}">
        <p14:creationId xmlns:p14="http://schemas.microsoft.com/office/powerpoint/2010/main" val="12829491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grpSp>
        <p:nvGrpSpPr>
          <p:cNvPr id="2" name="Group 1"/>
          <p:cNvGrpSpPr/>
          <p:nvPr userDrawn="1"/>
        </p:nvGrpSpPr>
        <p:grpSpPr>
          <a:xfrm>
            <a:off x="313150" y="4364451"/>
            <a:ext cx="612000" cy="612000"/>
            <a:chOff x="6880537" y="357234"/>
            <a:chExt cx="1111854" cy="1111852"/>
          </a:xfrm>
        </p:grpSpPr>
        <p:sp>
          <p:nvSpPr>
            <p:cNvPr id="3" name="Oval 2"/>
            <p:cNvSpPr/>
            <p:nvPr userDrawn="1"/>
          </p:nvSpPr>
          <p:spPr>
            <a:xfrm>
              <a:off x="6880537" y="357234"/>
              <a:ext cx="1111854" cy="1111852"/>
            </a:xfrm>
            <a:prstGeom prst="ellipse">
              <a:avLst/>
            </a:prstGeom>
            <a:solidFill>
              <a:srgbClr val="FF004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0000"/>
                </a:solidFill>
              </a:endParaRPr>
            </a:p>
          </p:txBody>
        </p:sp>
        <p:pic>
          <p:nvPicPr>
            <p:cNvPr id="4" name="Picture 3"/>
            <p:cNvPicPr>
              <a:picLocks noChangeAspect="1"/>
            </p:cNvPicPr>
            <p:nvPr userDrawn="1"/>
          </p:nvPicPr>
          <p:blipFill>
            <a:blip r:embed="rId2"/>
            <a:stretch>
              <a:fillRect/>
            </a:stretch>
          </p:blipFill>
          <p:spPr>
            <a:xfrm>
              <a:off x="7168766" y="692529"/>
              <a:ext cx="535397" cy="441262"/>
            </a:xfrm>
            <a:prstGeom prst="rect">
              <a:avLst/>
            </a:prstGeom>
          </p:spPr>
        </p:pic>
      </p:grpSp>
      <p:grpSp>
        <p:nvGrpSpPr>
          <p:cNvPr id="5" name="Group 4"/>
          <p:cNvGrpSpPr/>
          <p:nvPr userDrawn="1"/>
        </p:nvGrpSpPr>
        <p:grpSpPr>
          <a:xfrm>
            <a:off x="7931564" y="4362281"/>
            <a:ext cx="612001" cy="612000"/>
            <a:chOff x="1934743" y="357234"/>
            <a:chExt cx="1111854" cy="1111852"/>
          </a:xfrm>
        </p:grpSpPr>
        <p:sp>
          <p:nvSpPr>
            <p:cNvPr id="6" name="Oval 5"/>
            <p:cNvSpPr/>
            <p:nvPr userDrawn="1"/>
          </p:nvSpPr>
          <p:spPr>
            <a:xfrm>
              <a:off x="1934743" y="357234"/>
              <a:ext cx="1111854" cy="1111852"/>
            </a:xfrm>
            <a:prstGeom prst="ellipse">
              <a:avLst/>
            </a:prstGeom>
            <a:solidFill>
              <a:srgbClr val="FF004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0000"/>
                </a:solidFill>
              </a:endParaRPr>
            </a:p>
          </p:txBody>
        </p:sp>
        <p:pic>
          <p:nvPicPr>
            <p:cNvPr id="7" name="Picture 6"/>
            <p:cNvPicPr>
              <a:picLocks noChangeAspect="1"/>
            </p:cNvPicPr>
            <p:nvPr/>
          </p:nvPicPr>
          <p:blipFill>
            <a:blip r:embed="rId3"/>
            <a:stretch>
              <a:fillRect/>
            </a:stretch>
          </p:blipFill>
          <p:spPr>
            <a:xfrm>
              <a:off x="2018434" y="841160"/>
              <a:ext cx="944473" cy="144000"/>
            </a:xfrm>
            <a:prstGeom prst="rect">
              <a:avLst/>
            </a:prstGeom>
          </p:spPr>
        </p:pic>
      </p:grpSp>
      <p:sp>
        <p:nvSpPr>
          <p:cNvPr id="8" name="TextBox 7"/>
          <p:cNvSpPr txBox="1"/>
          <p:nvPr userDrawn="1"/>
        </p:nvSpPr>
        <p:spPr>
          <a:xfrm>
            <a:off x="925150" y="4561553"/>
            <a:ext cx="2509313" cy="230832"/>
          </a:xfrm>
          <a:prstGeom prst="rect">
            <a:avLst/>
          </a:prstGeom>
          <a:noFill/>
        </p:spPr>
        <p:txBody>
          <a:bodyPr wrap="square" rtlCol="0">
            <a:spAutoFit/>
          </a:bodyPr>
          <a:lstStyle/>
          <a:p>
            <a:pPr>
              <a:lnSpc>
                <a:spcPct val="70000"/>
              </a:lnSpc>
            </a:pPr>
            <a:r>
              <a:rPr lang="en-US" sz="1200" dirty="0" err="1">
                <a:solidFill>
                  <a:schemeClr val="bg1">
                    <a:lumMod val="65000"/>
                  </a:schemeClr>
                </a:solidFill>
                <a:latin typeface="Tw Cen MT"/>
                <a:cs typeface="Tw Cen MT"/>
              </a:rPr>
              <a:t>Econsultancy</a:t>
            </a:r>
            <a:r>
              <a:rPr lang="en-US" sz="1200" dirty="0">
                <a:solidFill>
                  <a:schemeClr val="bg1">
                    <a:lumMod val="65000"/>
                  </a:schemeClr>
                </a:solidFill>
                <a:latin typeface="Tw Cen MT"/>
                <a:cs typeface="Tw Cen MT"/>
              </a:rPr>
              <a:t> Webinars</a:t>
            </a:r>
          </a:p>
        </p:txBody>
      </p:sp>
    </p:spTree>
    <p:extLst>
      <p:ext uri="{BB962C8B-B14F-4D97-AF65-F5344CB8AC3E}">
        <p14:creationId xmlns:p14="http://schemas.microsoft.com/office/powerpoint/2010/main" val="8387385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grpSp>
        <p:nvGrpSpPr>
          <p:cNvPr id="2" name="Group 1"/>
          <p:cNvGrpSpPr/>
          <p:nvPr userDrawn="1"/>
        </p:nvGrpSpPr>
        <p:grpSpPr>
          <a:xfrm>
            <a:off x="313150" y="4364451"/>
            <a:ext cx="612000" cy="612000"/>
            <a:chOff x="6880537" y="357234"/>
            <a:chExt cx="1111854" cy="1111852"/>
          </a:xfrm>
        </p:grpSpPr>
        <p:sp>
          <p:nvSpPr>
            <p:cNvPr id="3" name="Oval 2"/>
            <p:cNvSpPr/>
            <p:nvPr userDrawn="1"/>
          </p:nvSpPr>
          <p:spPr>
            <a:xfrm>
              <a:off x="6880537" y="357234"/>
              <a:ext cx="1111854" cy="1111852"/>
            </a:xfrm>
            <a:prstGeom prst="ellipse">
              <a:avLst/>
            </a:prstGeom>
            <a:solidFill>
              <a:srgbClr val="FF004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0000"/>
                </a:solidFill>
              </a:endParaRPr>
            </a:p>
          </p:txBody>
        </p:sp>
        <p:pic>
          <p:nvPicPr>
            <p:cNvPr id="4" name="Picture 3"/>
            <p:cNvPicPr>
              <a:picLocks noChangeAspect="1"/>
            </p:cNvPicPr>
            <p:nvPr userDrawn="1"/>
          </p:nvPicPr>
          <p:blipFill>
            <a:blip r:embed="rId2"/>
            <a:stretch>
              <a:fillRect/>
            </a:stretch>
          </p:blipFill>
          <p:spPr>
            <a:xfrm>
              <a:off x="7168766" y="692529"/>
              <a:ext cx="535397" cy="441262"/>
            </a:xfrm>
            <a:prstGeom prst="rect">
              <a:avLst/>
            </a:prstGeom>
          </p:spPr>
        </p:pic>
      </p:grpSp>
      <p:grpSp>
        <p:nvGrpSpPr>
          <p:cNvPr id="5" name="Group 4"/>
          <p:cNvGrpSpPr/>
          <p:nvPr userDrawn="1"/>
        </p:nvGrpSpPr>
        <p:grpSpPr>
          <a:xfrm>
            <a:off x="7931564" y="4362281"/>
            <a:ext cx="612001" cy="612000"/>
            <a:chOff x="1934743" y="357234"/>
            <a:chExt cx="1111854" cy="1111852"/>
          </a:xfrm>
        </p:grpSpPr>
        <p:sp>
          <p:nvSpPr>
            <p:cNvPr id="6" name="Oval 5"/>
            <p:cNvSpPr/>
            <p:nvPr userDrawn="1"/>
          </p:nvSpPr>
          <p:spPr>
            <a:xfrm>
              <a:off x="1934743" y="357234"/>
              <a:ext cx="1111854" cy="1111852"/>
            </a:xfrm>
            <a:prstGeom prst="ellipse">
              <a:avLst/>
            </a:prstGeom>
            <a:solidFill>
              <a:srgbClr val="FF004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0000"/>
                </a:solidFill>
              </a:endParaRPr>
            </a:p>
          </p:txBody>
        </p:sp>
        <p:pic>
          <p:nvPicPr>
            <p:cNvPr id="7" name="Picture 6"/>
            <p:cNvPicPr>
              <a:picLocks noChangeAspect="1"/>
            </p:cNvPicPr>
            <p:nvPr/>
          </p:nvPicPr>
          <p:blipFill>
            <a:blip r:embed="rId3"/>
            <a:stretch>
              <a:fillRect/>
            </a:stretch>
          </p:blipFill>
          <p:spPr>
            <a:xfrm>
              <a:off x="2018434" y="841160"/>
              <a:ext cx="944473" cy="144000"/>
            </a:xfrm>
            <a:prstGeom prst="rect">
              <a:avLst/>
            </a:prstGeom>
          </p:spPr>
        </p:pic>
      </p:grpSp>
      <p:sp>
        <p:nvSpPr>
          <p:cNvPr id="8" name="TextBox 7"/>
          <p:cNvSpPr txBox="1"/>
          <p:nvPr userDrawn="1"/>
        </p:nvSpPr>
        <p:spPr>
          <a:xfrm>
            <a:off x="925150" y="4561553"/>
            <a:ext cx="2509313" cy="230832"/>
          </a:xfrm>
          <a:prstGeom prst="rect">
            <a:avLst/>
          </a:prstGeom>
          <a:noFill/>
        </p:spPr>
        <p:txBody>
          <a:bodyPr wrap="square" rtlCol="0">
            <a:spAutoFit/>
          </a:bodyPr>
          <a:lstStyle/>
          <a:p>
            <a:pPr>
              <a:lnSpc>
                <a:spcPct val="70000"/>
              </a:lnSpc>
            </a:pPr>
            <a:r>
              <a:rPr lang="en-US" sz="1200" dirty="0" err="1">
                <a:solidFill>
                  <a:schemeClr val="bg1">
                    <a:lumMod val="65000"/>
                  </a:schemeClr>
                </a:solidFill>
                <a:latin typeface="Tw Cen MT"/>
                <a:cs typeface="Tw Cen MT"/>
              </a:rPr>
              <a:t>Econsultancy</a:t>
            </a:r>
            <a:r>
              <a:rPr lang="en-US" sz="1200" dirty="0">
                <a:solidFill>
                  <a:schemeClr val="bg1">
                    <a:lumMod val="65000"/>
                  </a:schemeClr>
                </a:solidFill>
                <a:latin typeface="Tw Cen MT"/>
                <a:cs typeface="Tw Cen MT"/>
              </a:rPr>
              <a:t> Webinars</a:t>
            </a:r>
          </a:p>
        </p:txBody>
      </p:sp>
    </p:spTree>
    <p:extLst>
      <p:ext uri="{BB962C8B-B14F-4D97-AF65-F5344CB8AC3E}">
        <p14:creationId xmlns:p14="http://schemas.microsoft.com/office/powerpoint/2010/main" val="160161660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userDrawn="1"/>
        </p:nvSpPr>
        <p:spPr>
          <a:xfrm>
            <a:off x="1" y="4224691"/>
            <a:ext cx="9143999" cy="918809"/>
          </a:xfrm>
          <a:prstGeom prst="rect">
            <a:avLst/>
          </a:prstGeom>
          <a:solidFill>
            <a:srgbClr val="F5F5F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7" name="Date Placeholder 3"/>
          <p:cNvSpPr txBox="1">
            <a:spLocks/>
          </p:cNvSpPr>
          <p:nvPr userDrawn="1"/>
        </p:nvSpPr>
        <p:spPr>
          <a:xfrm>
            <a:off x="8460911" y="4517748"/>
            <a:ext cx="465082" cy="274637"/>
          </a:xfrm>
          <a:prstGeom prst="rect">
            <a:avLst/>
          </a:prstGeom>
        </p:spPr>
        <p:txBody>
          <a:bodyPr vert="horz" lIns="91440" tIns="45720" rIns="91440" bIns="45720" rtlCol="0" anchor="ctr"/>
          <a:lstStyle>
            <a:defPPr>
              <a:defRPr lang="en-US"/>
            </a:defPPr>
            <a:lvl1pPr marL="0" algn="l" defTabSz="457200" rtl="0" eaLnBrk="1" latinLnBrk="0" hangingPunct="1">
              <a:defRPr sz="12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fld id="{B88971B1-53E1-6541-98A8-FC7461D6D61B}" type="slidenum">
              <a:rPr lang="en-GB" smtClean="0">
                <a:solidFill>
                  <a:schemeClr val="bg1">
                    <a:lumMod val="75000"/>
                  </a:schemeClr>
                </a:solidFill>
                <a:latin typeface="Tw Cen MT"/>
                <a:cs typeface="Tw Cen MT"/>
              </a:rPr>
              <a:pPr algn="r"/>
              <a:t>‹#›</a:t>
            </a:fld>
            <a:endParaRPr lang="en-US" dirty="0">
              <a:solidFill>
                <a:schemeClr val="bg1">
                  <a:lumMod val="75000"/>
                </a:schemeClr>
              </a:solidFill>
              <a:latin typeface="Tw Cen MT"/>
              <a:cs typeface="Tw Cen MT"/>
            </a:endParaRPr>
          </a:p>
        </p:txBody>
      </p:sp>
    </p:spTree>
    <p:extLst>
      <p:ext uri="{BB962C8B-B14F-4D97-AF65-F5344CB8AC3E}">
        <p14:creationId xmlns:p14="http://schemas.microsoft.com/office/powerpoint/2010/main" val="3368381295"/>
      </p:ext>
    </p:extLst>
  </p:cSld>
  <p:clrMap bg1="lt1" tx1="dk1" bg2="lt2" tx2="dk2" accent1="accent1" accent2="accent2" accent3="accent3" accent4="accent4" accent5="accent5" accent6="accent6" hlink="hlink" folHlink="folHlink"/>
  <p:sldLayoutIdLst>
    <p:sldLayoutId id="2147483649" r:id="rId1"/>
    <p:sldLayoutId id="2147483652" r:id="rId2"/>
  </p:sldLayoutIdLst>
  <p:hf sldNum="0" hdr="0" ftr="0"/>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2.emf"/><Relationship Id="rId1" Type="http://schemas.openxmlformats.org/officeDocument/2006/relationships/slideLayout" Target="../slideLayouts/slideLayout1.xml"/><Relationship Id="rId4" Type="http://schemas.openxmlformats.org/officeDocument/2006/relationships/image" Target="../media/image5.jpg"/></Relationships>
</file>

<file path=ppt/slides/_rels/slide3.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4" Type="http://schemas.openxmlformats.org/officeDocument/2006/relationships/image" Target="../media/image5.jpg"/></Relationships>
</file>

<file path=ppt/slides/_rels/slide4.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2.emf"/><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9.png"/><Relationship Id="rId4" Type="http://schemas.openxmlformats.org/officeDocument/2006/relationships/image" Target="../media/image1.emf"/></Relationships>
</file>

<file path=ppt/slides/_rels/slide9.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10.png"/><Relationship Id="rId4" Type="http://schemas.openxmlformats.org/officeDocument/2006/relationships/image" Target="../media/image1.emf"/></Relationships>
</file>

<file path=ppt/slides/_rels/slide10.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2.emf"/><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3.tiff"/><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4.tiff"/><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5.tiff"/><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2.emf"/><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17.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2.emf"/><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18.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2.emf"/><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19.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2.emf"/><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20.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2.emf"/><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17.tiff"/><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2.emf"/><Relationship Id="rId1" Type="http://schemas.openxmlformats.org/officeDocument/2006/relationships/slideLayout" Target="../slideLayouts/slideLayout1.xml"/><Relationship Id="rId4" Type="http://schemas.openxmlformats.org/officeDocument/2006/relationships/image" Target="../media/image19.jpg"/></Relationships>
</file>

<file path=ppt/slides/_rels/slide25.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2.emf"/><Relationship Id="rId1" Type="http://schemas.openxmlformats.org/officeDocument/2006/relationships/slideLayout" Target="../slideLayouts/slideLayout1.xml"/><Relationship Id="rId4" Type="http://schemas.openxmlformats.org/officeDocument/2006/relationships/image" Target="../media/image20.tiff"/></Relationships>
</file>

<file path=ppt/slides/_rels/slide26.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2.emf"/><Relationship Id="rId1" Type="http://schemas.openxmlformats.org/officeDocument/2006/relationships/slideLayout" Target="../slideLayouts/slideLayout1.xml"/><Relationship Id="rId4" Type="http://schemas.openxmlformats.org/officeDocument/2006/relationships/image" Target="../media/image21.jpg"/></Relationships>
</file>

<file path=ppt/slides/_rels/slide27.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2.emf"/><Relationship Id="rId1" Type="http://schemas.openxmlformats.org/officeDocument/2006/relationships/slideLayout" Target="../slideLayouts/slideLayout1.xml"/><Relationship Id="rId4" Type="http://schemas.openxmlformats.org/officeDocument/2006/relationships/image" Target="../media/image22.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3.tiff"/><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4.tiff"/><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2.emf"/><Relationship Id="rId1" Type="http://schemas.openxmlformats.org/officeDocument/2006/relationships/slideLayout" Target="../slideLayouts/slideLayout1.xml"/><Relationship Id="rId5" Type="http://schemas.openxmlformats.org/officeDocument/2006/relationships/image" Target="../media/image26.tiff"/><Relationship Id="rId4" Type="http://schemas.openxmlformats.org/officeDocument/2006/relationships/image" Target="../media/image25.tiff"/></Relationships>
</file>

<file path=ppt/slides/_rels/slide32.xml.rels><?xml version="1.0" encoding="UTF-8" standalone="yes"?>
<Relationships xmlns="http://schemas.openxmlformats.org/package/2006/relationships"><Relationship Id="rId2" Type="http://schemas.openxmlformats.org/officeDocument/2006/relationships/image" Target="../media/image27.tiff"/><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8.tiff"/><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29.tiff"/></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30.tiff"/><Relationship Id="rId4" Type="http://schemas.openxmlformats.org/officeDocument/2006/relationships/image" Target="../media/image1.emf"/></Relationships>
</file>

<file path=ppt/slides/_rels/slide3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36.png"/><Relationship Id="rId4" Type="http://schemas.openxmlformats.org/officeDocument/2006/relationships/image" Target="../media/image35.png"/></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37.tiff"/><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39.tiff"/><Relationship Id="rId2" Type="http://schemas.openxmlformats.org/officeDocument/2006/relationships/image" Target="../media/image38.tiff"/><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40.tiff"/><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41.tiff"/></Relationships>
</file>

<file path=ppt/slides/_rels/slide43.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43.tiff"/><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44.tiff"/><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45.tiff"/><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2.emf"/><Relationship Id="rId1" Type="http://schemas.openxmlformats.org/officeDocument/2006/relationships/slideLayout" Target="../slideLayouts/slideLayout1.xml"/><Relationship Id="rId4" Type="http://schemas.openxmlformats.org/officeDocument/2006/relationships/image" Target="../media/image50.png"/></Relationships>
</file>

<file path=ppt/slides/_rels/slide5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0"/>
            <a:ext cx="9144000" cy="5143500"/>
          </a:xfrm>
          <a:prstGeom prst="rect">
            <a:avLst/>
          </a:prstGeom>
          <a:solidFill>
            <a:srgbClr val="FF004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pic>
        <p:nvPicPr>
          <p:cNvPr id="5" name="Picture 4" descr="Econsultancy_Primary_Tag_WO_RGB.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21613" y="3096642"/>
            <a:ext cx="2915816" cy="1922516"/>
          </a:xfrm>
          <a:prstGeom prst="rect">
            <a:avLst/>
          </a:prstGeom>
        </p:spPr>
      </p:pic>
      <p:sp>
        <p:nvSpPr>
          <p:cNvPr id="18" name="TextBox 17"/>
          <p:cNvSpPr txBox="1"/>
          <p:nvPr/>
        </p:nvSpPr>
        <p:spPr>
          <a:xfrm>
            <a:off x="433510" y="1737918"/>
            <a:ext cx="6230637" cy="1126462"/>
          </a:xfrm>
          <a:prstGeom prst="rect">
            <a:avLst/>
          </a:prstGeom>
          <a:noFill/>
        </p:spPr>
        <p:txBody>
          <a:bodyPr wrap="square" rtlCol="0">
            <a:spAutoFit/>
          </a:bodyPr>
          <a:lstStyle/>
          <a:p>
            <a:pPr>
              <a:lnSpc>
                <a:spcPct val="70000"/>
              </a:lnSpc>
            </a:pPr>
            <a:r>
              <a:rPr lang="en-US" sz="4800" spc="-150" dirty="0">
                <a:solidFill>
                  <a:schemeClr val="bg1"/>
                </a:solidFill>
                <a:latin typeface="Tw Cen MT"/>
                <a:cs typeface="Tw Cen MT"/>
              </a:rPr>
              <a:t>The Future of HR in the Digital Age</a:t>
            </a:r>
          </a:p>
        </p:txBody>
      </p:sp>
    </p:spTree>
    <p:extLst>
      <p:ext uri="{BB962C8B-B14F-4D97-AF65-F5344CB8AC3E}">
        <p14:creationId xmlns:p14="http://schemas.microsoft.com/office/powerpoint/2010/main" val="26151513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4" name="Group 23"/>
          <p:cNvGrpSpPr/>
          <p:nvPr/>
        </p:nvGrpSpPr>
        <p:grpSpPr>
          <a:xfrm>
            <a:off x="7931564" y="4362281"/>
            <a:ext cx="612001" cy="612000"/>
            <a:chOff x="1934743" y="357234"/>
            <a:chExt cx="1111854" cy="1111852"/>
          </a:xfrm>
        </p:grpSpPr>
        <p:sp>
          <p:nvSpPr>
            <p:cNvPr id="25" name="Oval 24"/>
            <p:cNvSpPr/>
            <p:nvPr userDrawn="1"/>
          </p:nvSpPr>
          <p:spPr>
            <a:xfrm>
              <a:off x="1934743" y="357234"/>
              <a:ext cx="1111854" cy="1111852"/>
            </a:xfrm>
            <a:prstGeom prst="ellipse">
              <a:avLst/>
            </a:prstGeom>
            <a:solidFill>
              <a:srgbClr val="FF004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0000"/>
                </a:solidFill>
              </a:endParaRPr>
            </a:p>
          </p:txBody>
        </p:sp>
        <p:pic>
          <p:nvPicPr>
            <p:cNvPr id="26" name="Picture 25"/>
            <p:cNvPicPr>
              <a:picLocks noChangeAspect="1"/>
            </p:cNvPicPr>
            <p:nvPr/>
          </p:nvPicPr>
          <p:blipFill>
            <a:blip r:embed="rId2"/>
            <a:stretch>
              <a:fillRect/>
            </a:stretch>
          </p:blipFill>
          <p:spPr>
            <a:xfrm>
              <a:off x="2018434" y="841160"/>
              <a:ext cx="944473" cy="144000"/>
            </a:xfrm>
            <a:prstGeom prst="rect">
              <a:avLst/>
            </a:prstGeom>
          </p:spPr>
        </p:pic>
      </p:grpSp>
      <p:pic>
        <p:nvPicPr>
          <p:cNvPr id="2" name="Picture 1" descr="ladder-coral.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25286" y="0"/>
            <a:ext cx="4227595" cy="4227595"/>
          </a:xfrm>
          <a:prstGeom prst="rect">
            <a:avLst/>
          </a:prstGeom>
        </p:spPr>
      </p:pic>
      <p:sp>
        <p:nvSpPr>
          <p:cNvPr id="31" name="TextBox 30"/>
          <p:cNvSpPr txBox="1"/>
          <p:nvPr/>
        </p:nvSpPr>
        <p:spPr>
          <a:xfrm>
            <a:off x="1332683" y="3323191"/>
            <a:ext cx="2065489" cy="701731"/>
          </a:xfrm>
          <a:prstGeom prst="rect">
            <a:avLst/>
          </a:prstGeom>
          <a:noFill/>
        </p:spPr>
        <p:txBody>
          <a:bodyPr wrap="square" rtlCol="0">
            <a:spAutoFit/>
          </a:bodyPr>
          <a:lstStyle/>
          <a:p>
            <a:pPr>
              <a:lnSpc>
                <a:spcPct val="120000"/>
              </a:lnSpc>
            </a:pPr>
            <a:r>
              <a:rPr lang="en-GB" sz="1100" b="1" kern="0" dirty="0">
                <a:solidFill>
                  <a:schemeClr val="tx1">
                    <a:lumMod val="50000"/>
                    <a:lumOff val="50000"/>
                  </a:schemeClr>
                </a:solidFill>
                <a:latin typeface="Tw Cen MT"/>
                <a:cs typeface="Tw Cen MT"/>
              </a:rPr>
              <a:t>Neil Perkin</a:t>
            </a:r>
          </a:p>
          <a:p>
            <a:pPr>
              <a:lnSpc>
                <a:spcPct val="120000"/>
              </a:lnSpc>
            </a:pPr>
            <a:r>
              <a:rPr lang="en-GB" sz="1100" kern="0" dirty="0">
                <a:solidFill>
                  <a:schemeClr val="tx1">
                    <a:lumMod val="50000"/>
                    <a:lumOff val="50000"/>
                  </a:schemeClr>
                </a:solidFill>
                <a:latin typeface="Tw Cen MT"/>
                <a:cs typeface="Tw Cen MT"/>
              </a:rPr>
              <a:t>W: </a:t>
            </a:r>
            <a:r>
              <a:rPr lang="en-GB" sz="1100" kern="0" dirty="0" err="1">
                <a:solidFill>
                  <a:schemeClr val="tx1">
                    <a:lumMod val="50000"/>
                    <a:lumOff val="50000"/>
                  </a:schemeClr>
                </a:solidFill>
                <a:latin typeface="Tw Cen MT"/>
                <a:cs typeface="Tw Cen MT"/>
              </a:rPr>
              <a:t>econsultancy.com</a:t>
            </a:r>
            <a:r>
              <a:rPr lang="en-GB" sz="1100" kern="0" dirty="0">
                <a:solidFill>
                  <a:schemeClr val="tx1">
                    <a:lumMod val="50000"/>
                    <a:lumOff val="50000"/>
                  </a:schemeClr>
                </a:solidFill>
                <a:latin typeface="Tw Cen MT"/>
                <a:cs typeface="Tw Cen MT"/>
              </a:rPr>
              <a:t>	</a:t>
            </a:r>
          </a:p>
          <a:p>
            <a:pPr>
              <a:lnSpc>
                <a:spcPct val="120000"/>
              </a:lnSpc>
            </a:pPr>
            <a:r>
              <a:rPr lang="en-GB" sz="1100" kern="0" dirty="0">
                <a:solidFill>
                  <a:schemeClr val="tx1">
                    <a:lumMod val="50000"/>
                    <a:lumOff val="50000"/>
                  </a:schemeClr>
                </a:solidFill>
                <a:latin typeface="Tw Cen MT"/>
                <a:cs typeface="Tw Cen MT"/>
              </a:rPr>
              <a:t>T: +44 (0)20 7970 4167</a:t>
            </a:r>
            <a:endParaRPr lang="en-US" sz="1100" dirty="0">
              <a:solidFill>
                <a:schemeClr val="tx1">
                  <a:lumMod val="50000"/>
                  <a:lumOff val="50000"/>
                </a:schemeClr>
              </a:solidFill>
            </a:endParaRPr>
          </a:p>
        </p:txBody>
      </p:sp>
      <p:sp>
        <p:nvSpPr>
          <p:cNvPr id="32" name="TextBox 31"/>
          <p:cNvSpPr txBox="1"/>
          <p:nvPr/>
        </p:nvSpPr>
        <p:spPr>
          <a:xfrm>
            <a:off x="216901" y="473468"/>
            <a:ext cx="4339001" cy="887102"/>
          </a:xfrm>
          <a:prstGeom prst="rect">
            <a:avLst/>
          </a:prstGeom>
          <a:noFill/>
        </p:spPr>
        <p:txBody>
          <a:bodyPr wrap="square" rtlCol="0">
            <a:spAutoFit/>
          </a:bodyPr>
          <a:lstStyle/>
          <a:p>
            <a:pPr>
              <a:lnSpc>
                <a:spcPct val="80000"/>
              </a:lnSpc>
            </a:pPr>
            <a:r>
              <a:rPr lang="en-GB" sz="3200" kern="0" dirty="0">
                <a:solidFill>
                  <a:schemeClr val="tx1">
                    <a:lumMod val="50000"/>
                    <a:lumOff val="50000"/>
                  </a:schemeClr>
                </a:solidFill>
                <a:latin typeface="Tw Cen MT"/>
                <a:cs typeface="Tw Cen MT"/>
              </a:rPr>
              <a:t>The Future of HR in the Digital Age</a:t>
            </a:r>
          </a:p>
        </p:txBody>
      </p:sp>
      <p:cxnSp>
        <p:nvCxnSpPr>
          <p:cNvPr id="34" name="Straight Connector 33"/>
          <p:cNvCxnSpPr/>
          <p:nvPr/>
        </p:nvCxnSpPr>
        <p:spPr>
          <a:xfrm>
            <a:off x="313150" y="1540586"/>
            <a:ext cx="4242754" cy="0"/>
          </a:xfrm>
          <a:prstGeom prst="line">
            <a:avLst/>
          </a:prstGeom>
          <a:ln w="3175" cmpd="sng">
            <a:solidFill>
              <a:srgbClr val="BFBFBF"/>
            </a:solidFill>
          </a:ln>
          <a:effectLst/>
        </p:spPr>
        <p:style>
          <a:lnRef idx="2">
            <a:schemeClr val="accent1"/>
          </a:lnRef>
          <a:fillRef idx="0">
            <a:schemeClr val="accent1"/>
          </a:fillRef>
          <a:effectRef idx="1">
            <a:schemeClr val="accent1"/>
          </a:effectRef>
          <a:fontRef idx="minor">
            <a:schemeClr val="tx1"/>
          </a:fontRef>
        </p:style>
      </p:cxnSp>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13150" y="2928395"/>
            <a:ext cx="910432" cy="992486"/>
          </a:xfrm>
          <a:prstGeom prst="rect">
            <a:avLst/>
          </a:prstGeom>
        </p:spPr>
      </p:pic>
      <p:sp>
        <p:nvSpPr>
          <p:cNvPr id="15" name="TextBox 14"/>
          <p:cNvSpPr txBox="1"/>
          <p:nvPr/>
        </p:nvSpPr>
        <p:spPr>
          <a:xfrm>
            <a:off x="216901" y="1746864"/>
            <a:ext cx="5138281" cy="451406"/>
          </a:xfrm>
          <a:prstGeom prst="rect">
            <a:avLst/>
          </a:prstGeom>
          <a:noFill/>
        </p:spPr>
        <p:txBody>
          <a:bodyPr wrap="square" rtlCol="0">
            <a:spAutoFit/>
          </a:bodyPr>
          <a:lstStyle/>
          <a:p>
            <a:pPr>
              <a:lnSpc>
                <a:spcPct val="80000"/>
              </a:lnSpc>
            </a:pPr>
            <a:r>
              <a:rPr lang="en-US" sz="2800" kern="0" dirty="0">
                <a:solidFill>
                  <a:schemeClr val="tx1">
                    <a:lumMod val="50000"/>
                    <a:lumOff val="50000"/>
                  </a:schemeClr>
                </a:solidFill>
                <a:latin typeface="Tw Cen MT"/>
                <a:cs typeface="Tw Cen MT"/>
              </a:rPr>
              <a:t>Welcome</a:t>
            </a:r>
          </a:p>
        </p:txBody>
      </p:sp>
    </p:spTree>
    <p:extLst>
      <p:ext uri="{BB962C8B-B14F-4D97-AF65-F5344CB8AC3E}">
        <p14:creationId xmlns:p14="http://schemas.microsoft.com/office/powerpoint/2010/main" val="9854522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p:cNvGrpSpPr/>
          <p:nvPr/>
        </p:nvGrpSpPr>
        <p:grpSpPr>
          <a:xfrm>
            <a:off x="313150" y="4364451"/>
            <a:ext cx="612000" cy="612000"/>
            <a:chOff x="6880537" y="357234"/>
            <a:chExt cx="1111854" cy="1111852"/>
          </a:xfrm>
        </p:grpSpPr>
        <p:sp>
          <p:nvSpPr>
            <p:cNvPr id="19" name="Oval 18"/>
            <p:cNvSpPr/>
            <p:nvPr userDrawn="1"/>
          </p:nvSpPr>
          <p:spPr>
            <a:xfrm>
              <a:off x="6880537" y="357234"/>
              <a:ext cx="1111854" cy="1111852"/>
            </a:xfrm>
            <a:prstGeom prst="ellipse">
              <a:avLst/>
            </a:prstGeom>
            <a:solidFill>
              <a:srgbClr val="FF004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0000"/>
                </a:solidFill>
              </a:endParaRPr>
            </a:p>
          </p:txBody>
        </p:sp>
        <p:pic>
          <p:nvPicPr>
            <p:cNvPr id="20" name="Picture 19"/>
            <p:cNvPicPr>
              <a:picLocks noChangeAspect="1"/>
            </p:cNvPicPr>
            <p:nvPr userDrawn="1"/>
          </p:nvPicPr>
          <p:blipFill>
            <a:blip r:embed="rId2"/>
            <a:stretch>
              <a:fillRect/>
            </a:stretch>
          </p:blipFill>
          <p:spPr>
            <a:xfrm>
              <a:off x="7168766" y="692529"/>
              <a:ext cx="535397" cy="441262"/>
            </a:xfrm>
            <a:prstGeom prst="rect">
              <a:avLst/>
            </a:prstGeom>
          </p:spPr>
        </p:pic>
      </p:grpSp>
      <p:grpSp>
        <p:nvGrpSpPr>
          <p:cNvPr id="24" name="Group 23"/>
          <p:cNvGrpSpPr/>
          <p:nvPr/>
        </p:nvGrpSpPr>
        <p:grpSpPr>
          <a:xfrm>
            <a:off x="7931564" y="4362281"/>
            <a:ext cx="612001" cy="612000"/>
            <a:chOff x="1934743" y="357234"/>
            <a:chExt cx="1111854" cy="1111852"/>
          </a:xfrm>
        </p:grpSpPr>
        <p:sp>
          <p:nvSpPr>
            <p:cNvPr id="25" name="Oval 24"/>
            <p:cNvSpPr/>
            <p:nvPr userDrawn="1"/>
          </p:nvSpPr>
          <p:spPr>
            <a:xfrm>
              <a:off x="1934743" y="357234"/>
              <a:ext cx="1111854" cy="1111852"/>
            </a:xfrm>
            <a:prstGeom prst="ellipse">
              <a:avLst/>
            </a:prstGeom>
            <a:solidFill>
              <a:srgbClr val="FF004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0000"/>
                </a:solidFill>
              </a:endParaRPr>
            </a:p>
          </p:txBody>
        </p:sp>
        <p:pic>
          <p:nvPicPr>
            <p:cNvPr id="26" name="Picture 25"/>
            <p:cNvPicPr>
              <a:picLocks noChangeAspect="1"/>
            </p:cNvPicPr>
            <p:nvPr/>
          </p:nvPicPr>
          <p:blipFill>
            <a:blip r:embed="rId3"/>
            <a:stretch>
              <a:fillRect/>
            </a:stretch>
          </p:blipFill>
          <p:spPr>
            <a:xfrm>
              <a:off x="2018434" y="841160"/>
              <a:ext cx="944473" cy="144000"/>
            </a:xfrm>
            <a:prstGeom prst="rect">
              <a:avLst/>
            </a:prstGeom>
          </p:spPr>
        </p:pic>
      </p:grpSp>
      <p:cxnSp>
        <p:nvCxnSpPr>
          <p:cNvPr id="34" name="Straight Connector 33"/>
          <p:cNvCxnSpPr/>
          <p:nvPr/>
        </p:nvCxnSpPr>
        <p:spPr>
          <a:xfrm>
            <a:off x="299703" y="1150623"/>
            <a:ext cx="4242754" cy="0"/>
          </a:xfrm>
          <a:prstGeom prst="line">
            <a:avLst/>
          </a:prstGeom>
          <a:ln w="3175" cmpd="sng">
            <a:solidFill>
              <a:srgbClr val="BFBFBF"/>
            </a:solidFill>
          </a:ln>
          <a:effectLst/>
        </p:spPr>
        <p:style>
          <a:lnRef idx="2">
            <a:schemeClr val="accent1"/>
          </a:lnRef>
          <a:fillRef idx="0">
            <a:schemeClr val="accent1"/>
          </a:fillRef>
          <a:effectRef idx="1">
            <a:schemeClr val="accent1"/>
          </a:effectRef>
          <a:fontRef idx="minor">
            <a:schemeClr val="tx1"/>
          </a:fontRef>
        </p:style>
      </p:cxnSp>
      <p:sp>
        <p:nvSpPr>
          <p:cNvPr id="18" name="Text Placeholder 5"/>
          <p:cNvSpPr txBox="1">
            <a:spLocks/>
          </p:cNvSpPr>
          <p:nvPr/>
        </p:nvSpPr>
        <p:spPr>
          <a:xfrm>
            <a:off x="216901" y="1175102"/>
            <a:ext cx="4829661" cy="2524896"/>
          </a:xfrm>
          <a:prstGeom prst="rect">
            <a:avLst/>
          </a:prstGeom>
        </p:spPr>
        <p:txBody>
          <a:bodyPr>
            <a:noAutofit/>
          </a:bodyPr>
          <a:lstStyle>
            <a:lvl1pPr marL="342900" indent="-342900" algn="l" defTabSz="914400" rtl="0" eaLnBrk="1" latinLnBrk="0" hangingPunct="1">
              <a:spcBef>
                <a:spcPct val="20000"/>
              </a:spcBef>
              <a:buFont typeface="Arial" pitchFamily="34" charset="0"/>
              <a:buChar char="•"/>
              <a:defRPr sz="1600" kern="1200">
                <a:solidFill>
                  <a:schemeClr val="bg1">
                    <a:lumMod val="65000"/>
                  </a:schemeClr>
                </a:solidFill>
                <a:latin typeface="Calibri"/>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bg1">
                    <a:lumMod val="65000"/>
                  </a:schemeClr>
                </a:solidFill>
                <a:latin typeface="Calibri"/>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bg1">
                    <a:lumMod val="65000"/>
                  </a:schemeClr>
                </a:solidFill>
                <a:latin typeface="Calibri"/>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bg1">
                    <a:lumMod val="65000"/>
                  </a:schemeClr>
                </a:solidFill>
                <a:latin typeface="Calibri"/>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bg1">
                    <a:lumMod val="65000"/>
                  </a:schemeClr>
                </a:solidFill>
                <a:latin typeface="Calibri"/>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eaLnBrk="0" fontAlgn="base" hangingPunct="0">
              <a:lnSpc>
                <a:spcPct val="90000"/>
              </a:lnSpc>
              <a:spcBef>
                <a:spcPct val="0"/>
              </a:spcBef>
              <a:spcAft>
                <a:spcPct val="0"/>
              </a:spcAft>
              <a:buNone/>
            </a:pPr>
            <a:r>
              <a:rPr lang="en-GB" altLang="en-US" sz="1200" dirty="0">
                <a:solidFill>
                  <a:schemeClr val="tx1">
                    <a:lumMod val="50000"/>
                    <a:lumOff val="50000"/>
                  </a:schemeClr>
                </a:solidFill>
                <a:latin typeface="Tw Cen MT"/>
                <a:ea typeface="Open Sans"/>
                <a:cs typeface="Tw Cen MT"/>
              </a:rPr>
              <a:t>Neil is a renowned writer, trainer, blogger and a digital and media consultant specialising in applying strategic understanding of digital technologies to help businesses innovate and optimise their effectiveness within the new, networked communications environment.</a:t>
            </a:r>
          </a:p>
          <a:p>
            <a:pPr marL="0" indent="0" eaLnBrk="0" fontAlgn="base" hangingPunct="0">
              <a:lnSpc>
                <a:spcPct val="90000"/>
              </a:lnSpc>
              <a:spcBef>
                <a:spcPct val="0"/>
              </a:spcBef>
              <a:spcAft>
                <a:spcPct val="0"/>
              </a:spcAft>
              <a:buNone/>
            </a:pPr>
            <a:endParaRPr lang="en-GB" altLang="en-US" sz="1200" dirty="0">
              <a:solidFill>
                <a:schemeClr val="tx1">
                  <a:lumMod val="50000"/>
                  <a:lumOff val="50000"/>
                </a:schemeClr>
              </a:solidFill>
              <a:latin typeface="Tw Cen MT"/>
              <a:cs typeface="Tw Cen MT"/>
            </a:endParaRPr>
          </a:p>
          <a:p>
            <a:pPr marL="0" indent="0" eaLnBrk="0" fontAlgn="base" hangingPunct="0">
              <a:lnSpc>
                <a:spcPct val="90000"/>
              </a:lnSpc>
              <a:spcBef>
                <a:spcPct val="0"/>
              </a:spcBef>
              <a:spcAft>
                <a:spcPct val="0"/>
              </a:spcAft>
              <a:buNone/>
            </a:pPr>
            <a:r>
              <a:rPr lang="en-GB" altLang="en-US" sz="1200" dirty="0">
                <a:solidFill>
                  <a:schemeClr val="tx1">
                    <a:lumMod val="50000"/>
                    <a:lumOff val="50000"/>
                  </a:schemeClr>
                </a:solidFill>
                <a:latin typeface="Tw Cen MT"/>
                <a:ea typeface="Open Sans"/>
                <a:cs typeface="Tw Cen MT"/>
              </a:rPr>
              <a:t>He is a regular keynote speaker across Europe on organisational agility, content strategy, emerging media, and digital strategy, a contributor to </a:t>
            </a:r>
            <a:r>
              <a:rPr lang="en-GB" altLang="en-US" sz="1200" dirty="0" err="1">
                <a:solidFill>
                  <a:schemeClr val="tx1">
                    <a:lumMod val="50000"/>
                    <a:lumOff val="50000"/>
                  </a:schemeClr>
                </a:solidFill>
                <a:latin typeface="Tw Cen MT"/>
                <a:ea typeface="Open Sans"/>
                <a:cs typeface="Tw Cen MT"/>
              </a:rPr>
              <a:t>Econsultancy</a:t>
            </a:r>
            <a:r>
              <a:rPr lang="en-GB" altLang="en-US" sz="1200" dirty="0">
                <a:solidFill>
                  <a:schemeClr val="tx1">
                    <a:lumMod val="50000"/>
                    <a:lumOff val="50000"/>
                  </a:schemeClr>
                </a:solidFill>
                <a:latin typeface="Tw Cen MT"/>
                <a:ea typeface="Open Sans"/>
                <a:cs typeface="Tw Cen MT"/>
              </a:rPr>
              <a:t>, Marketing Week, and </a:t>
            </a:r>
            <a:r>
              <a:rPr lang="en-GB" altLang="en-US" sz="1200" dirty="0" err="1">
                <a:solidFill>
                  <a:schemeClr val="tx1">
                    <a:lumMod val="50000"/>
                    <a:lumOff val="50000"/>
                  </a:schemeClr>
                </a:solidFill>
                <a:latin typeface="Tw Cen MT"/>
                <a:ea typeface="Open Sans"/>
                <a:cs typeface="Tw Cen MT"/>
              </a:rPr>
              <a:t>Mediatel</a:t>
            </a:r>
            <a:r>
              <a:rPr lang="en-GB" altLang="en-US" sz="1200" dirty="0">
                <a:solidFill>
                  <a:schemeClr val="tx1">
                    <a:lumMod val="50000"/>
                    <a:lumOff val="50000"/>
                  </a:schemeClr>
                </a:solidFill>
                <a:latin typeface="Tw Cen MT"/>
                <a:ea typeface="Open Sans"/>
                <a:cs typeface="Tw Cen MT"/>
              </a:rPr>
              <a:t> amongst others, and was named by BIMA (British Interactive Media Association) as one of the most influential people in the UK digital industry. </a:t>
            </a:r>
          </a:p>
          <a:p>
            <a:pPr marL="0" indent="0" eaLnBrk="0" fontAlgn="base" hangingPunct="0">
              <a:lnSpc>
                <a:spcPct val="90000"/>
              </a:lnSpc>
              <a:spcBef>
                <a:spcPct val="0"/>
              </a:spcBef>
              <a:spcAft>
                <a:spcPct val="0"/>
              </a:spcAft>
              <a:buNone/>
            </a:pPr>
            <a:endParaRPr lang="en-GB" altLang="en-US" sz="1200" dirty="0">
              <a:solidFill>
                <a:schemeClr val="tx1">
                  <a:lumMod val="50000"/>
                  <a:lumOff val="50000"/>
                </a:schemeClr>
              </a:solidFill>
              <a:latin typeface="Tw Cen MT"/>
              <a:ea typeface="Open Sans"/>
              <a:cs typeface="Tw Cen MT"/>
            </a:endParaRPr>
          </a:p>
          <a:p>
            <a:pPr marL="0" indent="0" eaLnBrk="0" fontAlgn="base" hangingPunct="0">
              <a:lnSpc>
                <a:spcPct val="90000"/>
              </a:lnSpc>
              <a:spcBef>
                <a:spcPct val="0"/>
              </a:spcBef>
              <a:spcAft>
                <a:spcPct val="0"/>
              </a:spcAft>
              <a:buNone/>
            </a:pPr>
            <a:r>
              <a:rPr lang="en-GB" altLang="en-US" sz="1200" dirty="0">
                <a:solidFill>
                  <a:schemeClr val="tx1">
                    <a:lumMod val="50000"/>
                    <a:lumOff val="50000"/>
                  </a:schemeClr>
                </a:solidFill>
                <a:latin typeface="Tw Cen MT"/>
                <a:ea typeface="Open Sans"/>
                <a:cs typeface="Tw Cen MT"/>
              </a:rPr>
              <a:t>Neil has worked with market-leading global businesses including Warner Bros, Adobe, Samsung, YouTube, IBM, Marks And Spencer and Macmillan Cancer Research, and is an associate of The Futures Agency, a collaboration of some of the world's leading media thinkers and futurists.</a:t>
            </a:r>
          </a:p>
          <a:p>
            <a:pPr marL="0" indent="0" eaLnBrk="0" fontAlgn="base" hangingPunct="0">
              <a:lnSpc>
                <a:spcPct val="90000"/>
              </a:lnSpc>
              <a:spcBef>
                <a:spcPct val="0"/>
              </a:spcBef>
              <a:spcAft>
                <a:spcPct val="0"/>
              </a:spcAft>
              <a:buNone/>
            </a:pPr>
            <a:endParaRPr lang="en-GB" altLang="en-US" sz="1200" dirty="0">
              <a:solidFill>
                <a:schemeClr val="tx1">
                  <a:lumMod val="50000"/>
                  <a:lumOff val="50000"/>
                </a:schemeClr>
              </a:solidFill>
              <a:latin typeface="Tw Cen MT"/>
              <a:ea typeface="Open Sans"/>
              <a:cs typeface="Tw Cen MT"/>
            </a:endParaRPr>
          </a:p>
          <a:p>
            <a:pPr marL="0" indent="0" eaLnBrk="0" fontAlgn="base" hangingPunct="0">
              <a:lnSpc>
                <a:spcPct val="90000"/>
              </a:lnSpc>
              <a:spcBef>
                <a:spcPct val="0"/>
              </a:spcBef>
              <a:spcAft>
                <a:spcPct val="0"/>
              </a:spcAft>
              <a:buNone/>
            </a:pPr>
            <a:r>
              <a:rPr lang="en-GB" altLang="en-US" sz="1200" dirty="0">
                <a:solidFill>
                  <a:schemeClr val="tx1">
                    <a:lumMod val="50000"/>
                    <a:lumOff val="50000"/>
                  </a:schemeClr>
                </a:solidFill>
                <a:latin typeface="Tw Cen MT"/>
                <a:ea typeface="Open Sans"/>
                <a:cs typeface="Tw Cen MT"/>
              </a:rPr>
              <a:t>Neil is author of the recently released book - Building the Agile Business Through Digital Transformation. </a:t>
            </a:r>
          </a:p>
        </p:txBody>
      </p:sp>
      <p:sp>
        <p:nvSpPr>
          <p:cNvPr id="21" name="TextBox 20"/>
          <p:cNvSpPr txBox="1"/>
          <p:nvPr/>
        </p:nvSpPr>
        <p:spPr>
          <a:xfrm>
            <a:off x="216903" y="748792"/>
            <a:ext cx="5138281" cy="451406"/>
          </a:xfrm>
          <a:prstGeom prst="rect">
            <a:avLst/>
          </a:prstGeom>
          <a:noFill/>
        </p:spPr>
        <p:txBody>
          <a:bodyPr wrap="square" rtlCol="0">
            <a:spAutoFit/>
          </a:bodyPr>
          <a:lstStyle/>
          <a:p>
            <a:pPr>
              <a:lnSpc>
                <a:spcPct val="80000"/>
              </a:lnSpc>
            </a:pPr>
            <a:r>
              <a:rPr lang="en-US" sz="2800" kern="0" dirty="0">
                <a:solidFill>
                  <a:schemeClr val="tx1">
                    <a:lumMod val="50000"/>
                    <a:lumOff val="50000"/>
                  </a:schemeClr>
                </a:solidFill>
                <a:latin typeface="Tw Cen MT"/>
                <a:cs typeface="Tw Cen MT"/>
              </a:rPr>
              <a:t>About Neil Perkin</a:t>
            </a:r>
          </a:p>
        </p:txBody>
      </p:sp>
      <p:sp>
        <p:nvSpPr>
          <p:cNvPr id="22" name="Text Placeholder 5"/>
          <p:cNvSpPr txBox="1">
            <a:spLocks/>
          </p:cNvSpPr>
          <p:nvPr/>
        </p:nvSpPr>
        <p:spPr>
          <a:xfrm>
            <a:off x="216903" y="311156"/>
            <a:ext cx="2331591" cy="294716"/>
          </a:xfrm>
          <a:prstGeom prst="rect">
            <a:avLst/>
          </a:prstGeom>
          <a:ln w="3175" cmpd="sng">
            <a:noFill/>
          </a:ln>
        </p:spPr>
        <p:txBody>
          <a:bodyPr>
            <a:noAutofit/>
          </a:bodyPr>
          <a:lstStyle>
            <a:lvl1pPr marL="342900" indent="-342900" algn="l" defTabSz="914400" rtl="0" eaLnBrk="1" latinLnBrk="0" hangingPunct="1">
              <a:spcBef>
                <a:spcPct val="20000"/>
              </a:spcBef>
              <a:buFont typeface="Arial" pitchFamily="34" charset="0"/>
              <a:buChar char="•"/>
              <a:defRPr sz="1600" kern="1200">
                <a:solidFill>
                  <a:schemeClr val="bg1">
                    <a:lumMod val="65000"/>
                  </a:schemeClr>
                </a:solidFill>
                <a:latin typeface="Calibri"/>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bg1">
                    <a:lumMod val="65000"/>
                  </a:schemeClr>
                </a:solidFill>
                <a:latin typeface="Calibri"/>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bg1">
                    <a:lumMod val="65000"/>
                  </a:schemeClr>
                </a:solidFill>
                <a:latin typeface="Calibri"/>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bg1">
                    <a:lumMod val="65000"/>
                  </a:schemeClr>
                </a:solidFill>
                <a:latin typeface="Calibri"/>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bg1">
                    <a:lumMod val="65000"/>
                  </a:schemeClr>
                </a:solidFill>
                <a:latin typeface="Calibri"/>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0"/>
              </a:spcBef>
              <a:buNone/>
            </a:pPr>
            <a:r>
              <a:rPr lang="en-GB" sz="1000" dirty="0">
                <a:latin typeface="Tw Cen MT"/>
                <a:ea typeface="Roboto Light"/>
                <a:cs typeface="Tw Cen MT"/>
              </a:rPr>
              <a:t>BIOGRAPHY</a:t>
            </a:r>
          </a:p>
        </p:txBody>
      </p:sp>
      <p:pic>
        <p:nvPicPr>
          <p:cNvPr id="14" name="Picture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258785" y="0"/>
            <a:ext cx="3872783" cy="4221823"/>
          </a:xfrm>
          <a:prstGeom prst="rect">
            <a:avLst/>
          </a:prstGeom>
        </p:spPr>
      </p:pic>
    </p:spTree>
    <p:extLst>
      <p:ext uri="{BB962C8B-B14F-4D97-AF65-F5344CB8AC3E}">
        <p14:creationId xmlns:p14="http://schemas.microsoft.com/office/powerpoint/2010/main" val="40871704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5" name="Group 44"/>
          <p:cNvGrpSpPr/>
          <p:nvPr/>
        </p:nvGrpSpPr>
        <p:grpSpPr>
          <a:xfrm>
            <a:off x="7931564" y="4362281"/>
            <a:ext cx="612001" cy="612000"/>
            <a:chOff x="1934743" y="357234"/>
            <a:chExt cx="1111854" cy="1111852"/>
          </a:xfrm>
        </p:grpSpPr>
        <p:sp>
          <p:nvSpPr>
            <p:cNvPr id="46" name="Oval 45"/>
            <p:cNvSpPr/>
            <p:nvPr userDrawn="1"/>
          </p:nvSpPr>
          <p:spPr>
            <a:xfrm>
              <a:off x="1934743" y="357234"/>
              <a:ext cx="1111854" cy="1111852"/>
            </a:xfrm>
            <a:prstGeom prst="ellipse">
              <a:avLst/>
            </a:prstGeom>
            <a:solidFill>
              <a:srgbClr val="FF004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0000"/>
                </a:solidFill>
              </a:endParaRPr>
            </a:p>
          </p:txBody>
        </p:sp>
        <p:pic>
          <p:nvPicPr>
            <p:cNvPr id="47" name="Picture 46"/>
            <p:cNvPicPr>
              <a:picLocks noChangeAspect="1"/>
            </p:cNvPicPr>
            <p:nvPr/>
          </p:nvPicPr>
          <p:blipFill>
            <a:blip r:embed="rId2"/>
            <a:stretch>
              <a:fillRect/>
            </a:stretch>
          </p:blipFill>
          <p:spPr>
            <a:xfrm>
              <a:off x="2018434" y="841160"/>
              <a:ext cx="944473" cy="144000"/>
            </a:xfrm>
            <a:prstGeom prst="rect">
              <a:avLst/>
            </a:prstGeom>
          </p:spPr>
        </p:pic>
      </p:grpSp>
      <p:sp>
        <p:nvSpPr>
          <p:cNvPr id="15" name="TextBox 14"/>
          <p:cNvSpPr txBox="1"/>
          <p:nvPr/>
        </p:nvSpPr>
        <p:spPr>
          <a:xfrm>
            <a:off x="216903" y="748792"/>
            <a:ext cx="5138281" cy="451406"/>
          </a:xfrm>
          <a:prstGeom prst="rect">
            <a:avLst/>
          </a:prstGeom>
          <a:noFill/>
        </p:spPr>
        <p:txBody>
          <a:bodyPr wrap="square" rtlCol="0">
            <a:spAutoFit/>
          </a:bodyPr>
          <a:lstStyle/>
          <a:p>
            <a:pPr>
              <a:lnSpc>
                <a:spcPct val="80000"/>
              </a:lnSpc>
            </a:pPr>
            <a:r>
              <a:rPr lang="en-US" sz="2800" kern="0" dirty="0">
                <a:solidFill>
                  <a:schemeClr val="tx1">
                    <a:lumMod val="50000"/>
                    <a:lumOff val="50000"/>
                  </a:schemeClr>
                </a:solidFill>
                <a:latin typeface="Tw Cen MT"/>
                <a:cs typeface="Tw Cen MT"/>
              </a:rPr>
              <a:t>Agenda</a:t>
            </a:r>
          </a:p>
        </p:txBody>
      </p:sp>
      <p:sp>
        <p:nvSpPr>
          <p:cNvPr id="16" name="Text Placeholder 5"/>
          <p:cNvSpPr txBox="1">
            <a:spLocks/>
          </p:cNvSpPr>
          <p:nvPr/>
        </p:nvSpPr>
        <p:spPr>
          <a:xfrm>
            <a:off x="216903" y="311156"/>
            <a:ext cx="2331591" cy="294716"/>
          </a:xfrm>
          <a:prstGeom prst="rect">
            <a:avLst/>
          </a:prstGeom>
          <a:ln w="3175" cmpd="sng">
            <a:noFill/>
          </a:ln>
        </p:spPr>
        <p:txBody>
          <a:bodyPr>
            <a:noAutofit/>
          </a:bodyPr>
          <a:lstStyle>
            <a:lvl1pPr marL="342900" indent="-342900" algn="l" defTabSz="914400" rtl="0" eaLnBrk="1" latinLnBrk="0" hangingPunct="1">
              <a:spcBef>
                <a:spcPct val="20000"/>
              </a:spcBef>
              <a:buFont typeface="Arial" pitchFamily="34" charset="0"/>
              <a:buChar char="•"/>
              <a:defRPr sz="1600" kern="1200">
                <a:solidFill>
                  <a:schemeClr val="bg1">
                    <a:lumMod val="65000"/>
                  </a:schemeClr>
                </a:solidFill>
                <a:latin typeface="Calibri"/>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bg1">
                    <a:lumMod val="65000"/>
                  </a:schemeClr>
                </a:solidFill>
                <a:latin typeface="Calibri"/>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bg1">
                    <a:lumMod val="65000"/>
                  </a:schemeClr>
                </a:solidFill>
                <a:latin typeface="Calibri"/>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bg1">
                    <a:lumMod val="65000"/>
                  </a:schemeClr>
                </a:solidFill>
                <a:latin typeface="Calibri"/>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bg1">
                    <a:lumMod val="65000"/>
                  </a:schemeClr>
                </a:solidFill>
                <a:latin typeface="Calibri"/>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0"/>
              </a:spcBef>
              <a:buNone/>
            </a:pPr>
            <a:r>
              <a:rPr lang="en-GB" sz="1000" dirty="0">
                <a:latin typeface="Tw Cen MT"/>
                <a:ea typeface="Roboto Light"/>
                <a:cs typeface="Tw Cen MT"/>
              </a:rPr>
              <a:t>INTRODUCTION</a:t>
            </a:r>
          </a:p>
        </p:txBody>
      </p:sp>
      <p:grpSp>
        <p:nvGrpSpPr>
          <p:cNvPr id="43" name="Group 42"/>
          <p:cNvGrpSpPr/>
          <p:nvPr/>
        </p:nvGrpSpPr>
        <p:grpSpPr>
          <a:xfrm>
            <a:off x="313150" y="4364451"/>
            <a:ext cx="612000" cy="612000"/>
            <a:chOff x="6880537" y="357234"/>
            <a:chExt cx="1111854" cy="1111852"/>
          </a:xfrm>
        </p:grpSpPr>
        <p:sp>
          <p:nvSpPr>
            <p:cNvPr id="44" name="Oval 43"/>
            <p:cNvSpPr/>
            <p:nvPr userDrawn="1"/>
          </p:nvSpPr>
          <p:spPr>
            <a:xfrm>
              <a:off x="6880537" y="357234"/>
              <a:ext cx="1111854" cy="1111852"/>
            </a:xfrm>
            <a:prstGeom prst="ellipse">
              <a:avLst/>
            </a:prstGeom>
            <a:solidFill>
              <a:srgbClr val="FF004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0000"/>
                </a:solidFill>
              </a:endParaRPr>
            </a:p>
          </p:txBody>
        </p:sp>
        <p:pic>
          <p:nvPicPr>
            <p:cNvPr id="48" name="Picture 47"/>
            <p:cNvPicPr>
              <a:picLocks noChangeAspect="1"/>
            </p:cNvPicPr>
            <p:nvPr userDrawn="1"/>
          </p:nvPicPr>
          <p:blipFill>
            <a:blip r:embed="rId3"/>
            <a:stretch>
              <a:fillRect/>
            </a:stretch>
          </p:blipFill>
          <p:spPr>
            <a:xfrm>
              <a:off x="7168766" y="692529"/>
              <a:ext cx="535397" cy="441262"/>
            </a:xfrm>
            <a:prstGeom prst="rect">
              <a:avLst/>
            </a:prstGeom>
          </p:spPr>
        </p:pic>
      </p:grpSp>
      <p:grpSp>
        <p:nvGrpSpPr>
          <p:cNvPr id="8" name="Group 7"/>
          <p:cNvGrpSpPr/>
          <p:nvPr/>
        </p:nvGrpSpPr>
        <p:grpSpPr>
          <a:xfrm>
            <a:off x="216903" y="1097340"/>
            <a:ext cx="4748382" cy="1713005"/>
            <a:chOff x="244248" y="1421041"/>
            <a:chExt cx="2937393" cy="1701422"/>
          </a:xfrm>
        </p:grpSpPr>
        <p:sp>
          <p:nvSpPr>
            <p:cNvPr id="19" name="Text Placeholder 5"/>
            <p:cNvSpPr txBox="1">
              <a:spLocks/>
            </p:cNvSpPr>
            <p:nvPr/>
          </p:nvSpPr>
          <p:spPr>
            <a:xfrm>
              <a:off x="244248" y="1421041"/>
              <a:ext cx="2937393" cy="275326"/>
            </a:xfrm>
            <a:prstGeom prst="rect">
              <a:avLst/>
            </a:prstGeom>
          </p:spPr>
          <p:txBody>
            <a:bodyPr numCol="1" spcCol="144000"/>
            <a:lstStyle>
              <a:lvl1pPr marL="342900" indent="-342900" algn="l" defTabSz="914400" rtl="0" eaLnBrk="1" latinLnBrk="0" hangingPunct="1">
                <a:spcBef>
                  <a:spcPct val="20000"/>
                </a:spcBef>
                <a:buFont typeface="Arial" pitchFamily="34" charset="0"/>
                <a:buChar char="•"/>
                <a:defRPr sz="2000" kern="1200">
                  <a:solidFill>
                    <a:schemeClr val="tx1">
                      <a:lumMod val="65000"/>
                      <a:lumOff val="35000"/>
                    </a:schemeClr>
                  </a:solidFill>
                  <a:latin typeface="Franklin Gothic Book" pitchFamily="34" charset="0"/>
                  <a:ea typeface="+mn-ea"/>
                  <a:cs typeface="+mn-cs"/>
                </a:defRPr>
              </a:lvl1pPr>
              <a:lvl2pPr marL="742950" indent="-285750" algn="l" defTabSz="914400" rtl="0" eaLnBrk="1" latinLnBrk="0" hangingPunct="1">
                <a:spcBef>
                  <a:spcPct val="20000"/>
                </a:spcBef>
                <a:buFont typeface="Arial" pitchFamily="34" charset="0"/>
                <a:buChar char="–"/>
                <a:defRPr sz="1800" kern="1200">
                  <a:solidFill>
                    <a:schemeClr val="tx1">
                      <a:lumMod val="65000"/>
                      <a:lumOff val="35000"/>
                    </a:schemeClr>
                  </a:solidFill>
                  <a:latin typeface="Franklin Gothic Book" pitchFamily="34" charset="0"/>
                  <a:ea typeface="+mn-ea"/>
                  <a:cs typeface="+mn-cs"/>
                </a:defRPr>
              </a:lvl2pPr>
              <a:lvl3pPr marL="1143000" indent="-228600" algn="l" defTabSz="914400" rtl="0" eaLnBrk="1" latinLnBrk="0" hangingPunct="1">
                <a:spcBef>
                  <a:spcPct val="20000"/>
                </a:spcBef>
                <a:buFont typeface="Arial" pitchFamily="34" charset="0"/>
                <a:buChar char="•"/>
                <a:defRPr sz="1600" kern="1200">
                  <a:solidFill>
                    <a:schemeClr val="tx1">
                      <a:lumMod val="65000"/>
                      <a:lumOff val="35000"/>
                    </a:schemeClr>
                  </a:solidFill>
                  <a:latin typeface="Franklin Gothic Book" pitchFamily="34" charset="0"/>
                  <a:ea typeface="+mn-ea"/>
                  <a:cs typeface="+mn-cs"/>
                </a:defRPr>
              </a:lvl3pPr>
              <a:lvl4pPr marL="1600200" indent="-228600" algn="l" defTabSz="914400" rtl="0" eaLnBrk="1" latinLnBrk="0" hangingPunct="1">
                <a:spcBef>
                  <a:spcPct val="20000"/>
                </a:spcBef>
                <a:buFont typeface="Arial" pitchFamily="34" charset="0"/>
                <a:buChar char="–"/>
                <a:defRPr sz="1400" kern="1200">
                  <a:solidFill>
                    <a:schemeClr val="tx1">
                      <a:lumMod val="65000"/>
                      <a:lumOff val="35000"/>
                    </a:schemeClr>
                  </a:solidFill>
                  <a:latin typeface="Franklin Gothic Book" pitchFamily="34" charset="0"/>
                  <a:ea typeface="+mn-ea"/>
                  <a:cs typeface="+mn-cs"/>
                </a:defRPr>
              </a:lvl4pPr>
              <a:lvl5pPr marL="2057400" indent="-228600" algn="l" defTabSz="914400" rtl="0" eaLnBrk="1" latinLnBrk="0" hangingPunct="1">
                <a:spcBef>
                  <a:spcPct val="20000"/>
                </a:spcBef>
                <a:buFont typeface="Arial" pitchFamily="34" charset="0"/>
                <a:buChar char="»"/>
                <a:defRPr sz="1400" kern="1200">
                  <a:solidFill>
                    <a:schemeClr val="tx1">
                      <a:lumMod val="65000"/>
                      <a:lumOff val="35000"/>
                    </a:schemeClr>
                  </a:solidFill>
                  <a:latin typeface="Franklin Gothic Book"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90000"/>
                </a:lnSpc>
                <a:spcBef>
                  <a:spcPts val="0"/>
                </a:spcBef>
                <a:buClr>
                  <a:srgbClr val="D9291C"/>
                </a:buClr>
                <a:buNone/>
                <a:defRPr/>
              </a:pPr>
              <a:endParaRPr lang="en-GB" sz="1200" b="1" dirty="0">
                <a:solidFill>
                  <a:schemeClr val="tx1">
                    <a:lumMod val="50000"/>
                    <a:lumOff val="50000"/>
                  </a:schemeClr>
                </a:solidFill>
                <a:latin typeface="Tw Cen MT"/>
                <a:cs typeface="Tw Cen MT"/>
              </a:endParaRPr>
            </a:p>
          </p:txBody>
        </p:sp>
        <p:sp>
          <p:nvSpPr>
            <p:cNvPr id="26" name="Text Placeholder 5"/>
            <p:cNvSpPr txBox="1">
              <a:spLocks/>
            </p:cNvSpPr>
            <p:nvPr/>
          </p:nvSpPr>
          <p:spPr>
            <a:xfrm>
              <a:off x="250541" y="1696368"/>
              <a:ext cx="2931100" cy="266443"/>
            </a:xfrm>
            <a:prstGeom prst="rect">
              <a:avLst/>
            </a:prstGeom>
            <a:solidFill>
              <a:schemeClr val="bg1">
                <a:lumMod val="95000"/>
              </a:schemeClr>
            </a:solidFill>
          </p:spPr>
          <p:txBody>
            <a:bodyPr numCol="1" spcCol="144000"/>
            <a:lstStyle>
              <a:lvl1pPr marL="342900" indent="-342900" algn="l" defTabSz="914400" rtl="0" eaLnBrk="1" latinLnBrk="0" hangingPunct="1">
                <a:spcBef>
                  <a:spcPct val="20000"/>
                </a:spcBef>
                <a:buFont typeface="Arial" pitchFamily="34" charset="0"/>
                <a:buChar char="•"/>
                <a:defRPr sz="2000" kern="1200">
                  <a:solidFill>
                    <a:schemeClr val="tx1">
                      <a:lumMod val="65000"/>
                      <a:lumOff val="35000"/>
                    </a:schemeClr>
                  </a:solidFill>
                  <a:latin typeface="Franklin Gothic Book" pitchFamily="34" charset="0"/>
                  <a:ea typeface="+mn-ea"/>
                  <a:cs typeface="+mn-cs"/>
                </a:defRPr>
              </a:lvl1pPr>
              <a:lvl2pPr marL="742950" indent="-285750" algn="l" defTabSz="914400" rtl="0" eaLnBrk="1" latinLnBrk="0" hangingPunct="1">
                <a:spcBef>
                  <a:spcPct val="20000"/>
                </a:spcBef>
                <a:buFont typeface="Arial" pitchFamily="34" charset="0"/>
                <a:buChar char="–"/>
                <a:defRPr sz="1800" kern="1200">
                  <a:solidFill>
                    <a:schemeClr val="tx1">
                      <a:lumMod val="65000"/>
                      <a:lumOff val="35000"/>
                    </a:schemeClr>
                  </a:solidFill>
                  <a:latin typeface="Franklin Gothic Book" pitchFamily="34" charset="0"/>
                  <a:ea typeface="+mn-ea"/>
                  <a:cs typeface="+mn-cs"/>
                </a:defRPr>
              </a:lvl2pPr>
              <a:lvl3pPr marL="1143000" indent="-228600" algn="l" defTabSz="914400" rtl="0" eaLnBrk="1" latinLnBrk="0" hangingPunct="1">
                <a:spcBef>
                  <a:spcPct val="20000"/>
                </a:spcBef>
                <a:buFont typeface="Arial" pitchFamily="34" charset="0"/>
                <a:buChar char="•"/>
                <a:defRPr sz="1600" kern="1200">
                  <a:solidFill>
                    <a:schemeClr val="tx1">
                      <a:lumMod val="65000"/>
                      <a:lumOff val="35000"/>
                    </a:schemeClr>
                  </a:solidFill>
                  <a:latin typeface="Franklin Gothic Book" pitchFamily="34" charset="0"/>
                  <a:ea typeface="+mn-ea"/>
                  <a:cs typeface="+mn-cs"/>
                </a:defRPr>
              </a:lvl3pPr>
              <a:lvl4pPr marL="1600200" indent="-228600" algn="l" defTabSz="914400" rtl="0" eaLnBrk="1" latinLnBrk="0" hangingPunct="1">
                <a:spcBef>
                  <a:spcPct val="20000"/>
                </a:spcBef>
                <a:buFont typeface="Arial" pitchFamily="34" charset="0"/>
                <a:buChar char="–"/>
                <a:defRPr sz="1400" kern="1200">
                  <a:solidFill>
                    <a:schemeClr val="tx1">
                      <a:lumMod val="65000"/>
                      <a:lumOff val="35000"/>
                    </a:schemeClr>
                  </a:solidFill>
                  <a:latin typeface="Franklin Gothic Book" pitchFamily="34" charset="0"/>
                  <a:ea typeface="+mn-ea"/>
                  <a:cs typeface="+mn-cs"/>
                </a:defRPr>
              </a:lvl4pPr>
              <a:lvl5pPr marL="2057400" indent="-228600" algn="l" defTabSz="914400" rtl="0" eaLnBrk="1" latinLnBrk="0" hangingPunct="1">
                <a:spcBef>
                  <a:spcPct val="20000"/>
                </a:spcBef>
                <a:buFont typeface="Arial" pitchFamily="34" charset="0"/>
                <a:buChar char="»"/>
                <a:defRPr sz="1400" kern="1200">
                  <a:solidFill>
                    <a:schemeClr val="tx1">
                      <a:lumMod val="65000"/>
                      <a:lumOff val="35000"/>
                    </a:schemeClr>
                  </a:solidFill>
                  <a:latin typeface="Franklin Gothic Book"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90000"/>
                </a:lnSpc>
                <a:spcBef>
                  <a:spcPts val="0"/>
                </a:spcBef>
                <a:buClr>
                  <a:srgbClr val="D9291C"/>
                </a:buClr>
                <a:buNone/>
                <a:defRPr/>
              </a:pPr>
              <a:r>
                <a:rPr lang="en-GB" sz="1600" dirty="0">
                  <a:solidFill>
                    <a:srgbClr val="FF0040"/>
                  </a:solidFill>
                  <a:latin typeface="Tw Cen MT"/>
                  <a:cs typeface="Tw Cen MT"/>
                </a:rPr>
                <a:t>THE NEW CONTEXT FOR HR</a:t>
              </a:r>
            </a:p>
            <a:p>
              <a:pPr marL="0" indent="0">
                <a:lnSpc>
                  <a:spcPct val="90000"/>
                </a:lnSpc>
                <a:spcBef>
                  <a:spcPts val="0"/>
                </a:spcBef>
                <a:buClr>
                  <a:srgbClr val="D9291C"/>
                </a:buClr>
                <a:buNone/>
                <a:defRPr/>
              </a:pPr>
              <a:endParaRPr lang="en-GB" sz="1100" dirty="0">
                <a:solidFill>
                  <a:schemeClr val="bg1">
                    <a:lumMod val="65000"/>
                  </a:schemeClr>
                </a:solidFill>
                <a:latin typeface="Tw Cen MT"/>
                <a:cs typeface="Tw Cen MT"/>
              </a:endParaRPr>
            </a:p>
          </p:txBody>
        </p:sp>
        <p:sp>
          <p:nvSpPr>
            <p:cNvPr id="68" name="Text Placeholder 5"/>
            <p:cNvSpPr txBox="1">
              <a:spLocks/>
            </p:cNvSpPr>
            <p:nvPr/>
          </p:nvSpPr>
          <p:spPr>
            <a:xfrm>
              <a:off x="250541" y="1986281"/>
              <a:ext cx="2931100" cy="266443"/>
            </a:xfrm>
            <a:prstGeom prst="rect">
              <a:avLst/>
            </a:prstGeom>
            <a:solidFill>
              <a:schemeClr val="bg1">
                <a:lumMod val="95000"/>
              </a:schemeClr>
            </a:solidFill>
          </p:spPr>
          <p:txBody>
            <a:bodyPr numCol="1" spcCol="144000"/>
            <a:lstStyle>
              <a:lvl1pPr marL="342900" indent="-342900" algn="l" defTabSz="914400" rtl="0" eaLnBrk="1" latinLnBrk="0" hangingPunct="1">
                <a:spcBef>
                  <a:spcPct val="20000"/>
                </a:spcBef>
                <a:buFont typeface="Arial" pitchFamily="34" charset="0"/>
                <a:buChar char="•"/>
                <a:defRPr sz="2000" kern="1200">
                  <a:solidFill>
                    <a:schemeClr val="tx1">
                      <a:lumMod val="65000"/>
                      <a:lumOff val="35000"/>
                    </a:schemeClr>
                  </a:solidFill>
                  <a:latin typeface="Franklin Gothic Book" pitchFamily="34" charset="0"/>
                  <a:ea typeface="+mn-ea"/>
                  <a:cs typeface="+mn-cs"/>
                </a:defRPr>
              </a:lvl1pPr>
              <a:lvl2pPr marL="742950" indent="-285750" algn="l" defTabSz="914400" rtl="0" eaLnBrk="1" latinLnBrk="0" hangingPunct="1">
                <a:spcBef>
                  <a:spcPct val="20000"/>
                </a:spcBef>
                <a:buFont typeface="Arial" pitchFamily="34" charset="0"/>
                <a:buChar char="–"/>
                <a:defRPr sz="1800" kern="1200">
                  <a:solidFill>
                    <a:schemeClr val="tx1">
                      <a:lumMod val="65000"/>
                      <a:lumOff val="35000"/>
                    </a:schemeClr>
                  </a:solidFill>
                  <a:latin typeface="Franklin Gothic Book" pitchFamily="34" charset="0"/>
                  <a:ea typeface="+mn-ea"/>
                  <a:cs typeface="+mn-cs"/>
                </a:defRPr>
              </a:lvl2pPr>
              <a:lvl3pPr marL="1143000" indent="-228600" algn="l" defTabSz="914400" rtl="0" eaLnBrk="1" latinLnBrk="0" hangingPunct="1">
                <a:spcBef>
                  <a:spcPct val="20000"/>
                </a:spcBef>
                <a:buFont typeface="Arial" pitchFamily="34" charset="0"/>
                <a:buChar char="•"/>
                <a:defRPr sz="1600" kern="1200">
                  <a:solidFill>
                    <a:schemeClr val="tx1">
                      <a:lumMod val="65000"/>
                      <a:lumOff val="35000"/>
                    </a:schemeClr>
                  </a:solidFill>
                  <a:latin typeface="Franklin Gothic Book" pitchFamily="34" charset="0"/>
                  <a:ea typeface="+mn-ea"/>
                  <a:cs typeface="+mn-cs"/>
                </a:defRPr>
              </a:lvl3pPr>
              <a:lvl4pPr marL="1600200" indent="-228600" algn="l" defTabSz="914400" rtl="0" eaLnBrk="1" latinLnBrk="0" hangingPunct="1">
                <a:spcBef>
                  <a:spcPct val="20000"/>
                </a:spcBef>
                <a:buFont typeface="Arial" pitchFamily="34" charset="0"/>
                <a:buChar char="–"/>
                <a:defRPr sz="1400" kern="1200">
                  <a:solidFill>
                    <a:schemeClr val="tx1">
                      <a:lumMod val="65000"/>
                      <a:lumOff val="35000"/>
                    </a:schemeClr>
                  </a:solidFill>
                  <a:latin typeface="Franklin Gothic Book" pitchFamily="34" charset="0"/>
                  <a:ea typeface="+mn-ea"/>
                  <a:cs typeface="+mn-cs"/>
                </a:defRPr>
              </a:lvl4pPr>
              <a:lvl5pPr marL="2057400" indent="-228600" algn="l" defTabSz="914400" rtl="0" eaLnBrk="1" latinLnBrk="0" hangingPunct="1">
                <a:spcBef>
                  <a:spcPct val="20000"/>
                </a:spcBef>
                <a:buFont typeface="Arial" pitchFamily="34" charset="0"/>
                <a:buChar char="»"/>
                <a:defRPr sz="1400" kern="1200">
                  <a:solidFill>
                    <a:schemeClr val="tx1">
                      <a:lumMod val="65000"/>
                      <a:lumOff val="35000"/>
                    </a:schemeClr>
                  </a:solidFill>
                  <a:latin typeface="Franklin Gothic Book"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90000"/>
                </a:lnSpc>
                <a:spcBef>
                  <a:spcPts val="0"/>
                </a:spcBef>
                <a:buClr>
                  <a:srgbClr val="D9291C"/>
                </a:buClr>
                <a:buNone/>
                <a:defRPr/>
              </a:pPr>
              <a:r>
                <a:rPr lang="en-GB" sz="1600" dirty="0">
                  <a:solidFill>
                    <a:srgbClr val="FF0040"/>
                  </a:solidFill>
                  <a:latin typeface="Tw Cen MT"/>
                  <a:cs typeface="Tw Cen MT"/>
                </a:rPr>
                <a:t>HR AND DIGITAL TRANSFORMATION</a:t>
              </a:r>
            </a:p>
            <a:p>
              <a:pPr marL="0" indent="0">
                <a:lnSpc>
                  <a:spcPct val="90000"/>
                </a:lnSpc>
                <a:spcBef>
                  <a:spcPts val="0"/>
                </a:spcBef>
                <a:buClr>
                  <a:srgbClr val="D9291C"/>
                </a:buClr>
                <a:buNone/>
                <a:defRPr/>
              </a:pPr>
              <a:endParaRPr lang="en-GB" sz="1100" dirty="0">
                <a:solidFill>
                  <a:schemeClr val="bg1">
                    <a:lumMod val="65000"/>
                  </a:schemeClr>
                </a:solidFill>
                <a:latin typeface="Tw Cen MT"/>
                <a:cs typeface="Tw Cen MT"/>
              </a:endParaRPr>
            </a:p>
          </p:txBody>
        </p:sp>
        <p:sp>
          <p:nvSpPr>
            <p:cNvPr id="89" name="Text Placeholder 5"/>
            <p:cNvSpPr txBox="1">
              <a:spLocks/>
            </p:cNvSpPr>
            <p:nvPr/>
          </p:nvSpPr>
          <p:spPr>
            <a:xfrm>
              <a:off x="250541" y="2276194"/>
              <a:ext cx="2931100" cy="266443"/>
            </a:xfrm>
            <a:prstGeom prst="rect">
              <a:avLst/>
            </a:prstGeom>
            <a:solidFill>
              <a:schemeClr val="bg1">
                <a:lumMod val="95000"/>
              </a:schemeClr>
            </a:solidFill>
          </p:spPr>
          <p:txBody>
            <a:bodyPr numCol="1" spcCol="144000"/>
            <a:lstStyle>
              <a:lvl1pPr marL="342900" indent="-342900" algn="l" defTabSz="914400" rtl="0" eaLnBrk="1" latinLnBrk="0" hangingPunct="1">
                <a:spcBef>
                  <a:spcPct val="20000"/>
                </a:spcBef>
                <a:buFont typeface="Arial" pitchFamily="34" charset="0"/>
                <a:buChar char="•"/>
                <a:defRPr sz="2000" kern="1200">
                  <a:solidFill>
                    <a:schemeClr val="tx1">
                      <a:lumMod val="65000"/>
                      <a:lumOff val="35000"/>
                    </a:schemeClr>
                  </a:solidFill>
                  <a:latin typeface="Franklin Gothic Book" pitchFamily="34" charset="0"/>
                  <a:ea typeface="+mn-ea"/>
                  <a:cs typeface="+mn-cs"/>
                </a:defRPr>
              </a:lvl1pPr>
              <a:lvl2pPr marL="742950" indent="-285750" algn="l" defTabSz="914400" rtl="0" eaLnBrk="1" latinLnBrk="0" hangingPunct="1">
                <a:spcBef>
                  <a:spcPct val="20000"/>
                </a:spcBef>
                <a:buFont typeface="Arial" pitchFamily="34" charset="0"/>
                <a:buChar char="–"/>
                <a:defRPr sz="1800" kern="1200">
                  <a:solidFill>
                    <a:schemeClr val="tx1">
                      <a:lumMod val="65000"/>
                      <a:lumOff val="35000"/>
                    </a:schemeClr>
                  </a:solidFill>
                  <a:latin typeface="Franklin Gothic Book" pitchFamily="34" charset="0"/>
                  <a:ea typeface="+mn-ea"/>
                  <a:cs typeface="+mn-cs"/>
                </a:defRPr>
              </a:lvl2pPr>
              <a:lvl3pPr marL="1143000" indent="-228600" algn="l" defTabSz="914400" rtl="0" eaLnBrk="1" latinLnBrk="0" hangingPunct="1">
                <a:spcBef>
                  <a:spcPct val="20000"/>
                </a:spcBef>
                <a:buFont typeface="Arial" pitchFamily="34" charset="0"/>
                <a:buChar char="•"/>
                <a:defRPr sz="1600" kern="1200">
                  <a:solidFill>
                    <a:schemeClr val="tx1">
                      <a:lumMod val="65000"/>
                      <a:lumOff val="35000"/>
                    </a:schemeClr>
                  </a:solidFill>
                  <a:latin typeface="Franklin Gothic Book" pitchFamily="34" charset="0"/>
                  <a:ea typeface="+mn-ea"/>
                  <a:cs typeface="+mn-cs"/>
                </a:defRPr>
              </a:lvl3pPr>
              <a:lvl4pPr marL="1600200" indent="-228600" algn="l" defTabSz="914400" rtl="0" eaLnBrk="1" latinLnBrk="0" hangingPunct="1">
                <a:spcBef>
                  <a:spcPct val="20000"/>
                </a:spcBef>
                <a:buFont typeface="Arial" pitchFamily="34" charset="0"/>
                <a:buChar char="–"/>
                <a:defRPr sz="1400" kern="1200">
                  <a:solidFill>
                    <a:schemeClr val="tx1">
                      <a:lumMod val="65000"/>
                      <a:lumOff val="35000"/>
                    </a:schemeClr>
                  </a:solidFill>
                  <a:latin typeface="Franklin Gothic Book" pitchFamily="34" charset="0"/>
                  <a:ea typeface="+mn-ea"/>
                  <a:cs typeface="+mn-cs"/>
                </a:defRPr>
              </a:lvl4pPr>
              <a:lvl5pPr marL="2057400" indent="-228600" algn="l" defTabSz="914400" rtl="0" eaLnBrk="1" latinLnBrk="0" hangingPunct="1">
                <a:spcBef>
                  <a:spcPct val="20000"/>
                </a:spcBef>
                <a:buFont typeface="Arial" pitchFamily="34" charset="0"/>
                <a:buChar char="»"/>
                <a:defRPr sz="1400" kern="1200">
                  <a:solidFill>
                    <a:schemeClr val="tx1">
                      <a:lumMod val="65000"/>
                      <a:lumOff val="35000"/>
                    </a:schemeClr>
                  </a:solidFill>
                  <a:latin typeface="Franklin Gothic Book"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90000"/>
                </a:lnSpc>
                <a:spcBef>
                  <a:spcPts val="0"/>
                </a:spcBef>
                <a:buClr>
                  <a:srgbClr val="D9291C"/>
                </a:buClr>
                <a:buNone/>
                <a:defRPr/>
              </a:pPr>
              <a:r>
                <a:rPr lang="en-GB" sz="1600" dirty="0">
                  <a:solidFill>
                    <a:srgbClr val="FF0040"/>
                  </a:solidFill>
                  <a:latin typeface="Tw Cen MT"/>
                  <a:cs typeface="Tw Cen MT"/>
                </a:rPr>
                <a:t>SHIFTING HR PRACTICE</a:t>
              </a:r>
            </a:p>
            <a:p>
              <a:pPr marL="0" indent="0">
                <a:lnSpc>
                  <a:spcPct val="90000"/>
                </a:lnSpc>
                <a:spcBef>
                  <a:spcPts val="0"/>
                </a:spcBef>
                <a:buClr>
                  <a:srgbClr val="D9291C"/>
                </a:buClr>
                <a:buNone/>
                <a:defRPr/>
              </a:pPr>
              <a:endParaRPr lang="en-GB" sz="1100" dirty="0">
                <a:solidFill>
                  <a:schemeClr val="bg1">
                    <a:lumMod val="65000"/>
                  </a:schemeClr>
                </a:solidFill>
                <a:latin typeface="Tw Cen MT"/>
                <a:cs typeface="Tw Cen MT"/>
              </a:endParaRPr>
            </a:p>
          </p:txBody>
        </p:sp>
        <p:sp>
          <p:nvSpPr>
            <p:cNvPr id="92" name="Text Placeholder 5"/>
            <p:cNvSpPr txBox="1">
              <a:spLocks/>
            </p:cNvSpPr>
            <p:nvPr/>
          </p:nvSpPr>
          <p:spPr>
            <a:xfrm>
              <a:off x="250541" y="2566107"/>
              <a:ext cx="2931100" cy="266443"/>
            </a:xfrm>
            <a:prstGeom prst="rect">
              <a:avLst/>
            </a:prstGeom>
            <a:solidFill>
              <a:schemeClr val="bg1">
                <a:lumMod val="95000"/>
              </a:schemeClr>
            </a:solidFill>
          </p:spPr>
          <p:txBody>
            <a:bodyPr numCol="1" spcCol="144000"/>
            <a:lstStyle>
              <a:lvl1pPr marL="342900" indent="-342900" algn="l" defTabSz="914400" rtl="0" eaLnBrk="1" latinLnBrk="0" hangingPunct="1">
                <a:spcBef>
                  <a:spcPct val="20000"/>
                </a:spcBef>
                <a:buFont typeface="Arial" pitchFamily="34" charset="0"/>
                <a:buChar char="•"/>
                <a:defRPr sz="2000" kern="1200">
                  <a:solidFill>
                    <a:schemeClr val="tx1">
                      <a:lumMod val="65000"/>
                      <a:lumOff val="35000"/>
                    </a:schemeClr>
                  </a:solidFill>
                  <a:latin typeface="Franklin Gothic Book" pitchFamily="34" charset="0"/>
                  <a:ea typeface="+mn-ea"/>
                  <a:cs typeface="+mn-cs"/>
                </a:defRPr>
              </a:lvl1pPr>
              <a:lvl2pPr marL="742950" indent="-285750" algn="l" defTabSz="914400" rtl="0" eaLnBrk="1" latinLnBrk="0" hangingPunct="1">
                <a:spcBef>
                  <a:spcPct val="20000"/>
                </a:spcBef>
                <a:buFont typeface="Arial" pitchFamily="34" charset="0"/>
                <a:buChar char="–"/>
                <a:defRPr sz="1800" kern="1200">
                  <a:solidFill>
                    <a:schemeClr val="tx1">
                      <a:lumMod val="65000"/>
                      <a:lumOff val="35000"/>
                    </a:schemeClr>
                  </a:solidFill>
                  <a:latin typeface="Franklin Gothic Book" pitchFamily="34" charset="0"/>
                  <a:ea typeface="+mn-ea"/>
                  <a:cs typeface="+mn-cs"/>
                </a:defRPr>
              </a:lvl2pPr>
              <a:lvl3pPr marL="1143000" indent="-228600" algn="l" defTabSz="914400" rtl="0" eaLnBrk="1" latinLnBrk="0" hangingPunct="1">
                <a:spcBef>
                  <a:spcPct val="20000"/>
                </a:spcBef>
                <a:buFont typeface="Arial" pitchFamily="34" charset="0"/>
                <a:buChar char="•"/>
                <a:defRPr sz="1600" kern="1200">
                  <a:solidFill>
                    <a:schemeClr val="tx1">
                      <a:lumMod val="65000"/>
                      <a:lumOff val="35000"/>
                    </a:schemeClr>
                  </a:solidFill>
                  <a:latin typeface="Franklin Gothic Book" pitchFamily="34" charset="0"/>
                  <a:ea typeface="+mn-ea"/>
                  <a:cs typeface="+mn-cs"/>
                </a:defRPr>
              </a:lvl3pPr>
              <a:lvl4pPr marL="1600200" indent="-228600" algn="l" defTabSz="914400" rtl="0" eaLnBrk="1" latinLnBrk="0" hangingPunct="1">
                <a:spcBef>
                  <a:spcPct val="20000"/>
                </a:spcBef>
                <a:buFont typeface="Arial" pitchFamily="34" charset="0"/>
                <a:buChar char="–"/>
                <a:defRPr sz="1400" kern="1200">
                  <a:solidFill>
                    <a:schemeClr val="tx1">
                      <a:lumMod val="65000"/>
                      <a:lumOff val="35000"/>
                    </a:schemeClr>
                  </a:solidFill>
                  <a:latin typeface="Franklin Gothic Book" pitchFamily="34" charset="0"/>
                  <a:ea typeface="+mn-ea"/>
                  <a:cs typeface="+mn-cs"/>
                </a:defRPr>
              </a:lvl4pPr>
              <a:lvl5pPr marL="2057400" indent="-228600" algn="l" defTabSz="914400" rtl="0" eaLnBrk="1" latinLnBrk="0" hangingPunct="1">
                <a:spcBef>
                  <a:spcPct val="20000"/>
                </a:spcBef>
                <a:buFont typeface="Arial" pitchFamily="34" charset="0"/>
                <a:buChar char="»"/>
                <a:defRPr sz="1400" kern="1200">
                  <a:solidFill>
                    <a:schemeClr val="tx1">
                      <a:lumMod val="65000"/>
                      <a:lumOff val="35000"/>
                    </a:schemeClr>
                  </a:solidFill>
                  <a:latin typeface="Franklin Gothic Book"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90000"/>
                </a:lnSpc>
                <a:spcBef>
                  <a:spcPts val="0"/>
                </a:spcBef>
                <a:buClr>
                  <a:srgbClr val="D9291C"/>
                </a:buClr>
                <a:buNone/>
                <a:defRPr/>
              </a:pPr>
              <a:r>
                <a:rPr lang="en-GB" sz="1600" dirty="0">
                  <a:solidFill>
                    <a:srgbClr val="FF0040"/>
                  </a:solidFill>
                  <a:latin typeface="Tw Cen MT"/>
                  <a:cs typeface="Tw Cen MT"/>
                </a:rPr>
                <a:t>HR AND DIGITAL LEADERSHIP</a:t>
              </a:r>
            </a:p>
            <a:p>
              <a:pPr marL="0" indent="0">
                <a:lnSpc>
                  <a:spcPct val="90000"/>
                </a:lnSpc>
                <a:spcBef>
                  <a:spcPts val="0"/>
                </a:spcBef>
                <a:buClr>
                  <a:srgbClr val="D9291C"/>
                </a:buClr>
                <a:buNone/>
                <a:defRPr/>
              </a:pPr>
              <a:endParaRPr lang="en-GB" sz="1100" dirty="0">
                <a:solidFill>
                  <a:schemeClr val="bg1">
                    <a:lumMod val="65000"/>
                  </a:schemeClr>
                </a:solidFill>
                <a:latin typeface="Tw Cen MT"/>
                <a:cs typeface="Tw Cen MT"/>
              </a:endParaRPr>
            </a:p>
          </p:txBody>
        </p:sp>
        <p:sp>
          <p:nvSpPr>
            <p:cNvPr id="95" name="Text Placeholder 5"/>
            <p:cNvSpPr txBox="1">
              <a:spLocks/>
            </p:cNvSpPr>
            <p:nvPr/>
          </p:nvSpPr>
          <p:spPr>
            <a:xfrm>
              <a:off x="250541" y="2856020"/>
              <a:ext cx="2931100" cy="266443"/>
            </a:xfrm>
            <a:prstGeom prst="rect">
              <a:avLst/>
            </a:prstGeom>
            <a:solidFill>
              <a:schemeClr val="bg1">
                <a:lumMod val="95000"/>
              </a:schemeClr>
            </a:solidFill>
          </p:spPr>
          <p:txBody>
            <a:bodyPr numCol="1" spcCol="144000"/>
            <a:lstStyle>
              <a:lvl1pPr marL="342900" indent="-342900" algn="l" defTabSz="914400" rtl="0" eaLnBrk="1" latinLnBrk="0" hangingPunct="1">
                <a:spcBef>
                  <a:spcPct val="20000"/>
                </a:spcBef>
                <a:buFont typeface="Arial" pitchFamily="34" charset="0"/>
                <a:buChar char="•"/>
                <a:defRPr sz="2000" kern="1200">
                  <a:solidFill>
                    <a:schemeClr val="tx1">
                      <a:lumMod val="65000"/>
                      <a:lumOff val="35000"/>
                    </a:schemeClr>
                  </a:solidFill>
                  <a:latin typeface="Franklin Gothic Book" pitchFamily="34" charset="0"/>
                  <a:ea typeface="+mn-ea"/>
                  <a:cs typeface="+mn-cs"/>
                </a:defRPr>
              </a:lvl1pPr>
              <a:lvl2pPr marL="742950" indent="-285750" algn="l" defTabSz="914400" rtl="0" eaLnBrk="1" latinLnBrk="0" hangingPunct="1">
                <a:spcBef>
                  <a:spcPct val="20000"/>
                </a:spcBef>
                <a:buFont typeface="Arial" pitchFamily="34" charset="0"/>
                <a:buChar char="–"/>
                <a:defRPr sz="1800" kern="1200">
                  <a:solidFill>
                    <a:schemeClr val="tx1">
                      <a:lumMod val="65000"/>
                      <a:lumOff val="35000"/>
                    </a:schemeClr>
                  </a:solidFill>
                  <a:latin typeface="Franklin Gothic Book" pitchFamily="34" charset="0"/>
                  <a:ea typeface="+mn-ea"/>
                  <a:cs typeface="+mn-cs"/>
                </a:defRPr>
              </a:lvl2pPr>
              <a:lvl3pPr marL="1143000" indent="-228600" algn="l" defTabSz="914400" rtl="0" eaLnBrk="1" latinLnBrk="0" hangingPunct="1">
                <a:spcBef>
                  <a:spcPct val="20000"/>
                </a:spcBef>
                <a:buFont typeface="Arial" pitchFamily="34" charset="0"/>
                <a:buChar char="•"/>
                <a:defRPr sz="1600" kern="1200">
                  <a:solidFill>
                    <a:schemeClr val="tx1">
                      <a:lumMod val="65000"/>
                      <a:lumOff val="35000"/>
                    </a:schemeClr>
                  </a:solidFill>
                  <a:latin typeface="Franklin Gothic Book" pitchFamily="34" charset="0"/>
                  <a:ea typeface="+mn-ea"/>
                  <a:cs typeface="+mn-cs"/>
                </a:defRPr>
              </a:lvl3pPr>
              <a:lvl4pPr marL="1600200" indent="-228600" algn="l" defTabSz="914400" rtl="0" eaLnBrk="1" latinLnBrk="0" hangingPunct="1">
                <a:spcBef>
                  <a:spcPct val="20000"/>
                </a:spcBef>
                <a:buFont typeface="Arial" pitchFamily="34" charset="0"/>
                <a:buChar char="–"/>
                <a:defRPr sz="1400" kern="1200">
                  <a:solidFill>
                    <a:schemeClr val="tx1">
                      <a:lumMod val="65000"/>
                      <a:lumOff val="35000"/>
                    </a:schemeClr>
                  </a:solidFill>
                  <a:latin typeface="Franklin Gothic Book" pitchFamily="34" charset="0"/>
                  <a:ea typeface="+mn-ea"/>
                  <a:cs typeface="+mn-cs"/>
                </a:defRPr>
              </a:lvl4pPr>
              <a:lvl5pPr marL="2057400" indent="-228600" algn="l" defTabSz="914400" rtl="0" eaLnBrk="1" latinLnBrk="0" hangingPunct="1">
                <a:spcBef>
                  <a:spcPct val="20000"/>
                </a:spcBef>
                <a:buFont typeface="Arial" pitchFamily="34" charset="0"/>
                <a:buChar char="»"/>
                <a:defRPr sz="1400" kern="1200">
                  <a:solidFill>
                    <a:schemeClr val="tx1">
                      <a:lumMod val="65000"/>
                      <a:lumOff val="35000"/>
                    </a:schemeClr>
                  </a:solidFill>
                  <a:latin typeface="Franklin Gothic Book"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90000"/>
                </a:lnSpc>
                <a:spcBef>
                  <a:spcPts val="0"/>
                </a:spcBef>
                <a:buClr>
                  <a:srgbClr val="D9291C"/>
                </a:buClr>
                <a:buNone/>
                <a:defRPr/>
              </a:pPr>
              <a:r>
                <a:rPr lang="en-GB" sz="1600" dirty="0">
                  <a:solidFill>
                    <a:srgbClr val="FF0040"/>
                  </a:solidFill>
                  <a:latin typeface="Tw Cen MT"/>
                  <a:cs typeface="Tw Cen MT"/>
                </a:rPr>
                <a:t>QUESTIONS</a:t>
              </a:r>
            </a:p>
            <a:p>
              <a:pPr marL="0" indent="0">
                <a:lnSpc>
                  <a:spcPct val="90000"/>
                </a:lnSpc>
                <a:spcBef>
                  <a:spcPts val="0"/>
                </a:spcBef>
                <a:buClr>
                  <a:srgbClr val="D9291C"/>
                </a:buClr>
                <a:buNone/>
                <a:defRPr/>
              </a:pPr>
              <a:endParaRPr lang="en-GB" sz="1100" dirty="0">
                <a:solidFill>
                  <a:schemeClr val="bg1">
                    <a:lumMod val="65000"/>
                  </a:schemeClr>
                </a:solidFill>
                <a:latin typeface="Tw Cen MT"/>
                <a:cs typeface="Tw Cen MT"/>
              </a:endParaRPr>
            </a:p>
          </p:txBody>
        </p:sp>
      </p:grpSp>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05944" y="969121"/>
            <a:ext cx="1848245" cy="2562159"/>
          </a:xfrm>
          <a:prstGeom prst="rect">
            <a:avLst/>
          </a:prstGeom>
          <a:ln>
            <a:solidFill>
              <a:schemeClr val="accent1"/>
            </a:solidFill>
          </a:ln>
        </p:spPr>
      </p:pic>
    </p:spTree>
    <p:extLst>
      <p:ext uri="{BB962C8B-B14F-4D97-AF65-F5344CB8AC3E}">
        <p14:creationId xmlns:p14="http://schemas.microsoft.com/office/powerpoint/2010/main" val="16629164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0"/>
            <a:ext cx="9144000" cy="5143500"/>
          </a:xfrm>
          <a:prstGeom prst="rect">
            <a:avLst/>
          </a:prstGeom>
          <a:solidFill>
            <a:srgbClr val="FF004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pic>
        <p:nvPicPr>
          <p:cNvPr id="5" name="Picture 4" descr="Econsultancy_Primary_Tag_WO_RGB.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21613" y="3096642"/>
            <a:ext cx="2915816" cy="1922516"/>
          </a:xfrm>
          <a:prstGeom prst="rect">
            <a:avLst/>
          </a:prstGeom>
        </p:spPr>
      </p:pic>
      <p:sp>
        <p:nvSpPr>
          <p:cNvPr id="18" name="TextBox 17"/>
          <p:cNvSpPr txBox="1"/>
          <p:nvPr/>
        </p:nvSpPr>
        <p:spPr>
          <a:xfrm>
            <a:off x="1395959" y="1116127"/>
            <a:ext cx="5780345" cy="2067233"/>
          </a:xfrm>
          <a:prstGeom prst="rect">
            <a:avLst/>
          </a:prstGeom>
          <a:noFill/>
        </p:spPr>
        <p:txBody>
          <a:bodyPr wrap="square" rtlCol="0">
            <a:spAutoFit/>
          </a:bodyPr>
          <a:lstStyle/>
          <a:p>
            <a:pPr>
              <a:lnSpc>
                <a:spcPct val="70000"/>
              </a:lnSpc>
            </a:pPr>
            <a:endParaRPr lang="en-US" sz="6000" spc="-150" dirty="0">
              <a:solidFill>
                <a:schemeClr val="bg1"/>
              </a:solidFill>
              <a:latin typeface="Tw Cen MT"/>
              <a:cs typeface="Tw Cen MT"/>
            </a:endParaRPr>
          </a:p>
          <a:p>
            <a:pPr>
              <a:lnSpc>
                <a:spcPct val="70000"/>
              </a:lnSpc>
            </a:pPr>
            <a:r>
              <a:rPr lang="en-US" sz="6000" spc="-150" dirty="0">
                <a:solidFill>
                  <a:schemeClr val="bg1"/>
                </a:solidFill>
                <a:latin typeface="Tw Cen MT"/>
                <a:cs typeface="Tw Cen MT"/>
              </a:rPr>
              <a:t>The New Context for HR</a:t>
            </a:r>
          </a:p>
        </p:txBody>
      </p:sp>
    </p:spTree>
    <p:extLst>
      <p:ext uri="{BB962C8B-B14F-4D97-AF65-F5344CB8AC3E}">
        <p14:creationId xmlns:p14="http://schemas.microsoft.com/office/powerpoint/2010/main" val="305784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52476" y="458514"/>
            <a:ext cx="5957442" cy="3326131"/>
          </a:xfrm>
          <a:prstGeom prst="rect">
            <a:avLst/>
          </a:prstGeom>
        </p:spPr>
      </p:pic>
      <p:cxnSp>
        <p:nvCxnSpPr>
          <p:cNvPr id="3" name="Straight Connector 2"/>
          <p:cNvCxnSpPr/>
          <p:nvPr/>
        </p:nvCxnSpPr>
        <p:spPr>
          <a:xfrm>
            <a:off x="2906932" y="0"/>
            <a:ext cx="0" cy="3890097"/>
          </a:xfrm>
          <a:prstGeom prst="line">
            <a:avLst/>
          </a:prstGeom>
          <a:ln w="3175" cmpd="sng">
            <a:solidFill>
              <a:srgbClr val="BFBFBF"/>
            </a:solidFill>
          </a:ln>
          <a:effectLst/>
        </p:spPr>
        <p:style>
          <a:lnRef idx="2">
            <a:schemeClr val="accent1"/>
          </a:lnRef>
          <a:fillRef idx="0">
            <a:schemeClr val="accent1"/>
          </a:fillRef>
          <a:effectRef idx="1">
            <a:schemeClr val="accent1"/>
          </a:effectRef>
          <a:fontRef idx="minor">
            <a:schemeClr val="tx1"/>
          </a:fontRef>
        </p:style>
      </p:cxnSp>
      <p:sp>
        <p:nvSpPr>
          <p:cNvPr id="4" name="TextBox 3"/>
          <p:cNvSpPr txBox="1"/>
          <p:nvPr/>
        </p:nvSpPr>
        <p:spPr>
          <a:xfrm>
            <a:off x="216903" y="748792"/>
            <a:ext cx="2690030" cy="781752"/>
          </a:xfrm>
          <a:prstGeom prst="rect">
            <a:avLst/>
          </a:prstGeom>
          <a:noFill/>
        </p:spPr>
        <p:txBody>
          <a:bodyPr wrap="square" rtlCol="0">
            <a:spAutoFit/>
          </a:bodyPr>
          <a:lstStyle/>
          <a:p>
            <a:pPr>
              <a:lnSpc>
                <a:spcPct val="80000"/>
              </a:lnSpc>
            </a:pPr>
            <a:r>
              <a:rPr lang="en-US" sz="2800" kern="0" dirty="0">
                <a:solidFill>
                  <a:schemeClr val="tx1">
                    <a:lumMod val="50000"/>
                    <a:lumOff val="50000"/>
                  </a:schemeClr>
                </a:solidFill>
                <a:latin typeface="Tw Cen MT"/>
                <a:cs typeface="Tw Cen MT"/>
              </a:rPr>
              <a:t>Changing context for HR…</a:t>
            </a:r>
          </a:p>
        </p:txBody>
      </p:sp>
      <p:sp>
        <p:nvSpPr>
          <p:cNvPr id="5" name="Text Placeholder 5"/>
          <p:cNvSpPr txBox="1">
            <a:spLocks/>
          </p:cNvSpPr>
          <p:nvPr/>
        </p:nvSpPr>
        <p:spPr>
          <a:xfrm>
            <a:off x="216903" y="311156"/>
            <a:ext cx="2331591" cy="294716"/>
          </a:xfrm>
          <a:prstGeom prst="rect">
            <a:avLst/>
          </a:prstGeom>
          <a:ln w="3175" cmpd="sng">
            <a:noFill/>
          </a:ln>
        </p:spPr>
        <p:txBody>
          <a:bodyPr>
            <a:noAutofit/>
          </a:bodyPr>
          <a:lstStyle>
            <a:lvl1pPr marL="342900" indent="-342900" algn="l" defTabSz="914400" rtl="0" eaLnBrk="1" latinLnBrk="0" hangingPunct="1">
              <a:spcBef>
                <a:spcPct val="20000"/>
              </a:spcBef>
              <a:buFont typeface="Arial" pitchFamily="34" charset="0"/>
              <a:buChar char="•"/>
              <a:defRPr sz="1600" kern="1200">
                <a:solidFill>
                  <a:schemeClr val="bg1">
                    <a:lumMod val="65000"/>
                  </a:schemeClr>
                </a:solidFill>
                <a:latin typeface="Calibri"/>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bg1">
                    <a:lumMod val="65000"/>
                  </a:schemeClr>
                </a:solidFill>
                <a:latin typeface="Calibri"/>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bg1">
                    <a:lumMod val="65000"/>
                  </a:schemeClr>
                </a:solidFill>
                <a:latin typeface="Calibri"/>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bg1">
                    <a:lumMod val="65000"/>
                  </a:schemeClr>
                </a:solidFill>
                <a:latin typeface="Calibri"/>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bg1">
                    <a:lumMod val="65000"/>
                  </a:schemeClr>
                </a:solidFill>
                <a:latin typeface="Calibri"/>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0"/>
              </a:spcBef>
              <a:buNone/>
            </a:pPr>
            <a:r>
              <a:rPr lang="en-GB" sz="1000" dirty="0">
                <a:latin typeface="Tw Cen MT"/>
                <a:ea typeface="Roboto Light"/>
                <a:cs typeface="Tw Cen MT"/>
              </a:rPr>
              <a:t>THE NEW CONTEXT FOR HR</a:t>
            </a:r>
          </a:p>
        </p:txBody>
      </p:sp>
    </p:spTree>
    <p:extLst>
      <p:ext uri="{BB962C8B-B14F-4D97-AF65-F5344CB8AC3E}">
        <p14:creationId xmlns:p14="http://schemas.microsoft.com/office/powerpoint/2010/main" val="4354654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Connector 2"/>
          <p:cNvCxnSpPr/>
          <p:nvPr/>
        </p:nvCxnSpPr>
        <p:spPr>
          <a:xfrm>
            <a:off x="2906932" y="0"/>
            <a:ext cx="0" cy="3890097"/>
          </a:xfrm>
          <a:prstGeom prst="line">
            <a:avLst/>
          </a:prstGeom>
          <a:ln w="3175" cmpd="sng">
            <a:solidFill>
              <a:srgbClr val="BFBFBF"/>
            </a:solidFill>
          </a:ln>
          <a:effectLst/>
        </p:spPr>
        <p:style>
          <a:lnRef idx="2">
            <a:schemeClr val="accent1"/>
          </a:lnRef>
          <a:fillRef idx="0">
            <a:schemeClr val="accent1"/>
          </a:fillRef>
          <a:effectRef idx="1">
            <a:schemeClr val="accent1"/>
          </a:effectRef>
          <a:fontRef idx="minor">
            <a:schemeClr val="tx1"/>
          </a:fontRef>
        </p:style>
      </p:cxnSp>
      <p:sp>
        <p:nvSpPr>
          <p:cNvPr id="4" name="TextBox 3"/>
          <p:cNvSpPr txBox="1"/>
          <p:nvPr/>
        </p:nvSpPr>
        <p:spPr>
          <a:xfrm>
            <a:off x="216903" y="748792"/>
            <a:ext cx="2690030" cy="781752"/>
          </a:xfrm>
          <a:prstGeom prst="rect">
            <a:avLst/>
          </a:prstGeom>
          <a:noFill/>
        </p:spPr>
        <p:txBody>
          <a:bodyPr wrap="square" rtlCol="0">
            <a:spAutoFit/>
          </a:bodyPr>
          <a:lstStyle/>
          <a:p>
            <a:pPr>
              <a:lnSpc>
                <a:spcPct val="80000"/>
              </a:lnSpc>
            </a:pPr>
            <a:r>
              <a:rPr lang="en-US" sz="2800" kern="0" dirty="0">
                <a:solidFill>
                  <a:schemeClr val="tx1">
                    <a:lumMod val="50000"/>
                    <a:lumOff val="50000"/>
                  </a:schemeClr>
                </a:solidFill>
                <a:latin typeface="Tw Cen MT"/>
                <a:cs typeface="Tw Cen MT"/>
              </a:rPr>
              <a:t>Changing context for HR…</a:t>
            </a:r>
          </a:p>
        </p:txBody>
      </p:sp>
      <p:sp>
        <p:nvSpPr>
          <p:cNvPr id="5" name="Text Placeholder 5"/>
          <p:cNvSpPr txBox="1">
            <a:spLocks/>
          </p:cNvSpPr>
          <p:nvPr/>
        </p:nvSpPr>
        <p:spPr>
          <a:xfrm>
            <a:off x="216903" y="311156"/>
            <a:ext cx="2331591" cy="294716"/>
          </a:xfrm>
          <a:prstGeom prst="rect">
            <a:avLst/>
          </a:prstGeom>
          <a:ln w="3175" cmpd="sng">
            <a:noFill/>
          </a:ln>
        </p:spPr>
        <p:txBody>
          <a:bodyPr>
            <a:noAutofit/>
          </a:bodyPr>
          <a:lstStyle>
            <a:lvl1pPr marL="342900" indent="-342900" algn="l" defTabSz="914400" rtl="0" eaLnBrk="1" latinLnBrk="0" hangingPunct="1">
              <a:spcBef>
                <a:spcPct val="20000"/>
              </a:spcBef>
              <a:buFont typeface="Arial" pitchFamily="34" charset="0"/>
              <a:buChar char="•"/>
              <a:defRPr sz="1600" kern="1200">
                <a:solidFill>
                  <a:schemeClr val="bg1">
                    <a:lumMod val="65000"/>
                  </a:schemeClr>
                </a:solidFill>
                <a:latin typeface="Calibri"/>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bg1">
                    <a:lumMod val="65000"/>
                  </a:schemeClr>
                </a:solidFill>
                <a:latin typeface="Calibri"/>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bg1">
                    <a:lumMod val="65000"/>
                  </a:schemeClr>
                </a:solidFill>
                <a:latin typeface="Calibri"/>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bg1">
                    <a:lumMod val="65000"/>
                  </a:schemeClr>
                </a:solidFill>
                <a:latin typeface="Calibri"/>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bg1">
                    <a:lumMod val="65000"/>
                  </a:schemeClr>
                </a:solidFill>
                <a:latin typeface="Calibri"/>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0"/>
              </a:spcBef>
              <a:buNone/>
            </a:pPr>
            <a:r>
              <a:rPr lang="en-GB" sz="1000">
                <a:latin typeface="Tw Cen MT"/>
                <a:ea typeface="Roboto Light"/>
                <a:cs typeface="Tw Cen MT"/>
              </a:rPr>
              <a:t>THE NEW CONTEXT FOR HR</a:t>
            </a:r>
            <a:endParaRPr lang="en-GB" sz="1000" dirty="0">
              <a:latin typeface="Tw Cen MT"/>
              <a:ea typeface="Roboto Light"/>
              <a:cs typeface="Tw Cen M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97990" y="218555"/>
            <a:ext cx="5740227" cy="3930314"/>
          </a:xfrm>
          <a:prstGeom prst="rect">
            <a:avLst/>
          </a:prstGeom>
        </p:spPr>
      </p:pic>
    </p:spTree>
    <p:extLst>
      <p:ext uri="{BB962C8B-B14F-4D97-AF65-F5344CB8AC3E}">
        <p14:creationId xmlns:p14="http://schemas.microsoft.com/office/powerpoint/2010/main" val="18842592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5" name="Group 44"/>
          <p:cNvGrpSpPr/>
          <p:nvPr/>
        </p:nvGrpSpPr>
        <p:grpSpPr>
          <a:xfrm>
            <a:off x="7931564" y="4362281"/>
            <a:ext cx="612001" cy="612000"/>
            <a:chOff x="1934743" y="357234"/>
            <a:chExt cx="1111854" cy="1111852"/>
          </a:xfrm>
        </p:grpSpPr>
        <p:sp>
          <p:nvSpPr>
            <p:cNvPr id="46" name="Oval 45"/>
            <p:cNvSpPr/>
            <p:nvPr userDrawn="1"/>
          </p:nvSpPr>
          <p:spPr>
            <a:xfrm>
              <a:off x="1934743" y="357234"/>
              <a:ext cx="1111854" cy="1111852"/>
            </a:xfrm>
            <a:prstGeom prst="ellipse">
              <a:avLst/>
            </a:prstGeom>
            <a:solidFill>
              <a:srgbClr val="FF004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0000"/>
                </a:solidFill>
              </a:endParaRPr>
            </a:p>
          </p:txBody>
        </p:sp>
        <p:pic>
          <p:nvPicPr>
            <p:cNvPr id="47" name="Picture 46"/>
            <p:cNvPicPr>
              <a:picLocks noChangeAspect="1"/>
            </p:cNvPicPr>
            <p:nvPr/>
          </p:nvPicPr>
          <p:blipFill>
            <a:blip r:embed="rId3"/>
            <a:stretch>
              <a:fillRect/>
            </a:stretch>
          </p:blipFill>
          <p:spPr>
            <a:xfrm>
              <a:off x="2018434" y="841160"/>
              <a:ext cx="944473" cy="144000"/>
            </a:xfrm>
            <a:prstGeom prst="rect">
              <a:avLst/>
            </a:prstGeom>
          </p:spPr>
        </p:pic>
      </p:grpSp>
      <p:grpSp>
        <p:nvGrpSpPr>
          <p:cNvPr id="13" name="Group 12"/>
          <p:cNvGrpSpPr/>
          <p:nvPr/>
        </p:nvGrpSpPr>
        <p:grpSpPr>
          <a:xfrm>
            <a:off x="313150" y="4364451"/>
            <a:ext cx="612000" cy="612000"/>
            <a:chOff x="6880537" y="357234"/>
            <a:chExt cx="1111854" cy="1111852"/>
          </a:xfrm>
        </p:grpSpPr>
        <p:sp>
          <p:nvSpPr>
            <p:cNvPr id="14" name="Oval 13"/>
            <p:cNvSpPr/>
            <p:nvPr userDrawn="1"/>
          </p:nvSpPr>
          <p:spPr>
            <a:xfrm>
              <a:off x="6880537" y="357234"/>
              <a:ext cx="1111854" cy="1111852"/>
            </a:xfrm>
            <a:prstGeom prst="ellipse">
              <a:avLst/>
            </a:prstGeom>
            <a:solidFill>
              <a:srgbClr val="FF004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0000"/>
                </a:solidFill>
              </a:endParaRPr>
            </a:p>
          </p:txBody>
        </p:sp>
        <p:pic>
          <p:nvPicPr>
            <p:cNvPr id="17" name="Picture 16"/>
            <p:cNvPicPr>
              <a:picLocks noChangeAspect="1"/>
            </p:cNvPicPr>
            <p:nvPr userDrawn="1"/>
          </p:nvPicPr>
          <p:blipFill>
            <a:blip r:embed="rId4"/>
            <a:stretch>
              <a:fillRect/>
            </a:stretch>
          </p:blipFill>
          <p:spPr>
            <a:xfrm>
              <a:off x="7168766" y="692529"/>
              <a:ext cx="535397" cy="441262"/>
            </a:xfrm>
            <a:prstGeom prst="rect">
              <a:avLst/>
            </a:prstGeom>
          </p:spPr>
        </p:pic>
      </p:grpSp>
      <p:cxnSp>
        <p:nvCxnSpPr>
          <p:cNvPr id="28" name="Straight Connector 27"/>
          <p:cNvCxnSpPr/>
          <p:nvPr/>
        </p:nvCxnSpPr>
        <p:spPr>
          <a:xfrm>
            <a:off x="2906932" y="0"/>
            <a:ext cx="0" cy="3890097"/>
          </a:xfrm>
          <a:prstGeom prst="line">
            <a:avLst/>
          </a:prstGeom>
          <a:ln w="3175" cmpd="sng">
            <a:solidFill>
              <a:srgbClr val="BFBFBF"/>
            </a:solidFill>
          </a:ln>
          <a:effectLst/>
        </p:spPr>
        <p:style>
          <a:lnRef idx="2">
            <a:schemeClr val="accent1"/>
          </a:lnRef>
          <a:fillRef idx="0">
            <a:schemeClr val="accent1"/>
          </a:fillRef>
          <a:effectRef idx="1">
            <a:schemeClr val="accent1"/>
          </a:effectRef>
          <a:fontRef idx="minor">
            <a:schemeClr val="tx1"/>
          </a:fontRef>
        </p:style>
      </p:cxnSp>
      <p:sp>
        <p:nvSpPr>
          <p:cNvPr id="29" name="TextBox 28"/>
          <p:cNvSpPr txBox="1"/>
          <p:nvPr/>
        </p:nvSpPr>
        <p:spPr>
          <a:xfrm>
            <a:off x="216903" y="748792"/>
            <a:ext cx="2690030" cy="781752"/>
          </a:xfrm>
          <a:prstGeom prst="rect">
            <a:avLst/>
          </a:prstGeom>
          <a:noFill/>
        </p:spPr>
        <p:txBody>
          <a:bodyPr wrap="square" rtlCol="0">
            <a:spAutoFit/>
          </a:bodyPr>
          <a:lstStyle/>
          <a:p>
            <a:pPr>
              <a:lnSpc>
                <a:spcPct val="80000"/>
              </a:lnSpc>
            </a:pPr>
            <a:r>
              <a:rPr lang="en-US" sz="2800" kern="0" dirty="0">
                <a:solidFill>
                  <a:schemeClr val="tx1">
                    <a:lumMod val="50000"/>
                    <a:lumOff val="50000"/>
                  </a:schemeClr>
                </a:solidFill>
                <a:latin typeface="Tw Cen MT"/>
                <a:cs typeface="Tw Cen MT"/>
              </a:rPr>
              <a:t>Changing context for HR…</a:t>
            </a:r>
          </a:p>
        </p:txBody>
      </p:sp>
      <p:pic>
        <p:nvPicPr>
          <p:cNvPr id="2" name="Picture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384946" y="788049"/>
            <a:ext cx="4809930" cy="3238504"/>
          </a:xfrm>
          <a:prstGeom prst="rect">
            <a:avLst/>
          </a:prstGeom>
        </p:spPr>
      </p:pic>
      <p:sp>
        <p:nvSpPr>
          <p:cNvPr id="3" name="TextBox 2"/>
          <p:cNvSpPr txBox="1"/>
          <p:nvPr/>
        </p:nvSpPr>
        <p:spPr>
          <a:xfrm>
            <a:off x="3384946" y="532439"/>
            <a:ext cx="4592684" cy="276999"/>
          </a:xfrm>
          <a:prstGeom prst="rect">
            <a:avLst/>
          </a:prstGeom>
          <a:noFill/>
        </p:spPr>
        <p:txBody>
          <a:bodyPr wrap="square" rtlCol="0">
            <a:spAutoFit/>
          </a:bodyPr>
          <a:lstStyle/>
          <a:p>
            <a:r>
              <a:rPr lang="en-US" sz="1200" b="1" dirty="0">
                <a:solidFill>
                  <a:schemeClr val="bg1">
                    <a:lumMod val="50000"/>
                  </a:schemeClr>
                </a:solidFill>
                <a:latin typeface="Tw Cen MT" charset="0"/>
                <a:ea typeface="Tw Cen MT" charset="0"/>
                <a:cs typeface="Tw Cen MT" charset="0"/>
              </a:rPr>
              <a:t>What is the most exciting opportunity for you/your clients in 2017?</a:t>
            </a:r>
          </a:p>
        </p:txBody>
      </p:sp>
      <p:sp>
        <p:nvSpPr>
          <p:cNvPr id="15" name="Text Placeholder 5"/>
          <p:cNvSpPr txBox="1">
            <a:spLocks/>
          </p:cNvSpPr>
          <p:nvPr/>
        </p:nvSpPr>
        <p:spPr>
          <a:xfrm>
            <a:off x="216903" y="311156"/>
            <a:ext cx="2331591" cy="294716"/>
          </a:xfrm>
          <a:prstGeom prst="rect">
            <a:avLst/>
          </a:prstGeom>
          <a:ln w="3175" cmpd="sng">
            <a:noFill/>
          </a:ln>
        </p:spPr>
        <p:txBody>
          <a:bodyPr>
            <a:noAutofit/>
          </a:bodyPr>
          <a:lstStyle>
            <a:lvl1pPr marL="342900" indent="-342900" algn="l" defTabSz="914400" rtl="0" eaLnBrk="1" latinLnBrk="0" hangingPunct="1">
              <a:spcBef>
                <a:spcPct val="20000"/>
              </a:spcBef>
              <a:buFont typeface="Arial" pitchFamily="34" charset="0"/>
              <a:buChar char="•"/>
              <a:defRPr sz="1600" kern="1200">
                <a:solidFill>
                  <a:schemeClr val="bg1">
                    <a:lumMod val="65000"/>
                  </a:schemeClr>
                </a:solidFill>
                <a:latin typeface="Calibri"/>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bg1">
                    <a:lumMod val="65000"/>
                  </a:schemeClr>
                </a:solidFill>
                <a:latin typeface="Calibri"/>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bg1">
                    <a:lumMod val="65000"/>
                  </a:schemeClr>
                </a:solidFill>
                <a:latin typeface="Calibri"/>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bg1">
                    <a:lumMod val="65000"/>
                  </a:schemeClr>
                </a:solidFill>
                <a:latin typeface="Calibri"/>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bg1">
                    <a:lumMod val="65000"/>
                  </a:schemeClr>
                </a:solidFill>
                <a:latin typeface="Calibri"/>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0"/>
              </a:spcBef>
              <a:buNone/>
            </a:pPr>
            <a:r>
              <a:rPr lang="en-GB" sz="1000" dirty="0">
                <a:latin typeface="Tw Cen MT"/>
                <a:ea typeface="Roboto Light"/>
                <a:cs typeface="Tw Cen MT"/>
              </a:rPr>
              <a:t>THE NEW CONTEXT FOR HR</a:t>
            </a:r>
          </a:p>
        </p:txBody>
      </p:sp>
    </p:spTree>
    <p:extLst>
      <p:ext uri="{BB962C8B-B14F-4D97-AF65-F5344CB8AC3E}">
        <p14:creationId xmlns:p14="http://schemas.microsoft.com/office/powerpoint/2010/main" val="11192183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5" name="Group 44"/>
          <p:cNvGrpSpPr/>
          <p:nvPr/>
        </p:nvGrpSpPr>
        <p:grpSpPr>
          <a:xfrm>
            <a:off x="7931564" y="4362281"/>
            <a:ext cx="612001" cy="612000"/>
            <a:chOff x="1934743" y="357234"/>
            <a:chExt cx="1111854" cy="1111852"/>
          </a:xfrm>
        </p:grpSpPr>
        <p:sp>
          <p:nvSpPr>
            <p:cNvPr id="46" name="Oval 45"/>
            <p:cNvSpPr/>
            <p:nvPr userDrawn="1"/>
          </p:nvSpPr>
          <p:spPr>
            <a:xfrm>
              <a:off x="1934743" y="357234"/>
              <a:ext cx="1111854" cy="1111852"/>
            </a:xfrm>
            <a:prstGeom prst="ellipse">
              <a:avLst/>
            </a:prstGeom>
            <a:solidFill>
              <a:srgbClr val="FF004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0000"/>
                </a:solidFill>
              </a:endParaRPr>
            </a:p>
          </p:txBody>
        </p:sp>
        <p:pic>
          <p:nvPicPr>
            <p:cNvPr id="47" name="Picture 46"/>
            <p:cNvPicPr>
              <a:picLocks noChangeAspect="1"/>
            </p:cNvPicPr>
            <p:nvPr/>
          </p:nvPicPr>
          <p:blipFill>
            <a:blip r:embed="rId3"/>
            <a:stretch>
              <a:fillRect/>
            </a:stretch>
          </p:blipFill>
          <p:spPr>
            <a:xfrm>
              <a:off x="2018434" y="841160"/>
              <a:ext cx="944473" cy="144000"/>
            </a:xfrm>
            <a:prstGeom prst="rect">
              <a:avLst/>
            </a:prstGeom>
          </p:spPr>
        </p:pic>
      </p:grpSp>
      <p:grpSp>
        <p:nvGrpSpPr>
          <p:cNvPr id="13" name="Group 12"/>
          <p:cNvGrpSpPr/>
          <p:nvPr/>
        </p:nvGrpSpPr>
        <p:grpSpPr>
          <a:xfrm>
            <a:off x="313150" y="4364451"/>
            <a:ext cx="612000" cy="612000"/>
            <a:chOff x="6880537" y="357234"/>
            <a:chExt cx="1111854" cy="1111852"/>
          </a:xfrm>
        </p:grpSpPr>
        <p:sp>
          <p:nvSpPr>
            <p:cNvPr id="14" name="Oval 13"/>
            <p:cNvSpPr/>
            <p:nvPr userDrawn="1"/>
          </p:nvSpPr>
          <p:spPr>
            <a:xfrm>
              <a:off x="6880537" y="357234"/>
              <a:ext cx="1111854" cy="1111852"/>
            </a:xfrm>
            <a:prstGeom prst="ellipse">
              <a:avLst/>
            </a:prstGeom>
            <a:solidFill>
              <a:srgbClr val="FF004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0000"/>
                </a:solidFill>
              </a:endParaRPr>
            </a:p>
          </p:txBody>
        </p:sp>
        <p:pic>
          <p:nvPicPr>
            <p:cNvPr id="17" name="Picture 16"/>
            <p:cNvPicPr>
              <a:picLocks noChangeAspect="1"/>
            </p:cNvPicPr>
            <p:nvPr userDrawn="1"/>
          </p:nvPicPr>
          <p:blipFill>
            <a:blip r:embed="rId4"/>
            <a:stretch>
              <a:fillRect/>
            </a:stretch>
          </p:blipFill>
          <p:spPr>
            <a:xfrm>
              <a:off x="7168766" y="692529"/>
              <a:ext cx="535397" cy="441262"/>
            </a:xfrm>
            <a:prstGeom prst="rect">
              <a:avLst/>
            </a:prstGeom>
          </p:spPr>
        </p:pic>
      </p:grpSp>
      <p:cxnSp>
        <p:nvCxnSpPr>
          <p:cNvPr id="28" name="Straight Connector 27"/>
          <p:cNvCxnSpPr/>
          <p:nvPr/>
        </p:nvCxnSpPr>
        <p:spPr>
          <a:xfrm>
            <a:off x="2906932" y="0"/>
            <a:ext cx="0" cy="3890097"/>
          </a:xfrm>
          <a:prstGeom prst="line">
            <a:avLst/>
          </a:prstGeom>
          <a:ln w="3175" cmpd="sng">
            <a:solidFill>
              <a:srgbClr val="BFBFBF"/>
            </a:solidFill>
          </a:ln>
          <a:effectLst/>
        </p:spPr>
        <p:style>
          <a:lnRef idx="2">
            <a:schemeClr val="accent1"/>
          </a:lnRef>
          <a:fillRef idx="0">
            <a:schemeClr val="accent1"/>
          </a:fillRef>
          <a:effectRef idx="1">
            <a:schemeClr val="accent1"/>
          </a:effectRef>
          <a:fontRef idx="minor">
            <a:schemeClr val="tx1"/>
          </a:fontRef>
        </p:style>
      </p:cxnSp>
      <p:sp>
        <p:nvSpPr>
          <p:cNvPr id="29" name="TextBox 28"/>
          <p:cNvSpPr txBox="1"/>
          <p:nvPr/>
        </p:nvSpPr>
        <p:spPr>
          <a:xfrm>
            <a:off x="216903" y="748792"/>
            <a:ext cx="2690030" cy="781752"/>
          </a:xfrm>
          <a:prstGeom prst="rect">
            <a:avLst/>
          </a:prstGeom>
          <a:noFill/>
        </p:spPr>
        <p:txBody>
          <a:bodyPr wrap="square" rtlCol="0">
            <a:spAutoFit/>
          </a:bodyPr>
          <a:lstStyle/>
          <a:p>
            <a:pPr>
              <a:lnSpc>
                <a:spcPct val="80000"/>
              </a:lnSpc>
            </a:pPr>
            <a:r>
              <a:rPr lang="en-US" sz="2800" kern="0" dirty="0">
                <a:solidFill>
                  <a:schemeClr val="tx1">
                    <a:lumMod val="50000"/>
                    <a:lumOff val="50000"/>
                  </a:schemeClr>
                </a:solidFill>
                <a:latin typeface="Tw Cen MT"/>
                <a:cs typeface="Tw Cen MT"/>
              </a:rPr>
              <a:t>Changing context for HR…</a:t>
            </a:r>
          </a:p>
        </p:txBody>
      </p:sp>
      <p:sp>
        <p:nvSpPr>
          <p:cNvPr id="15" name="Text Placeholder 5"/>
          <p:cNvSpPr txBox="1">
            <a:spLocks/>
          </p:cNvSpPr>
          <p:nvPr/>
        </p:nvSpPr>
        <p:spPr>
          <a:xfrm>
            <a:off x="216903" y="311156"/>
            <a:ext cx="2331591" cy="294716"/>
          </a:xfrm>
          <a:prstGeom prst="rect">
            <a:avLst/>
          </a:prstGeom>
          <a:ln w="3175" cmpd="sng">
            <a:noFill/>
          </a:ln>
        </p:spPr>
        <p:txBody>
          <a:bodyPr>
            <a:noAutofit/>
          </a:bodyPr>
          <a:lstStyle>
            <a:lvl1pPr marL="342900" indent="-342900" algn="l" defTabSz="914400" rtl="0" eaLnBrk="1" latinLnBrk="0" hangingPunct="1">
              <a:spcBef>
                <a:spcPct val="20000"/>
              </a:spcBef>
              <a:buFont typeface="Arial" pitchFamily="34" charset="0"/>
              <a:buChar char="•"/>
              <a:defRPr sz="1600" kern="1200">
                <a:solidFill>
                  <a:schemeClr val="bg1">
                    <a:lumMod val="65000"/>
                  </a:schemeClr>
                </a:solidFill>
                <a:latin typeface="Calibri"/>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bg1">
                    <a:lumMod val="65000"/>
                  </a:schemeClr>
                </a:solidFill>
                <a:latin typeface="Calibri"/>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bg1">
                    <a:lumMod val="65000"/>
                  </a:schemeClr>
                </a:solidFill>
                <a:latin typeface="Calibri"/>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bg1">
                    <a:lumMod val="65000"/>
                  </a:schemeClr>
                </a:solidFill>
                <a:latin typeface="Calibri"/>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bg1">
                    <a:lumMod val="65000"/>
                  </a:schemeClr>
                </a:solidFill>
                <a:latin typeface="Calibri"/>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0"/>
              </a:spcBef>
              <a:buNone/>
            </a:pPr>
            <a:r>
              <a:rPr lang="en-GB" sz="1000" dirty="0">
                <a:latin typeface="Tw Cen MT"/>
                <a:ea typeface="Roboto Light"/>
                <a:cs typeface="Tw Cen MT"/>
              </a:rPr>
              <a:t>THE NEW CONTEXT FOR HR</a:t>
            </a:r>
          </a:p>
        </p:txBody>
      </p:sp>
      <p:sp>
        <p:nvSpPr>
          <p:cNvPr id="4" name="Rectangle 3"/>
          <p:cNvSpPr/>
          <p:nvPr/>
        </p:nvSpPr>
        <p:spPr>
          <a:xfrm>
            <a:off x="3237440" y="96099"/>
            <a:ext cx="5261102" cy="523220"/>
          </a:xfrm>
          <a:prstGeom prst="rect">
            <a:avLst/>
          </a:prstGeom>
        </p:spPr>
        <p:txBody>
          <a:bodyPr wrap="square">
            <a:spAutoFit/>
          </a:bodyPr>
          <a:lstStyle/>
          <a:p>
            <a:r>
              <a:rPr lang="en-US" sz="1400" dirty="0">
                <a:solidFill>
                  <a:schemeClr val="bg1">
                    <a:lumMod val="50000"/>
                  </a:schemeClr>
                </a:solidFill>
                <a:latin typeface="Tw Cen MT" charset="0"/>
                <a:ea typeface="Tw Cen MT" charset="0"/>
                <a:cs typeface="Tw Cen MT" charset="0"/>
              </a:rPr>
              <a:t>Please rank the difficulty in mastering the following elements of customer experience from 1 to 5, where 5 is the ‘most difficult’</a:t>
            </a:r>
          </a:p>
        </p:txBody>
      </p:sp>
      <p:pic>
        <p:nvPicPr>
          <p:cNvPr id="5" name="Pictur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65371" y="591400"/>
            <a:ext cx="4520476" cy="3586077"/>
          </a:xfrm>
          <a:prstGeom prst="rect">
            <a:avLst/>
          </a:prstGeom>
        </p:spPr>
      </p:pic>
    </p:spTree>
    <p:extLst>
      <p:ext uri="{BB962C8B-B14F-4D97-AF65-F5344CB8AC3E}">
        <p14:creationId xmlns:p14="http://schemas.microsoft.com/office/powerpoint/2010/main" val="6351676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5" name="Group 44"/>
          <p:cNvGrpSpPr/>
          <p:nvPr/>
        </p:nvGrpSpPr>
        <p:grpSpPr>
          <a:xfrm>
            <a:off x="7931564" y="4362281"/>
            <a:ext cx="612001" cy="612000"/>
            <a:chOff x="1934743" y="357234"/>
            <a:chExt cx="1111854" cy="1111852"/>
          </a:xfrm>
        </p:grpSpPr>
        <p:sp>
          <p:nvSpPr>
            <p:cNvPr id="46" name="Oval 45"/>
            <p:cNvSpPr/>
            <p:nvPr userDrawn="1"/>
          </p:nvSpPr>
          <p:spPr>
            <a:xfrm>
              <a:off x="1934743" y="357234"/>
              <a:ext cx="1111854" cy="1111852"/>
            </a:xfrm>
            <a:prstGeom prst="ellipse">
              <a:avLst/>
            </a:prstGeom>
            <a:solidFill>
              <a:srgbClr val="FF004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0000"/>
                </a:solidFill>
              </a:endParaRPr>
            </a:p>
          </p:txBody>
        </p:sp>
        <p:pic>
          <p:nvPicPr>
            <p:cNvPr id="47" name="Picture 46"/>
            <p:cNvPicPr>
              <a:picLocks noChangeAspect="1"/>
            </p:cNvPicPr>
            <p:nvPr/>
          </p:nvPicPr>
          <p:blipFill>
            <a:blip r:embed="rId2"/>
            <a:stretch>
              <a:fillRect/>
            </a:stretch>
          </p:blipFill>
          <p:spPr>
            <a:xfrm>
              <a:off x="2018434" y="841160"/>
              <a:ext cx="944473" cy="144000"/>
            </a:xfrm>
            <a:prstGeom prst="rect">
              <a:avLst/>
            </a:prstGeom>
          </p:spPr>
        </p:pic>
      </p:grpSp>
      <p:grpSp>
        <p:nvGrpSpPr>
          <p:cNvPr id="13" name="Group 12"/>
          <p:cNvGrpSpPr/>
          <p:nvPr/>
        </p:nvGrpSpPr>
        <p:grpSpPr>
          <a:xfrm>
            <a:off x="313150" y="4364451"/>
            <a:ext cx="612000" cy="612000"/>
            <a:chOff x="6880537" y="357234"/>
            <a:chExt cx="1111854" cy="1111852"/>
          </a:xfrm>
        </p:grpSpPr>
        <p:sp>
          <p:nvSpPr>
            <p:cNvPr id="14" name="Oval 13"/>
            <p:cNvSpPr/>
            <p:nvPr userDrawn="1"/>
          </p:nvSpPr>
          <p:spPr>
            <a:xfrm>
              <a:off x="6880537" y="357234"/>
              <a:ext cx="1111854" cy="1111852"/>
            </a:xfrm>
            <a:prstGeom prst="ellipse">
              <a:avLst/>
            </a:prstGeom>
            <a:solidFill>
              <a:srgbClr val="FF004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0000"/>
                </a:solidFill>
              </a:endParaRPr>
            </a:p>
          </p:txBody>
        </p:sp>
        <p:pic>
          <p:nvPicPr>
            <p:cNvPr id="17" name="Picture 16"/>
            <p:cNvPicPr>
              <a:picLocks noChangeAspect="1"/>
            </p:cNvPicPr>
            <p:nvPr userDrawn="1"/>
          </p:nvPicPr>
          <p:blipFill>
            <a:blip r:embed="rId3"/>
            <a:stretch>
              <a:fillRect/>
            </a:stretch>
          </p:blipFill>
          <p:spPr>
            <a:xfrm>
              <a:off x="7168766" y="692529"/>
              <a:ext cx="535397" cy="441262"/>
            </a:xfrm>
            <a:prstGeom prst="rect">
              <a:avLst/>
            </a:prstGeom>
          </p:spPr>
        </p:pic>
      </p:grpSp>
      <p:cxnSp>
        <p:nvCxnSpPr>
          <p:cNvPr id="28" name="Straight Connector 27"/>
          <p:cNvCxnSpPr/>
          <p:nvPr/>
        </p:nvCxnSpPr>
        <p:spPr>
          <a:xfrm>
            <a:off x="2906932" y="0"/>
            <a:ext cx="0" cy="3890097"/>
          </a:xfrm>
          <a:prstGeom prst="line">
            <a:avLst/>
          </a:prstGeom>
          <a:ln w="3175" cmpd="sng">
            <a:solidFill>
              <a:srgbClr val="BFBFBF"/>
            </a:solidFill>
          </a:ln>
          <a:effectLst/>
        </p:spPr>
        <p:style>
          <a:lnRef idx="2">
            <a:schemeClr val="accent1"/>
          </a:lnRef>
          <a:fillRef idx="0">
            <a:schemeClr val="accent1"/>
          </a:fillRef>
          <a:effectRef idx="1">
            <a:schemeClr val="accent1"/>
          </a:effectRef>
          <a:fontRef idx="minor">
            <a:schemeClr val="tx1"/>
          </a:fontRef>
        </p:style>
      </p:cxnSp>
      <p:pic>
        <p:nvPicPr>
          <p:cNvPr id="16" name="Picture 15"/>
          <p:cNvPicPr>
            <a:picLocks noChangeAspect="1"/>
          </p:cNvPicPr>
          <p:nvPr/>
        </p:nvPicPr>
        <p:blipFill>
          <a:blip r:embed="rId4"/>
          <a:stretch>
            <a:fillRect/>
          </a:stretch>
        </p:blipFill>
        <p:spPr>
          <a:xfrm>
            <a:off x="3919210" y="311156"/>
            <a:ext cx="3749289" cy="3636463"/>
          </a:xfrm>
          <a:prstGeom prst="rect">
            <a:avLst/>
          </a:prstGeom>
        </p:spPr>
      </p:pic>
      <p:sp>
        <p:nvSpPr>
          <p:cNvPr id="18" name="Text Placeholder 5"/>
          <p:cNvSpPr txBox="1">
            <a:spLocks/>
          </p:cNvSpPr>
          <p:nvPr/>
        </p:nvSpPr>
        <p:spPr>
          <a:xfrm>
            <a:off x="216903" y="311156"/>
            <a:ext cx="2331591" cy="294716"/>
          </a:xfrm>
          <a:prstGeom prst="rect">
            <a:avLst/>
          </a:prstGeom>
          <a:ln w="3175" cmpd="sng">
            <a:noFill/>
          </a:ln>
        </p:spPr>
        <p:txBody>
          <a:bodyPr>
            <a:noAutofit/>
          </a:bodyPr>
          <a:lstStyle>
            <a:lvl1pPr marL="342900" indent="-342900" algn="l" defTabSz="914400" rtl="0" eaLnBrk="1" latinLnBrk="0" hangingPunct="1">
              <a:spcBef>
                <a:spcPct val="20000"/>
              </a:spcBef>
              <a:buFont typeface="Arial" pitchFamily="34" charset="0"/>
              <a:buChar char="•"/>
              <a:defRPr sz="1600" kern="1200">
                <a:solidFill>
                  <a:schemeClr val="bg1">
                    <a:lumMod val="65000"/>
                  </a:schemeClr>
                </a:solidFill>
                <a:latin typeface="Calibri"/>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bg1">
                    <a:lumMod val="65000"/>
                  </a:schemeClr>
                </a:solidFill>
                <a:latin typeface="Calibri"/>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bg1">
                    <a:lumMod val="65000"/>
                  </a:schemeClr>
                </a:solidFill>
                <a:latin typeface="Calibri"/>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bg1">
                    <a:lumMod val="65000"/>
                  </a:schemeClr>
                </a:solidFill>
                <a:latin typeface="Calibri"/>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bg1">
                    <a:lumMod val="65000"/>
                  </a:schemeClr>
                </a:solidFill>
                <a:latin typeface="Calibri"/>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0"/>
              </a:spcBef>
              <a:buNone/>
            </a:pPr>
            <a:r>
              <a:rPr lang="en-GB" sz="1000">
                <a:latin typeface="Tw Cen MT"/>
                <a:ea typeface="Roboto Light"/>
                <a:cs typeface="Tw Cen MT"/>
              </a:rPr>
              <a:t>THE NEW CONTEXT FOR HR</a:t>
            </a:r>
            <a:endParaRPr lang="en-GB" sz="1000" dirty="0">
              <a:latin typeface="Tw Cen MT"/>
              <a:ea typeface="Roboto Light"/>
              <a:cs typeface="Tw Cen MT"/>
            </a:endParaRPr>
          </a:p>
        </p:txBody>
      </p:sp>
      <p:sp>
        <p:nvSpPr>
          <p:cNvPr id="20" name="TextBox 19"/>
          <p:cNvSpPr txBox="1"/>
          <p:nvPr/>
        </p:nvSpPr>
        <p:spPr>
          <a:xfrm>
            <a:off x="216903" y="748792"/>
            <a:ext cx="2690030" cy="781752"/>
          </a:xfrm>
          <a:prstGeom prst="rect">
            <a:avLst/>
          </a:prstGeom>
          <a:noFill/>
        </p:spPr>
        <p:txBody>
          <a:bodyPr wrap="square" rtlCol="0">
            <a:spAutoFit/>
          </a:bodyPr>
          <a:lstStyle/>
          <a:p>
            <a:pPr>
              <a:lnSpc>
                <a:spcPct val="80000"/>
              </a:lnSpc>
            </a:pPr>
            <a:r>
              <a:rPr lang="en-US" sz="2800" kern="0" dirty="0">
                <a:solidFill>
                  <a:schemeClr val="tx1">
                    <a:lumMod val="50000"/>
                    <a:lumOff val="50000"/>
                  </a:schemeClr>
                </a:solidFill>
                <a:latin typeface="Tw Cen MT"/>
                <a:cs typeface="Tw Cen MT"/>
              </a:rPr>
              <a:t>Changing context for HR…</a:t>
            </a:r>
          </a:p>
        </p:txBody>
      </p:sp>
    </p:spTree>
    <p:extLst>
      <p:ext uri="{BB962C8B-B14F-4D97-AF65-F5344CB8AC3E}">
        <p14:creationId xmlns:p14="http://schemas.microsoft.com/office/powerpoint/2010/main" val="14906252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xtBox 3"/>
          <p:cNvSpPr txBox="1"/>
          <p:nvPr/>
        </p:nvSpPr>
        <p:spPr>
          <a:xfrm>
            <a:off x="3908601" y="463505"/>
            <a:ext cx="4339423" cy="500137"/>
          </a:xfrm>
          <a:prstGeom prst="rect">
            <a:avLst/>
          </a:prstGeom>
          <a:noFill/>
        </p:spPr>
        <p:txBody>
          <a:bodyPr wrap="square" lIns="68580" tIns="34290" rIns="68580" bIns="34290" rtlCol="0">
            <a:spAutoFit/>
          </a:bodyPr>
          <a:lstStyle/>
          <a:p>
            <a:pPr algn="just"/>
            <a:r>
              <a:rPr lang="en-GB" sz="1400" dirty="0">
                <a:solidFill>
                  <a:schemeClr val="bg1">
                    <a:lumMod val="50000"/>
                  </a:schemeClr>
                </a:solidFill>
                <a:latin typeface="Tw Cen MT" panose="020B0602020104020603" pitchFamily="34" charset="0"/>
                <a:ea typeface="Open Sans" panose="020B0606030504020204" pitchFamily="34" charset="0"/>
                <a:cs typeface="Arial" panose="020B0604020202020204" pitchFamily="34" charset="0"/>
              </a:rPr>
              <a:t>How important is it for leaders in the modern business environment to be technology-literate?</a:t>
            </a:r>
            <a:endParaRPr lang="en-US" sz="1400" dirty="0">
              <a:solidFill>
                <a:schemeClr val="bg1">
                  <a:lumMod val="50000"/>
                </a:schemeClr>
              </a:solidFill>
              <a:latin typeface="Tw Cen MT" panose="020B0602020104020603" pitchFamily="34" charset="0"/>
              <a:ea typeface="Open Sans" panose="020B0606030504020204" pitchFamily="34" charset="0"/>
              <a:cs typeface="Arial" panose="020B0604020202020204" pitchFamily="34" charset="0"/>
            </a:endParaRPr>
          </a:p>
        </p:txBody>
      </p:sp>
      <p:pic>
        <p:nvPicPr>
          <p:cNvPr id="3" name="Picture 2"/>
          <p:cNvPicPr/>
          <p:nvPr/>
        </p:nvPicPr>
        <p:blipFill>
          <a:blip r:embed="rId2">
            <a:extLst>
              <a:ext uri="{28A0092B-C50C-407E-A947-70E740481C1C}">
                <a14:useLocalDpi xmlns:a14="http://schemas.microsoft.com/office/drawing/2010/main" val="0"/>
              </a:ext>
            </a:extLst>
          </a:blip>
          <a:srcRect/>
          <a:stretch>
            <a:fillRect/>
          </a:stretch>
        </p:blipFill>
        <p:spPr bwMode="auto">
          <a:xfrm>
            <a:off x="3969322" y="913170"/>
            <a:ext cx="4610338" cy="3062923"/>
          </a:xfrm>
          <a:prstGeom prst="rect">
            <a:avLst/>
          </a:prstGeom>
          <a:noFill/>
        </p:spPr>
      </p:pic>
      <p:cxnSp>
        <p:nvCxnSpPr>
          <p:cNvPr id="4" name="Straight Connector 3"/>
          <p:cNvCxnSpPr/>
          <p:nvPr/>
        </p:nvCxnSpPr>
        <p:spPr>
          <a:xfrm>
            <a:off x="2906932" y="0"/>
            <a:ext cx="0" cy="3890097"/>
          </a:xfrm>
          <a:prstGeom prst="line">
            <a:avLst/>
          </a:prstGeom>
          <a:ln w="3175" cmpd="sng">
            <a:solidFill>
              <a:srgbClr val="BFBFBF"/>
            </a:solidFill>
          </a:ln>
          <a:effectLst/>
        </p:spPr>
        <p:style>
          <a:lnRef idx="2">
            <a:schemeClr val="accent1"/>
          </a:lnRef>
          <a:fillRef idx="0">
            <a:schemeClr val="accent1"/>
          </a:fillRef>
          <a:effectRef idx="1">
            <a:schemeClr val="accent1"/>
          </a:effectRef>
          <a:fontRef idx="minor">
            <a:schemeClr val="tx1"/>
          </a:fontRef>
        </p:style>
      </p:cxnSp>
      <p:sp>
        <p:nvSpPr>
          <p:cNvPr id="5" name="Text Placeholder 5"/>
          <p:cNvSpPr txBox="1">
            <a:spLocks/>
          </p:cNvSpPr>
          <p:nvPr/>
        </p:nvSpPr>
        <p:spPr>
          <a:xfrm>
            <a:off x="216903" y="311156"/>
            <a:ext cx="2331591" cy="294716"/>
          </a:xfrm>
          <a:prstGeom prst="rect">
            <a:avLst/>
          </a:prstGeom>
          <a:ln w="3175" cmpd="sng">
            <a:noFill/>
          </a:ln>
        </p:spPr>
        <p:txBody>
          <a:bodyPr>
            <a:noAutofit/>
          </a:bodyPr>
          <a:lstStyle>
            <a:lvl1pPr marL="342900" indent="-342900" algn="l" defTabSz="914400" rtl="0" eaLnBrk="1" latinLnBrk="0" hangingPunct="1">
              <a:spcBef>
                <a:spcPct val="20000"/>
              </a:spcBef>
              <a:buFont typeface="Arial" pitchFamily="34" charset="0"/>
              <a:buChar char="•"/>
              <a:defRPr sz="1600" kern="1200">
                <a:solidFill>
                  <a:schemeClr val="bg1">
                    <a:lumMod val="65000"/>
                  </a:schemeClr>
                </a:solidFill>
                <a:latin typeface="Calibri"/>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bg1">
                    <a:lumMod val="65000"/>
                  </a:schemeClr>
                </a:solidFill>
                <a:latin typeface="Calibri"/>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bg1">
                    <a:lumMod val="65000"/>
                  </a:schemeClr>
                </a:solidFill>
                <a:latin typeface="Calibri"/>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bg1">
                    <a:lumMod val="65000"/>
                  </a:schemeClr>
                </a:solidFill>
                <a:latin typeface="Calibri"/>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bg1">
                    <a:lumMod val="65000"/>
                  </a:schemeClr>
                </a:solidFill>
                <a:latin typeface="Calibri"/>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0"/>
              </a:spcBef>
              <a:buNone/>
            </a:pPr>
            <a:r>
              <a:rPr lang="en-GB" sz="1000">
                <a:latin typeface="Tw Cen MT"/>
                <a:ea typeface="Roboto Light"/>
                <a:cs typeface="Tw Cen MT"/>
              </a:rPr>
              <a:t>THE NEW CONTEXT FOR HR</a:t>
            </a:r>
            <a:endParaRPr lang="en-GB" sz="1000" dirty="0">
              <a:latin typeface="Tw Cen MT"/>
              <a:ea typeface="Roboto Light"/>
              <a:cs typeface="Tw Cen MT"/>
            </a:endParaRPr>
          </a:p>
        </p:txBody>
      </p:sp>
      <p:sp>
        <p:nvSpPr>
          <p:cNvPr id="6" name="TextBox 5"/>
          <p:cNvSpPr txBox="1"/>
          <p:nvPr/>
        </p:nvSpPr>
        <p:spPr>
          <a:xfrm>
            <a:off x="216903" y="748792"/>
            <a:ext cx="2690030" cy="1126462"/>
          </a:xfrm>
          <a:prstGeom prst="rect">
            <a:avLst/>
          </a:prstGeom>
          <a:noFill/>
        </p:spPr>
        <p:txBody>
          <a:bodyPr wrap="square" rtlCol="0">
            <a:spAutoFit/>
          </a:bodyPr>
          <a:lstStyle/>
          <a:p>
            <a:pPr>
              <a:lnSpc>
                <a:spcPct val="80000"/>
              </a:lnSpc>
            </a:pPr>
            <a:r>
              <a:rPr lang="en-US" sz="2800" kern="0">
                <a:solidFill>
                  <a:schemeClr val="tx1">
                    <a:lumMod val="50000"/>
                    <a:lumOff val="50000"/>
                  </a:schemeClr>
                </a:solidFill>
                <a:latin typeface="Tw Cen MT"/>
                <a:cs typeface="Tw Cen MT"/>
              </a:rPr>
              <a:t>HR &amp; Technology-literacy</a:t>
            </a:r>
            <a:endParaRPr lang="en-US" sz="2800" kern="0" dirty="0">
              <a:solidFill>
                <a:schemeClr val="tx1">
                  <a:lumMod val="50000"/>
                  <a:lumOff val="50000"/>
                </a:schemeClr>
              </a:solidFill>
              <a:latin typeface="Tw Cen MT"/>
              <a:cs typeface="Tw Cen MT"/>
            </a:endParaRPr>
          </a:p>
        </p:txBody>
      </p:sp>
    </p:spTree>
    <p:extLst>
      <p:ext uri="{BB962C8B-B14F-4D97-AF65-F5344CB8AC3E}">
        <p14:creationId xmlns:p14="http://schemas.microsoft.com/office/powerpoint/2010/main" val="85952095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xtBox 3"/>
          <p:cNvSpPr txBox="1"/>
          <p:nvPr/>
        </p:nvSpPr>
        <p:spPr>
          <a:xfrm>
            <a:off x="3452768" y="308308"/>
            <a:ext cx="4339423" cy="500137"/>
          </a:xfrm>
          <a:prstGeom prst="rect">
            <a:avLst/>
          </a:prstGeom>
          <a:noFill/>
        </p:spPr>
        <p:txBody>
          <a:bodyPr wrap="square" lIns="68580" tIns="34290" rIns="68580" bIns="34290" rtlCol="0">
            <a:spAutoFit/>
          </a:bodyPr>
          <a:lstStyle/>
          <a:p>
            <a:pPr algn="just"/>
            <a:r>
              <a:rPr lang="en-GB" sz="1400" dirty="0">
                <a:solidFill>
                  <a:schemeClr val="bg1">
                    <a:lumMod val="50000"/>
                  </a:schemeClr>
                </a:solidFill>
                <a:latin typeface="Tw Cen MT" panose="020B0602020104020603" pitchFamily="34" charset="0"/>
                <a:ea typeface="Open Sans" panose="020B0606030504020204" pitchFamily="34" charset="0"/>
                <a:cs typeface="Arial" panose="020B0604020202020204" pitchFamily="34" charset="0"/>
              </a:rPr>
              <a:t>How technology-literate do you deem the leadership within your organisation to be?</a:t>
            </a:r>
            <a:endParaRPr lang="en-US" sz="1400" dirty="0">
              <a:solidFill>
                <a:schemeClr val="bg1">
                  <a:lumMod val="50000"/>
                </a:schemeClr>
              </a:solidFill>
              <a:latin typeface="Tw Cen MT" panose="020B0602020104020603" pitchFamily="34" charset="0"/>
              <a:ea typeface="Open Sans" panose="020B0606030504020204" pitchFamily="34" charset="0"/>
              <a:cs typeface="Arial" panose="020B0604020202020204" pitchFamily="34" charset="0"/>
            </a:endParaRPr>
          </a:p>
        </p:txBody>
      </p:sp>
      <p:graphicFrame>
        <p:nvGraphicFramePr>
          <p:cNvPr id="3" name="Chart 2"/>
          <p:cNvGraphicFramePr/>
          <p:nvPr>
            <p:extLst>
              <p:ext uri="{D42A27DB-BD31-4B8C-83A1-F6EECF244321}">
                <p14:modId xmlns:p14="http://schemas.microsoft.com/office/powerpoint/2010/main" val="2202776733"/>
              </p:ext>
            </p:extLst>
          </p:nvPr>
        </p:nvGraphicFramePr>
        <p:xfrm>
          <a:off x="3452768" y="959053"/>
          <a:ext cx="4648202" cy="3024426"/>
        </p:xfrm>
        <a:graphic>
          <a:graphicData uri="http://schemas.openxmlformats.org/drawingml/2006/chart">
            <c:chart xmlns:c="http://schemas.openxmlformats.org/drawingml/2006/chart" xmlns:r="http://schemas.openxmlformats.org/officeDocument/2006/relationships" r:id="rId2"/>
          </a:graphicData>
        </a:graphic>
      </p:graphicFrame>
      <p:sp>
        <p:nvSpPr>
          <p:cNvPr id="4" name="Rectangle 3"/>
          <p:cNvSpPr/>
          <p:nvPr/>
        </p:nvSpPr>
        <p:spPr>
          <a:xfrm>
            <a:off x="216903" y="1673464"/>
            <a:ext cx="2690029" cy="2172390"/>
          </a:xfrm>
          <a:prstGeom prst="rect">
            <a:avLst/>
          </a:prstGeom>
        </p:spPr>
        <p:txBody>
          <a:bodyPr wrap="square" lIns="68580" tIns="34290" rIns="68580" bIns="34290">
            <a:spAutoFit/>
          </a:bodyPr>
          <a:lstStyle/>
          <a:p>
            <a:pPr marL="171450" indent="-171450">
              <a:spcBef>
                <a:spcPts val="450"/>
              </a:spcBef>
              <a:spcAft>
                <a:spcPts val="450"/>
              </a:spcAft>
              <a:buClr>
                <a:srgbClr val="FC0040"/>
              </a:buClr>
              <a:buFont typeface="Arial" panose="020B0604020202020204" pitchFamily="34" charset="0"/>
              <a:buChar char="•"/>
            </a:pPr>
            <a:r>
              <a:rPr lang="en-US" sz="1200" b="1" dirty="0">
                <a:solidFill>
                  <a:schemeClr val="bg1">
                    <a:lumMod val="50000"/>
                  </a:schemeClr>
                </a:solidFill>
                <a:latin typeface="Tw Cen MT" panose="020B0602020104020603" pitchFamily="34" charset="0"/>
                <a:ea typeface="Tw Cen MT" charset="0"/>
                <a:cs typeface="Tw Cen MT" charset="0"/>
              </a:rPr>
              <a:t>The potential of technologies:</a:t>
            </a:r>
            <a:r>
              <a:rPr lang="en-US" sz="1200" dirty="0">
                <a:solidFill>
                  <a:schemeClr val="bg1">
                    <a:lumMod val="50000"/>
                  </a:schemeClr>
                </a:solidFill>
                <a:latin typeface="Tw Cen MT" panose="020B0602020104020603" pitchFamily="34" charset="0"/>
                <a:ea typeface="Tw Cen MT" charset="0"/>
                <a:cs typeface="Tw Cen MT" charset="0"/>
              </a:rPr>
              <a:t> to </a:t>
            </a:r>
            <a:r>
              <a:rPr lang="en-US" sz="1200" dirty="0" err="1">
                <a:solidFill>
                  <a:schemeClr val="bg1">
                    <a:lumMod val="50000"/>
                  </a:schemeClr>
                </a:solidFill>
                <a:latin typeface="Tw Cen MT" panose="020B0602020104020603" pitchFamily="34" charset="0"/>
                <a:ea typeface="Tw Cen MT" charset="0"/>
                <a:cs typeface="Tw Cen MT" charset="0"/>
              </a:rPr>
              <a:t>prioritise</a:t>
            </a:r>
            <a:r>
              <a:rPr lang="en-US" sz="1200" dirty="0">
                <a:solidFill>
                  <a:schemeClr val="bg1">
                    <a:lumMod val="50000"/>
                  </a:schemeClr>
                </a:solidFill>
                <a:latin typeface="Tw Cen MT" panose="020B0602020104020603" pitchFamily="34" charset="0"/>
                <a:ea typeface="Tw Cen MT" charset="0"/>
                <a:cs typeface="Tw Cen MT" charset="0"/>
              </a:rPr>
              <a:t> investment and properly assess strategies and focus</a:t>
            </a:r>
            <a:endParaRPr lang="en-GB" sz="1200" dirty="0">
              <a:solidFill>
                <a:schemeClr val="bg1">
                  <a:lumMod val="50000"/>
                </a:schemeClr>
              </a:solidFill>
              <a:latin typeface="Tw Cen MT" panose="020B0602020104020603" pitchFamily="34" charset="0"/>
              <a:ea typeface="Tw Cen MT" charset="0"/>
              <a:cs typeface="Tw Cen MT" charset="0"/>
            </a:endParaRPr>
          </a:p>
          <a:p>
            <a:pPr marL="171450" indent="-171450">
              <a:spcBef>
                <a:spcPts val="450"/>
              </a:spcBef>
              <a:spcAft>
                <a:spcPts val="450"/>
              </a:spcAft>
              <a:buClr>
                <a:srgbClr val="FC0040"/>
              </a:buClr>
              <a:buFont typeface="Arial" panose="020B0604020202020204" pitchFamily="34" charset="0"/>
              <a:buChar char="•"/>
            </a:pPr>
            <a:r>
              <a:rPr lang="en-US" sz="1200" b="1" dirty="0">
                <a:solidFill>
                  <a:schemeClr val="bg1">
                    <a:lumMod val="50000"/>
                  </a:schemeClr>
                </a:solidFill>
                <a:latin typeface="Tw Cen MT" panose="020B0602020104020603" pitchFamily="34" charset="0"/>
                <a:ea typeface="Tw Cen MT" charset="0"/>
                <a:cs typeface="Tw Cen MT" charset="0"/>
              </a:rPr>
              <a:t>The integration of technologies:</a:t>
            </a:r>
            <a:r>
              <a:rPr lang="en-US" sz="1200" dirty="0">
                <a:solidFill>
                  <a:schemeClr val="bg1">
                    <a:lumMod val="50000"/>
                  </a:schemeClr>
                </a:solidFill>
                <a:latin typeface="Tw Cen MT" panose="020B0602020104020603" pitchFamily="34" charset="0"/>
                <a:ea typeface="Tw Cen MT" charset="0"/>
                <a:cs typeface="Tw Cen MT" charset="0"/>
              </a:rPr>
              <a:t> potential to combine to beneficial effect (and be larger than the sum of the parts)</a:t>
            </a:r>
            <a:endParaRPr lang="en-GB" sz="1200" dirty="0">
              <a:solidFill>
                <a:schemeClr val="bg1">
                  <a:lumMod val="50000"/>
                </a:schemeClr>
              </a:solidFill>
              <a:latin typeface="Tw Cen MT" panose="020B0602020104020603" pitchFamily="34" charset="0"/>
              <a:ea typeface="Tw Cen MT" charset="0"/>
              <a:cs typeface="Tw Cen MT" charset="0"/>
            </a:endParaRPr>
          </a:p>
          <a:p>
            <a:pPr marL="171450" indent="-171450">
              <a:spcBef>
                <a:spcPts val="450"/>
              </a:spcBef>
              <a:spcAft>
                <a:spcPts val="450"/>
              </a:spcAft>
              <a:buClr>
                <a:srgbClr val="FC0040"/>
              </a:buClr>
              <a:buFont typeface="Arial" panose="020B0604020202020204" pitchFamily="34" charset="0"/>
              <a:buChar char="•"/>
            </a:pPr>
            <a:r>
              <a:rPr lang="en-US" sz="1200" b="1" dirty="0">
                <a:solidFill>
                  <a:schemeClr val="bg1">
                    <a:lumMod val="50000"/>
                  </a:schemeClr>
                </a:solidFill>
                <a:latin typeface="Tw Cen MT" panose="020B0602020104020603" pitchFamily="34" charset="0"/>
                <a:ea typeface="Tw Cen MT" charset="0"/>
                <a:cs typeface="Tw Cen MT" charset="0"/>
              </a:rPr>
              <a:t>The application of technologies:</a:t>
            </a:r>
            <a:r>
              <a:rPr lang="en-US" sz="1200" dirty="0">
                <a:solidFill>
                  <a:schemeClr val="bg1">
                    <a:lumMod val="50000"/>
                  </a:schemeClr>
                </a:solidFill>
                <a:latin typeface="Tw Cen MT" panose="020B0602020104020603" pitchFamily="34" charset="0"/>
                <a:ea typeface="Tw Cen MT" charset="0"/>
                <a:cs typeface="Tw Cen MT" charset="0"/>
              </a:rPr>
              <a:t> how technologies might be applied for business benefit.</a:t>
            </a:r>
            <a:endParaRPr lang="en-GB" sz="1200" dirty="0">
              <a:solidFill>
                <a:schemeClr val="bg1">
                  <a:lumMod val="50000"/>
                </a:schemeClr>
              </a:solidFill>
              <a:latin typeface="Tw Cen MT" panose="020B0602020104020603" pitchFamily="34" charset="0"/>
              <a:ea typeface="Tw Cen MT" charset="0"/>
              <a:cs typeface="Tw Cen MT" charset="0"/>
            </a:endParaRPr>
          </a:p>
        </p:txBody>
      </p:sp>
      <p:sp>
        <p:nvSpPr>
          <p:cNvPr id="5" name="TextBox 4"/>
          <p:cNvSpPr txBox="1"/>
          <p:nvPr/>
        </p:nvSpPr>
        <p:spPr>
          <a:xfrm>
            <a:off x="216903" y="748792"/>
            <a:ext cx="2877427" cy="781752"/>
          </a:xfrm>
          <a:prstGeom prst="rect">
            <a:avLst/>
          </a:prstGeom>
          <a:noFill/>
        </p:spPr>
        <p:txBody>
          <a:bodyPr wrap="square" rtlCol="0">
            <a:spAutoFit/>
          </a:bodyPr>
          <a:lstStyle/>
          <a:p>
            <a:pPr>
              <a:lnSpc>
                <a:spcPct val="80000"/>
              </a:lnSpc>
            </a:pPr>
            <a:r>
              <a:rPr lang="en-US" sz="2800" kern="0" dirty="0">
                <a:solidFill>
                  <a:schemeClr val="bg1">
                    <a:lumMod val="50000"/>
                  </a:schemeClr>
                </a:solidFill>
                <a:latin typeface="Tw Cen MT" panose="020B0602020104020603" pitchFamily="34" charset="0"/>
                <a:cs typeface="Tw Cen MT"/>
              </a:rPr>
              <a:t>HR &amp; Technology-literacy</a:t>
            </a:r>
          </a:p>
        </p:txBody>
      </p:sp>
      <p:sp>
        <p:nvSpPr>
          <p:cNvPr id="6" name="Text Placeholder 5"/>
          <p:cNvSpPr txBox="1">
            <a:spLocks/>
          </p:cNvSpPr>
          <p:nvPr/>
        </p:nvSpPr>
        <p:spPr>
          <a:xfrm>
            <a:off x="216903" y="311156"/>
            <a:ext cx="2331591" cy="294716"/>
          </a:xfrm>
          <a:prstGeom prst="rect">
            <a:avLst/>
          </a:prstGeom>
          <a:ln w="3175" cmpd="sng">
            <a:noFill/>
          </a:ln>
        </p:spPr>
        <p:txBody>
          <a:bodyPr>
            <a:noAutofit/>
          </a:bodyPr>
          <a:lstStyle>
            <a:lvl1pPr marL="342900" indent="-342900" algn="l" defTabSz="914400" rtl="0" eaLnBrk="1" latinLnBrk="0" hangingPunct="1">
              <a:spcBef>
                <a:spcPct val="20000"/>
              </a:spcBef>
              <a:buFont typeface="Arial" pitchFamily="34" charset="0"/>
              <a:buChar char="•"/>
              <a:defRPr sz="1600" kern="1200">
                <a:solidFill>
                  <a:schemeClr val="bg1">
                    <a:lumMod val="65000"/>
                  </a:schemeClr>
                </a:solidFill>
                <a:latin typeface="Calibri"/>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bg1">
                    <a:lumMod val="65000"/>
                  </a:schemeClr>
                </a:solidFill>
                <a:latin typeface="Calibri"/>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bg1">
                    <a:lumMod val="65000"/>
                  </a:schemeClr>
                </a:solidFill>
                <a:latin typeface="Calibri"/>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bg1">
                    <a:lumMod val="65000"/>
                  </a:schemeClr>
                </a:solidFill>
                <a:latin typeface="Calibri"/>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bg1">
                    <a:lumMod val="65000"/>
                  </a:schemeClr>
                </a:solidFill>
                <a:latin typeface="Calibri"/>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0"/>
              </a:spcBef>
              <a:buNone/>
            </a:pPr>
            <a:r>
              <a:rPr lang="en-GB" sz="1000" dirty="0">
                <a:solidFill>
                  <a:schemeClr val="bg1">
                    <a:lumMod val="50000"/>
                  </a:schemeClr>
                </a:solidFill>
                <a:latin typeface="Tw Cen MT" panose="020B0602020104020603" pitchFamily="34" charset="0"/>
                <a:ea typeface="Roboto Light"/>
                <a:cs typeface="Tw Cen MT"/>
              </a:rPr>
              <a:t>THE NEW CONTEXT FOR HR</a:t>
            </a:r>
          </a:p>
        </p:txBody>
      </p:sp>
      <p:cxnSp>
        <p:nvCxnSpPr>
          <p:cNvPr id="7" name="Straight Connector 6"/>
          <p:cNvCxnSpPr/>
          <p:nvPr/>
        </p:nvCxnSpPr>
        <p:spPr>
          <a:xfrm>
            <a:off x="2906932" y="0"/>
            <a:ext cx="0" cy="3890097"/>
          </a:xfrm>
          <a:prstGeom prst="line">
            <a:avLst/>
          </a:prstGeom>
          <a:ln w="3175" cmpd="sng">
            <a:solidFill>
              <a:srgbClr val="BFBFBF"/>
            </a:soli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99369777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6111689" y="632011"/>
            <a:ext cx="2156012" cy="3234018"/>
          </a:xfrm>
          <a:prstGeom prst="rect">
            <a:avLst/>
          </a:prstGeom>
        </p:spPr>
      </p:pic>
      <p:sp>
        <p:nvSpPr>
          <p:cNvPr id="3" name="TextBox 2"/>
          <p:cNvSpPr txBox="1"/>
          <p:nvPr/>
        </p:nvSpPr>
        <p:spPr>
          <a:xfrm>
            <a:off x="216902" y="748792"/>
            <a:ext cx="4812297" cy="443006"/>
          </a:xfrm>
          <a:prstGeom prst="rect">
            <a:avLst/>
          </a:prstGeom>
          <a:noFill/>
        </p:spPr>
        <p:txBody>
          <a:bodyPr wrap="square" rtlCol="0">
            <a:spAutoFit/>
          </a:bodyPr>
          <a:lstStyle/>
          <a:p>
            <a:pPr>
              <a:lnSpc>
                <a:spcPct val="80000"/>
              </a:lnSpc>
            </a:pPr>
            <a:r>
              <a:rPr lang="en-US" sz="2800" kern="0" dirty="0">
                <a:solidFill>
                  <a:schemeClr val="bg1">
                    <a:lumMod val="50000"/>
                  </a:schemeClr>
                </a:solidFill>
                <a:latin typeface="Tw Cen MT"/>
                <a:cs typeface="Tw Cen MT"/>
              </a:rPr>
              <a:t>HR or People Operations?</a:t>
            </a:r>
          </a:p>
        </p:txBody>
      </p:sp>
      <p:sp>
        <p:nvSpPr>
          <p:cNvPr id="4" name="Rectangle 3"/>
          <p:cNvSpPr/>
          <p:nvPr/>
        </p:nvSpPr>
        <p:spPr>
          <a:xfrm>
            <a:off x="216902" y="3423491"/>
            <a:ext cx="5862917" cy="584775"/>
          </a:xfrm>
          <a:prstGeom prst="rect">
            <a:avLst/>
          </a:prstGeom>
        </p:spPr>
        <p:txBody>
          <a:bodyPr wrap="square">
            <a:spAutoFit/>
          </a:bodyPr>
          <a:lstStyle/>
          <a:p>
            <a:pPr algn="ctr"/>
            <a:r>
              <a:rPr lang="en-US" sz="1600" i="1" dirty="0">
                <a:solidFill>
                  <a:schemeClr val="bg1">
                    <a:lumMod val="50000"/>
                  </a:schemeClr>
                </a:solidFill>
                <a:latin typeface="Tw Cen MT" charset="0"/>
                <a:ea typeface="Tw Cen MT" charset="0"/>
                <a:cs typeface="Tw Cen MT" charset="0"/>
              </a:rPr>
              <a:t>“If HR is proactive, it will change with digital. If it is reactive it will become more obsolete over time.” </a:t>
            </a:r>
            <a:r>
              <a:rPr lang="en-US" sz="1600" dirty="0">
                <a:solidFill>
                  <a:schemeClr val="bg1">
                    <a:lumMod val="50000"/>
                  </a:schemeClr>
                </a:solidFill>
                <a:latin typeface="Tw Cen MT" charset="0"/>
                <a:ea typeface="Tw Cen MT" charset="0"/>
                <a:cs typeface="Tw Cen MT" charset="0"/>
              </a:rPr>
              <a:t>Corp HR Strategy Director, Travel</a:t>
            </a:r>
            <a:endParaRPr lang="en-US" sz="1600" dirty="0">
              <a:solidFill>
                <a:schemeClr val="bg1">
                  <a:lumMod val="50000"/>
                </a:schemeClr>
              </a:solidFill>
              <a:effectLst/>
              <a:latin typeface="Tw Cen MT" charset="0"/>
              <a:ea typeface="Tw Cen MT" charset="0"/>
              <a:cs typeface="Tw Cen MT" charset="0"/>
            </a:endParaRPr>
          </a:p>
        </p:txBody>
      </p:sp>
      <p:sp>
        <p:nvSpPr>
          <p:cNvPr id="5" name="Text Placeholder 5"/>
          <p:cNvSpPr txBox="1">
            <a:spLocks/>
          </p:cNvSpPr>
          <p:nvPr/>
        </p:nvSpPr>
        <p:spPr>
          <a:xfrm>
            <a:off x="216903" y="311156"/>
            <a:ext cx="2331591" cy="294716"/>
          </a:xfrm>
          <a:prstGeom prst="rect">
            <a:avLst/>
          </a:prstGeom>
          <a:ln w="3175" cmpd="sng">
            <a:noFill/>
          </a:ln>
        </p:spPr>
        <p:txBody>
          <a:bodyPr>
            <a:noAutofit/>
          </a:bodyPr>
          <a:lstStyle>
            <a:lvl1pPr marL="342900" indent="-342900" algn="l" defTabSz="914400" rtl="0" eaLnBrk="1" latinLnBrk="0" hangingPunct="1">
              <a:spcBef>
                <a:spcPct val="20000"/>
              </a:spcBef>
              <a:buFont typeface="Arial" pitchFamily="34" charset="0"/>
              <a:buChar char="•"/>
              <a:defRPr sz="1600" kern="1200">
                <a:solidFill>
                  <a:schemeClr val="bg1">
                    <a:lumMod val="65000"/>
                  </a:schemeClr>
                </a:solidFill>
                <a:latin typeface="Calibri"/>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bg1">
                    <a:lumMod val="65000"/>
                  </a:schemeClr>
                </a:solidFill>
                <a:latin typeface="Calibri"/>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bg1">
                    <a:lumMod val="65000"/>
                  </a:schemeClr>
                </a:solidFill>
                <a:latin typeface="Calibri"/>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bg1">
                    <a:lumMod val="65000"/>
                  </a:schemeClr>
                </a:solidFill>
                <a:latin typeface="Calibri"/>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bg1">
                    <a:lumMod val="65000"/>
                  </a:schemeClr>
                </a:solidFill>
                <a:latin typeface="Calibri"/>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0"/>
              </a:spcBef>
              <a:buNone/>
            </a:pPr>
            <a:r>
              <a:rPr lang="en-GB" sz="1000">
                <a:solidFill>
                  <a:schemeClr val="bg1">
                    <a:lumMod val="50000"/>
                  </a:schemeClr>
                </a:solidFill>
                <a:latin typeface="Tw Cen MT"/>
                <a:ea typeface="Roboto Light"/>
                <a:cs typeface="Tw Cen MT"/>
              </a:rPr>
              <a:t>THE NEW CONTEXT FOR HR</a:t>
            </a:r>
            <a:endParaRPr lang="en-GB" sz="1000" dirty="0">
              <a:solidFill>
                <a:schemeClr val="bg1">
                  <a:lumMod val="50000"/>
                </a:schemeClr>
              </a:solidFill>
              <a:latin typeface="Tw Cen MT"/>
              <a:ea typeface="Roboto Light"/>
              <a:cs typeface="Tw Cen MT"/>
            </a:endParaRPr>
          </a:p>
        </p:txBody>
      </p:sp>
      <p:sp>
        <p:nvSpPr>
          <p:cNvPr id="6" name="TextBox 5"/>
          <p:cNvSpPr txBox="1"/>
          <p:nvPr/>
        </p:nvSpPr>
        <p:spPr>
          <a:xfrm>
            <a:off x="289388" y="1787355"/>
            <a:ext cx="4518211" cy="923330"/>
          </a:xfrm>
          <a:prstGeom prst="rect">
            <a:avLst/>
          </a:prstGeom>
          <a:noFill/>
        </p:spPr>
        <p:txBody>
          <a:bodyPr wrap="square" rtlCol="0">
            <a:spAutoFit/>
          </a:bodyPr>
          <a:lstStyle/>
          <a:p>
            <a:r>
              <a:rPr lang="en-US" b="1" dirty="0">
                <a:solidFill>
                  <a:schemeClr val="bg1">
                    <a:lumMod val="50000"/>
                  </a:schemeClr>
                </a:solidFill>
                <a:latin typeface="Tw Cen MT" charset="0"/>
                <a:ea typeface="Tw Cen MT" charset="0"/>
                <a:cs typeface="Tw Cen MT" charset="0"/>
              </a:rPr>
              <a:t>Google’s three-thirds hiring model: </a:t>
            </a:r>
            <a:r>
              <a:rPr lang="en-US" dirty="0">
                <a:solidFill>
                  <a:schemeClr val="bg1">
                    <a:lumMod val="50000"/>
                  </a:schemeClr>
                </a:solidFill>
                <a:latin typeface="Tw Cen MT" charset="0"/>
                <a:ea typeface="Tw Cen MT" charset="0"/>
                <a:cs typeface="Tw Cen MT" charset="0"/>
              </a:rPr>
              <a:t>one third from traditional HR backgrounds, two thirds from consultancies, analytical fields</a:t>
            </a:r>
          </a:p>
        </p:txBody>
      </p:sp>
    </p:spTree>
    <p:extLst>
      <p:ext uri="{BB962C8B-B14F-4D97-AF65-F5344CB8AC3E}">
        <p14:creationId xmlns:p14="http://schemas.microsoft.com/office/powerpoint/2010/main" val="173838594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3553707" y="905855"/>
            <a:ext cx="4494519" cy="3028916"/>
          </a:xfrm>
          <a:prstGeom prst="rect">
            <a:avLst/>
          </a:prstGeom>
        </p:spPr>
      </p:pic>
      <p:sp>
        <p:nvSpPr>
          <p:cNvPr id="3" name="Text Placeholder 5"/>
          <p:cNvSpPr txBox="1">
            <a:spLocks/>
          </p:cNvSpPr>
          <p:nvPr/>
        </p:nvSpPr>
        <p:spPr>
          <a:xfrm>
            <a:off x="216903" y="311156"/>
            <a:ext cx="2331591" cy="294716"/>
          </a:xfrm>
          <a:prstGeom prst="rect">
            <a:avLst/>
          </a:prstGeom>
          <a:ln w="3175" cmpd="sng">
            <a:noFill/>
          </a:ln>
        </p:spPr>
        <p:txBody>
          <a:bodyPr>
            <a:noAutofit/>
          </a:bodyPr>
          <a:lstStyle>
            <a:lvl1pPr marL="342900" indent="-342900" algn="l" defTabSz="914400" rtl="0" eaLnBrk="1" latinLnBrk="0" hangingPunct="1">
              <a:spcBef>
                <a:spcPct val="20000"/>
              </a:spcBef>
              <a:buFont typeface="Arial" pitchFamily="34" charset="0"/>
              <a:buChar char="•"/>
              <a:defRPr sz="1600" kern="1200">
                <a:solidFill>
                  <a:schemeClr val="bg1">
                    <a:lumMod val="65000"/>
                  </a:schemeClr>
                </a:solidFill>
                <a:latin typeface="Calibri"/>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bg1">
                    <a:lumMod val="65000"/>
                  </a:schemeClr>
                </a:solidFill>
                <a:latin typeface="Calibri"/>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bg1">
                    <a:lumMod val="65000"/>
                  </a:schemeClr>
                </a:solidFill>
                <a:latin typeface="Calibri"/>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bg1">
                    <a:lumMod val="65000"/>
                  </a:schemeClr>
                </a:solidFill>
                <a:latin typeface="Calibri"/>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bg1">
                    <a:lumMod val="65000"/>
                  </a:schemeClr>
                </a:solidFill>
                <a:latin typeface="Calibri"/>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0"/>
              </a:spcBef>
              <a:buNone/>
            </a:pPr>
            <a:r>
              <a:rPr lang="en-GB" sz="1000">
                <a:latin typeface="Tw Cen MT"/>
                <a:ea typeface="Roboto Light"/>
                <a:cs typeface="Tw Cen MT"/>
              </a:rPr>
              <a:t>THE NEW CONTEXT FOR HR</a:t>
            </a:r>
            <a:endParaRPr lang="en-GB" sz="1000" dirty="0">
              <a:latin typeface="Tw Cen MT"/>
              <a:ea typeface="Roboto Light"/>
              <a:cs typeface="Tw Cen MT"/>
            </a:endParaRPr>
          </a:p>
        </p:txBody>
      </p:sp>
      <p:sp>
        <p:nvSpPr>
          <p:cNvPr id="5" name="TextBox 4"/>
          <p:cNvSpPr txBox="1"/>
          <p:nvPr/>
        </p:nvSpPr>
        <p:spPr>
          <a:xfrm>
            <a:off x="216903" y="569714"/>
            <a:ext cx="2690029" cy="781752"/>
          </a:xfrm>
          <a:prstGeom prst="rect">
            <a:avLst/>
          </a:prstGeom>
          <a:noFill/>
        </p:spPr>
        <p:txBody>
          <a:bodyPr wrap="square" rtlCol="0">
            <a:spAutoFit/>
          </a:bodyPr>
          <a:lstStyle/>
          <a:p>
            <a:pPr>
              <a:lnSpc>
                <a:spcPct val="80000"/>
              </a:lnSpc>
            </a:pPr>
            <a:r>
              <a:rPr lang="en-US" sz="2800" kern="0" dirty="0">
                <a:solidFill>
                  <a:schemeClr val="tx1">
                    <a:lumMod val="50000"/>
                    <a:lumOff val="50000"/>
                  </a:schemeClr>
                </a:solidFill>
                <a:latin typeface="Tw Cen MT"/>
                <a:cs typeface="Tw Cen MT"/>
              </a:rPr>
              <a:t>The Growing Role of Data</a:t>
            </a:r>
          </a:p>
        </p:txBody>
      </p:sp>
      <p:sp>
        <p:nvSpPr>
          <p:cNvPr id="6" name="TextBox 5"/>
          <p:cNvSpPr txBox="1"/>
          <p:nvPr/>
        </p:nvSpPr>
        <p:spPr>
          <a:xfrm>
            <a:off x="3360643" y="304515"/>
            <a:ext cx="4943077" cy="369332"/>
          </a:xfrm>
          <a:prstGeom prst="rect">
            <a:avLst/>
          </a:prstGeom>
          <a:noFill/>
        </p:spPr>
        <p:txBody>
          <a:bodyPr wrap="square" rtlCol="0">
            <a:spAutoFit/>
          </a:bodyPr>
          <a:lstStyle/>
          <a:p>
            <a:pPr algn="ctr"/>
            <a:r>
              <a:rPr lang="en-US" dirty="0">
                <a:solidFill>
                  <a:schemeClr val="bg1">
                    <a:lumMod val="50000"/>
                  </a:schemeClr>
                </a:solidFill>
                <a:latin typeface="Tw Cen MT" charset="0"/>
                <a:ea typeface="Tw Cen MT" charset="0"/>
                <a:cs typeface="Tw Cen MT" charset="0"/>
              </a:rPr>
              <a:t>An ‘employee single customer view’</a:t>
            </a:r>
          </a:p>
        </p:txBody>
      </p:sp>
      <p:sp>
        <p:nvSpPr>
          <p:cNvPr id="7" name="Rectangle 6"/>
          <p:cNvSpPr/>
          <p:nvPr/>
        </p:nvSpPr>
        <p:spPr>
          <a:xfrm>
            <a:off x="37683" y="1881707"/>
            <a:ext cx="2690029" cy="2092881"/>
          </a:xfrm>
          <a:prstGeom prst="rect">
            <a:avLst/>
          </a:prstGeom>
        </p:spPr>
        <p:txBody>
          <a:bodyPr wrap="square">
            <a:spAutoFit/>
          </a:bodyPr>
          <a:lstStyle/>
          <a:p>
            <a:pPr marL="285750" indent="-285750">
              <a:buClr>
                <a:srgbClr val="FC0040"/>
              </a:buClr>
              <a:buFont typeface="Arial" charset="0"/>
              <a:buChar char="•"/>
            </a:pPr>
            <a:r>
              <a:rPr lang="en-US" sz="1300" dirty="0">
                <a:solidFill>
                  <a:schemeClr val="bg1">
                    <a:lumMod val="50000"/>
                  </a:schemeClr>
                </a:solidFill>
                <a:latin typeface="Tw Cen MT" charset="0"/>
                <a:ea typeface="Tw Cen MT" charset="0"/>
                <a:cs typeface="Tw Cen MT" charset="0"/>
              </a:rPr>
              <a:t>Agree a common set of people data definitions in order to be able to describe what the company looks like </a:t>
            </a:r>
          </a:p>
          <a:p>
            <a:pPr marL="285750" indent="-285750">
              <a:buClr>
                <a:srgbClr val="FC0040"/>
              </a:buClr>
              <a:buFont typeface="Arial" charset="0"/>
              <a:buChar char="•"/>
            </a:pPr>
            <a:r>
              <a:rPr lang="en-US" sz="1300" dirty="0">
                <a:solidFill>
                  <a:schemeClr val="bg1">
                    <a:lumMod val="50000"/>
                  </a:schemeClr>
                </a:solidFill>
                <a:latin typeface="Tw Cen MT" charset="0"/>
                <a:ea typeface="Tw Cen MT" charset="0"/>
                <a:cs typeface="Tw Cen MT" charset="0"/>
              </a:rPr>
              <a:t>Analytics to identify differences and patterns in data</a:t>
            </a:r>
          </a:p>
          <a:p>
            <a:pPr marL="285750" indent="-285750">
              <a:buClr>
                <a:srgbClr val="FC0040"/>
              </a:buClr>
              <a:buFont typeface="Arial" charset="0"/>
              <a:buChar char="•"/>
            </a:pPr>
            <a:r>
              <a:rPr lang="en-US" sz="1300" dirty="0">
                <a:solidFill>
                  <a:schemeClr val="bg1">
                    <a:lumMod val="50000"/>
                  </a:schemeClr>
                </a:solidFill>
                <a:latin typeface="Tw Cen MT" charset="0"/>
                <a:ea typeface="Tw Cen MT" charset="0"/>
                <a:cs typeface="Tw Cen MT" charset="0"/>
              </a:rPr>
              <a:t>Meaningful when comparing similar groups in order to derive actionable insights and enable continuous improvement. </a:t>
            </a:r>
          </a:p>
        </p:txBody>
      </p:sp>
      <p:sp>
        <p:nvSpPr>
          <p:cNvPr id="8" name="Rectangle 7"/>
          <p:cNvSpPr/>
          <p:nvPr/>
        </p:nvSpPr>
        <p:spPr>
          <a:xfrm>
            <a:off x="216903" y="1290412"/>
            <a:ext cx="2690029" cy="584775"/>
          </a:xfrm>
          <a:prstGeom prst="rect">
            <a:avLst/>
          </a:prstGeom>
        </p:spPr>
        <p:txBody>
          <a:bodyPr wrap="square">
            <a:spAutoFit/>
          </a:bodyPr>
          <a:lstStyle/>
          <a:p>
            <a:r>
              <a:rPr lang="en-US" sz="1600" dirty="0">
                <a:solidFill>
                  <a:schemeClr val="bg1">
                    <a:lumMod val="50000"/>
                  </a:schemeClr>
                </a:solidFill>
                <a:latin typeface="Tw Cen MT" charset="0"/>
                <a:ea typeface="Tw Cen MT" charset="0"/>
                <a:cs typeface="Tw Cen MT" charset="0"/>
              </a:rPr>
              <a:t>Prasad </a:t>
            </a:r>
            <a:r>
              <a:rPr lang="en-US" sz="1600" dirty="0" err="1">
                <a:solidFill>
                  <a:schemeClr val="bg1">
                    <a:lumMod val="50000"/>
                  </a:schemeClr>
                </a:solidFill>
                <a:latin typeface="Tw Cen MT" charset="0"/>
                <a:ea typeface="Tw Cen MT" charset="0"/>
                <a:cs typeface="Tw Cen MT" charset="0"/>
              </a:rPr>
              <a:t>Setty</a:t>
            </a:r>
            <a:r>
              <a:rPr lang="en-US" sz="1600" dirty="0">
                <a:solidFill>
                  <a:schemeClr val="bg1">
                    <a:lumMod val="50000"/>
                  </a:schemeClr>
                </a:solidFill>
                <a:latin typeface="Tw Cen MT" charset="0"/>
                <a:ea typeface="Tw Cen MT" charset="0"/>
                <a:cs typeface="Tw Cen MT" charset="0"/>
              </a:rPr>
              <a:t>, VP, People Analytics, Google: </a:t>
            </a:r>
          </a:p>
        </p:txBody>
      </p:sp>
      <p:cxnSp>
        <p:nvCxnSpPr>
          <p:cNvPr id="9" name="Straight Connector 8"/>
          <p:cNvCxnSpPr/>
          <p:nvPr/>
        </p:nvCxnSpPr>
        <p:spPr>
          <a:xfrm>
            <a:off x="2906932" y="0"/>
            <a:ext cx="0" cy="3890097"/>
          </a:xfrm>
          <a:prstGeom prst="line">
            <a:avLst/>
          </a:prstGeom>
          <a:ln w="3175" cmpd="sng">
            <a:solidFill>
              <a:srgbClr val="BFBFBF"/>
            </a:soli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86741625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3265370" y="748792"/>
            <a:ext cx="4942210" cy="2835593"/>
          </a:xfrm>
          <a:prstGeom prst="rect">
            <a:avLst/>
          </a:prstGeom>
        </p:spPr>
      </p:pic>
      <p:sp>
        <p:nvSpPr>
          <p:cNvPr id="4" name="TextBox 3"/>
          <p:cNvSpPr txBox="1"/>
          <p:nvPr/>
        </p:nvSpPr>
        <p:spPr>
          <a:xfrm>
            <a:off x="216903" y="748792"/>
            <a:ext cx="2690029" cy="781752"/>
          </a:xfrm>
          <a:prstGeom prst="rect">
            <a:avLst/>
          </a:prstGeom>
          <a:noFill/>
        </p:spPr>
        <p:txBody>
          <a:bodyPr wrap="square" rtlCol="0">
            <a:spAutoFit/>
          </a:bodyPr>
          <a:lstStyle/>
          <a:p>
            <a:pPr>
              <a:lnSpc>
                <a:spcPct val="80000"/>
              </a:lnSpc>
            </a:pPr>
            <a:r>
              <a:rPr lang="en-US" sz="2800" kern="0" dirty="0">
                <a:solidFill>
                  <a:schemeClr val="tx1">
                    <a:lumMod val="50000"/>
                    <a:lumOff val="50000"/>
                  </a:schemeClr>
                </a:solidFill>
                <a:latin typeface="Tw Cen MT"/>
                <a:cs typeface="Tw Cen MT"/>
              </a:rPr>
              <a:t>The Potential of AI in HR</a:t>
            </a:r>
          </a:p>
        </p:txBody>
      </p:sp>
      <p:sp>
        <p:nvSpPr>
          <p:cNvPr id="5" name="Rectangle 4"/>
          <p:cNvSpPr/>
          <p:nvPr/>
        </p:nvSpPr>
        <p:spPr>
          <a:xfrm>
            <a:off x="216903" y="1658680"/>
            <a:ext cx="2690029" cy="1846659"/>
          </a:xfrm>
          <a:prstGeom prst="rect">
            <a:avLst/>
          </a:prstGeom>
        </p:spPr>
        <p:txBody>
          <a:bodyPr wrap="square">
            <a:spAutoFit/>
          </a:bodyPr>
          <a:lstStyle/>
          <a:p>
            <a:pPr marL="285750" indent="-285750">
              <a:spcBef>
                <a:spcPts val="600"/>
              </a:spcBef>
              <a:spcAft>
                <a:spcPts val="600"/>
              </a:spcAft>
              <a:buClr>
                <a:srgbClr val="FC0040"/>
              </a:buClr>
              <a:buFont typeface="Arial" charset="0"/>
              <a:buChar char="•"/>
            </a:pPr>
            <a:r>
              <a:rPr lang="en-US" sz="1400" dirty="0">
                <a:solidFill>
                  <a:schemeClr val="bg1">
                    <a:lumMod val="50000"/>
                  </a:schemeClr>
                </a:solidFill>
                <a:latin typeface="Tw Cen MT" charset="0"/>
                <a:ea typeface="Tw Cen MT" charset="0"/>
                <a:cs typeface="Tw Cen MT" charset="0"/>
              </a:rPr>
              <a:t>Recruitment and retention</a:t>
            </a:r>
          </a:p>
          <a:p>
            <a:pPr marL="285750" indent="-285750">
              <a:spcBef>
                <a:spcPts val="600"/>
              </a:spcBef>
              <a:spcAft>
                <a:spcPts val="600"/>
              </a:spcAft>
              <a:buClr>
                <a:srgbClr val="FC0040"/>
              </a:buClr>
              <a:buFont typeface="Arial" charset="0"/>
              <a:buChar char="•"/>
            </a:pPr>
            <a:r>
              <a:rPr lang="en-US" sz="1400" dirty="0">
                <a:solidFill>
                  <a:schemeClr val="bg1">
                    <a:lumMod val="50000"/>
                  </a:schemeClr>
                </a:solidFill>
                <a:latin typeface="Tw Cen MT" charset="0"/>
                <a:ea typeface="Tw Cen MT" charset="0"/>
                <a:cs typeface="Tw Cen MT" charset="0"/>
              </a:rPr>
              <a:t>Employee wellbeing assessment</a:t>
            </a:r>
          </a:p>
          <a:p>
            <a:pPr marL="285750" indent="-285750">
              <a:spcBef>
                <a:spcPts val="600"/>
              </a:spcBef>
              <a:spcAft>
                <a:spcPts val="600"/>
              </a:spcAft>
              <a:buClr>
                <a:srgbClr val="FC0040"/>
              </a:buClr>
              <a:buFont typeface="Arial" charset="0"/>
              <a:buChar char="•"/>
            </a:pPr>
            <a:r>
              <a:rPr lang="en-US" sz="1400" dirty="0">
                <a:solidFill>
                  <a:schemeClr val="bg1">
                    <a:lumMod val="50000"/>
                  </a:schemeClr>
                </a:solidFill>
                <a:latin typeface="Tw Cen MT" charset="0"/>
                <a:ea typeface="Tw Cen MT" charset="0"/>
                <a:cs typeface="Tw Cen MT" charset="0"/>
              </a:rPr>
              <a:t>Patterns in employee performance</a:t>
            </a:r>
          </a:p>
          <a:p>
            <a:pPr marL="285750" indent="-285750">
              <a:spcBef>
                <a:spcPts val="600"/>
              </a:spcBef>
              <a:spcAft>
                <a:spcPts val="600"/>
              </a:spcAft>
              <a:buClr>
                <a:srgbClr val="FC0040"/>
              </a:buClr>
              <a:buFont typeface="Arial" charset="0"/>
              <a:buChar char="•"/>
            </a:pPr>
            <a:r>
              <a:rPr lang="en-US" sz="1400" dirty="0">
                <a:solidFill>
                  <a:schemeClr val="bg1">
                    <a:lumMod val="50000"/>
                  </a:schemeClr>
                </a:solidFill>
                <a:latin typeface="Tw Cen MT" charset="0"/>
                <a:ea typeface="Tw Cen MT" charset="0"/>
                <a:cs typeface="Tw Cen MT" charset="0"/>
              </a:rPr>
              <a:t>Patterns in tenure.</a:t>
            </a:r>
          </a:p>
        </p:txBody>
      </p:sp>
      <p:sp>
        <p:nvSpPr>
          <p:cNvPr id="6" name="Text Placeholder 5"/>
          <p:cNvSpPr txBox="1">
            <a:spLocks/>
          </p:cNvSpPr>
          <p:nvPr/>
        </p:nvSpPr>
        <p:spPr>
          <a:xfrm>
            <a:off x="216903" y="311156"/>
            <a:ext cx="2331591" cy="294716"/>
          </a:xfrm>
          <a:prstGeom prst="rect">
            <a:avLst/>
          </a:prstGeom>
          <a:ln w="3175" cmpd="sng">
            <a:noFill/>
          </a:ln>
        </p:spPr>
        <p:txBody>
          <a:bodyPr>
            <a:noAutofit/>
          </a:bodyPr>
          <a:lstStyle>
            <a:lvl1pPr marL="342900" indent="-342900" algn="l" defTabSz="914400" rtl="0" eaLnBrk="1" latinLnBrk="0" hangingPunct="1">
              <a:spcBef>
                <a:spcPct val="20000"/>
              </a:spcBef>
              <a:buFont typeface="Arial" pitchFamily="34" charset="0"/>
              <a:buChar char="•"/>
              <a:defRPr sz="1600" kern="1200">
                <a:solidFill>
                  <a:schemeClr val="bg1">
                    <a:lumMod val="65000"/>
                  </a:schemeClr>
                </a:solidFill>
                <a:latin typeface="Calibri"/>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bg1">
                    <a:lumMod val="65000"/>
                  </a:schemeClr>
                </a:solidFill>
                <a:latin typeface="Calibri"/>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bg1">
                    <a:lumMod val="65000"/>
                  </a:schemeClr>
                </a:solidFill>
                <a:latin typeface="Calibri"/>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bg1">
                    <a:lumMod val="65000"/>
                  </a:schemeClr>
                </a:solidFill>
                <a:latin typeface="Calibri"/>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bg1">
                    <a:lumMod val="65000"/>
                  </a:schemeClr>
                </a:solidFill>
                <a:latin typeface="Calibri"/>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0"/>
              </a:spcBef>
              <a:buNone/>
            </a:pPr>
            <a:r>
              <a:rPr lang="en-GB" sz="1000">
                <a:latin typeface="Tw Cen MT"/>
                <a:ea typeface="Roboto Light"/>
                <a:cs typeface="Tw Cen MT"/>
              </a:rPr>
              <a:t>THE NEW CONTEXT FOR HR</a:t>
            </a:r>
            <a:endParaRPr lang="en-GB" sz="1000" dirty="0">
              <a:latin typeface="Tw Cen MT"/>
              <a:ea typeface="Roboto Light"/>
              <a:cs typeface="Tw Cen MT"/>
            </a:endParaRPr>
          </a:p>
        </p:txBody>
      </p:sp>
      <p:cxnSp>
        <p:nvCxnSpPr>
          <p:cNvPr id="7" name="Straight Connector 6"/>
          <p:cNvCxnSpPr/>
          <p:nvPr/>
        </p:nvCxnSpPr>
        <p:spPr>
          <a:xfrm>
            <a:off x="2906932" y="0"/>
            <a:ext cx="0" cy="3890097"/>
          </a:xfrm>
          <a:prstGeom prst="line">
            <a:avLst/>
          </a:prstGeom>
          <a:ln w="3175" cmpd="sng">
            <a:solidFill>
              <a:srgbClr val="BFBFBF"/>
            </a:soli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47902304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5" name="Group 44"/>
          <p:cNvGrpSpPr/>
          <p:nvPr/>
        </p:nvGrpSpPr>
        <p:grpSpPr>
          <a:xfrm>
            <a:off x="7931564" y="4362281"/>
            <a:ext cx="612001" cy="612000"/>
            <a:chOff x="1934743" y="357234"/>
            <a:chExt cx="1111854" cy="1111852"/>
          </a:xfrm>
        </p:grpSpPr>
        <p:sp>
          <p:nvSpPr>
            <p:cNvPr id="46" name="Oval 45"/>
            <p:cNvSpPr/>
            <p:nvPr userDrawn="1"/>
          </p:nvSpPr>
          <p:spPr>
            <a:xfrm>
              <a:off x="1934743" y="357234"/>
              <a:ext cx="1111854" cy="1111852"/>
            </a:xfrm>
            <a:prstGeom prst="ellipse">
              <a:avLst/>
            </a:prstGeom>
            <a:solidFill>
              <a:srgbClr val="FF004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0000"/>
                </a:solidFill>
              </a:endParaRPr>
            </a:p>
          </p:txBody>
        </p:sp>
        <p:pic>
          <p:nvPicPr>
            <p:cNvPr id="47" name="Picture 46"/>
            <p:cNvPicPr>
              <a:picLocks noChangeAspect="1"/>
            </p:cNvPicPr>
            <p:nvPr/>
          </p:nvPicPr>
          <p:blipFill>
            <a:blip r:embed="rId2"/>
            <a:stretch>
              <a:fillRect/>
            </a:stretch>
          </p:blipFill>
          <p:spPr>
            <a:xfrm>
              <a:off x="2018434" y="841160"/>
              <a:ext cx="944473" cy="144000"/>
            </a:xfrm>
            <a:prstGeom prst="rect">
              <a:avLst/>
            </a:prstGeom>
          </p:spPr>
        </p:pic>
      </p:grpSp>
      <p:grpSp>
        <p:nvGrpSpPr>
          <p:cNvPr id="13" name="Group 12"/>
          <p:cNvGrpSpPr/>
          <p:nvPr/>
        </p:nvGrpSpPr>
        <p:grpSpPr>
          <a:xfrm>
            <a:off x="313150" y="4364451"/>
            <a:ext cx="612000" cy="612000"/>
            <a:chOff x="6880537" y="357234"/>
            <a:chExt cx="1111854" cy="1111852"/>
          </a:xfrm>
        </p:grpSpPr>
        <p:sp>
          <p:nvSpPr>
            <p:cNvPr id="14" name="Oval 13"/>
            <p:cNvSpPr/>
            <p:nvPr userDrawn="1"/>
          </p:nvSpPr>
          <p:spPr>
            <a:xfrm>
              <a:off x="6880537" y="357234"/>
              <a:ext cx="1111854" cy="1111852"/>
            </a:xfrm>
            <a:prstGeom prst="ellipse">
              <a:avLst/>
            </a:prstGeom>
            <a:solidFill>
              <a:srgbClr val="FF004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0000"/>
                </a:solidFill>
              </a:endParaRPr>
            </a:p>
          </p:txBody>
        </p:sp>
        <p:pic>
          <p:nvPicPr>
            <p:cNvPr id="17" name="Picture 16"/>
            <p:cNvPicPr>
              <a:picLocks noChangeAspect="1"/>
            </p:cNvPicPr>
            <p:nvPr userDrawn="1"/>
          </p:nvPicPr>
          <p:blipFill>
            <a:blip r:embed="rId3"/>
            <a:stretch>
              <a:fillRect/>
            </a:stretch>
          </p:blipFill>
          <p:spPr>
            <a:xfrm>
              <a:off x="7168766" y="692529"/>
              <a:ext cx="535397" cy="441262"/>
            </a:xfrm>
            <a:prstGeom prst="rect">
              <a:avLst/>
            </a:prstGeom>
          </p:spPr>
        </p:pic>
      </p:grpSp>
      <p:sp>
        <p:nvSpPr>
          <p:cNvPr id="12" name="Text Placeholder 5"/>
          <p:cNvSpPr txBox="1">
            <a:spLocks/>
          </p:cNvSpPr>
          <p:nvPr/>
        </p:nvSpPr>
        <p:spPr>
          <a:xfrm>
            <a:off x="4613652" y="1429916"/>
            <a:ext cx="2899591" cy="763816"/>
          </a:xfrm>
          <a:prstGeom prst="rect">
            <a:avLst/>
          </a:prstGeom>
        </p:spPr>
        <p:txBody>
          <a:bodyPr>
            <a:noAutofit/>
          </a:bodyPr>
          <a:lstStyle>
            <a:lvl1pPr marL="342900" indent="-342900" algn="l" defTabSz="914400" rtl="0" eaLnBrk="1" latinLnBrk="0" hangingPunct="1">
              <a:spcBef>
                <a:spcPct val="20000"/>
              </a:spcBef>
              <a:buFont typeface="Arial" pitchFamily="34" charset="0"/>
              <a:buChar char="•"/>
              <a:defRPr sz="1600" kern="1200">
                <a:solidFill>
                  <a:schemeClr val="bg1">
                    <a:lumMod val="65000"/>
                  </a:schemeClr>
                </a:solidFill>
                <a:latin typeface="Calibri"/>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bg1">
                    <a:lumMod val="65000"/>
                  </a:schemeClr>
                </a:solidFill>
                <a:latin typeface="Calibri"/>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bg1">
                    <a:lumMod val="65000"/>
                  </a:schemeClr>
                </a:solidFill>
                <a:latin typeface="Calibri"/>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bg1">
                    <a:lumMod val="65000"/>
                  </a:schemeClr>
                </a:solidFill>
                <a:latin typeface="Calibri"/>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bg1">
                    <a:lumMod val="65000"/>
                  </a:schemeClr>
                </a:solidFill>
                <a:latin typeface="Calibri"/>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0"/>
              </a:spcBef>
              <a:buNone/>
            </a:pPr>
            <a:endParaRPr lang="en-GB" sz="1100" dirty="0">
              <a:latin typeface="Tw Cen MT"/>
              <a:ea typeface="Roboto Light"/>
              <a:cs typeface="Tw Cen MT"/>
            </a:endParaRPr>
          </a:p>
        </p:txBody>
      </p:sp>
      <p:sp>
        <p:nvSpPr>
          <p:cNvPr id="26" name="TextBox 25"/>
          <p:cNvSpPr txBox="1"/>
          <p:nvPr/>
        </p:nvSpPr>
        <p:spPr>
          <a:xfrm>
            <a:off x="216902" y="604862"/>
            <a:ext cx="5176901" cy="443006"/>
          </a:xfrm>
          <a:prstGeom prst="rect">
            <a:avLst/>
          </a:prstGeom>
          <a:noFill/>
        </p:spPr>
        <p:txBody>
          <a:bodyPr wrap="square" rtlCol="0">
            <a:spAutoFit/>
          </a:bodyPr>
          <a:lstStyle/>
          <a:p>
            <a:pPr>
              <a:lnSpc>
                <a:spcPct val="80000"/>
              </a:lnSpc>
            </a:pPr>
            <a:r>
              <a:rPr lang="en-US" sz="2800" kern="0" dirty="0">
                <a:solidFill>
                  <a:schemeClr val="bg1">
                    <a:lumMod val="50000"/>
                  </a:schemeClr>
                </a:solidFill>
                <a:latin typeface="Tw Cen MT"/>
                <a:cs typeface="Tw Cen MT"/>
              </a:rPr>
              <a:t>Avoiding ‘Day 2’</a:t>
            </a:r>
          </a:p>
        </p:txBody>
      </p:sp>
      <p:pic>
        <p:nvPicPr>
          <p:cNvPr id="15" name="Picture 1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37611" y="1710647"/>
            <a:ext cx="4531044" cy="2408910"/>
          </a:xfrm>
          <a:prstGeom prst="rect">
            <a:avLst/>
          </a:prstGeom>
        </p:spPr>
      </p:pic>
      <p:sp>
        <p:nvSpPr>
          <p:cNvPr id="18" name="Rectangle 17"/>
          <p:cNvSpPr/>
          <p:nvPr/>
        </p:nvSpPr>
        <p:spPr>
          <a:xfrm>
            <a:off x="1072657" y="1056639"/>
            <a:ext cx="7060953" cy="584775"/>
          </a:xfrm>
          <a:prstGeom prst="rect">
            <a:avLst/>
          </a:prstGeom>
        </p:spPr>
        <p:txBody>
          <a:bodyPr wrap="square">
            <a:spAutoFit/>
          </a:bodyPr>
          <a:lstStyle/>
          <a:p>
            <a:pPr algn="ctr"/>
            <a:r>
              <a:rPr lang="en-US" sz="1600" i="1" dirty="0">
                <a:solidFill>
                  <a:schemeClr val="bg1">
                    <a:lumMod val="50000"/>
                  </a:schemeClr>
                </a:solidFill>
                <a:latin typeface="Tw Cen MT" charset="0"/>
                <a:ea typeface="Tw Cen MT" charset="0"/>
                <a:cs typeface="Tw Cen MT" charset="0"/>
              </a:rPr>
              <a:t>'Day 2 is stasis. Followed by irrelevance. Followed by excruciating, painful decline. Followed by death. And that is why it is always Day 1.'</a:t>
            </a:r>
            <a:endParaRPr lang="en-US" sz="1600" dirty="0">
              <a:solidFill>
                <a:schemeClr val="bg1">
                  <a:lumMod val="50000"/>
                </a:schemeClr>
              </a:solidFill>
              <a:latin typeface="Tw Cen MT" charset="0"/>
              <a:ea typeface="Tw Cen MT" charset="0"/>
              <a:cs typeface="Tw Cen MT" charset="0"/>
            </a:endParaRPr>
          </a:p>
        </p:txBody>
      </p:sp>
      <p:sp>
        <p:nvSpPr>
          <p:cNvPr id="20" name="Text Placeholder 5"/>
          <p:cNvSpPr txBox="1">
            <a:spLocks/>
          </p:cNvSpPr>
          <p:nvPr/>
        </p:nvSpPr>
        <p:spPr>
          <a:xfrm>
            <a:off x="216903" y="311156"/>
            <a:ext cx="2331591" cy="294716"/>
          </a:xfrm>
          <a:prstGeom prst="rect">
            <a:avLst/>
          </a:prstGeom>
          <a:ln w="3175" cmpd="sng">
            <a:noFill/>
          </a:ln>
        </p:spPr>
        <p:txBody>
          <a:bodyPr>
            <a:noAutofit/>
          </a:bodyPr>
          <a:lstStyle>
            <a:lvl1pPr marL="342900" indent="-342900" algn="l" defTabSz="914400" rtl="0" eaLnBrk="1" latinLnBrk="0" hangingPunct="1">
              <a:spcBef>
                <a:spcPct val="20000"/>
              </a:spcBef>
              <a:buFont typeface="Arial" pitchFamily="34" charset="0"/>
              <a:buChar char="•"/>
              <a:defRPr sz="1600" kern="1200">
                <a:solidFill>
                  <a:schemeClr val="bg1">
                    <a:lumMod val="65000"/>
                  </a:schemeClr>
                </a:solidFill>
                <a:latin typeface="Calibri"/>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bg1">
                    <a:lumMod val="65000"/>
                  </a:schemeClr>
                </a:solidFill>
                <a:latin typeface="Calibri"/>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bg1">
                    <a:lumMod val="65000"/>
                  </a:schemeClr>
                </a:solidFill>
                <a:latin typeface="Calibri"/>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bg1">
                    <a:lumMod val="65000"/>
                  </a:schemeClr>
                </a:solidFill>
                <a:latin typeface="Calibri"/>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bg1">
                    <a:lumMod val="65000"/>
                  </a:schemeClr>
                </a:solidFill>
                <a:latin typeface="Calibri"/>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0"/>
              </a:spcBef>
              <a:buNone/>
            </a:pPr>
            <a:r>
              <a:rPr lang="en-GB" sz="1000">
                <a:latin typeface="Tw Cen MT"/>
                <a:ea typeface="Roboto Light"/>
                <a:cs typeface="Tw Cen MT"/>
              </a:rPr>
              <a:t>THE NEW CONTEXT FOR HR</a:t>
            </a:r>
            <a:endParaRPr lang="en-GB" sz="1000" dirty="0">
              <a:latin typeface="Tw Cen MT"/>
              <a:ea typeface="Roboto Light"/>
              <a:cs typeface="Tw Cen MT"/>
            </a:endParaRPr>
          </a:p>
        </p:txBody>
      </p:sp>
    </p:spTree>
    <p:extLst>
      <p:ext uri="{BB962C8B-B14F-4D97-AF65-F5344CB8AC3E}">
        <p14:creationId xmlns:p14="http://schemas.microsoft.com/office/powerpoint/2010/main" val="139546278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5" name="Group 44"/>
          <p:cNvGrpSpPr/>
          <p:nvPr/>
        </p:nvGrpSpPr>
        <p:grpSpPr>
          <a:xfrm>
            <a:off x="7931564" y="4362281"/>
            <a:ext cx="612001" cy="612000"/>
            <a:chOff x="1934743" y="357234"/>
            <a:chExt cx="1111854" cy="1111852"/>
          </a:xfrm>
        </p:grpSpPr>
        <p:sp>
          <p:nvSpPr>
            <p:cNvPr id="46" name="Oval 45"/>
            <p:cNvSpPr/>
            <p:nvPr userDrawn="1"/>
          </p:nvSpPr>
          <p:spPr>
            <a:xfrm>
              <a:off x="1934743" y="357234"/>
              <a:ext cx="1111854" cy="1111852"/>
            </a:xfrm>
            <a:prstGeom prst="ellipse">
              <a:avLst/>
            </a:prstGeom>
            <a:solidFill>
              <a:srgbClr val="FF004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0000"/>
                </a:solidFill>
              </a:endParaRPr>
            </a:p>
          </p:txBody>
        </p:sp>
        <p:pic>
          <p:nvPicPr>
            <p:cNvPr id="47" name="Picture 46"/>
            <p:cNvPicPr>
              <a:picLocks noChangeAspect="1"/>
            </p:cNvPicPr>
            <p:nvPr/>
          </p:nvPicPr>
          <p:blipFill>
            <a:blip r:embed="rId2"/>
            <a:stretch>
              <a:fillRect/>
            </a:stretch>
          </p:blipFill>
          <p:spPr>
            <a:xfrm>
              <a:off x="2018434" y="841160"/>
              <a:ext cx="944473" cy="144000"/>
            </a:xfrm>
            <a:prstGeom prst="rect">
              <a:avLst/>
            </a:prstGeom>
          </p:spPr>
        </p:pic>
      </p:grpSp>
      <p:grpSp>
        <p:nvGrpSpPr>
          <p:cNvPr id="13" name="Group 12"/>
          <p:cNvGrpSpPr/>
          <p:nvPr/>
        </p:nvGrpSpPr>
        <p:grpSpPr>
          <a:xfrm>
            <a:off x="313150" y="4364451"/>
            <a:ext cx="612000" cy="612000"/>
            <a:chOff x="6880537" y="357234"/>
            <a:chExt cx="1111854" cy="1111852"/>
          </a:xfrm>
        </p:grpSpPr>
        <p:sp>
          <p:nvSpPr>
            <p:cNvPr id="14" name="Oval 13"/>
            <p:cNvSpPr/>
            <p:nvPr userDrawn="1"/>
          </p:nvSpPr>
          <p:spPr>
            <a:xfrm>
              <a:off x="6880537" y="357234"/>
              <a:ext cx="1111854" cy="1111852"/>
            </a:xfrm>
            <a:prstGeom prst="ellipse">
              <a:avLst/>
            </a:prstGeom>
            <a:solidFill>
              <a:srgbClr val="FF004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0000"/>
                </a:solidFill>
              </a:endParaRPr>
            </a:p>
          </p:txBody>
        </p:sp>
        <p:pic>
          <p:nvPicPr>
            <p:cNvPr id="17" name="Picture 16"/>
            <p:cNvPicPr>
              <a:picLocks noChangeAspect="1"/>
            </p:cNvPicPr>
            <p:nvPr userDrawn="1"/>
          </p:nvPicPr>
          <p:blipFill>
            <a:blip r:embed="rId3"/>
            <a:stretch>
              <a:fillRect/>
            </a:stretch>
          </p:blipFill>
          <p:spPr>
            <a:xfrm>
              <a:off x="7168766" y="692529"/>
              <a:ext cx="535397" cy="441262"/>
            </a:xfrm>
            <a:prstGeom prst="rect">
              <a:avLst/>
            </a:prstGeom>
          </p:spPr>
        </p:pic>
      </p:grpSp>
      <p:sp>
        <p:nvSpPr>
          <p:cNvPr id="12" name="Text Placeholder 5"/>
          <p:cNvSpPr txBox="1">
            <a:spLocks/>
          </p:cNvSpPr>
          <p:nvPr/>
        </p:nvSpPr>
        <p:spPr>
          <a:xfrm>
            <a:off x="4613652" y="1429916"/>
            <a:ext cx="2899591" cy="763816"/>
          </a:xfrm>
          <a:prstGeom prst="rect">
            <a:avLst/>
          </a:prstGeom>
        </p:spPr>
        <p:txBody>
          <a:bodyPr>
            <a:noAutofit/>
          </a:bodyPr>
          <a:lstStyle>
            <a:lvl1pPr marL="342900" indent="-342900" algn="l" defTabSz="914400" rtl="0" eaLnBrk="1" latinLnBrk="0" hangingPunct="1">
              <a:spcBef>
                <a:spcPct val="20000"/>
              </a:spcBef>
              <a:buFont typeface="Arial" pitchFamily="34" charset="0"/>
              <a:buChar char="•"/>
              <a:defRPr sz="1600" kern="1200">
                <a:solidFill>
                  <a:schemeClr val="bg1">
                    <a:lumMod val="65000"/>
                  </a:schemeClr>
                </a:solidFill>
                <a:latin typeface="Calibri"/>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bg1">
                    <a:lumMod val="65000"/>
                  </a:schemeClr>
                </a:solidFill>
                <a:latin typeface="Calibri"/>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bg1">
                    <a:lumMod val="65000"/>
                  </a:schemeClr>
                </a:solidFill>
                <a:latin typeface="Calibri"/>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bg1">
                    <a:lumMod val="65000"/>
                  </a:schemeClr>
                </a:solidFill>
                <a:latin typeface="Calibri"/>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bg1">
                    <a:lumMod val="65000"/>
                  </a:schemeClr>
                </a:solidFill>
                <a:latin typeface="Calibri"/>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0"/>
              </a:spcBef>
              <a:buNone/>
            </a:pPr>
            <a:endParaRPr lang="en-GB" sz="1100" dirty="0">
              <a:latin typeface="Tw Cen MT"/>
              <a:ea typeface="Roboto Light"/>
              <a:cs typeface="Tw Cen MT"/>
            </a:endParaRPr>
          </a:p>
        </p:txBody>
      </p:sp>
      <p:pic>
        <p:nvPicPr>
          <p:cNvPr id="15" name="Picture 1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37612" y="1811824"/>
            <a:ext cx="4531044" cy="2408910"/>
          </a:xfrm>
          <a:prstGeom prst="rect">
            <a:avLst/>
          </a:prstGeom>
        </p:spPr>
      </p:pic>
      <p:sp>
        <p:nvSpPr>
          <p:cNvPr id="18" name="Rectangle 17"/>
          <p:cNvSpPr/>
          <p:nvPr/>
        </p:nvSpPr>
        <p:spPr>
          <a:xfrm>
            <a:off x="1083175" y="1209423"/>
            <a:ext cx="7060953" cy="584775"/>
          </a:xfrm>
          <a:prstGeom prst="rect">
            <a:avLst/>
          </a:prstGeom>
        </p:spPr>
        <p:txBody>
          <a:bodyPr wrap="square">
            <a:spAutoFit/>
          </a:bodyPr>
          <a:lstStyle/>
          <a:p>
            <a:pPr algn="ctr"/>
            <a:r>
              <a:rPr lang="en-US" sz="1600" i="1" dirty="0">
                <a:solidFill>
                  <a:schemeClr val="bg1">
                    <a:lumMod val="50000"/>
                  </a:schemeClr>
                </a:solidFill>
                <a:latin typeface="Tw Cen MT" charset="0"/>
                <a:ea typeface="Tw Cen MT" charset="0"/>
                <a:cs typeface="Tw Cen MT" charset="0"/>
              </a:rPr>
              <a:t>'Day 2 is stasis. Followed by irrelevance. Followed by excruciating, painful decline. Followed by death. And that is why it is always Day 1.'</a:t>
            </a:r>
            <a:endParaRPr lang="en-US" sz="1600" dirty="0">
              <a:solidFill>
                <a:schemeClr val="bg1">
                  <a:lumMod val="50000"/>
                </a:schemeClr>
              </a:solidFill>
              <a:latin typeface="Tw Cen MT" charset="0"/>
              <a:ea typeface="Tw Cen MT" charset="0"/>
              <a:cs typeface="Tw Cen MT" charset="0"/>
            </a:endParaRPr>
          </a:p>
        </p:txBody>
      </p:sp>
      <p:sp>
        <p:nvSpPr>
          <p:cNvPr id="20" name="TextBox 19"/>
          <p:cNvSpPr txBox="1"/>
          <p:nvPr/>
        </p:nvSpPr>
        <p:spPr>
          <a:xfrm>
            <a:off x="619150" y="2911562"/>
            <a:ext cx="8106507" cy="923330"/>
          </a:xfrm>
          <a:prstGeom prst="rect">
            <a:avLst/>
          </a:prstGeom>
          <a:solidFill>
            <a:srgbClr val="FFFFFF"/>
          </a:solidFill>
        </p:spPr>
        <p:txBody>
          <a:bodyPr wrap="square" rtlCol="0">
            <a:spAutoFit/>
          </a:bodyPr>
          <a:lstStyle/>
          <a:p>
            <a:pPr algn="ctr"/>
            <a:r>
              <a:rPr lang="en-US" b="1" dirty="0">
                <a:solidFill>
                  <a:schemeClr val="bg1">
                    <a:lumMod val="50000"/>
                  </a:schemeClr>
                </a:solidFill>
                <a:latin typeface="Tw Cen MT" charset="0"/>
                <a:ea typeface="Tw Cen MT" charset="0"/>
                <a:cs typeface="Tw Cen MT" charset="0"/>
              </a:rPr>
              <a:t>Be obsessed with customers: </a:t>
            </a:r>
            <a:r>
              <a:rPr lang="en-US" dirty="0">
                <a:solidFill>
                  <a:schemeClr val="bg1">
                    <a:lumMod val="50000"/>
                  </a:schemeClr>
                </a:solidFill>
                <a:latin typeface="Tw Cen MT" charset="0"/>
                <a:ea typeface="Tw Cen MT" charset="0"/>
                <a:cs typeface="Tw Cen MT" charset="0"/>
              </a:rPr>
              <a:t>they’re always dissatisfied. So, if you’re obsessed with meeting their needs, you’ll invent great things. It’s about creating what they want even before they know they want it e.g. Amazon Prime</a:t>
            </a:r>
          </a:p>
        </p:txBody>
      </p:sp>
      <p:sp>
        <p:nvSpPr>
          <p:cNvPr id="21" name="Text Placeholder 5"/>
          <p:cNvSpPr txBox="1">
            <a:spLocks/>
          </p:cNvSpPr>
          <p:nvPr/>
        </p:nvSpPr>
        <p:spPr>
          <a:xfrm>
            <a:off x="216903" y="311156"/>
            <a:ext cx="2331591" cy="294716"/>
          </a:xfrm>
          <a:prstGeom prst="rect">
            <a:avLst/>
          </a:prstGeom>
          <a:ln w="3175" cmpd="sng">
            <a:noFill/>
          </a:ln>
        </p:spPr>
        <p:txBody>
          <a:bodyPr>
            <a:noAutofit/>
          </a:bodyPr>
          <a:lstStyle>
            <a:lvl1pPr marL="342900" indent="-342900" algn="l" defTabSz="914400" rtl="0" eaLnBrk="1" latinLnBrk="0" hangingPunct="1">
              <a:spcBef>
                <a:spcPct val="20000"/>
              </a:spcBef>
              <a:buFont typeface="Arial" pitchFamily="34" charset="0"/>
              <a:buChar char="•"/>
              <a:defRPr sz="1600" kern="1200">
                <a:solidFill>
                  <a:schemeClr val="bg1">
                    <a:lumMod val="65000"/>
                  </a:schemeClr>
                </a:solidFill>
                <a:latin typeface="Calibri"/>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bg1">
                    <a:lumMod val="65000"/>
                  </a:schemeClr>
                </a:solidFill>
                <a:latin typeface="Calibri"/>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bg1">
                    <a:lumMod val="65000"/>
                  </a:schemeClr>
                </a:solidFill>
                <a:latin typeface="Calibri"/>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bg1">
                    <a:lumMod val="65000"/>
                  </a:schemeClr>
                </a:solidFill>
                <a:latin typeface="Calibri"/>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bg1">
                    <a:lumMod val="65000"/>
                  </a:schemeClr>
                </a:solidFill>
                <a:latin typeface="Calibri"/>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0"/>
              </a:spcBef>
              <a:buNone/>
            </a:pPr>
            <a:r>
              <a:rPr lang="en-GB" sz="1000">
                <a:latin typeface="Tw Cen MT"/>
                <a:ea typeface="Roboto Light"/>
                <a:cs typeface="Tw Cen MT"/>
              </a:rPr>
              <a:t>THE NEW CONTEXT FOR HR</a:t>
            </a:r>
            <a:endParaRPr lang="en-GB" sz="1000" dirty="0">
              <a:latin typeface="Tw Cen MT"/>
              <a:ea typeface="Roboto Light"/>
              <a:cs typeface="Tw Cen MT"/>
            </a:endParaRPr>
          </a:p>
        </p:txBody>
      </p:sp>
      <p:sp>
        <p:nvSpPr>
          <p:cNvPr id="22" name="TextBox 21"/>
          <p:cNvSpPr txBox="1"/>
          <p:nvPr/>
        </p:nvSpPr>
        <p:spPr>
          <a:xfrm>
            <a:off x="216902" y="748792"/>
            <a:ext cx="5176901" cy="443006"/>
          </a:xfrm>
          <a:prstGeom prst="rect">
            <a:avLst/>
          </a:prstGeom>
          <a:noFill/>
        </p:spPr>
        <p:txBody>
          <a:bodyPr wrap="square" rtlCol="0">
            <a:spAutoFit/>
          </a:bodyPr>
          <a:lstStyle/>
          <a:p>
            <a:pPr>
              <a:lnSpc>
                <a:spcPct val="80000"/>
              </a:lnSpc>
            </a:pPr>
            <a:r>
              <a:rPr lang="en-US" sz="2800" kern="0">
                <a:solidFill>
                  <a:schemeClr val="bg1">
                    <a:lumMod val="50000"/>
                  </a:schemeClr>
                </a:solidFill>
                <a:latin typeface="Tw Cen MT"/>
                <a:cs typeface="Tw Cen MT"/>
              </a:rPr>
              <a:t>Avoiding ‘Day 2’</a:t>
            </a:r>
            <a:endParaRPr lang="en-US" sz="2800" kern="0" dirty="0">
              <a:solidFill>
                <a:schemeClr val="bg1">
                  <a:lumMod val="50000"/>
                </a:schemeClr>
              </a:solidFill>
              <a:latin typeface="Tw Cen MT"/>
              <a:cs typeface="Tw Cen MT"/>
            </a:endParaRPr>
          </a:p>
        </p:txBody>
      </p:sp>
    </p:spTree>
    <p:extLst>
      <p:ext uri="{BB962C8B-B14F-4D97-AF65-F5344CB8AC3E}">
        <p14:creationId xmlns:p14="http://schemas.microsoft.com/office/powerpoint/2010/main" val="87406818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5" name="Group 44"/>
          <p:cNvGrpSpPr/>
          <p:nvPr/>
        </p:nvGrpSpPr>
        <p:grpSpPr>
          <a:xfrm>
            <a:off x="7931564" y="4362281"/>
            <a:ext cx="612001" cy="612000"/>
            <a:chOff x="1934743" y="357234"/>
            <a:chExt cx="1111854" cy="1111852"/>
          </a:xfrm>
        </p:grpSpPr>
        <p:sp>
          <p:nvSpPr>
            <p:cNvPr id="46" name="Oval 45"/>
            <p:cNvSpPr/>
            <p:nvPr userDrawn="1"/>
          </p:nvSpPr>
          <p:spPr>
            <a:xfrm>
              <a:off x="1934743" y="357234"/>
              <a:ext cx="1111854" cy="1111852"/>
            </a:xfrm>
            <a:prstGeom prst="ellipse">
              <a:avLst/>
            </a:prstGeom>
            <a:solidFill>
              <a:srgbClr val="FF004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0000"/>
                </a:solidFill>
              </a:endParaRPr>
            </a:p>
          </p:txBody>
        </p:sp>
        <p:pic>
          <p:nvPicPr>
            <p:cNvPr id="47" name="Picture 46"/>
            <p:cNvPicPr>
              <a:picLocks noChangeAspect="1"/>
            </p:cNvPicPr>
            <p:nvPr/>
          </p:nvPicPr>
          <p:blipFill>
            <a:blip r:embed="rId2"/>
            <a:stretch>
              <a:fillRect/>
            </a:stretch>
          </p:blipFill>
          <p:spPr>
            <a:xfrm>
              <a:off x="2018434" y="841160"/>
              <a:ext cx="944473" cy="144000"/>
            </a:xfrm>
            <a:prstGeom prst="rect">
              <a:avLst/>
            </a:prstGeom>
          </p:spPr>
        </p:pic>
      </p:grpSp>
      <p:grpSp>
        <p:nvGrpSpPr>
          <p:cNvPr id="13" name="Group 12"/>
          <p:cNvGrpSpPr/>
          <p:nvPr/>
        </p:nvGrpSpPr>
        <p:grpSpPr>
          <a:xfrm>
            <a:off x="313150" y="4364451"/>
            <a:ext cx="612000" cy="612000"/>
            <a:chOff x="6880537" y="357234"/>
            <a:chExt cx="1111854" cy="1111852"/>
          </a:xfrm>
        </p:grpSpPr>
        <p:sp>
          <p:nvSpPr>
            <p:cNvPr id="14" name="Oval 13"/>
            <p:cNvSpPr/>
            <p:nvPr userDrawn="1"/>
          </p:nvSpPr>
          <p:spPr>
            <a:xfrm>
              <a:off x="6880537" y="357234"/>
              <a:ext cx="1111854" cy="1111852"/>
            </a:xfrm>
            <a:prstGeom prst="ellipse">
              <a:avLst/>
            </a:prstGeom>
            <a:solidFill>
              <a:srgbClr val="FF004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0000"/>
                </a:solidFill>
              </a:endParaRPr>
            </a:p>
          </p:txBody>
        </p:sp>
        <p:pic>
          <p:nvPicPr>
            <p:cNvPr id="17" name="Picture 16"/>
            <p:cNvPicPr>
              <a:picLocks noChangeAspect="1"/>
            </p:cNvPicPr>
            <p:nvPr userDrawn="1"/>
          </p:nvPicPr>
          <p:blipFill>
            <a:blip r:embed="rId3"/>
            <a:stretch>
              <a:fillRect/>
            </a:stretch>
          </p:blipFill>
          <p:spPr>
            <a:xfrm>
              <a:off x="7168766" y="692529"/>
              <a:ext cx="535397" cy="441262"/>
            </a:xfrm>
            <a:prstGeom prst="rect">
              <a:avLst/>
            </a:prstGeom>
          </p:spPr>
        </p:pic>
      </p:grpSp>
      <p:sp>
        <p:nvSpPr>
          <p:cNvPr id="12" name="Text Placeholder 5"/>
          <p:cNvSpPr txBox="1">
            <a:spLocks/>
          </p:cNvSpPr>
          <p:nvPr/>
        </p:nvSpPr>
        <p:spPr>
          <a:xfrm>
            <a:off x="4613652" y="1429916"/>
            <a:ext cx="2899591" cy="763816"/>
          </a:xfrm>
          <a:prstGeom prst="rect">
            <a:avLst/>
          </a:prstGeom>
        </p:spPr>
        <p:txBody>
          <a:bodyPr>
            <a:noAutofit/>
          </a:bodyPr>
          <a:lstStyle>
            <a:lvl1pPr marL="342900" indent="-342900" algn="l" defTabSz="914400" rtl="0" eaLnBrk="1" latinLnBrk="0" hangingPunct="1">
              <a:spcBef>
                <a:spcPct val="20000"/>
              </a:spcBef>
              <a:buFont typeface="Arial" pitchFamily="34" charset="0"/>
              <a:buChar char="•"/>
              <a:defRPr sz="1600" kern="1200">
                <a:solidFill>
                  <a:schemeClr val="bg1">
                    <a:lumMod val="65000"/>
                  </a:schemeClr>
                </a:solidFill>
                <a:latin typeface="Calibri"/>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bg1">
                    <a:lumMod val="65000"/>
                  </a:schemeClr>
                </a:solidFill>
                <a:latin typeface="Calibri"/>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bg1">
                    <a:lumMod val="65000"/>
                  </a:schemeClr>
                </a:solidFill>
                <a:latin typeface="Calibri"/>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bg1">
                    <a:lumMod val="65000"/>
                  </a:schemeClr>
                </a:solidFill>
                <a:latin typeface="Calibri"/>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bg1">
                    <a:lumMod val="65000"/>
                  </a:schemeClr>
                </a:solidFill>
                <a:latin typeface="Calibri"/>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0"/>
              </a:spcBef>
              <a:buNone/>
            </a:pPr>
            <a:endParaRPr lang="en-GB" sz="1100" dirty="0">
              <a:latin typeface="Tw Cen MT"/>
              <a:ea typeface="Roboto Light"/>
              <a:cs typeface="Tw Cen MT"/>
            </a:endParaRPr>
          </a:p>
        </p:txBody>
      </p:sp>
      <p:pic>
        <p:nvPicPr>
          <p:cNvPr id="15" name="Picture 1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37612" y="1811824"/>
            <a:ext cx="4531044" cy="2408910"/>
          </a:xfrm>
          <a:prstGeom prst="rect">
            <a:avLst/>
          </a:prstGeom>
        </p:spPr>
      </p:pic>
      <p:sp>
        <p:nvSpPr>
          <p:cNvPr id="18" name="Rectangle 17"/>
          <p:cNvSpPr/>
          <p:nvPr/>
        </p:nvSpPr>
        <p:spPr>
          <a:xfrm>
            <a:off x="1083175" y="1209423"/>
            <a:ext cx="7060953" cy="584775"/>
          </a:xfrm>
          <a:prstGeom prst="rect">
            <a:avLst/>
          </a:prstGeom>
        </p:spPr>
        <p:txBody>
          <a:bodyPr wrap="square">
            <a:spAutoFit/>
          </a:bodyPr>
          <a:lstStyle/>
          <a:p>
            <a:pPr algn="ctr"/>
            <a:r>
              <a:rPr lang="en-US" sz="1600" i="1" dirty="0">
                <a:solidFill>
                  <a:schemeClr val="bg1">
                    <a:lumMod val="50000"/>
                  </a:schemeClr>
                </a:solidFill>
                <a:latin typeface="Tw Cen MT" charset="0"/>
                <a:ea typeface="Tw Cen MT" charset="0"/>
                <a:cs typeface="Tw Cen MT" charset="0"/>
              </a:rPr>
              <a:t>'Day 2 is stasis. Followed by irrelevance. Followed by excruciating, painful decline. Followed by death. And that is why it is always Day 1.'</a:t>
            </a:r>
            <a:endParaRPr lang="en-US" sz="1600" dirty="0">
              <a:solidFill>
                <a:schemeClr val="bg1">
                  <a:lumMod val="50000"/>
                </a:schemeClr>
              </a:solidFill>
              <a:latin typeface="Tw Cen MT" charset="0"/>
              <a:ea typeface="Tw Cen MT" charset="0"/>
              <a:cs typeface="Tw Cen MT" charset="0"/>
            </a:endParaRPr>
          </a:p>
        </p:txBody>
      </p:sp>
      <p:sp>
        <p:nvSpPr>
          <p:cNvPr id="20" name="TextBox 19"/>
          <p:cNvSpPr txBox="1"/>
          <p:nvPr/>
        </p:nvSpPr>
        <p:spPr>
          <a:xfrm>
            <a:off x="609639" y="2745568"/>
            <a:ext cx="8106507" cy="923330"/>
          </a:xfrm>
          <a:prstGeom prst="rect">
            <a:avLst/>
          </a:prstGeom>
          <a:solidFill>
            <a:srgbClr val="FFFFFF"/>
          </a:solidFill>
        </p:spPr>
        <p:txBody>
          <a:bodyPr wrap="square" rtlCol="0">
            <a:spAutoFit/>
          </a:bodyPr>
          <a:lstStyle/>
          <a:p>
            <a:pPr algn="ctr"/>
            <a:r>
              <a:rPr lang="en-US" b="1" dirty="0">
                <a:solidFill>
                  <a:schemeClr val="bg1">
                    <a:lumMod val="50000"/>
                  </a:schemeClr>
                </a:solidFill>
                <a:latin typeface="Tw Cen MT" charset="0"/>
                <a:ea typeface="Tw Cen MT" charset="0"/>
                <a:cs typeface="Tw Cen MT" charset="0"/>
              </a:rPr>
              <a:t>Resist proxies: </a:t>
            </a:r>
            <a:r>
              <a:rPr lang="en-US" dirty="0">
                <a:solidFill>
                  <a:schemeClr val="bg1">
                    <a:lumMod val="50000"/>
                  </a:schemeClr>
                </a:solidFill>
                <a:latin typeface="Tw Cen MT" charset="0"/>
                <a:ea typeface="Tw Cen MT" charset="0"/>
                <a:cs typeface="Tw Cen MT" charset="0"/>
              </a:rPr>
              <a:t>it’s too easy to let other goals substitute the primary goal of serving customers….while a good process is important, managers often end up focusing on following the process, at the expense of users. </a:t>
            </a:r>
          </a:p>
        </p:txBody>
      </p:sp>
      <p:sp>
        <p:nvSpPr>
          <p:cNvPr id="21" name="Text Placeholder 5"/>
          <p:cNvSpPr txBox="1">
            <a:spLocks/>
          </p:cNvSpPr>
          <p:nvPr/>
        </p:nvSpPr>
        <p:spPr>
          <a:xfrm>
            <a:off x="216903" y="311156"/>
            <a:ext cx="2331591" cy="294716"/>
          </a:xfrm>
          <a:prstGeom prst="rect">
            <a:avLst/>
          </a:prstGeom>
          <a:ln w="3175" cmpd="sng">
            <a:noFill/>
          </a:ln>
        </p:spPr>
        <p:txBody>
          <a:bodyPr>
            <a:noAutofit/>
          </a:bodyPr>
          <a:lstStyle>
            <a:lvl1pPr marL="342900" indent="-342900" algn="l" defTabSz="914400" rtl="0" eaLnBrk="1" latinLnBrk="0" hangingPunct="1">
              <a:spcBef>
                <a:spcPct val="20000"/>
              </a:spcBef>
              <a:buFont typeface="Arial" pitchFamily="34" charset="0"/>
              <a:buChar char="•"/>
              <a:defRPr sz="1600" kern="1200">
                <a:solidFill>
                  <a:schemeClr val="bg1">
                    <a:lumMod val="65000"/>
                  </a:schemeClr>
                </a:solidFill>
                <a:latin typeface="Calibri"/>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bg1">
                    <a:lumMod val="65000"/>
                  </a:schemeClr>
                </a:solidFill>
                <a:latin typeface="Calibri"/>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bg1">
                    <a:lumMod val="65000"/>
                  </a:schemeClr>
                </a:solidFill>
                <a:latin typeface="Calibri"/>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bg1">
                    <a:lumMod val="65000"/>
                  </a:schemeClr>
                </a:solidFill>
                <a:latin typeface="Calibri"/>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bg1">
                    <a:lumMod val="65000"/>
                  </a:schemeClr>
                </a:solidFill>
                <a:latin typeface="Calibri"/>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0"/>
              </a:spcBef>
              <a:buNone/>
            </a:pPr>
            <a:r>
              <a:rPr lang="en-GB" sz="1000">
                <a:latin typeface="Tw Cen MT"/>
                <a:ea typeface="Roboto Light"/>
                <a:cs typeface="Tw Cen MT"/>
              </a:rPr>
              <a:t>THE NEW CONTEXT FOR HR</a:t>
            </a:r>
            <a:endParaRPr lang="en-GB" sz="1000" dirty="0">
              <a:latin typeface="Tw Cen MT"/>
              <a:ea typeface="Roboto Light"/>
              <a:cs typeface="Tw Cen MT"/>
            </a:endParaRPr>
          </a:p>
        </p:txBody>
      </p:sp>
      <p:sp>
        <p:nvSpPr>
          <p:cNvPr id="22" name="TextBox 21"/>
          <p:cNvSpPr txBox="1"/>
          <p:nvPr/>
        </p:nvSpPr>
        <p:spPr>
          <a:xfrm>
            <a:off x="216902" y="748792"/>
            <a:ext cx="5176901" cy="443006"/>
          </a:xfrm>
          <a:prstGeom prst="rect">
            <a:avLst/>
          </a:prstGeom>
          <a:noFill/>
        </p:spPr>
        <p:txBody>
          <a:bodyPr wrap="square" rtlCol="0">
            <a:spAutoFit/>
          </a:bodyPr>
          <a:lstStyle/>
          <a:p>
            <a:pPr>
              <a:lnSpc>
                <a:spcPct val="80000"/>
              </a:lnSpc>
            </a:pPr>
            <a:r>
              <a:rPr lang="en-US" sz="2800" kern="0">
                <a:solidFill>
                  <a:schemeClr val="bg1">
                    <a:lumMod val="50000"/>
                  </a:schemeClr>
                </a:solidFill>
                <a:latin typeface="Tw Cen MT"/>
                <a:cs typeface="Tw Cen MT"/>
              </a:rPr>
              <a:t>Avoiding ‘Day 2’</a:t>
            </a:r>
            <a:endParaRPr lang="en-US" sz="2800" kern="0" dirty="0">
              <a:solidFill>
                <a:schemeClr val="bg1">
                  <a:lumMod val="50000"/>
                </a:schemeClr>
              </a:solidFill>
              <a:latin typeface="Tw Cen MT"/>
              <a:cs typeface="Tw Cen MT"/>
            </a:endParaRPr>
          </a:p>
        </p:txBody>
      </p:sp>
    </p:spTree>
    <p:extLst>
      <p:ext uri="{BB962C8B-B14F-4D97-AF65-F5344CB8AC3E}">
        <p14:creationId xmlns:p14="http://schemas.microsoft.com/office/powerpoint/2010/main" val="167587342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5" name="Group 44"/>
          <p:cNvGrpSpPr/>
          <p:nvPr/>
        </p:nvGrpSpPr>
        <p:grpSpPr>
          <a:xfrm>
            <a:off x="7931564" y="4362281"/>
            <a:ext cx="612001" cy="612000"/>
            <a:chOff x="1934743" y="357234"/>
            <a:chExt cx="1111854" cy="1111852"/>
          </a:xfrm>
        </p:grpSpPr>
        <p:sp>
          <p:nvSpPr>
            <p:cNvPr id="46" name="Oval 45"/>
            <p:cNvSpPr/>
            <p:nvPr userDrawn="1"/>
          </p:nvSpPr>
          <p:spPr>
            <a:xfrm>
              <a:off x="1934743" y="357234"/>
              <a:ext cx="1111854" cy="1111852"/>
            </a:xfrm>
            <a:prstGeom prst="ellipse">
              <a:avLst/>
            </a:prstGeom>
            <a:solidFill>
              <a:srgbClr val="FF004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0000"/>
                </a:solidFill>
              </a:endParaRPr>
            </a:p>
          </p:txBody>
        </p:sp>
        <p:pic>
          <p:nvPicPr>
            <p:cNvPr id="47" name="Picture 46"/>
            <p:cNvPicPr>
              <a:picLocks noChangeAspect="1"/>
            </p:cNvPicPr>
            <p:nvPr/>
          </p:nvPicPr>
          <p:blipFill>
            <a:blip r:embed="rId2"/>
            <a:stretch>
              <a:fillRect/>
            </a:stretch>
          </p:blipFill>
          <p:spPr>
            <a:xfrm>
              <a:off x="2018434" y="841160"/>
              <a:ext cx="944473" cy="144000"/>
            </a:xfrm>
            <a:prstGeom prst="rect">
              <a:avLst/>
            </a:prstGeom>
          </p:spPr>
        </p:pic>
      </p:grpSp>
      <p:grpSp>
        <p:nvGrpSpPr>
          <p:cNvPr id="13" name="Group 12"/>
          <p:cNvGrpSpPr/>
          <p:nvPr/>
        </p:nvGrpSpPr>
        <p:grpSpPr>
          <a:xfrm>
            <a:off x="313150" y="4364451"/>
            <a:ext cx="612000" cy="612000"/>
            <a:chOff x="6880537" y="357234"/>
            <a:chExt cx="1111854" cy="1111852"/>
          </a:xfrm>
        </p:grpSpPr>
        <p:sp>
          <p:nvSpPr>
            <p:cNvPr id="14" name="Oval 13"/>
            <p:cNvSpPr/>
            <p:nvPr userDrawn="1"/>
          </p:nvSpPr>
          <p:spPr>
            <a:xfrm>
              <a:off x="6880537" y="357234"/>
              <a:ext cx="1111854" cy="1111852"/>
            </a:xfrm>
            <a:prstGeom prst="ellipse">
              <a:avLst/>
            </a:prstGeom>
            <a:solidFill>
              <a:srgbClr val="FF004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0000"/>
                </a:solidFill>
              </a:endParaRPr>
            </a:p>
          </p:txBody>
        </p:sp>
        <p:pic>
          <p:nvPicPr>
            <p:cNvPr id="17" name="Picture 16"/>
            <p:cNvPicPr>
              <a:picLocks noChangeAspect="1"/>
            </p:cNvPicPr>
            <p:nvPr userDrawn="1"/>
          </p:nvPicPr>
          <p:blipFill>
            <a:blip r:embed="rId3"/>
            <a:stretch>
              <a:fillRect/>
            </a:stretch>
          </p:blipFill>
          <p:spPr>
            <a:xfrm>
              <a:off x="7168766" y="692529"/>
              <a:ext cx="535397" cy="441262"/>
            </a:xfrm>
            <a:prstGeom prst="rect">
              <a:avLst/>
            </a:prstGeom>
          </p:spPr>
        </p:pic>
      </p:grpSp>
      <p:sp>
        <p:nvSpPr>
          <p:cNvPr id="12" name="Text Placeholder 5"/>
          <p:cNvSpPr txBox="1">
            <a:spLocks/>
          </p:cNvSpPr>
          <p:nvPr/>
        </p:nvSpPr>
        <p:spPr>
          <a:xfrm>
            <a:off x="4613652" y="1429916"/>
            <a:ext cx="2899591" cy="763816"/>
          </a:xfrm>
          <a:prstGeom prst="rect">
            <a:avLst/>
          </a:prstGeom>
        </p:spPr>
        <p:txBody>
          <a:bodyPr>
            <a:noAutofit/>
          </a:bodyPr>
          <a:lstStyle>
            <a:lvl1pPr marL="342900" indent="-342900" algn="l" defTabSz="914400" rtl="0" eaLnBrk="1" latinLnBrk="0" hangingPunct="1">
              <a:spcBef>
                <a:spcPct val="20000"/>
              </a:spcBef>
              <a:buFont typeface="Arial" pitchFamily="34" charset="0"/>
              <a:buChar char="•"/>
              <a:defRPr sz="1600" kern="1200">
                <a:solidFill>
                  <a:schemeClr val="bg1">
                    <a:lumMod val="65000"/>
                  </a:schemeClr>
                </a:solidFill>
                <a:latin typeface="Calibri"/>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bg1">
                    <a:lumMod val="65000"/>
                  </a:schemeClr>
                </a:solidFill>
                <a:latin typeface="Calibri"/>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bg1">
                    <a:lumMod val="65000"/>
                  </a:schemeClr>
                </a:solidFill>
                <a:latin typeface="Calibri"/>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bg1">
                    <a:lumMod val="65000"/>
                  </a:schemeClr>
                </a:solidFill>
                <a:latin typeface="Calibri"/>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bg1">
                    <a:lumMod val="65000"/>
                  </a:schemeClr>
                </a:solidFill>
                <a:latin typeface="Calibri"/>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0"/>
              </a:spcBef>
              <a:buNone/>
            </a:pPr>
            <a:endParaRPr lang="en-GB" sz="1100" dirty="0">
              <a:latin typeface="Tw Cen MT"/>
              <a:ea typeface="Roboto Light"/>
              <a:cs typeface="Tw Cen MT"/>
            </a:endParaRPr>
          </a:p>
        </p:txBody>
      </p:sp>
      <p:pic>
        <p:nvPicPr>
          <p:cNvPr id="15" name="Picture 1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37612" y="1811824"/>
            <a:ext cx="4531044" cy="2408910"/>
          </a:xfrm>
          <a:prstGeom prst="rect">
            <a:avLst/>
          </a:prstGeom>
        </p:spPr>
      </p:pic>
      <p:sp>
        <p:nvSpPr>
          <p:cNvPr id="18" name="Rectangle 17"/>
          <p:cNvSpPr/>
          <p:nvPr/>
        </p:nvSpPr>
        <p:spPr>
          <a:xfrm>
            <a:off x="1083175" y="1209423"/>
            <a:ext cx="7060953" cy="584775"/>
          </a:xfrm>
          <a:prstGeom prst="rect">
            <a:avLst/>
          </a:prstGeom>
        </p:spPr>
        <p:txBody>
          <a:bodyPr wrap="square">
            <a:spAutoFit/>
          </a:bodyPr>
          <a:lstStyle/>
          <a:p>
            <a:pPr algn="ctr"/>
            <a:r>
              <a:rPr lang="en-US" sz="1600" i="1" dirty="0">
                <a:solidFill>
                  <a:schemeClr val="bg1">
                    <a:lumMod val="50000"/>
                  </a:schemeClr>
                </a:solidFill>
                <a:latin typeface="Tw Cen MT" charset="0"/>
                <a:ea typeface="Tw Cen MT" charset="0"/>
                <a:cs typeface="Tw Cen MT" charset="0"/>
              </a:rPr>
              <a:t>'Day 2 is stasis. Followed by irrelevance. Followed by excruciating, painful decline. Followed by death. And that is why it is always Day 1.'</a:t>
            </a:r>
            <a:endParaRPr lang="en-US" sz="1600" dirty="0">
              <a:solidFill>
                <a:schemeClr val="bg1">
                  <a:lumMod val="50000"/>
                </a:schemeClr>
              </a:solidFill>
              <a:latin typeface="Tw Cen MT" charset="0"/>
              <a:ea typeface="Tw Cen MT" charset="0"/>
              <a:cs typeface="Tw Cen MT" charset="0"/>
            </a:endParaRPr>
          </a:p>
        </p:txBody>
      </p:sp>
      <p:sp>
        <p:nvSpPr>
          <p:cNvPr id="20" name="TextBox 19"/>
          <p:cNvSpPr txBox="1"/>
          <p:nvPr/>
        </p:nvSpPr>
        <p:spPr>
          <a:xfrm>
            <a:off x="619150" y="3050061"/>
            <a:ext cx="8106507" cy="646331"/>
          </a:xfrm>
          <a:prstGeom prst="rect">
            <a:avLst/>
          </a:prstGeom>
          <a:solidFill>
            <a:srgbClr val="FFFFFF"/>
          </a:solidFill>
        </p:spPr>
        <p:txBody>
          <a:bodyPr wrap="square" rtlCol="0">
            <a:spAutoFit/>
          </a:bodyPr>
          <a:lstStyle/>
          <a:p>
            <a:pPr algn="ctr"/>
            <a:r>
              <a:rPr lang="en-US" b="1" dirty="0">
                <a:solidFill>
                  <a:schemeClr val="bg1">
                    <a:lumMod val="50000"/>
                  </a:schemeClr>
                </a:solidFill>
                <a:latin typeface="Tw Cen MT" charset="0"/>
                <a:ea typeface="Tw Cen MT" charset="0"/>
                <a:cs typeface="Tw Cen MT" charset="0"/>
              </a:rPr>
              <a:t>Embrace external trends: </a:t>
            </a:r>
            <a:r>
              <a:rPr lang="en-US" dirty="0">
                <a:solidFill>
                  <a:schemeClr val="bg1">
                    <a:lumMod val="50000"/>
                  </a:schemeClr>
                </a:solidFill>
                <a:latin typeface="Tw Cen MT" charset="0"/>
                <a:ea typeface="Tw Cen MT" charset="0"/>
                <a:cs typeface="Tw Cen MT" charset="0"/>
              </a:rPr>
              <a:t>Big trends are easy to spot, but far less easy to act upon, particularly for large </a:t>
            </a:r>
            <a:r>
              <a:rPr lang="en-US" dirty="0" err="1">
                <a:solidFill>
                  <a:schemeClr val="bg1">
                    <a:lumMod val="50000"/>
                  </a:schemeClr>
                </a:solidFill>
                <a:latin typeface="Tw Cen MT" charset="0"/>
                <a:ea typeface="Tw Cen MT" charset="0"/>
                <a:cs typeface="Tw Cen MT" charset="0"/>
              </a:rPr>
              <a:t>organisations</a:t>
            </a:r>
            <a:r>
              <a:rPr lang="en-US" dirty="0">
                <a:solidFill>
                  <a:schemeClr val="bg1">
                    <a:lumMod val="50000"/>
                  </a:schemeClr>
                </a:solidFill>
                <a:latin typeface="Tw Cen MT" charset="0"/>
                <a:ea typeface="Tw Cen MT" charset="0"/>
                <a:cs typeface="Tw Cen MT" charset="0"/>
              </a:rPr>
              <a:t>. </a:t>
            </a:r>
          </a:p>
        </p:txBody>
      </p:sp>
      <p:sp>
        <p:nvSpPr>
          <p:cNvPr id="21" name="Text Placeholder 5"/>
          <p:cNvSpPr txBox="1">
            <a:spLocks/>
          </p:cNvSpPr>
          <p:nvPr/>
        </p:nvSpPr>
        <p:spPr>
          <a:xfrm>
            <a:off x="216903" y="311156"/>
            <a:ext cx="2331591" cy="294716"/>
          </a:xfrm>
          <a:prstGeom prst="rect">
            <a:avLst/>
          </a:prstGeom>
          <a:ln w="3175" cmpd="sng">
            <a:noFill/>
          </a:ln>
        </p:spPr>
        <p:txBody>
          <a:bodyPr>
            <a:noAutofit/>
          </a:bodyPr>
          <a:lstStyle>
            <a:lvl1pPr marL="342900" indent="-342900" algn="l" defTabSz="914400" rtl="0" eaLnBrk="1" latinLnBrk="0" hangingPunct="1">
              <a:spcBef>
                <a:spcPct val="20000"/>
              </a:spcBef>
              <a:buFont typeface="Arial" pitchFamily="34" charset="0"/>
              <a:buChar char="•"/>
              <a:defRPr sz="1600" kern="1200">
                <a:solidFill>
                  <a:schemeClr val="bg1">
                    <a:lumMod val="65000"/>
                  </a:schemeClr>
                </a:solidFill>
                <a:latin typeface="Calibri"/>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bg1">
                    <a:lumMod val="65000"/>
                  </a:schemeClr>
                </a:solidFill>
                <a:latin typeface="Calibri"/>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bg1">
                    <a:lumMod val="65000"/>
                  </a:schemeClr>
                </a:solidFill>
                <a:latin typeface="Calibri"/>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bg1">
                    <a:lumMod val="65000"/>
                  </a:schemeClr>
                </a:solidFill>
                <a:latin typeface="Calibri"/>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bg1">
                    <a:lumMod val="65000"/>
                  </a:schemeClr>
                </a:solidFill>
                <a:latin typeface="Calibri"/>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0"/>
              </a:spcBef>
              <a:buNone/>
            </a:pPr>
            <a:r>
              <a:rPr lang="en-GB" sz="1000">
                <a:latin typeface="Tw Cen MT"/>
                <a:ea typeface="Roboto Light"/>
                <a:cs typeface="Tw Cen MT"/>
              </a:rPr>
              <a:t>THE NEW CONTEXT FOR HR</a:t>
            </a:r>
            <a:endParaRPr lang="en-GB" sz="1000" dirty="0">
              <a:latin typeface="Tw Cen MT"/>
              <a:ea typeface="Roboto Light"/>
              <a:cs typeface="Tw Cen MT"/>
            </a:endParaRPr>
          </a:p>
        </p:txBody>
      </p:sp>
      <p:sp>
        <p:nvSpPr>
          <p:cNvPr id="22" name="TextBox 21"/>
          <p:cNvSpPr txBox="1"/>
          <p:nvPr/>
        </p:nvSpPr>
        <p:spPr>
          <a:xfrm>
            <a:off x="216902" y="748792"/>
            <a:ext cx="5176901" cy="443006"/>
          </a:xfrm>
          <a:prstGeom prst="rect">
            <a:avLst/>
          </a:prstGeom>
          <a:noFill/>
        </p:spPr>
        <p:txBody>
          <a:bodyPr wrap="square" rtlCol="0">
            <a:spAutoFit/>
          </a:bodyPr>
          <a:lstStyle/>
          <a:p>
            <a:pPr>
              <a:lnSpc>
                <a:spcPct val="80000"/>
              </a:lnSpc>
            </a:pPr>
            <a:r>
              <a:rPr lang="en-US" sz="2800" kern="0">
                <a:solidFill>
                  <a:schemeClr val="bg1">
                    <a:lumMod val="50000"/>
                  </a:schemeClr>
                </a:solidFill>
                <a:latin typeface="Tw Cen MT"/>
                <a:cs typeface="Tw Cen MT"/>
              </a:rPr>
              <a:t>Avoiding ‘Day 2’</a:t>
            </a:r>
            <a:endParaRPr lang="en-US" sz="2800" kern="0" dirty="0">
              <a:solidFill>
                <a:schemeClr val="bg1">
                  <a:lumMod val="50000"/>
                </a:schemeClr>
              </a:solidFill>
              <a:latin typeface="Tw Cen MT"/>
              <a:cs typeface="Tw Cen MT"/>
            </a:endParaRPr>
          </a:p>
        </p:txBody>
      </p:sp>
    </p:spTree>
    <p:extLst>
      <p:ext uri="{BB962C8B-B14F-4D97-AF65-F5344CB8AC3E}">
        <p14:creationId xmlns:p14="http://schemas.microsoft.com/office/powerpoint/2010/main" val="920715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5" name="Group 44"/>
          <p:cNvGrpSpPr/>
          <p:nvPr/>
        </p:nvGrpSpPr>
        <p:grpSpPr>
          <a:xfrm>
            <a:off x="7931564" y="4362281"/>
            <a:ext cx="612001" cy="612000"/>
            <a:chOff x="1934743" y="357234"/>
            <a:chExt cx="1111854" cy="1111852"/>
          </a:xfrm>
        </p:grpSpPr>
        <p:sp>
          <p:nvSpPr>
            <p:cNvPr id="46" name="Oval 45"/>
            <p:cNvSpPr/>
            <p:nvPr userDrawn="1"/>
          </p:nvSpPr>
          <p:spPr>
            <a:xfrm>
              <a:off x="1934743" y="357234"/>
              <a:ext cx="1111854" cy="1111852"/>
            </a:xfrm>
            <a:prstGeom prst="ellipse">
              <a:avLst/>
            </a:prstGeom>
            <a:solidFill>
              <a:srgbClr val="FF004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0000"/>
                </a:solidFill>
              </a:endParaRPr>
            </a:p>
          </p:txBody>
        </p:sp>
        <p:pic>
          <p:nvPicPr>
            <p:cNvPr id="47" name="Picture 46"/>
            <p:cNvPicPr>
              <a:picLocks noChangeAspect="1"/>
            </p:cNvPicPr>
            <p:nvPr/>
          </p:nvPicPr>
          <p:blipFill>
            <a:blip r:embed="rId2"/>
            <a:stretch>
              <a:fillRect/>
            </a:stretch>
          </p:blipFill>
          <p:spPr>
            <a:xfrm>
              <a:off x="2018434" y="841160"/>
              <a:ext cx="944473" cy="144000"/>
            </a:xfrm>
            <a:prstGeom prst="rect">
              <a:avLst/>
            </a:prstGeom>
          </p:spPr>
        </p:pic>
      </p:grpSp>
      <p:grpSp>
        <p:nvGrpSpPr>
          <p:cNvPr id="13" name="Group 12"/>
          <p:cNvGrpSpPr/>
          <p:nvPr/>
        </p:nvGrpSpPr>
        <p:grpSpPr>
          <a:xfrm>
            <a:off x="313150" y="4364451"/>
            <a:ext cx="612000" cy="612000"/>
            <a:chOff x="6880537" y="357234"/>
            <a:chExt cx="1111854" cy="1111852"/>
          </a:xfrm>
        </p:grpSpPr>
        <p:sp>
          <p:nvSpPr>
            <p:cNvPr id="14" name="Oval 13"/>
            <p:cNvSpPr/>
            <p:nvPr userDrawn="1"/>
          </p:nvSpPr>
          <p:spPr>
            <a:xfrm>
              <a:off x="6880537" y="357234"/>
              <a:ext cx="1111854" cy="1111852"/>
            </a:xfrm>
            <a:prstGeom prst="ellipse">
              <a:avLst/>
            </a:prstGeom>
            <a:solidFill>
              <a:srgbClr val="FF004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0000"/>
                </a:solidFill>
              </a:endParaRPr>
            </a:p>
          </p:txBody>
        </p:sp>
        <p:pic>
          <p:nvPicPr>
            <p:cNvPr id="17" name="Picture 16"/>
            <p:cNvPicPr>
              <a:picLocks noChangeAspect="1"/>
            </p:cNvPicPr>
            <p:nvPr userDrawn="1"/>
          </p:nvPicPr>
          <p:blipFill>
            <a:blip r:embed="rId3"/>
            <a:stretch>
              <a:fillRect/>
            </a:stretch>
          </p:blipFill>
          <p:spPr>
            <a:xfrm>
              <a:off x="7168766" y="692529"/>
              <a:ext cx="535397" cy="441262"/>
            </a:xfrm>
            <a:prstGeom prst="rect">
              <a:avLst/>
            </a:prstGeom>
          </p:spPr>
        </p:pic>
      </p:grpSp>
      <p:sp>
        <p:nvSpPr>
          <p:cNvPr id="12" name="Text Placeholder 5"/>
          <p:cNvSpPr txBox="1">
            <a:spLocks/>
          </p:cNvSpPr>
          <p:nvPr/>
        </p:nvSpPr>
        <p:spPr>
          <a:xfrm>
            <a:off x="4613652" y="1429916"/>
            <a:ext cx="2899591" cy="763816"/>
          </a:xfrm>
          <a:prstGeom prst="rect">
            <a:avLst/>
          </a:prstGeom>
        </p:spPr>
        <p:txBody>
          <a:bodyPr>
            <a:noAutofit/>
          </a:bodyPr>
          <a:lstStyle>
            <a:lvl1pPr marL="342900" indent="-342900" algn="l" defTabSz="914400" rtl="0" eaLnBrk="1" latinLnBrk="0" hangingPunct="1">
              <a:spcBef>
                <a:spcPct val="20000"/>
              </a:spcBef>
              <a:buFont typeface="Arial" pitchFamily="34" charset="0"/>
              <a:buChar char="•"/>
              <a:defRPr sz="1600" kern="1200">
                <a:solidFill>
                  <a:schemeClr val="bg1">
                    <a:lumMod val="65000"/>
                  </a:schemeClr>
                </a:solidFill>
                <a:latin typeface="Calibri"/>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bg1">
                    <a:lumMod val="65000"/>
                  </a:schemeClr>
                </a:solidFill>
                <a:latin typeface="Calibri"/>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bg1">
                    <a:lumMod val="65000"/>
                  </a:schemeClr>
                </a:solidFill>
                <a:latin typeface="Calibri"/>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bg1">
                    <a:lumMod val="65000"/>
                  </a:schemeClr>
                </a:solidFill>
                <a:latin typeface="Calibri"/>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bg1">
                    <a:lumMod val="65000"/>
                  </a:schemeClr>
                </a:solidFill>
                <a:latin typeface="Calibri"/>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0"/>
              </a:spcBef>
              <a:buNone/>
            </a:pPr>
            <a:endParaRPr lang="en-GB" sz="1100" dirty="0">
              <a:latin typeface="Tw Cen MT"/>
              <a:ea typeface="Roboto Light"/>
              <a:cs typeface="Tw Cen MT"/>
            </a:endParaRPr>
          </a:p>
        </p:txBody>
      </p:sp>
      <p:pic>
        <p:nvPicPr>
          <p:cNvPr id="15" name="Picture 1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37612" y="1811824"/>
            <a:ext cx="4531044" cy="2408910"/>
          </a:xfrm>
          <a:prstGeom prst="rect">
            <a:avLst/>
          </a:prstGeom>
        </p:spPr>
      </p:pic>
      <p:sp>
        <p:nvSpPr>
          <p:cNvPr id="18" name="Rectangle 17"/>
          <p:cNvSpPr/>
          <p:nvPr/>
        </p:nvSpPr>
        <p:spPr>
          <a:xfrm>
            <a:off x="1083175" y="1209423"/>
            <a:ext cx="7060953" cy="584775"/>
          </a:xfrm>
          <a:prstGeom prst="rect">
            <a:avLst/>
          </a:prstGeom>
        </p:spPr>
        <p:txBody>
          <a:bodyPr wrap="square">
            <a:spAutoFit/>
          </a:bodyPr>
          <a:lstStyle/>
          <a:p>
            <a:pPr algn="ctr"/>
            <a:r>
              <a:rPr lang="en-US" sz="1600" i="1" dirty="0">
                <a:solidFill>
                  <a:schemeClr val="bg1">
                    <a:lumMod val="50000"/>
                  </a:schemeClr>
                </a:solidFill>
                <a:latin typeface="Tw Cen MT" charset="0"/>
                <a:ea typeface="Tw Cen MT" charset="0"/>
                <a:cs typeface="Tw Cen MT" charset="0"/>
              </a:rPr>
              <a:t>'Day 2 is stasis. Followed by irrelevance. Followed by excruciating, painful decline. Followed by death. And that is why it is always Day 1.'</a:t>
            </a:r>
            <a:endParaRPr lang="en-US" sz="1600" dirty="0">
              <a:solidFill>
                <a:schemeClr val="bg1">
                  <a:lumMod val="50000"/>
                </a:schemeClr>
              </a:solidFill>
              <a:latin typeface="Tw Cen MT" charset="0"/>
              <a:ea typeface="Tw Cen MT" charset="0"/>
              <a:cs typeface="Tw Cen MT" charset="0"/>
            </a:endParaRPr>
          </a:p>
        </p:txBody>
      </p:sp>
      <p:sp>
        <p:nvSpPr>
          <p:cNvPr id="20" name="TextBox 19"/>
          <p:cNvSpPr txBox="1"/>
          <p:nvPr/>
        </p:nvSpPr>
        <p:spPr>
          <a:xfrm>
            <a:off x="619150" y="2836551"/>
            <a:ext cx="8106507" cy="923330"/>
          </a:xfrm>
          <a:prstGeom prst="rect">
            <a:avLst/>
          </a:prstGeom>
          <a:solidFill>
            <a:srgbClr val="FFFFFF"/>
          </a:solidFill>
        </p:spPr>
        <p:txBody>
          <a:bodyPr wrap="square" rtlCol="0">
            <a:spAutoFit/>
          </a:bodyPr>
          <a:lstStyle/>
          <a:p>
            <a:pPr algn="ctr"/>
            <a:r>
              <a:rPr lang="en-US" b="1" dirty="0">
                <a:solidFill>
                  <a:schemeClr val="bg1">
                    <a:lumMod val="50000"/>
                  </a:schemeClr>
                </a:solidFill>
                <a:latin typeface="Tw Cen MT" charset="0"/>
                <a:ea typeface="Tw Cen MT" charset="0"/>
                <a:cs typeface="Tw Cen MT" charset="0"/>
              </a:rPr>
              <a:t>Make high-velocity decisions: </a:t>
            </a:r>
            <a:r>
              <a:rPr lang="en-US" dirty="0">
                <a:solidFill>
                  <a:schemeClr val="bg1">
                    <a:lumMod val="50000"/>
                  </a:schemeClr>
                </a:solidFill>
                <a:latin typeface="Tw Cen MT" charset="0"/>
                <a:ea typeface="Tw Cen MT" charset="0"/>
                <a:cs typeface="Tw Cen MT" charset="0"/>
              </a:rPr>
              <a:t>Many organizations focus too much on making the best decision slowly. It’s better to make decisions with 70 percent of the information you need rather than wait until you have 90 percent. ’Disagree and commit’</a:t>
            </a:r>
          </a:p>
        </p:txBody>
      </p:sp>
      <p:sp>
        <p:nvSpPr>
          <p:cNvPr id="21" name="Text Placeholder 5"/>
          <p:cNvSpPr txBox="1">
            <a:spLocks/>
          </p:cNvSpPr>
          <p:nvPr/>
        </p:nvSpPr>
        <p:spPr>
          <a:xfrm>
            <a:off x="216903" y="311156"/>
            <a:ext cx="2331591" cy="294716"/>
          </a:xfrm>
          <a:prstGeom prst="rect">
            <a:avLst/>
          </a:prstGeom>
          <a:ln w="3175" cmpd="sng">
            <a:noFill/>
          </a:ln>
        </p:spPr>
        <p:txBody>
          <a:bodyPr>
            <a:noAutofit/>
          </a:bodyPr>
          <a:lstStyle>
            <a:lvl1pPr marL="342900" indent="-342900" algn="l" defTabSz="914400" rtl="0" eaLnBrk="1" latinLnBrk="0" hangingPunct="1">
              <a:spcBef>
                <a:spcPct val="20000"/>
              </a:spcBef>
              <a:buFont typeface="Arial" pitchFamily="34" charset="0"/>
              <a:buChar char="•"/>
              <a:defRPr sz="1600" kern="1200">
                <a:solidFill>
                  <a:schemeClr val="bg1">
                    <a:lumMod val="65000"/>
                  </a:schemeClr>
                </a:solidFill>
                <a:latin typeface="Calibri"/>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bg1">
                    <a:lumMod val="65000"/>
                  </a:schemeClr>
                </a:solidFill>
                <a:latin typeface="Calibri"/>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bg1">
                    <a:lumMod val="65000"/>
                  </a:schemeClr>
                </a:solidFill>
                <a:latin typeface="Calibri"/>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bg1">
                    <a:lumMod val="65000"/>
                  </a:schemeClr>
                </a:solidFill>
                <a:latin typeface="Calibri"/>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bg1">
                    <a:lumMod val="65000"/>
                  </a:schemeClr>
                </a:solidFill>
                <a:latin typeface="Calibri"/>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0"/>
              </a:spcBef>
              <a:buNone/>
            </a:pPr>
            <a:r>
              <a:rPr lang="en-GB" sz="1000">
                <a:solidFill>
                  <a:schemeClr val="bg1">
                    <a:lumMod val="50000"/>
                  </a:schemeClr>
                </a:solidFill>
                <a:latin typeface="Tw Cen MT"/>
                <a:ea typeface="Roboto Light"/>
                <a:cs typeface="Tw Cen MT"/>
              </a:rPr>
              <a:t>THE NEW CONTEXT FOR HR</a:t>
            </a:r>
            <a:endParaRPr lang="en-GB" sz="1000" dirty="0">
              <a:solidFill>
                <a:schemeClr val="bg1">
                  <a:lumMod val="50000"/>
                </a:schemeClr>
              </a:solidFill>
              <a:latin typeface="Tw Cen MT"/>
              <a:ea typeface="Roboto Light"/>
              <a:cs typeface="Tw Cen MT"/>
            </a:endParaRPr>
          </a:p>
        </p:txBody>
      </p:sp>
      <p:sp>
        <p:nvSpPr>
          <p:cNvPr id="22" name="TextBox 21"/>
          <p:cNvSpPr txBox="1"/>
          <p:nvPr/>
        </p:nvSpPr>
        <p:spPr>
          <a:xfrm>
            <a:off x="216902" y="748792"/>
            <a:ext cx="5176901" cy="443006"/>
          </a:xfrm>
          <a:prstGeom prst="rect">
            <a:avLst/>
          </a:prstGeom>
          <a:noFill/>
        </p:spPr>
        <p:txBody>
          <a:bodyPr wrap="square" rtlCol="0">
            <a:spAutoFit/>
          </a:bodyPr>
          <a:lstStyle/>
          <a:p>
            <a:pPr>
              <a:lnSpc>
                <a:spcPct val="80000"/>
              </a:lnSpc>
            </a:pPr>
            <a:r>
              <a:rPr lang="en-US" sz="2800" kern="0">
                <a:solidFill>
                  <a:schemeClr val="bg1">
                    <a:lumMod val="50000"/>
                  </a:schemeClr>
                </a:solidFill>
                <a:latin typeface="Tw Cen MT"/>
                <a:cs typeface="Tw Cen MT"/>
              </a:rPr>
              <a:t>Avoiding ‘Day 2’</a:t>
            </a:r>
            <a:endParaRPr lang="en-US" sz="2800" kern="0" dirty="0">
              <a:solidFill>
                <a:schemeClr val="bg1">
                  <a:lumMod val="50000"/>
                </a:schemeClr>
              </a:solidFill>
              <a:latin typeface="Tw Cen MT"/>
              <a:cs typeface="Tw Cen MT"/>
            </a:endParaRPr>
          </a:p>
        </p:txBody>
      </p:sp>
    </p:spTree>
    <p:extLst>
      <p:ext uri="{BB962C8B-B14F-4D97-AF65-F5344CB8AC3E}">
        <p14:creationId xmlns:p14="http://schemas.microsoft.com/office/powerpoint/2010/main" val="190100368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0"/>
            <a:ext cx="9144000" cy="5143500"/>
          </a:xfrm>
          <a:prstGeom prst="rect">
            <a:avLst/>
          </a:prstGeom>
          <a:solidFill>
            <a:srgbClr val="FF004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pic>
        <p:nvPicPr>
          <p:cNvPr id="5" name="Picture 4" descr="Econsultancy_Primary_Tag_WO_RGB.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21613" y="3096642"/>
            <a:ext cx="2915816" cy="1922516"/>
          </a:xfrm>
          <a:prstGeom prst="rect">
            <a:avLst/>
          </a:prstGeom>
        </p:spPr>
      </p:pic>
      <p:sp>
        <p:nvSpPr>
          <p:cNvPr id="18" name="TextBox 17"/>
          <p:cNvSpPr txBox="1"/>
          <p:nvPr/>
        </p:nvSpPr>
        <p:spPr>
          <a:xfrm>
            <a:off x="1395959" y="1116127"/>
            <a:ext cx="5780345" cy="2031325"/>
          </a:xfrm>
          <a:prstGeom prst="rect">
            <a:avLst/>
          </a:prstGeom>
          <a:noFill/>
        </p:spPr>
        <p:txBody>
          <a:bodyPr wrap="square" rtlCol="0">
            <a:spAutoFit/>
          </a:bodyPr>
          <a:lstStyle/>
          <a:p>
            <a:pPr>
              <a:lnSpc>
                <a:spcPct val="70000"/>
              </a:lnSpc>
            </a:pPr>
            <a:endParaRPr lang="en-US" sz="6000" spc="-150" dirty="0">
              <a:solidFill>
                <a:schemeClr val="bg1"/>
              </a:solidFill>
              <a:latin typeface="Tw Cen MT"/>
              <a:cs typeface="Tw Cen MT"/>
            </a:endParaRPr>
          </a:p>
          <a:p>
            <a:pPr>
              <a:lnSpc>
                <a:spcPct val="70000"/>
              </a:lnSpc>
            </a:pPr>
            <a:r>
              <a:rPr lang="en-US" sz="6000" spc="-150" dirty="0">
                <a:solidFill>
                  <a:schemeClr val="bg1"/>
                </a:solidFill>
                <a:latin typeface="Tw Cen MT"/>
                <a:cs typeface="Tw Cen MT"/>
              </a:rPr>
              <a:t>HR and Digital Transformation</a:t>
            </a:r>
          </a:p>
        </p:txBody>
      </p:sp>
    </p:spTree>
    <p:extLst>
      <p:ext uri="{BB962C8B-B14F-4D97-AF65-F5344CB8AC3E}">
        <p14:creationId xmlns:p14="http://schemas.microsoft.com/office/powerpoint/2010/main" val="19970879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p:cNvPicPr>
            <a:picLocks noChangeAspect="1"/>
          </p:cNvPicPr>
          <p:nvPr/>
        </p:nvPicPr>
        <p:blipFill>
          <a:blip r:embed="rId2"/>
          <a:stretch>
            <a:fillRect/>
          </a:stretch>
        </p:blipFill>
        <p:spPr>
          <a:xfrm>
            <a:off x="380390" y="877824"/>
            <a:ext cx="8514893" cy="3287861"/>
          </a:xfrm>
          <a:prstGeom prst="rect">
            <a:avLst/>
          </a:prstGeom>
        </p:spPr>
      </p:pic>
      <p:sp>
        <p:nvSpPr>
          <p:cNvPr id="2" name="TextBox 1"/>
          <p:cNvSpPr txBox="1"/>
          <p:nvPr/>
        </p:nvSpPr>
        <p:spPr>
          <a:xfrm>
            <a:off x="6944948" y="1558818"/>
            <a:ext cx="1816444" cy="369332"/>
          </a:xfrm>
          <a:prstGeom prst="rect">
            <a:avLst/>
          </a:prstGeom>
          <a:noFill/>
        </p:spPr>
        <p:txBody>
          <a:bodyPr wrap="square" rtlCol="0">
            <a:spAutoFit/>
          </a:bodyPr>
          <a:lstStyle/>
          <a:p>
            <a:pPr algn="ctr"/>
            <a:r>
              <a:rPr lang="en-US" dirty="0">
                <a:solidFill>
                  <a:schemeClr val="bg1">
                    <a:lumMod val="50000"/>
                  </a:schemeClr>
                </a:solidFill>
                <a:latin typeface="Tw Cen MT" charset="0"/>
                <a:ea typeface="Tw Cen MT" charset="0"/>
                <a:cs typeface="Tw Cen MT" charset="0"/>
              </a:rPr>
              <a:t>Lack urgency</a:t>
            </a:r>
          </a:p>
        </p:txBody>
      </p:sp>
      <p:sp>
        <p:nvSpPr>
          <p:cNvPr id="3" name="TextBox 2"/>
          <p:cNvSpPr txBox="1"/>
          <p:nvPr/>
        </p:nvSpPr>
        <p:spPr>
          <a:xfrm>
            <a:off x="5230177" y="2194506"/>
            <a:ext cx="1816444" cy="369332"/>
          </a:xfrm>
          <a:prstGeom prst="rect">
            <a:avLst/>
          </a:prstGeom>
          <a:noFill/>
        </p:spPr>
        <p:txBody>
          <a:bodyPr wrap="square" rtlCol="0">
            <a:spAutoFit/>
          </a:bodyPr>
          <a:lstStyle/>
          <a:p>
            <a:pPr algn="ctr"/>
            <a:r>
              <a:rPr lang="en-US" dirty="0">
                <a:solidFill>
                  <a:schemeClr val="bg1">
                    <a:lumMod val="50000"/>
                  </a:schemeClr>
                </a:solidFill>
                <a:latin typeface="Tw Cen MT" charset="0"/>
                <a:ea typeface="Tw Cen MT" charset="0"/>
                <a:cs typeface="Tw Cen MT" charset="0"/>
              </a:rPr>
              <a:t>Inertia</a:t>
            </a:r>
          </a:p>
        </p:txBody>
      </p:sp>
      <p:sp>
        <p:nvSpPr>
          <p:cNvPr id="4" name="TextBox 3"/>
          <p:cNvSpPr txBox="1"/>
          <p:nvPr/>
        </p:nvSpPr>
        <p:spPr>
          <a:xfrm>
            <a:off x="2610421" y="1496778"/>
            <a:ext cx="1816444" cy="369332"/>
          </a:xfrm>
          <a:prstGeom prst="rect">
            <a:avLst/>
          </a:prstGeom>
          <a:noFill/>
        </p:spPr>
        <p:txBody>
          <a:bodyPr wrap="square" rtlCol="0">
            <a:spAutoFit/>
          </a:bodyPr>
          <a:lstStyle/>
          <a:p>
            <a:pPr algn="ctr"/>
            <a:r>
              <a:rPr lang="en-US" dirty="0">
                <a:solidFill>
                  <a:schemeClr val="bg1">
                    <a:lumMod val="50000"/>
                  </a:schemeClr>
                </a:solidFill>
                <a:latin typeface="Tw Cen MT" charset="0"/>
                <a:ea typeface="Tw Cen MT" charset="0"/>
                <a:cs typeface="Tw Cen MT" charset="0"/>
              </a:rPr>
              <a:t>Skills</a:t>
            </a:r>
          </a:p>
        </p:txBody>
      </p:sp>
      <p:sp>
        <p:nvSpPr>
          <p:cNvPr id="5" name="TextBox 4"/>
          <p:cNvSpPr txBox="1"/>
          <p:nvPr/>
        </p:nvSpPr>
        <p:spPr>
          <a:xfrm>
            <a:off x="1175929" y="2316412"/>
            <a:ext cx="1816444" cy="369332"/>
          </a:xfrm>
          <a:prstGeom prst="rect">
            <a:avLst/>
          </a:prstGeom>
          <a:noFill/>
        </p:spPr>
        <p:txBody>
          <a:bodyPr wrap="square" rtlCol="0">
            <a:spAutoFit/>
          </a:bodyPr>
          <a:lstStyle/>
          <a:p>
            <a:pPr algn="ctr"/>
            <a:r>
              <a:rPr lang="en-US" dirty="0">
                <a:solidFill>
                  <a:schemeClr val="bg1">
                    <a:lumMod val="50000"/>
                  </a:schemeClr>
                </a:solidFill>
                <a:latin typeface="Tw Cen MT" charset="0"/>
                <a:ea typeface="Tw Cen MT" charset="0"/>
                <a:cs typeface="Tw Cen MT" charset="0"/>
              </a:rPr>
              <a:t>Resourcing</a:t>
            </a:r>
          </a:p>
        </p:txBody>
      </p:sp>
      <p:sp>
        <p:nvSpPr>
          <p:cNvPr id="6" name="TextBox 5"/>
          <p:cNvSpPr txBox="1"/>
          <p:nvPr/>
        </p:nvSpPr>
        <p:spPr>
          <a:xfrm>
            <a:off x="6851574" y="2379172"/>
            <a:ext cx="1816444" cy="369332"/>
          </a:xfrm>
          <a:prstGeom prst="rect">
            <a:avLst/>
          </a:prstGeom>
          <a:noFill/>
        </p:spPr>
        <p:txBody>
          <a:bodyPr wrap="square" rtlCol="0">
            <a:spAutoFit/>
          </a:bodyPr>
          <a:lstStyle/>
          <a:p>
            <a:pPr algn="ctr"/>
            <a:r>
              <a:rPr lang="en-US" dirty="0">
                <a:solidFill>
                  <a:schemeClr val="bg1">
                    <a:lumMod val="50000"/>
                  </a:schemeClr>
                </a:solidFill>
                <a:latin typeface="Tw Cen MT" charset="0"/>
                <a:ea typeface="Tw Cen MT" charset="0"/>
                <a:cs typeface="Tw Cen MT" charset="0"/>
              </a:rPr>
              <a:t>Vision</a:t>
            </a:r>
          </a:p>
        </p:txBody>
      </p:sp>
      <p:sp>
        <p:nvSpPr>
          <p:cNvPr id="7" name="TextBox 6"/>
          <p:cNvSpPr txBox="1"/>
          <p:nvPr/>
        </p:nvSpPr>
        <p:spPr>
          <a:xfrm>
            <a:off x="3129409" y="2117953"/>
            <a:ext cx="1816444" cy="369332"/>
          </a:xfrm>
          <a:prstGeom prst="rect">
            <a:avLst/>
          </a:prstGeom>
          <a:noFill/>
        </p:spPr>
        <p:txBody>
          <a:bodyPr wrap="square" rtlCol="0">
            <a:spAutoFit/>
          </a:bodyPr>
          <a:lstStyle/>
          <a:p>
            <a:pPr algn="ctr"/>
            <a:r>
              <a:rPr lang="en-US" dirty="0">
                <a:solidFill>
                  <a:schemeClr val="bg1">
                    <a:lumMod val="50000"/>
                  </a:schemeClr>
                </a:solidFill>
                <a:latin typeface="Tw Cen MT" charset="0"/>
                <a:ea typeface="Tw Cen MT" charset="0"/>
                <a:cs typeface="Tw Cen MT" charset="0"/>
              </a:rPr>
              <a:t>Technology</a:t>
            </a:r>
          </a:p>
        </p:txBody>
      </p:sp>
      <p:sp>
        <p:nvSpPr>
          <p:cNvPr id="8" name="TextBox 7"/>
          <p:cNvSpPr txBox="1"/>
          <p:nvPr/>
        </p:nvSpPr>
        <p:spPr>
          <a:xfrm>
            <a:off x="791076" y="1608073"/>
            <a:ext cx="1816444" cy="369332"/>
          </a:xfrm>
          <a:prstGeom prst="rect">
            <a:avLst/>
          </a:prstGeom>
          <a:noFill/>
        </p:spPr>
        <p:txBody>
          <a:bodyPr wrap="square" rtlCol="0">
            <a:spAutoFit/>
          </a:bodyPr>
          <a:lstStyle/>
          <a:p>
            <a:pPr algn="ctr"/>
            <a:r>
              <a:rPr lang="en-US" dirty="0">
                <a:solidFill>
                  <a:schemeClr val="bg1">
                    <a:lumMod val="50000"/>
                  </a:schemeClr>
                </a:solidFill>
                <a:latin typeface="Tw Cen MT" charset="0"/>
                <a:ea typeface="Tw Cen MT" charset="0"/>
                <a:cs typeface="Tw Cen MT" charset="0"/>
              </a:rPr>
              <a:t>Process</a:t>
            </a:r>
          </a:p>
        </p:txBody>
      </p:sp>
      <p:sp>
        <p:nvSpPr>
          <p:cNvPr id="9" name="TextBox 8"/>
          <p:cNvSpPr txBox="1"/>
          <p:nvPr/>
        </p:nvSpPr>
        <p:spPr>
          <a:xfrm>
            <a:off x="19481" y="1945878"/>
            <a:ext cx="1816444" cy="369332"/>
          </a:xfrm>
          <a:prstGeom prst="rect">
            <a:avLst/>
          </a:prstGeom>
          <a:noFill/>
        </p:spPr>
        <p:txBody>
          <a:bodyPr wrap="square" rtlCol="0">
            <a:spAutoFit/>
          </a:bodyPr>
          <a:lstStyle/>
          <a:p>
            <a:pPr algn="ctr"/>
            <a:r>
              <a:rPr lang="en-US" dirty="0">
                <a:solidFill>
                  <a:schemeClr val="bg1">
                    <a:lumMod val="50000"/>
                  </a:schemeClr>
                </a:solidFill>
                <a:latin typeface="Tw Cen MT" charset="0"/>
                <a:ea typeface="Tw Cen MT" charset="0"/>
                <a:cs typeface="Tw Cen MT" charset="0"/>
              </a:rPr>
              <a:t>Strategy</a:t>
            </a:r>
          </a:p>
        </p:txBody>
      </p:sp>
      <p:sp>
        <p:nvSpPr>
          <p:cNvPr id="10" name="TextBox 9"/>
          <p:cNvSpPr txBox="1"/>
          <p:nvPr/>
        </p:nvSpPr>
        <p:spPr>
          <a:xfrm>
            <a:off x="4862385" y="1483356"/>
            <a:ext cx="1816444" cy="369332"/>
          </a:xfrm>
          <a:prstGeom prst="rect">
            <a:avLst/>
          </a:prstGeom>
          <a:noFill/>
        </p:spPr>
        <p:txBody>
          <a:bodyPr wrap="square" rtlCol="0">
            <a:spAutoFit/>
          </a:bodyPr>
          <a:lstStyle/>
          <a:p>
            <a:pPr algn="ctr"/>
            <a:r>
              <a:rPr lang="en-US" dirty="0">
                <a:solidFill>
                  <a:schemeClr val="bg1">
                    <a:lumMod val="50000"/>
                  </a:schemeClr>
                </a:solidFill>
                <a:latin typeface="Tw Cen MT" charset="0"/>
                <a:ea typeface="Tw Cen MT" charset="0"/>
                <a:cs typeface="Tw Cen MT" charset="0"/>
              </a:rPr>
              <a:t>Politics</a:t>
            </a:r>
          </a:p>
        </p:txBody>
      </p:sp>
      <p:sp>
        <p:nvSpPr>
          <p:cNvPr id="12" name="TextBox 11"/>
          <p:cNvSpPr txBox="1"/>
          <p:nvPr/>
        </p:nvSpPr>
        <p:spPr>
          <a:xfrm>
            <a:off x="216903" y="720916"/>
            <a:ext cx="8451115" cy="781752"/>
          </a:xfrm>
          <a:prstGeom prst="rect">
            <a:avLst/>
          </a:prstGeom>
          <a:noFill/>
        </p:spPr>
        <p:txBody>
          <a:bodyPr wrap="square" rtlCol="0">
            <a:spAutoFit/>
          </a:bodyPr>
          <a:lstStyle/>
          <a:p>
            <a:pPr>
              <a:lnSpc>
                <a:spcPct val="80000"/>
              </a:lnSpc>
            </a:pPr>
            <a:r>
              <a:rPr lang="en-US" sz="2800" kern="0" dirty="0">
                <a:solidFill>
                  <a:schemeClr val="tx1">
                    <a:lumMod val="50000"/>
                    <a:lumOff val="50000"/>
                  </a:schemeClr>
                </a:solidFill>
                <a:latin typeface="Tw Cen MT"/>
                <a:cs typeface="Tw Cen MT"/>
              </a:rPr>
              <a:t>Poll: What are the key barriers/blockers to change/progress/transformation?</a:t>
            </a:r>
          </a:p>
        </p:txBody>
      </p:sp>
      <p:sp>
        <p:nvSpPr>
          <p:cNvPr id="13" name="Text Placeholder 5"/>
          <p:cNvSpPr txBox="1">
            <a:spLocks/>
          </p:cNvSpPr>
          <p:nvPr/>
        </p:nvSpPr>
        <p:spPr>
          <a:xfrm>
            <a:off x="216903" y="311156"/>
            <a:ext cx="2331591" cy="294716"/>
          </a:xfrm>
          <a:prstGeom prst="rect">
            <a:avLst/>
          </a:prstGeom>
          <a:ln w="3175" cmpd="sng">
            <a:noFill/>
          </a:ln>
        </p:spPr>
        <p:txBody>
          <a:bodyPr>
            <a:noAutofit/>
          </a:bodyPr>
          <a:lstStyle>
            <a:lvl1pPr marL="342900" indent="-342900" algn="l" defTabSz="914400" rtl="0" eaLnBrk="1" latinLnBrk="0" hangingPunct="1">
              <a:spcBef>
                <a:spcPct val="20000"/>
              </a:spcBef>
              <a:buFont typeface="Arial" pitchFamily="34" charset="0"/>
              <a:buChar char="•"/>
              <a:defRPr sz="1600" kern="1200">
                <a:solidFill>
                  <a:schemeClr val="bg1">
                    <a:lumMod val="65000"/>
                  </a:schemeClr>
                </a:solidFill>
                <a:latin typeface="Calibri"/>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bg1">
                    <a:lumMod val="65000"/>
                  </a:schemeClr>
                </a:solidFill>
                <a:latin typeface="Calibri"/>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bg1">
                    <a:lumMod val="65000"/>
                  </a:schemeClr>
                </a:solidFill>
                <a:latin typeface="Calibri"/>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bg1">
                    <a:lumMod val="65000"/>
                  </a:schemeClr>
                </a:solidFill>
                <a:latin typeface="Calibri"/>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bg1">
                    <a:lumMod val="65000"/>
                  </a:schemeClr>
                </a:solidFill>
                <a:latin typeface="Calibri"/>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0"/>
              </a:spcBef>
              <a:buNone/>
            </a:pPr>
            <a:r>
              <a:rPr lang="en-GB" sz="1000">
                <a:latin typeface="Tw Cen MT"/>
                <a:ea typeface="Roboto Light"/>
                <a:cs typeface="Tw Cen MT"/>
              </a:rPr>
              <a:t>HR AND DIGITAL TRANSFORMATION</a:t>
            </a:r>
            <a:endParaRPr lang="en-GB" sz="1000" dirty="0">
              <a:latin typeface="Tw Cen MT"/>
              <a:ea typeface="Roboto Light"/>
              <a:cs typeface="Tw Cen MT"/>
            </a:endParaRPr>
          </a:p>
        </p:txBody>
      </p:sp>
    </p:spTree>
    <p:extLst>
      <p:ext uri="{BB962C8B-B14F-4D97-AF65-F5344CB8AC3E}">
        <p14:creationId xmlns:p14="http://schemas.microsoft.com/office/powerpoint/2010/main" val="131500117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xtBox 3"/>
          <p:cNvSpPr txBox="1"/>
          <p:nvPr/>
        </p:nvSpPr>
        <p:spPr>
          <a:xfrm>
            <a:off x="3758163" y="198069"/>
            <a:ext cx="4339423" cy="407804"/>
          </a:xfrm>
          <a:prstGeom prst="rect">
            <a:avLst/>
          </a:prstGeom>
          <a:noFill/>
        </p:spPr>
        <p:txBody>
          <a:bodyPr wrap="square" lIns="68580" tIns="34290" rIns="68580" bIns="34290" rtlCol="0">
            <a:spAutoFit/>
          </a:bodyPr>
          <a:lstStyle/>
          <a:p>
            <a:pPr algn="just"/>
            <a:r>
              <a:rPr lang="en-GB" sz="1100" b="1" dirty="0">
                <a:solidFill>
                  <a:schemeClr val="bg1">
                    <a:lumMod val="50000"/>
                  </a:schemeClr>
                </a:solidFill>
                <a:latin typeface="Tw Cen MT" panose="020B0602020104020603" pitchFamily="34" charset="0"/>
                <a:ea typeface="Open Sans" panose="020B0606030504020204" pitchFamily="34" charset="0"/>
                <a:cs typeface="Arial" panose="020B0604020202020204" pitchFamily="34" charset="0"/>
              </a:rPr>
              <a:t>Which of the following are the most significant challenges or barriers to digital progress for your organisation?</a:t>
            </a:r>
            <a:endParaRPr lang="en-US" sz="800" dirty="0">
              <a:solidFill>
                <a:schemeClr val="bg1">
                  <a:lumMod val="50000"/>
                </a:schemeClr>
              </a:solidFill>
              <a:latin typeface="Tw Cen MT" panose="020B0602020104020603" pitchFamily="34" charset="0"/>
              <a:ea typeface="Open Sans" panose="020B0606030504020204" pitchFamily="34" charset="0"/>
              <a:cs typeface="Arial" panose="020B0604020202020204" pitchFamily="34" charset="0"/>
            </a:endParaRPr>
          </a:p>
        </p:txBody>
      </p:sp>
      <p:pic>
        <p:nvPicPr>
          <p:cNvPr id="3" name="Picture 2"/>
          <p:cNvPicPr/>
          <p:nvPr/>
        </p:nvPicPr>
        <p:blipFill>
          <a:blip r:embed="rId2">
            <a:extLst>
              <a:ext uri="{28A0092B-C50C-407E-A947-70E740481C1C}">
                <a14:useLocalDpi xmlns:a14="http://schemas.microsoft.com/office/drawing/2010/main" val="0"/>
              </a:ext>
            </a:extLst>
          </a:blip>
          <a:srcRect/>
          <a:stretch>
            <a:fillRect/>
          </a:stretch>
        </p:blipFill>
        <p:spPr bwMode="auto">
          <a:xfrm>
            <a:off x="3758163" y="605872"/>
            <a:ext cx="4492092" cy="3456465"/>
          </a:xfrm>
          <a:prstGeom prst="rect">
            <a:avLst/>
          </a:prstGeom>
          <a:noFill/>
        </p:spPr>
      </p:pic>
      <p:cxnSp>
        <p:nvCxnSpPr>
          <p:cNvPr id="4" name="Straight Connector 3"/>
          <p:cNvCxnSpPr/>
          <p:nvPr/>
        </p:nvCxnSpPr>
        <p:spPr>
          <a:xfrm>
            <a:off x="2906932" y="0"/>
            <a:ext cx="0" cy="3890097"/>
          </a:xfrm>
          <a:prstGeom prst="line">
            <a:avLst/>
          </a:prstGeom>
          <a:ln w="3175" cmpd="sng">
            <a:solidFill>
              <a:srgbClr val="BFBFBF"/>
            </a:solidFill>
          </a:ln>
          <a:effectLst/>
        </p:spPr>
        <p:style>
          <a:lnRef idx="2">
            <a:schemeClr val="accent1"/>
          </a:lnRef>
          <a:fillRef idx="0">
            <a:schemeClr val="accent1"/>
          </a:fillRef>
          <a:effectRef idx="1">
            <a:schemeClr val="accent1"/>
          </a:effectRef>
          <a:fontRef idx="minor">
            <a:schemeClr val="tx1"/>
          </a:fontRef>
        </p:style>
      </p:cxnSp>
      <p:sp>
        <p:nvSpPr>
          <p:cNvPr id="5" name="TextBox 4"/>
          <p:cNvSpPr txBox="1"/>
          <p:nvPr/>
        </p:nvSpPr>
        <p:spPr>
          <a:xfrm>
            <a:off x="216903" y="748792"/>
            <a:ext cx="2690030" cy="787716"/>
          </a:xfrm>
          <a:prstGeom prst="rect">
            <a:avLst/>
          </a:prstGeom>
          <a:noFill/>
        </p:spPr>
        <p:txBody>
          <a:bodyPr wrap="square" rtlCol="0">
            <a:spAutoFit/>
          </a:bodyPr>
          <a:lstStyle/>
          <a:p>
            <a:pPr>
              <a:lnSpc>
                <a:spcPct val="80000"/>
              </a:lnSpc>
            </a:pPr>
            <a:r>
              <a:rPr lang="en-US" sz="2800" kern="0" dirty="0">
                <a:solidFill>
                  <a:schemeClr val="tx1">
                    <a:lumMod val="50000"/>
                    <a:lumOff val="50000"/>
                  </a:schemeClr>
                </a:solidFill>
                <a:latin typeface="Tw Cen MT"/>
                <a:cs typeface="Tw Cen MT"/>
              </a:rPr>
              <a:t>Barriers to progress/change</a:t>
            </a:r>
          </a:p>
        </p:txBody>
      </p:sp>
      <p:sp>
        <p:nvSpPr>
          <p:cNvPr id="6" name="Text Placeholder 5"/>
          <p:cNvSpPr txBox="1">
            <a:spLocks/>
          </p:cNvSpPr>
          <p:nvPr/>
        </p:nvSpPr>
        <p:spPr>
          <a:xfrm>
            <a:off x="216903" y="311156"/>
            <a:ext cx="2331591" cy="294716"/>
          </a:xfrm>
          <a:prstGeom prst="rect">
            <a:avLst/>
          </a:prstGeom>
          <a:ln w="3175" cmpd="sng">
            <a:noFill/>
          </a:ln>
        </p:spPr>
        <p:txBody>
          <a:bodyPr>
            <a:noAutofit/>
          </a:bodyPr>
          <a:lstStyle>
            <a:lvl1pPr marL="342900" indent="-342900" algn="l" defTabSz="914400" rtl="0" eaLnBrk="1" latinLnBrk="0" hangingPunct="1">
              <a:spcBef>
                <a:spcPct val="20000"/>
              </a:spcBef>
              <a:buFont typeface="Arial" pitchFamily="34" charset="0"/>
              <a:buChar char="•"/>
              <a:defRPr sz="1600" kern="1200">
                <a:solidFill>
                  <a:schemeClr val="bg1">
                    <a:lumMod val="65000"/>
                  </a:schemeClr>
                </a:solidFill>
                <a:latin typeface="Calibri"/>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bg1">
                    <a:lumMod val="65000"/>
                  </a:schemeClr>
                </a:solidFill>
                <a:latin typeface="Calibri"/>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bg1">
                    <a:lumMod val="65000"/>
                  </a:schemeClr>
                </a:solidFill>
                <a:latin typeface="Calibri"/>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bg1">
                    <a:lumMod val="65000"/>
                  </a:schemeClr>
                </a:solidFill>
                <a:latin typeface="Calibri"/>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bg1">
                    <a:lumMod val="65000"/>
                  </a:schemeClr>
                </a:solidFill>
                <a:latin typeface="Calibri"/>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0"/>
              </a:spcBef>
              <a:buNone/>
            </a:pPr>
            <a:r>
              <a:rPr lang="en-GB" sz="1000">
                <a:latin typeface="Tw Cen MT"/>
                <a:ea typeface="Roboto Light"/>
                <a:cs typeface="Tw Cen MT"/>
              </a:rPr>
              <a:t>HR AND DIGITAL TRANSFORMATION</a:t>
            </a:r>
            <a:endParaRPr lang="en-GB" sz="1000" dirty="0">
              <a:latin typeface="Tw Cen MT"/>
              <a:ea typeface="Roboto Light"/>
              <a:cs typeface="Tw Cen MT"/>
            </a:endParaRPr>
          </a:p>
        </p:txBody>
      </p:sp>
    </p:spTree>
    <p:extLst>
      <p:ext uri="{BB962C8B-B14F-4D97-AF65-F5344CB8AC3E}">
        <p14:creationId xmlns:p14="http://schemas.microsoft.com/office/powerpoint/2010/main" val="32652247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5" name="Group 44"/>
          <p:cNvGrpSpPr/>
          <p:nvPr/>
        </p:nvGrpSpPr>
        <p:grpSpPr>
          <a:xfrm>
            <a:off x="7931564" y="4362281"/>
            <a:ext cx="612001" cy="612000"/>
            <a:chOff x="1934743" y="357234"/>
            <a:chExt cx="1111854" cy="1111852"/>
          </a:xfrm>
        </p:grpSpPr>
        <p:sp>
          <p:nvSpPr>
            <p:cNvPr id="46" name="Oval 45"/>
            <p:cNvSpPr/>
            <p:nvPr userDrawn="1"/>
          </p:nvSpPr>
          <p:spPr>
            <a:xfrm>
              <a:off x="1934743" y="357234"/>
              <a:ext cx="1111854" cy="1111852"/>
            </a:xfrm>
            <a:prstGeom prst="ellipse">
              <a:avLst/>
            </a:prstGeom>
            <a:solidFill>
              <a:srgbClr val="FF004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0000"/>
                </a:solidFill>
              </a:endParaRPr>
            </a:p>
          </p:txBody>
        </p:sp>
        <p:pic>
          <p:nvPicPr>
            <p:cNvPr id="47" name="Picture 46"/>
            <p:cNvPicPr>
              <a:picLocks noChangeAspect="1"/>
            </p:cNvPicPr>
            <p:nvPr/>
          </p:nvPicPr>
          <p:blipFill>
            <a:blip r:embed="rId2"/>
            <a:stretch>
              <a:fillRect/>
            </a:stretch>
          </p:blipFill>
          <p:spPr>
            <a:xfrm>
              <a:off x="2018434" y="841160"/>
              <a:ext cx="944473" cy="144000"/>
            </a:xfrm>
            <a:prstGeom prst="rect">
              <a:avLst/>
            </a:prstGeom>
          </p:spPr>
        </p:pic>
      </p:grpSp>
      <p:grpSp>
        <p:nvGrpSpPr>
          <p:cNvPr id="13" name="Group 12"/>
          <p:cNvGrpSpPr/>
          <p:nvPr/>
        </p:nvGrpSpPr>
        <p:grpSpPr>
          <a:xfrm>
            <a:off x="313150" y="4364451"/>
            <a:ext cx="612000" cy="612000"/>
            <a:chOff x="6880537" y="357234"/>
            <a:chExt cx="1111854" cy="1111852"/>
          </a:xfrm>
        </p:grpSpPr>
        <p:sp>
          <p:nvSpPr>
            <p:cNvPr id="14" name="Oval 13"/>
            <p:cNvSpPr/>
            <p:nvPr userDrawn="1"/>
          </p:nvSpPr>
          <p:spPr>
            <a:xfrm>
              <a:off x="6880537" y="357234"/>
              <a:ext cx="1111854" cy="1111852"/>
            </a:xfrm>
            <a:prstGeom prst="ellipse">
              <a:avLst/>
            </a:prstGeom>
            <a:solidFill>
              <a:srgbClr val="FF004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0000"/>
                </a:solidFill>
              </a:endParaRPr>
            </a:p>
          </p:txBody>
        </p:sp>
        <p:pic>
          <p:nvPicPr>
            <p:cNvPr id="17" name="Picture 16"/>
            <p:cNvPicPr>
              <a:picLocks noChangeAspect="1"/>
            </p:cNvPicPr>
            <p:nvPr userDrawn="1"/>
          </p:nvPicPr>
          <p:blipFill>
            <a:blip r:embed="rId3"/>
            <a:stretch>
              <a:fillRect/>
            </a:stretch>
          </p:blipFill>
          <p:spPr>
            <a:xfrm>
              <a:off x="7168766" y="692529"/>
              <a:ext cx="535397" cy="441262"/>
            </a:xfrm>
            <a:prstGeom prst="rect">
              <a:avLst/>
            </a:prstGeom>
          </p:spPr>
        </p:pic>
      </p:grpSp>
      <p:sp>
        <p:nvSpPr>
          <p:cNvPr id="12" name="Text Placeholder 5"/>
          <p:cNvSpPr txBox="1">
            <a:spLocks/>
          </p:cNvSpPr>
          <p:nvPr/>
        </p:nvSpPr>
        <p:spPr>
          <a:xfrm>
            <a:off x="4613652" y="1429916"/>
            <a:ext cx="2899591" cy="763816"/>
          </a:xfrm>
          <a:prstGeom prst="rect">
            <a:avLst/>
          </a:prstGeom>
        </p:spPr>
        <p:txBody>
          <a:bodyPr>
            <a:noAutofit/>
          </a:bodyPr>
          <a:lstStyle>
            <a:lvl1pPr marL="342900" indent="-342900" algn="l" defTabSz="914400" rtl="0" eaLnBrk="1" latinLnBrk="0" hangingPunct="1">
              <a:spcBef>
                <a:spcPct val="20000"/>
              </a:spcBef>
              <a:buFont typeface="Arial" pitchFamily="34" charset="0"/>
              <a:buChar char="•"/>
              <a:defRPr sz="1600" kern="1200">
                <a:solidFill>
                  <a:schemeClr val="bg1">
                    <a:lumMod val="65000"/>
                  </a:schemeClr>
                </a:solidFill>
                <a:latin typeface="Calibri"/>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bg1">
                    <a:lumMod val="65000"/>
                  </a:schemeClr>
                </a:solidFill>
                <a:latin typeface="Calibri"/>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bg1">
                    <a:lumMod val="65000"/>
                  </a:schemeClr>
                </a:solidFill>
                <a:latin typeface="Calibri"/>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bg1">
                    <a:lumMod val="65000"/>
                  </a:schemeClr>
                </a:solidFill>
                <a:latin typeface="Calibri"/>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bg1">
                    <a:lumMod val="65000"/>
                  </a:schemeClr>
                </a:solidFill>
                <a:latin typeface="Calibri"/>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0"/>
              </a:spcBef>
              <a:buNone/>
            </a:pPr>
            <a:endParaRPr lang="en-GB" sz="1100" dirty="0">
              <a:latin typeface="Tw Cen MT"/>
              <a:ea typeface="Roboto Light"/>
              <a:cs typeface="Tw Cen MT"/>
            </a:endParaRPr>
          </a:p>
        </p:txBody>
      </p:sp>
      <p:sp>
        <p:nvSpPr>
          <p:cNvPr id="26" name="TextBox 25"/>
          <p:cNvSpPr txBox="1"/>
          <p:nvPr/>
        </p:nvSpPr>
        <p:spPr>
          <a:xfrm>
            <a:off x="216903" y="720916"/>
            <a:ext cx="5176901" cy="443006"/>
          </a:xfrm>
          <a:prstGeom prst="rect">
            <a:avLst/>
          </a:prstGeom>
          <a:noFill/>
        </p:spPr>
        <p:txBody>
          <a:bodyPr wrap="square" rtlCol="0">
            <a:spAutoFit/>
          </a:bodyPr>
          <a:lstStyle/>
          <a:p>
            <a:pPr>
              <a:lnSpc>
                <a:spcPct val="80000"/>
              </a:lnSpc>
            </a:pPr>
            <a:r>
              <a:rPr lang="en-US" sz="2800" kern="0" dirty="0">
                <a:solidFill>
                  <a:schemeClr val="tx1">
                    <a:lumMod val="50000"/>
                    <a:lumOff val="50000"/>
                  </a:schemeClr>
                </a:solidFill>
                <a:latin typeface="Tw Cen MT"/>
                <a:cs typeface="Tw Cen MT"/>
              </a:rPr>
              <a:t>What is Digital Transformation?</a:t>
            </a:r>
          </a:p>
        </p:txBody>
      </p:sp>
      <p:pic>
        <p:nvPicPr>
          <p:cNvPr id="18" name="Picture 1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89905" y="1204541"/>
            <a:ext cx="5778673" cy="3020465"/>
          </a:xfrm>
          <a:prstGeom prst="rect">
            <a:avLst/>
          </a:prstGeom>
        </p:spPr>
      </p:pic>
      <p:sp>
        <p:nvSpPr>
          <p:cNvPr id="15" name="Text Placeholder 5"/>
          <p:cNvSpPr txBox="1">
            <a:spLocks/>
          </p:cNvSpPr>
          <p:nvPr/>
        </p:nvSpPr>
        <p:spPr>
          <a:xfrm>
            <a:off x="216903" y="311156"/>
            <a:ext cx="2331591" cy="294716"/>
          </a:xfrm>
          <a:prstGeom prst="rect">
            <a:avLst/>
          </a:prstGeom>
          <a:ln w="3175" cmpd="sng">
            <a:noFill/>
          </a:ln>
        </p:spPr>
        <p:txBody>
          <a:bodyPr>
            <a:noAutofit/>
          </a:bodyPr>
          <a:lstStyle>
            <a:lvl1pPr marL="342900" indent="-342900" algn="l" defTabSz="914400" rtl="0" eaLnBrk="1" latinLnBrk="0" hangingPunct="1">
              <a:spcBef>
                <a:spcPct val="20000"/>
              </a:spcBef>
              <a:buFont typeface="Arial" pitchFamily="34" charset="0"/>
              <a:buChar char="•"/>
              <a:defRPr sz="1600" kern="1200">
                <a:solidFill>
                  <a:schemeClr val="bg1">
                    <a:lumMod val="65000"/>
                  </a:schemeClr>
                </a:solidFill>
                <a:latin typeface="Calibri"/>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bg1">
                    <a:lumMod val="65000"/>
                  </a:schemeClr>
                </a:solidFill>
                <a:latin typeface="Calibri"/>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bg1">
                    <a:lumMod val="65000"/>
                  </a:schemeClr>
                </a:solidFill>
                <a:latin typeface="Calibri"/>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bg1">
                    <a:lumMod val="65000"/>
                  </a:schemeClr>
                </a:solidFill>
                <a:latin typeface="Calibri"/>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bg1">
                    <a:lumMod val="65000"/>
                  </a:schemeClr>
                </a:solidFill>
                <a:latin typeface="Calibri"/>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0"/>
              </a:spcBef>
              <a:buNone/>
            </a:pPr>
            <a:r>
              <a:rPr lang="en-GB" sz="1000">
                <a:latin typeface="Tw Cen MT"/>
                <a:ea typeface="Roboto Light"/>
                <a:cs typeface="Tw Cen MT"/>
              </a:rPr>
              <a:t>HR AND DIGITAL TRANSFORMATION</a:t>
            </a:r>
            <a:endParaRPr lang="en-GB" sz="1000" dirty="0">
              <a:latin typeface="Tw Cen MT"/>
              <a:ea typeface="Roboto Light"/>
              <a:cs typeface="Tw Cen MT"/>
            </a:endParaRPr>
          </a:p>
        </p:txBody>
      </p:sp>
    </p:spTree>
    <p:extLst>
      <p:ext uri="{BB962C8B-B14F-4D97-AF65-F5344CB8AC3E}">
        <p14:creationId xmlns:p14="http://schemas.microsoft.com/office/powerpoint/2010/main" val="85728849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5" name="Group 44"/>
          <p:cNvGrpSpPr/>
          <p:nvPr/>
        </p:nvGrpSpPr>
        <p:grpSpPr>
          <a:xfrm>
            <a:off x="7931564" y="4362281"/>
            <a:ext cx="612001" cy="612000"/>
            <a:chOff x="1934743" y="357234"/>
            <a:chExt cx="1111854" cy="1111852"/>
          </a:xfrm>
        </p:grpSpPr>
        <p:sp>
          <p:nvSpPr>
            <p:cNvPr id="46" name="Oval 45"/>
            <p:cNvSpPr/>
            <p:nvPr userDrawn="1"/>
          </p:nvSpPr>
          <p:spPr>
            <a:xfrm>
              <a:off x="1934743" y="357234"/>
              <a:ext cx="1111854" cy="1111852"/>
            </a:xfrm>
            <a:prstGeom prst="ellipse">
              <a:avLst/>
            </a:prstGeom>
            <a:solidFill>
              <a:srgbClr val="FF004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0000"/>
                </a:solidFill>
              </a:endParaRPr>
            </a:p>
          </p:txBody>
        </p:sp>
        <p:pic>
          <p:nvPicPr>
            <p:cNvPr id="47" name="Picture 46"/>
            <p:cNvPicPr>
              <a:picLocks noChangeAspect="1"/>
            </p:cNvPicPr>
            <p:nvPr/>
          </p:nvPicPr>
          <p:blipFill>
            <a:blip r:embed="rId2"/>
            <a:stretch>
              <a:fillRect/>
            </a:stretch>
          </p:blipFill>
          <p:spPr>
            <a:xfrm>
              <a:off x="2018434" y="841160"/>
              <a:ext cx="944473" cy="144000"/>
            </a:xfrm>
            <a:prstGeom prst="rect">
              <a:avLst/>
            </a:prstGeom>
          </p:spPr>
        </p:pic>
      </p:grpSp>
      <p:grpSp>
        <p:nvGrpSpPr>
          <p:cNvPr id="13" name="Group 12"/>
          <p:cNvGrpSpPr/>
          <p:nvPr/>
        </p:nvGrpSpPr>
        <p:grpSpPr>
          <a:xfrm>
            <a:off x="313150" y="4364451"/>
            <a:ext cx="612000" cy="612000"/>
            <a:chOff x="6880537" y="357234"/>
            <a:chExt cx="1111854" cy="1111852"/>
          </a:xfrm>
        </p:grpSpPr>
        <p:sp>
          <p:nvSpPr>
            <p:cNvPr id="14" name="Oval 13"/>
            <p:cNvSpPr/>
            <p:nvPr userDrawn="1"/>
          </p:nvSpPr>
          <p:spPr>
            <a:xfrm>
              <a:off x="6880537" y="357234"/>
              <a:ext cx="1111854" cy="1111852"/>
            </a:xfrm>
            <a:prstGeom prst="ellipse">
              <a:avLst/>
            </a:prstGeom>
            <a:solidFill>
              <a:srgbClr val="FF004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0000"/>
                </a:solidFill>
              </a:endParaRPr>
            </a:p>
          </p:txBody>
        </p:sp>
        <p:pic>
          <p:nvPicPr>
            <p:cNvPr id="17" name="Picture 16"/>
            <p:cNvPicPr>
              <a:picLocks noChangeAspect="1"/>
            </p:cNvPicPr>
            <p:nvPr userDrawn="1"/>
          </p:nvPicPr>
          <p:blipFill>
            <a:blip r:embed="rId3"/>
            <a:stretch>
              <a:fillRect/>
            </a:stretch>
          </p:blipFill>
          <p:spPr>
            <a:xfrm>
              <a:off x="7168766" y="692529"/>
              <a:ext cx="535397" cy="441262"/>
            </a:xfrm>
            <a:prstGeom prst="rect">
              <a:avLst/>
            </a:prstGeom>
          </p:spPr>
        </p:pic>
      </p:grpSp>
      <p:sp>
        <p:nvSpPr>
          <p:cNvPr id="29" name="TextBox 28"/>
          <p:cNvSpPr txBox="1"/>
          <p:nvPr/>
        </p:nvSpPr>
        <p:spPr>
          <a:xfrm>
            <a:off x="216903" y="605872"/>
            <a:ext cx="5049578" cy="443006"/>
          </a:xfrm>
          <a:prstGeom prst="rect">
            <a:avLst/>
          </a:prstGeom>
          <a:noFill/>
        </p:spPr>
        <p:txBody>
          <a:bodyPr wrap="square" rtlCol="0">
            <a:spAutoFit/>
          </a:bodyPr>
          <a:lstStyle/>
          <a:p>
            <a:pPr>
              <a:lnSpc>
                <a:spcPct val="80000"/>
              </a:lnSpc>
            </a:pPr>
            <a:r>
              <a:rPr lang="en-US" sz="2800" kern="0" dirty="0">
                <a:solidFill>
                  <a:schemeClr val="bg1">
                    <a:lumMod val="50000"/>
                  </a:schemeClr>
                </a:solidFill>
                <a:latin typeface="Tw Cen MT"/>
                <a:cs typeface="Tw Cen MT"/>
              </a:rPr>
              <a:t>Changing company contexts…</a:t>
            </a:r>
          </a:p>
        </p:txBody>
      </p:sp>
      <p:sp>
        <p:nvSpPr>
          <p:cNvPr id="18" name="Rectangle 17"/>
          <p:cNvSpPr/>
          <p:nvPr/>
        </p:nvSpPr>
        <p:spPr>
          <a:xfrm>
            <a:off x="0" y="1185835"/>
            <a:ext cx="9144000" cy="3018477"/>
          </a:xfrm>
          <a:prstGeom prst="rect">
            <a:avLst/>
          </a:prstGeom>
          <a:solidFill>
            <a:srgbClr val="F9C301"/>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71437" tIns="71437" rIns="71437" bIns="71437" numCol="1" spcCol="38100" rtlCol="0" anchor="ctr">
            <a:spAutoFit/>
          </a:bodyPr>
          <a:lstStyle/>
          <a:p>
            <a:pPr marL="0" marR="0" indent="0" algn="ctr" defTabSz="821531" rtl="0" fontAlgn="auto" latinLnBrk="0" hangingPunct="0">
              <a:lnSpc>
                <a:spcPct val="100000"/>
              </a:lnSpc>
              <a:spcBef>
                <a:spcPts val="0"/>
              </a:spcBef>
              <a:spcAft>
                <a:spcPts val="0"/>
              </a:spcAft>
              <a:buClrTx/>
              <a:buSzTx/>
              <a:buFontTx/>
              <a:buNone/>
              <a:tabLst/>
            </a:pPr>
            <a:endParaRPr kumimoji="0" lang="en-US" sz="3200" b="0" i="0" u="none" strike="noStrike" cap="none" spc="0" normalizeH="0" baseline="0">
              <a:ln>
                <a:noFill/>
              </a:ln>
              <a:solidFill>
                <a:srgbClr val="FFFFFF"/>
              </a:solidFill>
              <a:effectLst/>
              <a:uFillTx/>
              <a:latin typeface="+mn-lt"/>
              <a:ea typeface="+mn-ea"/>
              <a:cs typeface="+mn-cs"/>
              <a:sym typeface="Helvetica Light"/>
            </a:endParaRPr>
          </a:p>
        </p:txBody>
      </p:sp>
      <p:pic>
        <p:nvPicPr>
          <p:cNvPr id="20" name="Picture 19"/>
          <p:cNvPicPr>
            <a:picLocks noChangeAspect="1"/>
          </p:cNvPicPr>
          <p:nvPr/>
        </p:nvPicPr>
        <p:blipFill>
          <a:blip r:embed="rId4"/>
          <a:stretch>
            <a:fillRect/>
          </a:stretch>
        </p:blipFill>
        <p:spPr>
          <a:xfrm>
            <a:off x="2318704" y="1255285"/>
            <a:ext cx="4332679" cy="2888452"/>
          </a:xfrm>
          <a:prstGeom prst="rect">
            <a:avLst/>
          </a:prstGeom>
          <a:solidFill>
            <a:srgbClr val="F9C301"/>
          </a:solidFill>
          <a:ln>
            <a:noFill/>
          </a:ln>
        </p:spPr>
      </p:pic>
      <p:sp>
        <p:nvSpPr>
          <p:cNvPr id="16" name="Text Placeholder 5"/>
          <p:cNvSpPr txBox="1">
            <a:spLocks/>
          </p:cNvSpPr>
          <p:nvPr/>
        </p:nvSpPr>
        <p:spPr>
          <a:xfrm>
            <a:off x="216903" y="311156"/>
            <a:ext cx="2331591" cy="294716"/>
          </a:xfrm>
          <a:prstGeom prst="rect">
            <a:avLst/>
          </a:prstGeom>
          <a:ln w="3175" cmpd="sng">
            <a:noFill/>
          </a:ln>
        </p:spPr>
        <p:txBody>
          <a:bodyPr>
            <a:noAutofit/>
          </a:bodyPr>
          <a:lstStyle>
            <a:lvl1pPr marL="342900" indent="-342900" algn="l" defTabSz="914400" rtl="0" eaLnBrk="1" latinLnBrk="0" hangingPunct="1">
              <a:spcBef>
                <a:spcPct val="20000"/>
              </a:spcBef>
              <a:buFont typeface="Arial" pitchFamily="34" charset="0"/>
              <a:buChar char="•"/>
              <a:defRPr sz="1600" kern="1200">
                <a:solidFill>
                  <a:schemeClr val="bg1">
                    <a:lumMod val="65000"/>
                  </a:schemeClr>
                </a:solidFill>
                <a:latin typeface="Calibri"/>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bg1">
                    <a:lumMod val="65000"/>
                  </a:schemeClr>
                </a:solidFill>
                <a:latin typeface="Calibri"/>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bg1">
                    <a:lumMod val="65000"/>
                  </a:schemeClr>
                </a:solidFill>
                <a:latin typeface="Calibri"/>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bg1">
                    <a:lumMod val="65000"/>
                  </a:schemeClr>
                </a:solidFill>
                <a:latin typeface="Calibri"/>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bg1">
                    <a:lumMod val="65000"/>
                  </a:schemeClr>
                </a:solidFill>
                <a:latin typeface="Calibri"/>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0"/>
              </a:spcBef>
              <a:buNone/>
            </a:pPr>
            <a:r>
              <a:rPr lang="en-GB" sz="1000">
                <a:latin typeface="Tw Cen MT"/>
                <a:ea typeface="Roboto Light"/>
                <a:cs typeface="Tw Cen MT"/>
              </a:rPr>
              <a:t>HR AND DIGITAL TRANSFORMATION</a:t>
            </a:r>
            <a:endParaRPr lang="en-GB" sz="1000" dirty="0">
              <a:latin typeface="Tw Cen MT"/>
              <a:ea typeface="Roboto Light"/>
              <a:cs typeface="Tw Cen MT"/>
            </a:endParaRPr>
          </a:p>
        </p:txBody>
      </p:sp>
      <p:sp>
        <p:nvSpPr>
          <p:cNvPr id="2" name="Rectangle 1"/>
          <p:cNvSpPr/>
          <p:nvPr/>
        </p:nvSpPr>
        <p:spPr>
          <a:xfrm>
            <a:off x="5716410" y="1936109"/>
            <a:ext cx="3133167" cy="1631216"/>
          </a:xfrm>
          <a:prstGeom prst="rect">
            <a:avLst/>
          </a:prstGeom>
        </p:spPr>
        <p:txBody>
          <a:bodyPr wrap="square">
            <a:spAutoFit/>
          </a:bodyPr>
          <a:lstStyle/>
          <a:p>
            <a:r>
              <a:rPr lang="en-US" sz="2000" dirty="0">
                <a:solidFill>
                  <a:schemeClr val="bg1"/>
                </a:solidFill>
                <a:latin typeface="Tw Cen MT" charset="0"/>
                <a:ea typeface="Tw Cen MT" charset="0"/>
                <a:cs typeface="Tw Cen MT" charset="0"/>
              </a:rPr>
              <a:t>“</a:t>
            </a:r>
            <a:r>
              <a:rPr lang="en-US" sz="2000" i="1" dirty="0">
                <a:solidFill>
                  <a:schemeClr val="bg1"/>
                </a:solidFill>
                <a:latin typeface="Tw Cen MT" charset="0"/>
                <a:ea typeface="Tw Cen MT" charset="0"/>
                <a:cs typeface="Tw Cen MT" charset="0"/>
              </a:rPr>
              <a:t>Digital is 10% tech and 90% human. </a:t>
            </a:r>
            <a:r>
              <a:rPr lang="en-US" sz="2000" i="1" dirty="0" err="1">
                <a:solidFill>
                  <a:schemeClr val="bg1"/>
                </a:solidFill>
                <a:latin typeface="Tw Cen MT" charset="0"/>
                <a:ea typeface="Tw Cen MT" charset="0"/>
                <a:cs typeface="Tw Cen MT" charset="0"/>
              </a:rPr>
              <a:t>Organisations</a:t>
            </a:r>
            <a:r>
              <a:rPr lang="en-US" sz="2000" i="1" dirty="0">
                <a:solidFill>
                  <a:schemeClr val="bg1"/>
                </a:solidFill>
                <a:latin typeface="Tw Cen MT" charset="0"/>
                <a:ea typeface="Tw Cen MT" charset="0"/>
                <a:cs typeface="Tw Cen MT" charset="0"/>
              </a:rPr>
              <a:t> talk about digital as if it is 90% tech and 10% human.</a:t>
            </a:r>
            <a:r>
              <a:rPr lang="en-US" sz="2000" dirty="0">
                <a:solidFill>
                  <a:schemeClr val="bg1"/>
                </a:solidFill>
                <a:latin typeface="Tw Cen MT" charset="0"/>
                <a:ea typeface="Tw Cen MT" charset="0"/>
                <a:cs typeface="Tw Cen MT" charset="0"/>
              </a:rPr>
              <a:t>”</a:t>
            </a:r>
            <a:r>
              <a:rPr lang="en-US" sz="2000" i="1" dirty="0">
                <a:solidFill>
                  <a:schemeClr val="bg1"/>
                </a:solidFill>
                <a:latin typeface="Tw Cen MT" charset="0"/>
                <a:ea typeface="Tw Cen MT" charset="0"/>
                <a:cs typeface="Tw Cen MT" charset="0"/>
              </a:rPr>
              <a:t> </a:t>
            </a:r>
          </a:p>
          <a:p>
            <a:r>
              <a:rPr lang="en-US" sz="2000" b="1" i="1" dirty="0">
                <a:solidFill>
                  <a:schemeClr val="bg1"/>
                </a:solidFill>
                <a:latin typeface="Tw Cen MT" charset="0"/>
                <a:ea typeface="Tw Cen MT" charset="0"/>
                <a:cs typeface="Tw Cen MT" charset="0"/>
              </a:rPr>
              <a:t>Lucia Adams</a:t>
            </a:r>
            <a:endParaRPr lang="en-US" sz="2000" b="1" dirty="0">
              <a:solidFill>
                <a:schemeClr val="bg1"/>
              </a:solidFill>
              <a:latin typeface="Tw Cen MT" charset="0"/>
              <a:ea typeface="Tw Cen MT" charset="0"/>
              <a:cs typeface="Tw Cen MT" charset="0"/>
            </a:endParaRPr>
          </a:p>
        </p:txBody>
      </p:sp>
    </p:spTree>
    <p:extLst>
      <p:ext uri="{BB962C8B-B14F-4D97-AF65-F5344CB8AC3E}">
        <p14:creationId xmlns:p14="http://schemas.microsoft.com/office/powerpoint/2010/main" val="199276393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5" name="Group 44"/>
          <p:cNvGrpSpPr/>
          <p:nvPr/>
        </p:nvGrpSpPr>
        <p:grpSpPr>
          <a:xfrm>
            <a:off x="7931564" y="4362281"/>
            <a:ext cx="612001" cy="612000"/>
            <a:chOff x="1934743" y="357234"/>
            <a:chExt cx="1111854" cy="1111852"/>
          </a:xfrm>
        </p:grpSpPr>
        <p:sp>
          <p:nvSpPr>
            <p:cNvPr id="46" name="Oval 45"/>
            <p:cNvSpPr/>
            <p:nvPr userDrawn="1"/>
          </p:nvSpPr>
          <p:spPr>
            <a:xfrm>
              <a:off x="1934743" y="357234"/>
              <a:ext cx="1111854" cy="1111852"/>
            </a:xfrm>
            <a:prstGeom prst="ellipse">
              <a:avLst/>
            </a:prstGeom>
            <a:solidFill>
              <a:srgbClr val="FF004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0000"/>
                </a:solidFill>
              </a:endParaRPr>
            </a:p>
          </p:txBody>
        </p:sp>
        <p:pic>
          <p:nvPicPr>
            <p:cNvPr id="47" name="Picture 46"/>
            <p:cNvPicPr>
              <a:picLocks noChangeAspect="1"/>
            </p:cNvPicPr>
            <p:nvPr/>
          </p:nvPicPr>
          <p:blipFill>
            <a:blip r:embed="rId2"/>
            <a:stretch>
              <a:fillRect/>
            </a:stretch>
          </p:blipFill>
          <p:spPr>
            <a:xfrm>
              <a:off x="2018434" y="841160"/>
              <a:ext cx="944473" cy="144000"/>
            </a:xfrm>
            <a:prstGeom prst="rect">
              <a:avLst/>
            </a:prstGeom>
          </p:spPr>
        </p:pic>
      </p:grpSp>
      <p:grpSp>
        <p:nvGrpSpPr>
          <p:cNvPr id="13" name="Group 12"/>
          <p:cNvGrpSpPr/>
          <p:nvPr/>
        </p:nvGrpSpPr>
        <p:grpSpPr>
          <a:xfrm>
            <a:off x="313150" y="4364451"/>
            <a:ext cx="612000" cy="612000"/>
            <a:chOff x="6880537" y="357234"/>
            <a:chExt cx="1111854" cy="1111852"/>
          </a:xfrm>
        </p:grpSpPr>
        <p:sp>
          <p:nvSpPr>
            <p:cNvPr id="14" name="Oval 13"/>
            <p:cNvSpPr/>
            <p:nvPr userDrawn="1"/>
          </p:nvSpPr>
          <p:spPr>
            <a:xfrm>
              <a:off x="6880537" y="357234"/>
              <a:ext cx="1111854" cy="1111852"/>
            </a:xfrm>
            <a:prstGeom prst="ellipse">
              <a:avLst/>
            </a:prstGeom>
            <a:solidFill>
              <a:srgbClr val="FF004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0000"/>
                </a:solidFill>
              </a:endParaRPr>
            </a:p>
          </p:txBody>
        </p:sp>
        <p:pic>
          <p:nvPicPr>
            <p:cNvPr id="17" name="Picture 16"/>
            <p:cNvPicPr>
              <a:picLocks noChangeAspect="1"/>
            </p:cNvPicPr>
            <p:nvPr userDrawn="1"/>
          </p:nvPicPr>
          <p:blipFill>
            <a:blip r:embed="rId3"/>
            <a:stretch>
              <a:fillRect/>
            </a:stretch>
          </p:blipFill>
          <p:spPr>
            <a:xfrm>
              <a:off x="7168766" y="692529"/>
              <a:ext cx="535397" cy="441262"/>
            </a:xfrm>
            <a:prstGeom prst="rect">
              <a:avLst/>
            </a:prstGeom>
          </p:spPr>
        </p:pic>
      </p:grpSp>
      <p:sp>
        <p:nvSpPr>
          <p:cNvPr id="12" name="Text Placeholder 5"/>
          <p:cNvSpPr txBox="1">
            <a:spLocks/>
          </p:cNvSpPr>
          <p:nvPr/>
        </p:nvSpPr>
        <p:spPr>
          <a:xfrm>
            <a:off x="4613652" y="1429916"/>
            <a:ext cx="2899591" cy="763816"/>
          </a:xfrm>
          <a:prstGeom prst="rect">
            <a:avLst/>
          </a:prstGeom>
        </p:spPr>
        <p:txBody>
          <a:bodyPr>
            <a:noAutofit/>
          </a:bodyPr>
          <a:lstStyle>
            <a:lvl1pPr marL="342900" indent="-342900" algn="l" defTabSz="914400" rtl="0" eaLnBrk="1" latinLnBrk="0" hangingPunct="1">
              <a:spcBef>
                <a:spcPct val="20000"/>
              </a:spcBef>
              <a:buFont typeface="Arial" pitchFamily="34" charset="0"/>
              <a:buChar char="•"/>
              <a:defRPr sz="1600" kern="1200">
                <a:solidFill>
                  <a:schemeClr val="bg1">
                    <a:lumMod val="65000"/>
                  </a:schemeClr>
                </a:solidFill>
                <a:latin typeface="Calibri"/>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bg1">
                    <a:lumMod val="65000"/>
                  </a:schemeClr>
                </a:solidFill>
                <a:latin typeface="Calibri"/>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bg1">
                    <a:lumMod val="65000"/>
                  </a:schemeClr>
                </a:solidFill>
                <a:latin typeface="Calibri"/>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bg1">
                    <a:lumMod val="65000"/>
                  </a:schemeClr>
                </a:solidFill>
                <a:latin typeface="Calibri"/>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bg1">
                    <a:lumMod val="65000"/>
                  </a:schemeClr>
                </a:solidFill>
                <a:latin typeface="Calibri"/>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0"/>
              </a:spcBef>
              <a:buNone/>
            </a:pPr>
            <a:endParaRPr lang="en-GB" sz="1100" dirty="0">
              <a:latin typeface="Tw Cen MT"/>
              <a:ea typeface="Roboto Light"/>
              <a:cs typeface="Tw Cen MT"/>
            </a:endParaRPr>
          </a:p>
        </p:txBody>
      </p:sp>
      <p:sp>
        <p:nvSpPr>
          <p:cNvPr id="26" name="TextBox 25"/>
          <p:cNvSpPr txBox="1"/>
          <p:nvPr/>
        </p:nvSpPr>
        <p:spPr>
          <a:xfrm>
            <a:off x="216902" y="748792"/>
            <a:ext cx="5176901" cy="443006"/>
          </a:xfrm>
          <a:prstGeom prst="rect">
            <a:avLst/>
          </a:prstGeom>
          <a:noFill/>
        </p:spPr>
        <p:txBody>
          <a:bodyPr wrap="square" rtlCol="0">
            <a:spAutoFit/>
          </a:bodyPr>
          <a:lstStyle/>
          <a:p>
            <a:pPr>
              <a:lnSpc>
                <a:spcPct val="80000"/>
              </a:lnSpc>
            </a:pPr>
            <a:r>
              <a:rPr lang="en-US" sz="2800" kern="0" dirty="0">
                <a:solidFill>
                  <a:schemeClr val="bg1">
                    <a:lumMod val="50000"/>
                  </a:schemeClr>
                </a:solidFill>
                <a:latin typeface="Tw Cen MT"/>
                <a:cs typeface="Tw Cen MT"/>
              </a:rPr>
              <a:t>Changing Change Management</a:t>
            </a:r>
          </a:p>
        </p:txBody>
      </p:sp>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24628" y="1219333"/>
            <a:ext cx="5078490" cy="2987347"/>
          </a:xfrm>
          <a:prstGeom prst="rect">
            <a:avLst/>
          </a:prstGeom>
        </p:spPr>
      </p:pic>
      <p:sp>
        <p:nvSpPr>
          <p:cNvPr id="15" name="Text Placeholder 5"/>
          <p:cNvSpPr txBox="1">
            <a:spLocks/>
          </p:cNvSpPr>
          <p:nvPr/>
        </p:nvSpPr>
        <p:spPr>
          <a:xfrm>
            <a:off x="216903" y="311156"/>
            <a:ext cx="2331591" cy="294716"/>
          </a:xfrm>
          <a:prstGeom prst="rect">
            <a:avLst/>
          </a:prstGeom>
          <a:ln w="3175" cmpd="sng">
            <a:noFill/>
          </a:ln>
        </p:spPr>
        <p:txBody>
          <a:bodyPr>
            <a:noAutofit/>
          </a:bodyPr>
          <a:lstStyle>
            <a:lvl1pPr marL="342900" indent="-342900" algn="l" defTabSz="914400" rtl="0" eaLnBrk="1" latinLnBrk="0" hangingPunct="1">
              <a:spcBef>
                <a:spcPct val="20000"/>
              </a:spcBef>
              <a:buFont typeface="Arial" pitchFamily="34" charset="0"/>
              <a:buChar char="•"/>
              <a:defRPr sz="1600" kern="1200">
                <a:solidFill>
                  <a:schemeClr val="bg1">
                    <a:lumMod val="65000"/>
                  </a:schemeClr>
                </a:solidFill>
                <a:latin typeface="Calibri"/>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bg1">
                    <a:lumMod val="65000"/>
                  </a:schemeClr>
                </a:solidFill>
                <a:latin typeface="Calibri"/>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bg1">
                    <a:lumMod val="65000"/>
                  </a:schemeClr>
                </a:solidFill>
                <a:latin typeface="Calibri"/>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bg1">
                    <a:lumMod val="65000"/>
                  </a:schemeClr>
                </a:solidFill>
                <a:latin typeface="Calibri"/>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bg1">
                    <a:lumMod val="65000"/>
                  </a:schemeClr>
                </a:solidFill>
                <a:latin typeface="Calibri"/>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0"/>
              </a:spcBef>
              <a:buNone/>
            </a:pPr>
            <a:r>
              <a:rPr lang="en-GB" sz="1000" dirty="0">
                <a:solidFill>
                  <a:schemeClr val="bg1">
                    <a:lumMod val="50000"/>
                  </a:schemeClr>
                </a:solidFill>
                <a:latin typeface="Tw Cen MT"/>
                <a:ea typeface="Roboto Light"/>
                <a:cs typeface="Tw Cen MT"/>
              </a:rPr>
              <a:t>HR AND DIGITAL TRANSFORMATION</a:t>
            </a:r>
          </a:p>
        </p:txBody>
      </p:sp>
    </p:spTree>
    <p:extLst>
      <p:ext uri="{BB962C8B-B14F-4D97-AF65-F5344CB8AC3E}">
        <p14:creationId xmlns:p14="http://schemas.microsoft.com/office/powerpoint/2010/main" val="6616339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5" name="Group 44"/>
          <p:cNvGrpSpPr/>
          <p:nvPr/>
        </p:nvGrpSpPr>
        <p:grpSpPr>
          <a:xfrm>
            <a:off x="7931564" y="4362281"/>
            <a:ext cx="612001" cy="612000"/>
            <a:chOff x="1934743" y="357234"/>
            <a:chExt cx="1111854" cy="1111852"/>
          </a:xfrm>
        </p:grpSpPr>
        <p:sp>
          <p:nvSpPr>
            <p:cNvPr id="46" name="Oval 45"/>
            <p:cNvSpPr/>
            <p:nvPr userDrawn="1"/>
          </p:nvSpPr>
          <p:spPr>
            <a:xfrm>
              <a:off x="1934743" y="357234"/>
              <a:ext cx="1111854" cy="1111852"/>
            </a:xfrm>
            <a:prstGeom prst="ellipse">
              <a:avLst/>
            </a:prstGeom>
            <a:solidFill>
              <a:srgbClr val="FF004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0000"/>
                </a:solidFill>
              </a:endParaRPr>
            </a:p>
          </p:txBody>
        </p:sp>
        <p:pic>
          <p:nvPicPr>
            <p:cNvPr id="47" name="Picture 46"/>
            <p:cNvPicPr>
              <a:picLocks noChangeAspect="1"/>
            </p:cNvPicPr>
            <p:nvPr/>
          </p:nvPicPr>
          <p:blipFill>
            <a:blip r:embed="rId2"/>
            <a:stretch>
              <a:fillRect/>
            </a:stretch>
          </p:blipFill>
          <p:spPr>
            <a:xfrm>
              <a:off x="2018434" y="841160"/>
              <a:ext cx="944473" cy="144000"/>
            </a:xfrm>
            <a:prstGeom prst="rect">
              <a:avLst/>
            </a:prstGeom>
          </p:spPr>
        </p:pic>
      </p:grpSp>
      <p:grpSp>
        <p:nvGrpSpPr>
          <p:cNvPr id="13" name="Group 12"/>
          <p:cNvGrpSpPr/>
          <p:nvPr/>
        </p:nvGrpSpPr>
        <p:grpSpPr>
          <a:xfrm>
            <a:off x="313150" y="4364451"/>
            <a:ext cx="612000" cy="612000"/>
            <a:chOff x="6880537" y="357234"/>
            <a:chExt cx="1111854" cy="1111852"/>
          </a:xfrm>
        </p:grpSpPr>
        <p:sp>
          <p:nvSpPr>
            <p:cNvPr id="14" name="Oval 13"/>
            <p:cNvSpPr/>
            <p:nvPr userDrawn="1"/>
          </p:nvSpPr>
          <p:spPr>
            <a:xfrm>
              <a:off x="6880537" y="357234"/>
              <a:ext cx="1111854" cy="1111852"/>
            </a:xfrm>
            <a:prstGeom prst="ellipse">
              <a:avLst/>
            </a:prstGeom>
            <a:solidFill>
              <a:srgbClr val="FF004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0000"/>
                </a:solidFill>
              </a:endParaRPr>
            </a:p>
          </p:txBody>
        </p:sp>
        <p:pic>
          <p:nvPicPr>
            <p:cNvPr id="17" name="Picture 16"/>
            <p:cNvPicPr>
              <a:picLocks noChangeAspect="1"/>
            </p:cNvPicPr>
            <p:nvPr userDrawn="1"/>
          </p:nvPicPr>
          <p:blipFill>
            <a:blip r:embed="rId3"/>
            <a:stretch>
              <a:fillRect/>
            </a:stretch>
          </p:blipFill>
          <p:spPr>
            <a:xfrm>
              <a:off x="7168766" y="692529"/>
              <a:ext cx="535397" cy="441262"/>
            </a:xfrm>
            <a:prstGeom prst="rect">
              <a:avLst/>
            </a:prstGeom>
          </p:spPr>
        </p:pic>
      </p:grpSp>
      <p:sp>
        <p:nvSpPr>
          <p:cNvPr id="12" name="Text Placeholder 5"/>
          <p:cNvSpPr txBox="1">
            <a:spLocks/>
          </p:cNvSpPr>
          <p:nvPr/>
        </p:nvSpPr>
        <p:spPr>
          <a:xfrm>
            <a:off x="4613652" y="1429916"/>
            <a:ext cx="2899591" cy="763816"/>
          </a:xfrm>
          <a:prstGeom prst="rect">
            <a:avLst/>
          </a:prstGeom>
        </p:spPr>
        <p:txBody>
          <a:bodyPr>
            <a:noAutofit/>
          </a:bodyPr>
          <a:lstStyle>
            <a:lvl1pPr marL="342900" indent="-342900" algn="l" defTabSz="914400" rtl="0" eaLnBrk="1" latinLnBrk="0" hangingPunct="1">
              <a:spcBef>
                <a:spcPct val="20000"/>
              </a:spcBef>
              <a:buFont typeface="Arial" pitchFamily="34" charset="0"/>
              <a:buChar char="•"/>
              <a:defRPr sz="1600" kern="1200">
                <a:solidFill>
                  <a:schemeClr val="bg1">
                    <a:lumMod val="65000"/>
                  </a:schemeClr>
                </a:solidFill>
                <a:latin typeface="Calibri"/>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bg1">
                    <a:lumMod val="65000"/>
                  </a:schemeClr>
                </a:solidFill>
                <a:latin typeface="Calibri"/>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bg1">
                    <a:lumMod val="65000"/>
                  </a:schemeClr>
                </a:solidFill>
                <a:latin typeface="Calibri"/>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bg1">
                    <a:lumMod val="65000"/>
                  </a:schemeClr>
                </a:solidFill>
                <a:latin typeface="Calibri"/>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bg1">
                    <a:lumMod val="65000"/>
                  </a:schemeClr>
                </a:solidFill>
                <a:latin typeface="Calibri"/>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0"/>
              </a:spcBef>
              <a:buNone/>
            </a:pPr>
            <a:endParaRPr lang="en-GB" sz="1100" dirty="0">
              <a:latin typeface="Tw Cen MT"/>
              <a:ea typeface="Roboto Light"/>
              <a:cs typeface="Tw Cen MT"/>
            </a:endParaRPr>
          </a:p>
        </p:txBody>
      </p:sp>
      <p:sp>
        <p:nvSpPr>
          <p:cNvPr id="26" name="TextBox 25"/>
          <p:cNvSpPr txBox="1"/>
          <p:nvPr/>
        </p:nvSpPr>
        <p:spPr>
          <a:xfrm>
            <a:off x="216902" y="748792"/>
            <a:ext cx="5176901" cy="443006"/>
          </a:xfrm>
          <a:prstGeom prst="rect">
            <a:avLst/>
          </a:prstGeom>
          <a:noFill/>
        </p:spPr>
        <p:txBody>
          <a:bodyPr wrap="square" rtlCol="0">
            <a:spAutoFit/>
          </a:bodyPr>
          <a:lstStyle/>
          <a:p>
            <a:pPr>
              <a:lnSpc>
                <a:spcPct val="80000"/>
              </a:lnSpc>
            </a:pPr>
            <a:r>
              <a:rPr lang="en-US" sz="2800" kern="0" dirty="0">
                <a:solidFill>
                  <a:schemeClr val="bg1">
                    <a:lumMod val="50000"/>
                  </a:schemeClr>
                </a:solidFill>
                <a:latin typeface="Tw Cen MT"/>
                <a:cs typeface="Tw Cen MT"/>
              </a:rPr>
              <a:t>Changing Change Management</a:t>
            </a:r>
          </a:p>
        </p:txBody>
      </p:sp>
      <p:pic>
        <p:nvPicPr>
          <p:cNvPr id="15" name="Picture 1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893589" y="1334718"/>
            <a:ext cx="5803379" cy="2863193"/>
          </a:xfrm>
          <a:prstGeom prst="rect">
            <a:avLst/>
          </a:prstGeom>
        </p:spPr>
      </p:pic>
      <p:sp>
        <p:nvSpPr>
          <p:cNvPr id="18" name="Text Placeholder 5"/>
          <p:cNvSpPr txBox="1">
            <a:spLocks/>
          </p:cNvSpPr>
          <p:nvPr/>
        </p:nvSpPr>
        <p:spPr>
          <a:xfrm>
            <a:off x="216903" y="311156"/>
            <a:ext cx="2331591" cy="294716"/>
          </a:xfrm>
          <a:prstGeom prst="rect">
            <a:avLst/>
          </a:prstGeom>
          <a:ln w="3175" cmpd="sng">
            <a:noFill/>
          </a:ln>
        </p:spPr>
        <p:txBody>
          <a:bodyPr>
            <a:noAutofit/>
          </a:bodyPr>
          <a:lstStyle>
            <a:lvl1pPr marL="342900" indent="-342900" algn="l" defTabSz="914400" rtl="0" eaLnBrk="1" latinLnBrk="0" hangingPunct="1">
              <a:spcBef>
                <a:spcPct val="20000"/>
              </a:spcBef>
              <a:buFont typeface="Arial" pitchFamily="34" charset="0"/>
              <a:buChar char="•"/>
              <a:defRPr sz="1600" kern="1200">
                <a:solidFill>
                  <a:schemeClr val="bg1">
                    <a:lumMod val="65000"/>
                  </a:schemeClr>
                </a:solidFill>
                <a:latin typeface="Calibri"/>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bg1">
                    <a:lumMod val="65000"/>
                  </a:schemeClr>
                </a:solidFill>
                <a:latin typeface="Calibri"/>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bg1">
                    <a:lumMod val="65000"/>
                  </a:schemeClr>
                </a:solidFill>
                <a:latin typeface="Calibri"/>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bg1">
                    <a:lumMod val="65000"/>
                  </a:schemeClr>
                </a:solidFill>
                <a:latin typeface="Calibri"/>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bg1">
                    <a:lumMod val="65000"/>
                  </a:schemeClr>
                </a:solidFill>
                <a:latin typeface="Calibri"/>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0"/>
              </a:spcBef>
              <a:buNone/>
            </a:pPr>
            <a:r>
              <a:rPr lang="en-GB" sz="1000">
                <a:solidFill>
                  <a:schemeClr val="bg1">
                    <a:lumMod val="50000"/>
                  </a:schemeClr>
                </a:solidFill>
                <a:latin typeface="Tw Cen MT"/>
                <a:ea typeface="Roboto Light"/>
                <a:cs typeface="Tw Cen MT"/>
              </a:rPr>
              <a:t>HR AND DIGITAL TRANSFORMATION</a:t>
            </a:r>
            <a:endParaRPr lang="en-GB" sz="1000" dirty="0">
              <a:solidFill>
                <a:schemeClr val="bg1">
                  <a:lumMod val="50000"/>
                </a:schemeClr>
              </a:solidFill>
              <a:latin typeface="Tw Cen MT"/>
              <a:ea typeface="Roboto Light"/>
              <a:cs typeface="Tw Cen MT"/>
            </a:endParaRPr>
          </a:p>
        </p:txBody>
      </p:sp>
    </p:spTree>
    <p:extLst>
      <p:ext uri="{BB962C8B-B14F-4D97-AF65-F5344CB8AC3E}">
        <p14:creationId xmlns:p14="http://schemas.microsoft.com/office/powerpoint/2010/main" val="208198934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74059" y="1417588"/>
            <a:ext cx="7611035" cy="1754326"/>
          </a:xfrm>
          <a:prstGeom prst="rect">
            <a:avLst/>
          </a:prstGeom>
        </p:spPr>
        <p:txBody>
          <a:bodyPr wrap="square">
            <a:spAutoFit/>
          </a:bodyPr>
          <a:lstStyle/>
          <a:p>
            <a:r>
              <a:rPr lang="en-US" dirty="0">
                <a:solidFill>
                  <a:schemeClr val="bg1">
                    <a:lumMod val="50000"/>
                  </a:schemeClr>
                </a:solidFill>
                <a:latin typeface="Tw Cen MT" charset="0"/>
                <a:ea typeface="Tw Cen MT" charset="0"/>
                <a:cs typeface="Tw Cen MT" charset="0"/>
              </a:rPr>
              <a:t>“It’s not only about user experience, but also employee experience. Our role is making that experience central to the transformation objectives of the business, for example by making it simple, easy and quick to access necessary information, and thinking about the employee journey not just the customer journey.” </a:t>
            </a:r>
          </a:p>
          <a:p>
            <a:r>
              <a:rPr lang="en-US" b="1" dirty="0">
                <a:solidFill>
                  <a:schemeClr val="bg1">
                    <a:lumMod val="50000"/>
                  </a:schemeClr>
                </a:solidFill>
                <a:latin typeface="Tw Cen MT" charset="0"/>
                <a:ea typeface="Tw Cen MT" charset="0"/>
                <a:cs typeface="Tw Cen MT" charset="0"/>
              </a:rPr>
              <a:t>Global Learning and Development Director, Finance </a:t>
            </a:r>
            <a:endParaRPr lang="en-US" dirty="0">
              <a:solidFill>
                <a:schemeClr val="bg1">
                  <a:lumMod val="50000"/>
                </a:schemeClr>
              </a:solidFill>
              <a:latin typeface="Tw Cen MT" charset="0"/>
              <a:ea typeface="Tw Cen MT" charset="0"/>
              <a:cs typeface="Tw Cen MT" charset="0"/>
            </a:endParaRPr>
          </a:p>
          <a:p>
            <a:endParaRPr lang="en-US" dirty="0">
              <a:solidFill>
                <a:schemeClr val="bg1">
                  <a:lumMod val="50000"/>
                </a:schemeClr>
              </a:solidFill>
              <a:effectLst/>
              <a:latin typeface="Tw Cen MT" charset="0"/>
              <a:ea typeface="Tw Cen MT" charset="0"/>
              <a:cs typeface="Tw Cen MT" charset="0"/>
            </a:endParaRPr>
          </a:p>
        </p:txBody>
      </p:sp>
      <p:sp>
        <p:nvSpPr>
          <p:cNvPr id="3" name="TextBox 2"/>
          <p:cNvSpPr txBox="1"/>
          <p:nvPr/>
        </p:nvSpPr>
        <p:spPr>
          <a:xfrm>
            <a:off x="216902" y="748792"/>
            <a:ext cx="5176901" cy="443006"/>
          </a:xfrm>
          <a:prstGeom prst="rect">
            <a:avLst/>
          </a:prstGeom>
          <a:noFill/>
        </p:spPr>
        <p:txBody>
          <a:bodyPr wrap="square" rtlCol="0">
            <a:spAutoFit/>
          </a:bodyPr>
          <a:lstStyle/>
          <a:p>
            <a:pPr>
              <a:lnSpc>
                <a:spcPct val="80000"/>
              </a:lnSpc>
            </a:pPr>
            <a:r>
              <a:rPr lang="en-US" sz="2800" kern="0" dirty="0">
                <a:solidFill>
                  <a:schemeClr val="bg1">
                    <a:lumMod val="50000"/>
                  </a:schemeClr>
                </a:solidFill>
                <a:latin typeface="Tw Cen MT"/>
                <a:cs typeface="Tw Cen MT"/>
              </a:rPr>
              <a:t>Changing Change Management</a:t>
            </a:r>
          </a:p>
        </p:txBody>
      </p:sp>
      <p:sp>
        <p:nvSpPr>
          <p:cNvPr id="4" name="Text Placeholder 5"/>
          <p:cNvSpPr txBox="1">
            <a:spLocks/>
          </p:cNvSpPr>
          <p:nvPr/>
        </p:nvSpPr>
        <p:spPr>
          <a:xfrm>
            <a:off x="216903" y="311156"/>
            <a:ext cx="2331591" cy="294716"/>
          </a:xfrm>
          <a:prstGeom prst="rect">
            <a:avLst/>
          </a:prstGeom>
          <a:ln w="3175" cmpd="sng">
            <a:noFill/>
          </a:ln>
        </p:spPr>
        <p:txBody>
          <a:bodyPr>
            <a:noAutofit/>
          </a:bodyPr>
          <a:lstStyle>
            <a:lvl1pPr marL="342900" indent="-342900" algn="l" defTabSz="914400" rtl="0" eaLnBrk="1" latinLnBrk="0" hangingPunct="1">
              <a:spcBef>
                <a:spcPct val="20000"/>
              </a:spcBef>
              <a:buFont typeface="Arial" pitchFamily="34" charset="0"/>
              <a:buChar char="•"/>
              <a:defRPr sz="1600" kern="1200">
                <a:solidFill>
                  <a:schemeClr val="bg1">
                    <a:lumMod val="65000"/>
                  </a:schemeClr>
                </a:solidFill>
                <a:latin typeface="Calibri"/>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bg1">
                    <a:lumMod val="65000"/>
                  </a:schemeClr>
                </a:solidFill>
                <a:latin typeface="Calibri"/>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bg1">
                    <a:lumMod val="65000"/>
                  </a:schemeClr>
                </a:solidFill>
                <a:latin typeface="Calibri"/>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bg1">
                    <a:lumMod val="65000"/>
                  </a:schemeClr>
                </a:solidFill>
                <a:latin typeface="Calibri"/>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bg1">
                    <a:lumMod val="65000"/>
                  </a:schemeClr>
                </a:solidFill>
                <a:latin typeface="Calibri"/>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0"/>
              </a:spcBef>
              <a:buNone/>
            </a:pPr>
            <a:r>
              <a:rPr lang="en-GB" sz="1000" dirty="0">
                <a:solidFill>
                  <a:schemeClr val="bg1">
                    <a:lumMod val="50000"/>
                  </a:schemeClr>
                </a:solidFill>
                <a:latin typeface="Tw Cen MT"/>
                <a:ea typeface="Roboto Light"/>
                <a:cs typeface="Tw Cen MT"/>
              </a:rPr>
              <a:t>HR AND DIGITAL TRANSFORMATION</a:t>
            </a:r>
          </a:p>
        </p:txBody>
      </p:sp>
      <p:sp>
        <p:nvSpPr>
          <p:cNvPr id="5" name="TextBox 4"/>
          <p:cNvSpPr txBox="1"/>
          <p:nvPr/>
        </p:nvSpPr>
        <p:spPr>
          <a:xfrm>
            <a:off x="2548494" y="3171914"/>
            <a:ext cx="3469341" cy="584775"/>
          </a:xfrm>
          <a:prstGeom prst="rect">
            <a:avLst/>
          </a:prstGeom>
          <a:noFill/>
        </p:spPr>
        <p:txBody>
          <a:bodyPr wrap="square" rtlCol="0">
            <a:spAutoFit/>
          </a:bodyPr>
          <a:lstStyle/>
          <a:p>
            <a:pPr algn="ctr"/>
            <a:r>
              <a:rPr lang="en-US" sz="3200">
                <a:solidFill>
                  <a:schemeClr val="bg1">
                    <a:lumMod val="50000"/>
                  </a:schemeClr>
                </a:solidFill>
                <a:latin typeface="Tw Cen MT" charset="0"/>
                <a:ea typeface="Tw Cen MT" charset="0"/>
                <a:cs typeface="Tw Cen MT" charset="0"/>
              </a:rPr>
              <a:t>CX + EX = DT</a:t>
            </a:r>
          </a:p>
        </p:txBody>
      </p:sp>
    </p:spTree>
    <p:extLst>
      <p:ext uri="{BB962C8B-B14F-4D97-AF65-F5344CB8AC3E}">
        <p14:creationId xmlns:p14="http://schemas.microsoft.com/office/powerpoint/2010/main" val="156931129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329238" y="1115313"/>
            <a:ext cx="6443162" cy="3053631"/>
          </a:xfrm>
          <a:prstGeom prst="rect">
            <a:avLst/>
          </a:prstGeom>
        </p:spPr>
      </p:pic>
      <p:sp>
        <p:nvSpPr>
          <p:cNvPr id="3" name="Text Placeholder 5"/>
          <p:cNvSpPr txBox="1">
            <a:spLocks/>
          </p:cNvSpPr>
          <p:nvPr/>
        </p:nvSpPr>
        <p:spPr>
          <a:xfrm>
            <a:off x="216903" y="311156"/>
            <a:ext cx="2331591" cy="294716"/>
          </a:xfrm>
          <a:prstGeom prst="rect">
            <a:avLst/>
          </a:prstGeom>
          <a:ln w="3175" cmpd="sng">
            <a:noFill/>
          </a:ln>
        </p:spPr>
        <p:txBody>
          <a:bodyPr>
            <a:noAutofit/>
          </a:bodyPr>
          <a:lstStyle>
            <a:lvl1pPr marL="342900" indent="-342900" algn="l" defTabSz="914400" rtl="0" eaLnBrk="1" latinLnBrk="0" hangingPunct="1">
              <a:spcBef>
                <a:spcPct val="20000"/>
              </a:spcBef>
              <a:buFont typeface="Arial" pitchFamily="34" charset="0"/>
              <a:buChar char="•"/>
              <a:defRPr sz="1600" kern="1200">
                <a:solidFill>
                  <a:schemeClr val="bg1">
                    <a:lumMod val="65000"/>
                  </a:schemeClr>
                </a:solidFill>
                <a:latin typeface="Calibri"/>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bg1">
                    <a:lumMod val="65000"/>
                  </a:schemeClr>
                </a:solidFill>
                <a:latin typeface="Calibri"/>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bg1">
                    <a:lumMod val="65000"/>
                  </a:schemeClr>
                </a:solidFill>
                <a:latin typeface="Calibri"/>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bg1">
                    <a:lumMod val="65000"/>
                  </a:schemeClr>
                </a:solidFill>
                <a:latin typeface="Calibri"/>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bg1">
                    <a:lumMod val="65000"/>
                  </a:schemeClr>
                </a:solidFill>
                <a:latin typeface="Calibri"/>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0"/>
              </a:spcBef>
              <a:buNone/>
            </a:pPr>
            <a:r>
              <a:rPr lang="en-GB" sz="1000">
                <a:latin typeface="Tw Cen MT"/>
                <a:ea typeface="Roboto Light"/>
                <a:cs typeface="Tw Cen MT"/>
              </a:rPr>
              <a:t>HR AND DIGITAL TRANSFORMATION</a:t>
            </a:r>
            <a:endParaRPr lang="en-GB" sz="1000" dirty="0">
              <a:latin typeface="Tw Cen MT"/>
              <a:ea typeface="Roboto Light"/>
              <a:cs typeface="Tw Cen MT"/>
            </a:endParaRPr>
          </a:p>
        </p:txBody>
      </p:sp>
      <p:sp>
        <p:nvSpPr>
          <p:cNvPr id="4" name="TextBox 3"/>
          <p:cNvSpPr txBox="1"/>
          <p:nvPr/>
        </p:nvSpPr>
        <p:spPr>
          <a:xfrm>
            <a:off x="216902" y="748792"/>
            <a:ext cx="5176901" cy="443006"/>
          </a:xfrm>
          <a:prstGeom prst="rect">
            <a:avLst/>
          </a:prstGeom>
          <a:noFill/>
        </p:spPr>
        <p:txBody>
          <a:bodyPr wrap="square" rtlCol="0">
            <a:spAutoFit/>
          </a:bodyPr>
          <a:lstStyle/>
          <a:p>
            <a:pPr>
              <a:lnSpc>
                <a:spcPct val="80000"/>
              </a:lnSpc>
            </a:pPr>
            <a:r>
              <a:rPr lang="en-US" sz="2800" kern="0" dirty="0">
                <a:solidFill>
                  <a:schemeClr val="tx1">
                    <a:lumMod val="50000"/>
                    <a:lumOff val="50000"/>
                  </a:schemeClr>
                </a:solidFill>
                <a:latin typeface="Tw Cen MT"/>
                <a:cs typeface="Tw Cen MT"/>
              </a:rPr>
              <a:t>Changing Change Management</a:t>
            </a:r>
          </a:p>
        </p:txBody>
      </p:sp>
    </p:spTree>
    <p:extLst>
      <p:ext uri="{BB962C8B-B14F-4D97-AF65-F5344CB8AC3E}">
        <p14:creationId xmlns:p14="http://schemas.microsoft.com/office/powerpoint/2010/main" val="50503159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218764" y="1392391"/>
            <a:ext cx="4568319" cy="2594662"/>
          </a:xfrm>
          <a:prstGeom prst="rect">
            <a:avLst/>
          </a:prstGeom>
        </p:spPr>
      </p:pic>
      <p:sp>
        <p:nvSpPr>
          <p:cNvPr id="3" name="TextBox 2"/>
          <p:cNvSpPr txBox="1"/>
          <p:nvPr/>
        </p:nvSpPr>
        <p:spPr>
          <a:xfrm>
            <a:off x="216902" y="748792"/>
            <a:ext cx="5176901" cy="443006"/>
          </a:xfrm>
          <a:prstGeom prst="rect">
            <a:avLst/>
          </a:prstGeom>
          <a:noFill/>
        </p:spPr>
        <p:txBody>
          <a:bodyPr wrap="square" rtlCol="0">
            <a:spAutoFit/>
          </a:bodyPr>
          <a:lstStyle/>
          <a:p>
            <a:pPr>
              <a:lnSpc>
                <a:spcPct val="80000"/>
              </a:lnSpc>
            </a:pPr>
            <a:r>
              <a:rPr lang="en-US" sz="2800" kern="0" dirty="0">
                <a:solidFill>
                  <a:schemeClr val="tx1">
                    <a:lumMod val="50000"/>
                    <a:lumOff val="50000"/>
                  </a:schemeClr>
                </a:solidFill>
                <a:latin typeface="Tw Cen MT"/>
                <a:cs typeface="Tw Cen MT"/>
              </a:rPr>
              <a:t>The Shift From Waterfall to Agile</a:t>
            </a:r>
          </a:p>
        </p:txBody>
      </p:sp>
      <p:sp>
        <p:nvSpPr>
          <p:cNvPr id="4" name="Text Placeholder 5"/>
          <p:cNvSpPr txBox="1">
            <a:spLocks/>
          </p:cNvSpPr>
          <p:nvPr/>
        </p:nvSpPr>
        <p:spPr>
          <a:xfrm>
            <a:off x="216903" y="311156"/>
            <a:ext cx="2331591" cy="294716"/>
          </a:xfrm>
          <a:prstGeom prst="rect">
            <a:avLst/>
          </a:prstGeom>
          <a:ln w="3175" cmpd="sng">
            <a:noFill/>
          </a:ln>
        </p:spPr>
        <p:txBody>
          <a:bodyPr>
            <a:noAutofit/>
          </a:bodyPr>
          <a:lstStyle>
            <a:lvl1pPr marL="342900" indent="-342900" algn="l" defTabSz="914400" rtl="0" eaLnBrk="1" latinLnBrk="0" hangingPunct="1">
              <a:spcBef>
                <a:spcPct val="20000"/>
              </a:spcBef>
              <a:buFont typeface="Arial" pitchFamily="34" charset="0"/>
              <a:buChar char="•"/>
              <a:defRPr sz="1600" kern="1200">
                <a:solidFill>
                  <a:schemeClr val="bg1">
                    <a:lumMod val="65000"/>
                  </a:schemeClr>
                </a:solidFill>
                <a:latin typeface="Calibri"/>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bg1">
                    <a:lumMod val="65000"/>
                  </a:schemeClr>
                </a:solidFill>
                <a:latin typeface="Calibri"/>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bg1">
                    <a:lumMod val="65000"/>
                  </a:schemeClr>
                </a:solidFill>
                <a:latin typeface="Calibri"/>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bg1">
                    <a:lumMod val="65000"/>
                  </a:schemeClr>
                </a:solidFill>
                <a:latin typeface="Calibri"/>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bg1">
                    <a:lumMod val="65000"/>
                  </a:schemeClr>
                </a:solidFill>
                <a:latin typeface="Calibri"/>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0"/>
              </a:spcBef>
              <a:buNone/>
            </a:pPr>
            <a:r>
              <a:rPr lang="en-GB" sz="1000" dirty="0">
                <a:latin typeface="Tw Cen MT"/>
                <a:ea typeface="Roboto Light"/>
                <a:cs typeface="Tw Cen MT"/>
              </a:rPr>
              <a:t>HR AND DIGITAL TRANSFORMATION</a:t>
            </a:r>
          </a:p>
        </p:txBody>
      </p:sp>
    </p:spTree>
    <p:extLst>
      <p:ext uri="{BB962C8B-B14F-4D97-AF65-F5344CB8AC3E}">
        <p14:creationId xmlns:p14="http://schemas.microsoft.com/office/powerpoint/2010/main" val="173936932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5" name="Group 44"/>
          <p:cNvGrpSpPr/>
          <p:nvPr/>
        </p:nvGrpSpPr>
        <p:grpSpPr>
          <a:xfrm>
            <a:off x="7931564" y="4362281"/>
            <a:ext cx="612001" cy="612000"/>
            <a:chOff x="1934743" y="357234"/>
            <a:chExt cx="1111854" cy="1111852"/>
          </a:xfrm>
        </p:grpSpPr>
        <p:sp>
          <p:nvSpPr>
            <p:cNvPr id="46" name="Oval 45"/>
            <p:cNvSpPr/>
            <p:nvPr userDrawn="1"/>
          </p:nvSpPr>
          <p:spPr>
            <a:xfrm>
              <a:off x="1934743" y="357234"/>
              <a:ext cx="1111854" cy="1111852"/>
            </a:xfrm>
            <a:prstGeom prst="ellipse">
              <a:avLst/>
            </a:prstGeom>
            <a:solidFill>
              <a:srgbClr val="FF004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0000"/>
                </a:solidFill>
              </a:endParaRPr>
            </a:p>
          </p:txBody>
        </p:sp>
        <p:pic>
          <p:nvPicPr>
            <p:cNvPr id="47" name="Picture 46"/>
            <p:cNvPicPr>
              <a:picLocks noChangeAspect="1"/>
            </p:cNvPicPr>
            <p:nvPr/>
          </p:nvPicPr>
          <p:blipFill>
            <a:blip r:embed="rId2"/>
            <a:stretch>
              <a:fillRect/>
            </a:stretch>
          </p:blipFill>
          <p:spPr>
            <a:xfrm>
              <a:off x="2018434" y="841160"/>
              <a:ext cx="944473" cy="144000"/>
            </a:xfrm>
            <a:prstGeom prst="rect">
              <a:avLst/>
            </a:prstGeom>
          </p:spPr>
        </p:pic>
      </p:grpSp>
      <p:grpSp>
        <p:nvGrpSpPr>
          <p:cNvPr id="13" name="Group 12"/>
          <p:cNvGrpSpPr/>
          <p:nvPr/>
        </p:nvGrpSpPr>
        <p:grpSpPr>
          <a:xfrm>
            <a:off x="313150" y="4364451"/>
            <a:ext cx="612000" cy="612000"/>
            <a:chOff x="6880537" y="357234"/>
            <a:chExt cx="1111854" cy="1111852"/>
          </a:xfrm>
        </p:grpSpPr>
        <p:sp>
          <p:nvSpPr>
            <p:cNvPr id="14" name="Oval 13"/>
            <p:cNvSpPr/>
            <p:nvPr userDrawn="1"/>
          </p:nvSpPr>
          <p:spPr>
            <a:xfrm>
              <a:off x="6880537" y="357234"/>
              <a:ext cx="1111854" cy="1111852"/>
            </a:xfrm>
            <a:prstGeom prst="ellipse">
              <a:avLst/>
            </a:prstGeom>
            <a:solidFill>
              <a:srgbClr val="FF004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0000"/>
                </a:solidFill>
              </a:endParaRPr>
            </a:p>
          </p:txBody>
        </p:sp>
        <p:pic>
          <p:nvPicPr>
            <p:cNvPr id="17" name="Picture 16"/>
            <p:cNvPicPr>
              <a:picLocks noChangeAspect="1"/>
            </p:cNvPicPr>
            <p:nvPr userDrawn="1"/>
          </p:nvPicPr>
          <p:blipFill>
            <a:blip r:embed="rId3"/>
            <a:stretch>
              <a:fillRect/>
            </a:stretch>
          </p:blipFill>
          <p:spPr>
            <a:xfrm>
              <a:off x="7168766" y="692529"/>
              <a:ext cx="535397" cy="441262"/>
            </a:xfrm>
            <a:prstGeom prst="rect">
              <a:avLst/>
            </a:prstGeom>
          </p:spPr>
        </p:pic>
      </p:grpSp>
      <p:sp>
        <p:nvSpPr>
          <p:cNvPr id="19" name="TextBox 18"/>
          <p:cNvSpPr txBox="1"/>
          <p:nvPr/>
        </p:nvSpPr>
        <p:spPr>
          <a:xfrm>
            <a:off x="925150" y="4561553"/>
            <a:ext cx="2509313" cy="230832"/>
          </a:xfrm>
          <a:prstGeom prst="rect">
            <a:avLst/>
          </a:prstGeom>
          <a:noFill/>
        </p:spPr>
        <p:txBody>
          <a:bodyPr wrap="square" rtlCol="0">
            <a:spAutoFit/>
          </a:bodyPr>
          <a:lstStyle/>
          <a:p>
            <a:pPr>
              <a:lnSpc>
                <a:spcPct val="70000"/>
              </a:lnSpc>
            </a:pPr>
            <a:r>
              <a:rPr lang="en-US" sz="1200" dirty="0" err="1">
                <a:solidFill>
                  <a:schemeClr val="bg1">
                    <a:lumMod val="65000"/>
                  </a:schemeClr>
                </a:solidFill>
                <a:latin typeface="Tw Cen MT"/>
                <a:cs typeface="Tw Cen MT"/>
              </a:rPr>
              <a:t>Econsultancy</a:t>
            </a:r>
            <a:r>
              <a:rPr lang="en-US" sz="1200" dirty="0">
                <a:solidFill>
                  <a:schemeClr val="bg1">
                    <a:lumMod val="65000"/>
                  </a:schemeClr>
                </a:solidFill>
                <a:latin typeface="Tw Cen MT"/>
                <a:cs typeface="Tw Cen MT"/>
              </a:rPr>
              <a:t> Training</a:t>
            </a:r>
          </a:p>
        </p:txBody>
      </p:sp>
      <p:cxnSp>
        <p:nvCxnSpPr>
          <p:cNvPr id="28" name="Straight Connector 27"/>
          <p:cNvCxnSpPr/>
          <p:nvPr/>
        </p:nvCxnSpPr>
        <p:spPr>
          <a:xfrm>
            <a:off x="2906932" y="0"/>
            <a:ext cx="0" cy="3890097"/>
          </a:xfrm>
          <a:prstGeom prst="line">
            <a:avLst/>
          </a:prstGeom>
          <a:ln w="3175" cmpd="sng">
            <a:solidFill>
              <a:srgbClr val="BFBFBF"/>
            </a:solidFill>
          </a:ln>
          <a:effectLst/>
        </p:spPr>
        <p:style>
          <a:lnRef idx="2">
            <a:schemeClr val="accent1"/>
          </a:lnRef>
          <a:fillRef idx="0">
            <a:schemeClr val="accent1"/>
          </a:fillRef>
          <a:effectRef idx="1">
            <a:schemeClr val="accent1"/>
          </a:effectRef>
          <a:fontRef idx="minor">
            <a:schemeClr val="tx1"/>
          </a:fontRef>
        </p:style>
      </p:cxnSp>
      <p:sp>
        <p:nvSpPr>
          <p:cNvPr id="29" name="TextBox 28"/>
          <p:cNvSpPr txBox="1"/>
          <p:nvPr/>
        </p:nvSpPr>
        <p:spPr>
          <a:xfrm>
            <a:off x="175815" y="748792"/>
            <a:ext cx="2833535" cy="787716"/>
          </a:xfrm>
          <a:prstGeom prst="rect">
            <a:avLst/>
          </a:prstGeom>
          <a:noFill/>
        </p:spPr>
        <p:txBody>
          <a:bodyPr wrap="square" rtlCol="0">
            <a:spAutoFit/>
          </a:bodyPr>
          <a:lstStyle/>
          <a:p>
            <a:pPr>
              <a:lnSpc>
                <a:spcPct val="80000"/>
              </a:lnSpc>
            </a:pPr>
            <a:r>
              <a:rPr lang="en-US" sz="2800" kern="0" dirty="0">
                <a:solidFill>
                  <a:schemeClr val="tx1">
                    <a:lumMod val="50000"/>
                    <a:lumOff val="50000"/>
                  </a:schemeClr>
                </a:solidFill>
                <a:latin typeface="Tw Cen MT"/>
                <a:cs typeface="Tw Cen MT"/>
              </a:rPr>
              <a:t>From Waterfall to Agile</a:t>
            </a:r>
          </a:p>
        </p:txBody>
      </p:sp>
      <p:pic>
        <p:nvPicPr>
          <p:cNvPr id="2" name="Picture 1"/>
          <p:cNvPicPr>
            <a:picLocks noChangeAspect="1"/>
          </p:cNvPicPr>
          <p:nvPr/>
        </p:nvPicPr>
        <p:blipFill>
          <a:blip r:embed="rId4"/>
          <a:stretch>
            <a:fillRect/>
          </a:stretch>
        </p:blipFill>
        <p:spPr>
          <a:xfrm>
            <a:off x="3468021" y="183943"/>
            <a:ext cx="4956851" cy="3601979"/>
          </a:xfrm>
          <a:prstGeom prst="rect">
            <a:avLst/>
          </a:prstGeom>
        </p:spPr>
      </p:pic>
      <p:pic>
        <p:nvPicPr>
          <p:cNvPr id="4" name="Picture 3"/>
          <p:cNvPicPr>
            <a:picLocks noChangeAspect="1"/>
          </p:cNvPicPr>
          <p:nvPr/>
        </p:nvPicPr>
        <p:blipFill>
          <a:blip r:embed="rId5"/>
          <a:stretch>
            <a:fillRect/>
          </a:stretch>
        </p:blipFill>
        <p:spPr>
          <a:xfrm>
            <a:off x="619150" y="1679428"/>
            <a:ext cx="1500369" cy="2257076"/>
          </a:xfrm>
          <a:prstGeom prst="rect">
            <a:avLst/>
          </a:prstGeom>
        </p:spPr>
      </p:pic>
      <p:sp>
        <p:nvSpPr>
          <p:cNvPr id="15" name="Text Placeholder 5"/>
          <p:cNvSpPr txBox="1">
            <a:spLocks/>
          </p:cNvSpPr>
          <p:nvPr/>
        </p:nvSpPr>
        <p:spPr>
          <a:xfrm>
            <a:off x="216903" y="311156"/>
            <a:ext cx="2331591" cy="294716"/>
          </a:xfrm>
          <a:prstGeom prst="rect">
            <a:avLst/>
          </a:prstGeom>
          <a:ln w="3175" cmpd="sng">
            <a:noFill/>
          </a:ln>
        </p:spPr>
        <p:txBody>
          <a:bodyPr>
            <a:noAutofit/>
          </a:bodyPr>
          <a:lstStyle>
            <a:lvl1pPr marL="342900" indent="-342900" algn="l" defTabSz="914400" rtl="0" eaLnBrk="1" latinLnBrk="0" hangingPunct="1">
              <a:spcBef>
                <a:spcPct val="20000"/>
              </a:spcBef>
              <a:buFont typeface="Arial" pitchFamily="34" charset="0"/>
              <a:buChar char="•"/>
              <a:defRPr sz="1600" kern="1200">
                <a:solidFill>
                  <a:schemeClr val="bg1">
                    <a:lumMod val="65000"/>
                  </a:schemeClr>
                </a:solidFill>
                <a:latin typeface="Calibri"/>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bg1">
                    <a:lumMod val="65000"/>
                  </a:schemeClr>
                </a:solidFill>
                <a:latin typeface="Calibri"/>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bg1">
                    <a:lumMod val="65000"/>
                  </a:schemeClr>
                </a:solidFill>
                <a:latin typeface="Calibri"/>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bg1">
                    <a:lumMod val="65000"/>
                  </a:schemeClr>
                </a:solidFill>
                <a:latin typeface="Calibri"/>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bg1">
                    <a:lumMod val="65000"/>
                  </a:schemeClr>
                </a:solidFill>
                <a:latin typeface="Calibri"/>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0"/>
              </a:spcBef>
              <a:buNone/>
            </a:pPr>
            <a:r>
              <a:rPr lang="en-GB" sz="1000">
                <a:latin typeface="Tw Cen MT"/>
                <a:ea typeface="Roboto Light"/>
                <a:cs typeface="Tw Cen MT"/>
              </a:rPr>
              <a:t>HR AND DIGITAL TRANSFORMATION</a:t>
            </a:r>
            <a:endParaRPr lang="en-GB" sz="1000" dirty="0">
              <a:latin typeface="Tw Cen MT"/>
              <a:ea typeface="Roboto Light"/>
              <a:cs typeface="Tw Cen MT"/>
            </a:endParaRPr>
          </a:p>
        </p:txBody>
      </p:sp>
    </p:spTree>
    <p:extLst>
      <p:ext uri="{BB962C8B-B14F-4D97-AF65-F5344CB8AC3E}">
        <p14:creationId xmlns:p14="http://schemas.microsoft.com/office/powerpoint/2010/main" val="146308863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3735016" y="938468"/>
            <a:ext cx="4413651" cy="2951629"/>
          </a:xfrm>
          <a:prstGeom prst="rect">
            <a:avLst/>
          </a:prstGeom>
        </p:spPr>
      </p:pic>
      <p:cxnSp>
        <p:nvCxnSpPr>
          <p:cNvPr id="3" name="Straight Connector 2"/>
          <p:cNvCxnSpPr/>
          <p:nvPr/>
        </p:nvCxnSpPr>
        <p:spPr>
          <a:xfrm>
            <a:off x="2906932" y="0"/>
            <a:ext cx="0" cy="3890097"/>
          </a:xfrm>
          <a:prstGeom prst="line">
            <a:avLst/>
          </a:prstGeom>
          <a:ln w="3175" cmpd="sng">
            <a:solidFill>
              <a:srgbClr val="BFBFBF"/>
            </a:solidFill>
          </a:ln>
          <a:effectLst/>
        </p:spPr>
        <p:style>
          <a:lnRef idx="2">
            <a:schemeClr val="accent1"/>
          </a:lnRef>
          <a:fillRef idx="0">
            <a:schemeClr val="accent1"/>
          </a:fillRef>
          <a:effectRef idx="1">
            <a:schemeClr val="accent1"/>
          </a:effectRef>
          <a:fontRef idx="minor">
            <a:schemeClr val="tx1"/>
          </a:fontRef>
        </p:style>
      </p:cxnSp>
      <p:sp>
        <p:nvSpPr>
          <p:cNvPr id="4" name="TextBox 3"/>
          <p:cNvSpPr txBox="1"/>
          <p:nvPr/>
        </p:nvSpPr>
        <p:spPr>
          <a:xfrm>
            <a:off x="216903" y="748792"/>
            <a:ext cx="2690030" cy="787716"/>
          </a:xfrm>
          <a:prstGeom prst="rect">
            <a:avLst/>
          </a:prstGeom>
          <a:noFill/>
        </p:spPr>
        <p:txBody>
          <a:bodyPr wrap="square" rtlCol="0">
            <a:spAutoFit/>
          </a:bodyPr>
          <a:lstStyle/>
          <a:p>
            <a:pPr>
              <a:lnSpc>
                <a:spcPct val="80000"/>
              </a:lnSpc>
            </a:pPr>
            <a:r>
              <a:rPr lang="en-US" sz="2800" kern="0">
                <a:solidFill>
                  <a:schemeClr val="tx1">
                    <a:lumMod val="50000"/>
                    <a:lumOff val="50000"/>
                  </a:schemeClr>
                </a:solidFill>
                <a:latin typeface="Tw Cen MT"/>
                <a:cs typeface="Tw Cen MT"/>
              </a:rPr>
              <a:t>From Waterfall to Agile</a:t>
            </a:r>
            <a:endParaRPr lang="en-US" sz="2800" kern="0" dirty="0">
              <a:solidFill>
                <a:schemeClr val="tx1">
                  <a:lumMod val="50000"/>
                  <a:lumOff val="50000"/>
                </a:schemeClr>
              </a:solidFill>
              <a:latin typeface="Tw Cen MT"/>
              <a:cs typeface="Tw Cen MT"/>
            </a:endParaRPr>
          </a:p>
        </p:txBody>
      </p:sp>
      <p:sp>
        <p:nvSpPr>
          <p:cNvPr id="5" name="TextBox 4"/>
          <p:cNvSpPr txBox="1"/>
          <p:nvPr/>
        </p:nvSpPr>
        <p:spPr>
          <a:xfrm>
            <a:off x="3711138" y="473589"/>
            <a:ext cx="4477870" cy="369332"/>
          </a:xfrm>
          <a:prstGeom prst="rect">
            <a:avLst/>
          </a:prstGeom>
          <a:noFill/>
        </p:spPr>
        <p:txBody>
          <a:bodyPr wrap="square" rtlCol="0">
            <a:spAutoFit/>
          </a:bodyPr>
          <a:lstStyle/>
          <a:p>
            <a:pPr algn="ctr"/>
            <a:r>
              <a:rPr lang="en-US" dirty="0">
                <a:solidFill>
                  <a:schemeClr val="bg1">
                    <a:lumMod val="50000"/>
                  </a:schemeClr>
                </a:solidFill>
                <a:latin typeface="Tw Cen MT" charset="0"/>
                <a:ea typeface="Tw Cen MT" charset="0"/>
                <a:cs typeface="Tw Cen MT" charset="0"/>
              </a:rPr>
              <a:t>Fast, Inexpensive, Simple, Tiny</a:t>
            </a:r>
          </a:p>
        </p:txBody>
      </p:sp>
      <p:sp>
        <p:nvSpPr>
          <p:cNvPr id="6" name="Text Placeholder 5"/>
          <p:cNvSpPr txBox="1">
            <a:spLocks/>
          </p:cNvSpPr>
          <p:nvPr/>
        </p:nvSpPr>
        <p:spPr>
          <a:xfrm>
            <a:off x="216903" y="311156"/>
            <a:ext cx="2331591" cy="294716"/>
          </a:xfrm>
          <a:prstGeom prst="rect">
            <a:avLst/>
          </a:prstGeom>
          <a:ln w="3175" cmpd="sng">
            <a:noFill/>
          </a:ln>
        </p:spPr>
        <p:txBody>
          <a:bodyPr>
            <a:noAutofit/>
          </a:bodyPr>
          <a:lstStyle>
            <a:lvl1pPr marL="342900" indent="-342900" algn="l" defTabSz="914400" rtl="0" eaLnBrk="1" latinLnBrk="0" hangingPunct="1">
              <a:spcBef>
                <a:spcPct val="20000"/>
              </a:spcBef>
              <a:buFont typeface="Arial" pitchFamily="34" charset="0"/>
              <a:buChar char="•"/>
              <a:defRPr sz="1600" kern="1200">
                <a:solidFill>
                  <a:schemeClr val="bg1">
                    <a:lumMod val="65000"/>
                  </a:schemeClr>
                </a:solidFill>
                <a:latin typeface="Calibri"/>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bg1">
                    <a:lumMod val="65000"/>
                  </a:schemeClr>
                </a:solidFill>
                <a:latin typeface="Calibri"/>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bg1">
                    <a:lumMod val="65000"/>
                  </a:schemeClr>
                </a:solidFill>
                <a:latin typeface="Calibri"/>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bg1">
                    <a:lumMod val="65000"/>
                  </a:schemeClr>
                </a:solidFill>
                <a:latin typeface="Calibri"/>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bg1">
                    <a:lumMod val="65000"/>
                  </a:schemeClr>
                </a:solidFill>
                <a:latin typeface="Calibri"/>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0"/>
              </a:spcBef>
              <a:buNone/>
            </a:pPr>
            <a:r>
              <a:rPr lang="en-GB" sz="1000">
                <a:latin typeface="Tw Cen MT"/>
                <a:ea typeface="Roboto Light"/>
                <a:cs typeface="Tw Cen MT"/>
              </a:rPr>
              <a:t>HR AND DIGITAL TRANSFORMATION</a:t>
            </a:r>
            <a:endParaRPr lang="en-GB" sz="1000" dirty="0">
              <a:latin typeface="Tw Cen MT"/>
              <a:ea typeface="Roboto Light"/>
              <a:cs typeface="Tw Cen MT"/>
            </a:endParaRPr>
          </a:p>
        </p:txBody>
      </p:sp>
    </p:spTree>
    <p:extLst>
      <p:ext uri="{BB962C8B-B14F-4D97-AF65-F5344CB8AC3E}">
        <p14:creationId xmlns:p14="http://schemas.microsoft.com/office/powerpoint/2010/main" val="111973622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3"/>
          <a:srcRect b="10942"/>
          <a:stretch/>
        </p:blipFill>
        <p:spPr>
          <a:xfrm>
            <a:off x="1101201" y="891145"/>
            <a:ext cx="4909633" cy="3279335"/>
          </a:xfrm>
          <a:prstGeom prst="rect">
            <a:avLst/>
          </a:prstGeom>
        </p:spPr>
      </p:pic>
      <p:pic>
        <p:nvPicPr>
          <p:cNvPr id="3" name="Picture 2"/>
          <p:cNvPicPr>
            <a:picLocks noChangeAspect="1"/>
          </p:cNvPicPr>
          <p:nvPr/>
        </p:nvPicPr>
        <p:blipFill>
          <a:blip r:embed="rId4"/>
          <a:stretch>
            <a:fillRect/>
          </a:stretch>
        </p:blipFill>
        <p:spPr>
          <a:xfrm>
            <a:off x="6553640" y="891145"/>
            <a:ext cx="1866981" cy="2809806"/>
          </a:xfrm>
          <a:prstGeom prst="rect">
            <a:avLst/>
          </a:prstGeom>
        </p:spPr>
      </p:pic>
      <p:sp>
        <p:nvSpPr>
          <p:cNvPr id="4" name="TextBox 3"/>
          <p:cNvSpPr txBox="1"/>
          <p:nvPr/>
        </p:nvSpPr>
        <p:spPr>
          <a:xfrm>
            <a:off x="216902" y="748792"/>
            <a:ext cx="5176901" cy="443006"/>
          </a:xfrm>
          <a:prstGeom prst="rect">
            <a:avLst/>
          </a:prstGeom>
          <a:noFill/>
        </p:spPr>
        <p:txBody>
          <a:bodyPr wrap="square" rtlCol="0">
            <a:spAutoFit/>
          </a:bodyPr>
          <a:lstStyle/>
          <a:p>
            <a:pPr>
              <a:lnSpc>
                <a:spcPct val="80000"/>
              </a:lnSpc>
            </a:pPr>
            <a:r>
              <a:rPr lang="en-US" sz="2800" kern="0" dirty="0">
                <a:solidFill>
                  <a:schemeClr val="tx1">
                    <a:lumMod val="50000"/>
                    <a:lumOff val="50000"/>
                  </a:schemeClr>
                </a:solidFill>
                <a:latin typeface="Tw Cen MT"/>
                <a:cs typeface="Tw Cen MT"/>
              </a:rPr>
              <a:t>Doing Agile and Being Agile</a:t>
            </a:r>
          </a:p>
        </p:txBody>
      </p:sp>
      <p:sp>
        <p:nvSpPr>
          <p:cNvPr id="5" name="Text Placeholder 5"/>
          <p:cNvSpPr txBox="1">
            <a:spLocks/>
          </p:cNvSpPr>
          <p:nvPr/>
        </p:nvSpPr>
        <p:spPr>
          <a:xfrm>
            <a:off x="216903" y="311156"/>
            <a:ext cx="2331591" cy="294716"/>
          </a:xfrm>
          <a:prstGeom prst="rect">
            <a:avLst/>
          </a:prstGeom>
          <a:ln w="3175" cmpd="sng">
            <a:noFill/>
          </a:ln>
        </p:spPr>
        <p:txBody>
          <a:bodyPr>
            <a:noAutofit/>
          </a:bodyPr>
          <a:lstStyle>
            <a:lvl1pPr marL="342900" indent="-342900" algn="l" defTabSz="914400" rtl="0" eaLnBrk="1" latinLnBrk="0" hangingPunct="1">
              <a:spcBef>
                <a:spcPct val="20000"/>
              </a:spcBef>
              <a:buFont typeface="Arial" pitchFamily="34" charset="0"/>
              <a:buChar char="•"/>
              <a:defRPr sz="1600" kern="1200">
                <a:solidFill>
                  <a:schemeClr val="bg1">
                    <a:lumMod val="65000"/>
                  </a:schemeClr>
                </a:solidFill>
                <a:latin typeface="Calibri"/>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bg1">
                    <a:lumMod val="65000"/>
                  </a:schemeClr>
                </a:solidFill>
                <a:latin typeface="Calibri"/>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bg1">
                    <a:lumMod val="65000"/>
                  </a:schemeClr>
                </a:solidFill>
                <a:latin typeface="Calibri"/>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bg1">
                    <a:lumMod val="65000"/>
                  </a:schemeClr>
                </a:solidFill>
                <a:latin typeface="Calibri"/>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bg1">
                    <a:lumMod val="65000"/>
                  </a:schemeClr>
                </a:solidFill>
                <a:latin typeface="Calibri"/>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0"/>
              </a:spcBef>
              <a:buNone/>
            </a:pPr>
            <a:r>
              <a:rPr lang="en-GB" sz="1000" dirty="0">
                <a:latin typeface="Tw Cen MT"/>
                <a:ea typeface="Roboto Light"/>
                <a:cs typeface="Tw Cen MT"/>
              </a:rPr>
              <a:t>HR AND DIGITAL TRANSFORMATION</a:t>
            </a:r>
          </a:p>
        </p:txBody>
      </p:sp>
    </p:spTree>
    <p:extLst>
      <p:ext uri="{BB962C8B-B14F-4D97-AF65-F5344CB8AC3E}">
        <p14:creationId xmlns:p14="http://schemas.microsoft.com/office/powerpoint/2010/main" val="89641081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0"/>
            <a:ext cx="9144000" cy="5143500"/>
          </a:xfrm>
          <a:prstGeom prst="rect">
            <a:avLst/>
          </a:prstGeom>
          <a:solidFill>
            <a:srgbClr val="FF004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pic>
        <p:nvPicPr>
          <p:cNvPr id="5" name="Picture 4" descr="Econsultancy_Primary_Tag_WO_RGB.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21613" y="3096642"/>
            <a:ext cx="2915816" cy="1922516"/>
          </a:xfrm>
          <a:prstGeom prst="rect">
            <a:avLst/>
          </a:prstGeom>
        </p:spPr>
      </p:pic>
      <p:sp>
        <p:nvSpPr>
          <p:cNvPr id="18" name="TextBox 17"/>
          <p:cNvSpPr txBox="1"/>
          <p:nvPr/>
        </p:nvSpPr>
        <p:spPr>
          <a:xfrm>
            <a:off x="1395960" y="1116127"/>
            <a:ext cx="5448594" cy="2031325"/>
          </a:xfrm>
          <a:prstGeom prst="rect">
            <a:avLst/>
          </a:prstGeom>
          <a:noFill/>
        </p:spPr>
        <p:txBody>
          <a:bodyPr wrap="square" rtlCol="0">
            <a:spAutoFit/>
          </a:bodyPr>
          <a:lstStyle/>
          <a:p>
            <a:pPr>
              <a:lnSpc>
                <a:spcPct val="70000"/>
              </a:lnSpc>
            </a:pPr>
            <a:endParaRPr lang="en-US" sz="6000" spc="-150" dirty="0">
              <a:solidFill>
                <a:schemeClr val="bg1"/>
              </a:solidFill>
              <a:latin typeface="Tw Cen MT"/>
              <a:cs typeface="Tw Cen MT"/>
            </a:endParaRPr>
          </a:p>
          <a:p>
            <a:pPr>
              <a:lnSpc>
                <a:spcPct val="70000"/>
              </a:lnSpc>
            </a:pPr>
            <a:r>
              <a:rPr lang="en-US" sz="6000" spc="-150" dirty="0">
                <a:solidFill>
                  <a:schemeClr val="bg1"/>
                </a:solidFill>
                <a:latin typeface="Tw Cen MT"/>
                <a:cs typeface="Tw Cen MT"/>
              </a:rPr>
              <a:t>Shifting HR Practice</a:t>
            </a:r>
          </a:p>
        </p:txBody>
      </p:sp>
    </p:spTree>
    <p:extLst>
      <p:ext uri="{BB962C8B-B14F-4D97-AF65-F5344CB8AC3E}">
        <p14:creationId xmlns:p14="http://schemas.microsoft.com/office/powerpoint/2010/main" val="3145903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5" name="Group 44"/>
          <p:cNvGrpSpPr/>
          <p:nvPr/>
        </p:nvGrpSpPr>
        <p:grpSpPr>
          <a:xfrm>
            <a:off x="7931564" y="4362281"/>
            <a:ext cx="612001" cy="612000"/>
            <a:chOff x="1934743" y="357234"/>
            <a:chExt cx="1111854" cy="1111852"/>
          </a:xfrm>
        </p:grpSpPr>
        <p:sp>
          <p:nvSpPr>
            <p:cNvPr id="46" name="Oval 45"/>
            <p:cNvSpPr/>
            <p:nvPr userDrawn="1"/>
          </p:nvSpPr>
          <p:spPr>
            <a:xfrm>
              <a:off x="1934743" y="357234"/>
              <a:ext cx="1111854" cy="1111852"/>
            </a:xfrm>
            <a:prstGeom prst="ellipse">
              <a:avLst/>
            </a:prstGeom>
            <a:solidFill>
              <a:srgbClr val="FF004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0000"/>
                </a:solidFill>
              </a:endParaRPr>
            </a:p>
          </p:txBody>
        </p:sp>
        <p:pic>
          <p:nvPicPr>
            <p:cNvPr id="47" name="Picture 46"/>
            <p:cNvPicPr>
              <a:picLocks noChangeAspect="1"/>
            </p:cNvPicPr>
            <p:nvPr/>
          </p:nvPicPr>
          <p:blipFill>
            <a:blip r:embed="rId3"/>
            <a:stretch>
              <a:fillRect/>
            </a:stretch>
          </p:blipFill>
          <p:spPr>
            <a:xfrm>
              <a:off x="2018434" y="841160"/>
              <a:ext cx="944473" cy="144000"/>
            </a:xfrm>
            <a:prstGeom prst="rect">
              <a:avLst/>
            </a:prstGeom>
          </p:spPr>
        </p:pic>
      </p:grpSp>
      <p:sp>
        <p:nvSpPr>
          <p:cNvPr id="16" name="Text Placeholder 5"/>
          <p:cNvSpPr txBox="1">
            <a:spLocks/>
          </p:cNvSpPr>
          <p:nvPr/>
        </p:nvSpPr>
        <p:spPr>
          <a:xfrm>
            <a:off x="216903" y="311156"/>
            <a:ext cx="2331591" cy="294716"/>
          </a:xfrm>
          <a:prstGeom prst="rect">
            <a:avLst/>
          </a:prstGeom>
          <a:ln w="3175" cmpd="sng">
            <a:noFill/>
          </a:ln>
        </p:spPr>
        <p:txBody>
          <a:bodyPr>
            <a:noAutofit/>
          </a:bodyPr>
          <a:lstStyle>
            <a:lvl1pPr marL="342900" indent="-342900" algn="l" defTabSz="914400" rtl="0" eaLnBrk="1" latinLnBrk="0" hangingPunct="1">
              <a:spcBef>
                <a:spcPct val="20000"/>
              </a:spcBef>
              <a:buFont typeface="Arial" pitchFamily="34" charset="0"/>
              <a:buChar char="•"/>
              <a:defRPr sz="1600" kern="1200">
                <a:solidFill>
                  <a:schemeClr val="bg1">
                    <a:lumMod val="65000"/>
                  </a:schemeClr>
                </a:solidFill>
                <a:latin typeface="Calibri"/>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bg1">
                    <a:lumMod val="65000"/>
                  </a:schemeClr>
                </a:solidFill>
                <a:latin typeface="Calibri"/>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bg1">
                    <a:lumMod val="65000"/>
                  </a:schemeClr>
                </a:solidFill>
                <a:latin typeface="Calibri"/>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bg1">
                    <a:lumMod val="65000"/>
                  </a:schemeClr>
                </a:solidFill>
                <a:latin typeface="Calibri"/>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bg1">
                    <a:lumMod val="65000"/>
                  </a:schemeClr>
                </a:solidFill>
                <a:latin typeface="Calibri"/>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0"/>
              </a:spcBef>
              <a:buNone/>
            </a:pPr>
            <a:r>
              <a:rPr lang="en-GB" sz="1000">
                <a:latin typeface="Tw Cen MT"/>
                <a:ea typeface="Roboto Light"/>
                <a:cs typeface="Tw Cen MT"/>
              </a:rPr>
              <a:t>SHIFTING HR PRACTICE</a:t>
            </a:r>
            <a:endParaRPr lang="en-GB" sz="1000" dirty="0">
              <a:latin typeface="Tw Cen MT"/>
              <a:ea typeface="Roboto Light"/>
              <a:cs typeface="Tw Cen MT"/>
            </a:endParaRPr>
          </a:p>
        </p:txBody>
      </p:sp>
      <p:grpSp>
        <p:nvGrpSpPr>
          <p:cNvPr id="13" name="Group 12"/>
          <p:cNvGrpSpPr/>
          <p:nvPr/>
        </p:nvGrpSpPr>
        <p:grpSpPr>
          <a:xfrm>
            <a:off x="313150" y="4364451"/>
            <a:ext cx="612000" cy="612000"/>
            <a:chOff x="6880537" y="357234"/>
            <a:chExt cx="1111854" cy="1111852"/>
          </a:xfrm>
        </p:grpSpPr>
        <p:sp>
          <p:nvSpPr>
            <p:cNvPr id="14" name="Oval 13"/>
            <p:cNvSpPr/>
            <p:nvPr userDrawn="1"/>
          </p:nvSpPr>
          <p:spPr>
            <a:xfrm>
              <a:off x="6880537" y="357234"/>
              <a:ext cx="1111854" cy="1111852"/>
            </a:xfrm>
            <a:prstGeom prst="ellipse">
              <a:avLst/>
            </a:prstGeom>
            <a:solidFill>
              <a:srgbClr val="FF004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0000"/>
                </a:solidFill>
              </a:endParaRPr>
            </a:p>
          </p:txBody>
        </p:sp>
        <p:pic>
          <p:nvPicPr>
            <p:cNvPr id="17" name="Picture 16"/>
            <p:cNvPicPr>
              <a:picLocks noChangeAspect="1"/>
            </p:cNvPicPr>
            <p:nvPr userDrawn="1"/>
          </p:nvPicPr>
          <p:blipFill>
            <a:blip r:embed="rId4"/>
            <a:stretch>
              <a:fillRect/>
            </a:stretch>
          </p:blipFill>
          <p:spPr>
            <a:xfrm>
              <a:off x="7168766" y="692529"/>
              <a:ext cx="535397" cy="441262"/>
            </a:xfrm>
            <a:prstGeom prst="rect">
              <a:avLst/>
            </a:prstGeom>
          </p:spPr>
        </p:pic>
      </p:grpSp>
      <p:sp>
        <p:nvSpPr>
          <p:cNvPr id="19" name="TextBox 18"/>
          <p:cNvSpPr txBox="1"/>
          <p:nvPr/>
        </p:nvSpPr>
        <p:spPr>
          <a:xfrm>
            <a:off x="925150" y="4561553"/>
            <a:ext cx="2509313" cy="230832"/>
          </a:xfrm>
          <a:prstGeom prst="rect">
            <a:avLst/>
          </a:prstGeom>
          <a:noFill/>
        </p:spPr>
        <p:txBody>
          <a:bodyPr wrap="square" rtlCol="0">
            <a:spAutoFit/>
          </a:bodyPr>
          <a:lstStyle/>
          <a:p>
            <a:pPr>
              <a:lnSpc>
                <a:spcPct val="70000"/>
              </a:lnSpc>
            </a:pPr>
            <a:r>
              <a:rPr lang="en-US" sz="1200" dirty="0" err="1">
                <a:solidFill>
                  <a:schemeClr val="bg1">
                    <a:lumMod val="65000"/>
                  </a:schemeClr>
                </a:solidFill>
                <a:latin typeface="Tw Cen MT"/>
                <a:cs typeface="Tw Cen MT"/>
              </a:rPr>
              <a:t>Econsultancy</a:t>
            </a:r>
            <a:r>
              <a:rPr lang="en-US" sz="1200" dirty="0">
                <a:solidFill>
                  <a:schemeClr val="bg1">
                    <a:lumMod val="65000"/>
                  </a:schemeClr>
                </a:solidFill>
                <a:latin typeface="Tw Cen MT"/>
                <a:cs typeface="Tw Cen MT"/>
              </a:rPr>
              <a:t> Training</a:t>
            </a:r>
          </a:p>
        </p:txBody>
      </p:sp>
      <p:sp>
        <p:nvSpPr>
          <p:cNvPr id="12" name="Text Placeholder 5"/>
          <p:cNvSpPr txBox="1">
            <a:spLocks/>
          </p:cNvSpPr>
          <p:nvPr/>
        </p:nvSpPr>
        <p:spPr>
          <a:xfrm>
            <a:off x="4613652" y="1429916"/>
            <a:ext cx="2899591" cy="763816"/>
          </a:xfrm>
          <a:prstGeom prst="rect">
            <a:avLst/>
          </a:prstGeom>
        </p:spPr>
        <p:txBody>
          <a:bodyPr>
            <a:noAutofit/>
          </a:bodyPr>
          <a:lstStyle>
            <a:lvl1pPr marL="342900" indent="-342900" algn="l" defTabSz="914400" rtl="0" eaLnBrk="1" latinLnBrk="0" hangingPunct="1">
              <a:spcBef>
                <a:spcPct val="20000"/>
              </a:spcBef>
              <a:buFont typeface="Arial" pitchFamily="34" charset="0"/>
              <a:buChar char="•"/>
              <a:defRPr sz="1600" kern="1200">
                <a:solidFill>
                  <a:schemeClr val="bg1">
                    <a:lumMod val="65000"/>
                  </a:schemeClr>
                </a:solidFill>
                <a:latin typeface="Calibri"/>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bg1">
                    <a:lumMod val="65000"/>
                  </a:schemeClr>
                </a:solidFill>
                <a:latin typeface="Calibri"/>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bg1">
                    <a:lumMod val="65000"/>
                  </a:schemeClr>
                </a:solidFill>
                <a:latin typeface="Calibri"/>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bg1">
                    <a:lumMod val="65000"/>
                  </a:schemeClr>
                </a:solidFill>
                <a:latin typeface="Calibri"/>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bg1">
                    <a:lumMod val="65000"/>
                  </a:schemeClr>
                </a:solidFill>
                <a:latin typeface="Calibri"/>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0"/>
              </a:spcBef>
              <a:buNone/>
            </a:pPr>
            <a:endParaRPr lang="en-GB" sz="1100" dirty="0">
              <a:latin typeface="Tw Cen MT"/>
              <a:ea typeface="Roboto Light"/>
              <a:cs typeface="Tw Cen MT"/>
            </a:endParaRPr>
          </a:p>
        </p:txBody>
      </p:sp>
      <p:sp>
        <p:nvSpPr>
          <p:cNvPr id="26" name="TextBox 25"/>
          <p:cNvSpPr txBox="1"/>
          <p:nvPr/>
        </p:nvSpPr>
        <p:spPr>
          <a:xfrm>
            <a:off x="216902" y="748792"/>
            <a:ext cx="5176901" cy="443006"/>
          </a:xfrm>
          <a:prstGeom prst="rect">
            <a:avLst/>
          </a:prstGeom>
          <a:noFill/>
        </p:spPr>
        <p:txBody>
          <a:bodyPr wrap="square" rtlCol="0">
            <a:spAutoFit/>
          </a:bodyPr>
          <a:lstStyle/>
          <a:p>
            <a:pPr>
              <a:lnSpc>
                <a:spcPct val="80000"/>
              </a:lnSpc>
            </a:pPr>
            <a:r>
              <a:rPr lang="en-US" sz="2800" kern="0" dirty="0">
                <a:solidFill>
                  <a:schemeClr val="tx1">
                    <a:lumMod val="50000"/>
                    <a:lumOff val="50000"/>
                  </a:schemeClr>
                </a:solidFill>
                <a:latin typeface="Tw Cen MT"/>
                <a:cs typeface="Tw Cen MT"/>
              </a:rPr>
              <a:t>The Talent Challenge</a:t>
            </a:r>
          </a:p>
        </p:txBody>
      </p:sp>
      <p:pic>
        <p:nvPicPr>
          <p:cNvPr id="2" name="Picture 1"/>
          <p:cNvPicPr>
            <a:picLocks noChangeAspect="1"/>
          </p:cNvPicPr>
          <p:nvPr/>
        </p:nvPicPr>
        <p:blipFill>
          <a:blip r:embed="rId5"/>
          <a:stretch>
            <a:fillRect/>
          </a:stretch>
        </p:blipFill>
        <p:spPr>
          <a:xfrm>
            <a:off x="1485900" y="1327150"/>
            <a:ext cx="6172200" cy="2489200"/>
          </a:xfrm>
          <a:prstGeom prst="rect">
            <a:avLst/>
          </a:prstGeom>
        </p:spPr>
      </p:pic>
    </p:spTree>
    <p:extLst>
      <p:ext uri="{BB962C8B-B14F-4D97-AF65-F5344CB8AC3E}">
        <p14:creationId xmlns:p14="http://schemas.microsoft.com/office/powerpoint/2010/main" val="142757419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xtBox 3"/>
          <p:cNvSpPr txBox="1"/>
          <p:nvPr/>
        </p:nvSpPr>
        <p:spPr>
          <a:xfrm>
            <a:off x="2349282" y="1114488"/>
            <a:ext cx="4643279" cy="238527"/>
          </a:xfrm>
          <a:prstGeom prst="rect">
            <a:avLst/>
          </a:prstGeom>
          <a:noFill/>
        </p:spPr>
        <p:txBody>
          <a:bodyPr wrap="square" lIns="68580" tIns="34290" rIns="68580" bIns="34290" rtlCol="0">
            <a:spAutoFit/>
          </a:bodyPr>
          <a:lstStyle/>
          <a:p>
            <a:pPr algn="just"/>
            <a:r>
              <a:rPr lang="en-GB" sz="1100" b="1" dirty="0">
                <a:solidFill>
                  <a:schemeClr val="bg1">
                    <a:lumMod val="50000"/>
                  </a:schemeClr>
                </a:solidFill>
                <a:latin typeface="Tw Cen MT" panose="020B0602020104020603" pitchFamily="34" charset="0"/>
                <a:ea typeface="Open Sans" panose="020B0606030504020204" pitchFamily="34" charset="0"/>
                <a:cs typeface="Arial" panose="020B0604020202020204" pitchFamily="34" charset="0"/>
              </a:rPr>
              <a:t>Which digital-related areas are the most challenging to recruit for?</a:t>
            </a:r>
            <a:endParaRPr lang="en-US" sz="800" dirty="0">
              <a:solidFill>
                <a:schemeClr val="bg1">
                  <a:lumMod val="50000"/>
                </a:schemeClr>
              </a:solidFill>
              <a:latin typeface="Tw Cen MT" panose="020B0602020104020603" pitchFamily="34" charset="0"/>
              <a:ea typeface="Open Sans" panose="020B0606030504020204" pitchFamily="34" charset="0"/>
              <a:cs typeface="Arial" panose="020B0604020202020204" pitchFamily="34" charset="0"/>
            </a:endParaRPr>
          </a:p>
        </p:txBody>
      </p:sp>
      <p:pic>
        <p:nvPicPr>
          <p:cNvPr id="3" name="Picture 2"/>
          <p:cNvPicPr/>
          <p:nvPr/>
        </p:nvPicPr>
        <p:blipFill>
          <a:blip r:embed="rId3">
            <a:extLst>
              <a:ext uri="{28A0092B-C50C-407E-A947-70E740481C1C}">
                <a14:useLocalDpi xmlns:a14="http://schemas.microsoft.com/office/drawing/2010/main" val="0"/>
              </a:ext>
            </a:extLst>
          </a:blip>
          <a:srcRect/>
          <a:stretch>
            <a:fillRect/>
          </a:stretch>
        </p:blipFill>
        <p:spPr bwMode="auto">
          <a:xfrm>
            <a:off x="2349282" y="1411163"/>
            <a:ext cx="3861323" cy="2721925"/>
          </a:xfrm>
          <a:prstGeom prst="rect">
            <a:avLst/>
          </a:prstGeom>
          <a:noFill/>
        </p:spPr>
      </p:pic>
      <p:sp>
        <p:nvSpPr>
          <p:cNvPr id="4" name="Text Placeholder 5"/>
          <p:cNvSpPr txBox="1">
            <a:spLocks/>
          </p:cNvSpPr>
          <p:nvPr/>
        </p:nvSpPr>
        <p:spPr>
          <a:xfrm>
            <a:off x="216903" y="311156"/>
            <a:ext cx="2331591" cy="294716"/>
          </a:xfrm>
          <a:prstGeom prst="rect">
            <a:avLst/>
          </a:prstGeom>
          <a:ln w="3175" cmpd="sng">
            <a:noFill/>
          </a:ln>
        </p:spPr>
        <p:txBody>
          <a:bodyPr>
            <a:noAutofit/>
          </a:bodyPr>
          <a:lstStyle>
            <a:lvl1pPr marL="342900" indent="-342900" algn="l" defTabSz="914400" rtl="0" eaLnBrk="1" latinLnBrk="0" hangingPunct="1">
              <a:spcBef>
                <a:spcPct val="20000"/>
              </a:spcBef>
              <a:buFont typeface="Arial" pitchFamily="34" charset="0"/>
              <a:buChar char="•"/>
              <a:defRPr sz="1600" kern="1200">
                <a:solidFill>
                  <a:schemeClr val="bg1">
                    <a:lumMod val="65000"/>
                  </a:schemeClr>
                </a:solidFill>
                <a:latin typeface="Calibri"/>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bg1">
                    <a:lumMod val="65000"/>
                  </a:schemeClr>
                </a:solidFill>
                <a:latin typeface="Calibri"/>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bg1">
                    <a:lumMod val="65000"/>
                  </a:schemeClr>
                </a:solidFill>
                <a:latin typeface="Calibri"/>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bg1">
                    <a:lumMod val="65000"/>
                  </a:schemeClr>
                </a:solidFill>
                <a:latin typeface="Calibri"/>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bg1">
                    <a:lumMod val="65000"/>
                  </a:schemeClr>
                </a:solidFill>
                <a:latin typeface="Calibri"/>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0"/>
              </a:spcBef>
              <a:buNone/>
            </a:pPr>
            <a:r>
              <a:rPr lang="en-GB" sz="1000">
                <a:latin typeface="Tw Cen MT"/>
                <a:ea typeface="Roboto Light"/>
                <a:cs typeface="Tw Cen MT"/>
              </a:rPr>
              <a:t>SHIFTING HR PRACTICE</a:t>
            </a:r>
            <a:endParaRPr lang="en-GB" sz="1000" dirty="0">
              <a:latin typeface="Tw Cen MT"/>
              <a:ea typeface="Roboto Light"/>
              <a:cs typeface="Tw Cen MT"/>
            </a:endParaRPr>
          </a:p>
        </p:txBody>
      </p:sp>
      <p:sp>
        <p:nvSpPr>
          <p:cNvPr id="5" name="TextBox 4"/>
          <p:cNvSpPr txBox="1"/>
          <p:nvPr/>
        </p:nvSpPr>
        <p:spPr>
          <a:xfrm>
            <a:off x="216902" y="621121"/>
            <a:ext cx="5176901" cy="443006"/>
          </a:xfrm>
          <a:prstGeom prst="rect">
            <a:avLst/>
          </a:prstGeom>
          <a:noFill/>
        </p:spPr>
        <p:txBody>
          <a:bodyPr wrap="square" rtlCol="0">
            <a:spAutoFit/>
          </a:bodyPr>
          <a:lstStyle/>
          <a:p>
            <a:pPr>
              <a:lnSpc>
                <a:spcPct val="80000"/>
              </a:lnSpc>
            </a:pPr>
            <a:r>
              <a:rPr lang="en-US" sz="2800" kern="0" dirty="0">
                <a:solidFill>
                  <a:schemeClr val="tx1">
                    <a:lumMod val="50000"/>
                    <a:lumOff val="50000"/>
                  </a:schemeClr>
                </a:solidFill>
                <a:latin typeface="Tw Cen MT"/>
                <a:cs typeface="Tw Cen MT"/>
              </a:rPr>
              <a:t>The Talent Challenge</a:t>
            </a:r>
          </a:p>
        </p:txBody>
      </p:sp>
    </p:spTree>
    <p:extLst>
      <p:ext uri="{BB962C8B-B14F-4D97-AF65-F5344CB8AC3E}">
        <p14:creationId xmlns:p14="http://schemas.microsoft.com/office/powerpoint/2010/main" val="11106258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177554" y="537136"/>
            <a:ext cx="4593627" cy="2189629"/>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8213" y="2045820"/>
            <a:ext cx="3809999" cy="2108200"/>
          </a:xfrm>
          <a:prstGeom prst="rect">
            <a:avLst/>
          </a:prstGeom>
        </p:spPr>
      </p:pic>
      <p:sp>
        <p:nvSpPr>
          <p:cNvPr id="4" name="Text Placeholder 5"/>
          <p:cNvSpPr txBox="1">
            <a:spLocks/>
          </p:cNvSpPr>
          <p:nvPr/>
        </p:nvSpPr>
        <p:spPr>
          <a:xfrm>
            <a:off x="216903" y="311156"/>
            <a:ext cx="2331591" cy="294716"/>
          </a:xfrm>
          <a:prstGeom prst="rect">
            <a:avLst/>
          </a:prstGeom>
          <a:ln w="3175" cmpd="sng">
            <a:noFill/>
          </a:ln>
        </p:spPr>
        <p:txBody>
          <a:bodyPr>
            <a:noAutofit/>
          </a:bodyPr>
          <a:lstStyle>
            <a:lvl1pPr marL="342900" indent="-342900" algn="l" defTabSz="914400" rtl="0" eaLnBrk="1" latinLnBrk="0" hangingPunct="1">
              <a:spcBef>
                <a:spcPct val="20000"/>
              </a:spcBef>
              <a:buFont typeface="Arial" pitchFamily="34" charset="0"/>
              <a:buChar char="•"/>
              <a:defRPr sz="1600" kern="1200">
                <a:solidFill>
                  <a:schemeClr val="bg1">
                    <a:lumMod val="65000"/>
                  </a:schemeClr>
                </a:solidFill>
                <a:latin typeface="Calibri"/>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bg1">
                    <a:lumMod val="65000"/>
                  </a:schemeClr>
                </a:solidFill>
                <a:latin typeface="Calibri"/>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bg1">
                    <a:lumMod val="65000"/>
                  </a:schemeClr>
                </a:solidFill>
                <a:latin typeface="Calibri"/>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bg1">
                    <a:lumMod val="65000"/>
                  </a:schemeClr>
                </a:solidFill>
                <a:latin typeface="Calibri"/>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bg1">
                    <a:lumMod val="65000"/>
                  </a:schemeClr>
                </a:solidFill>
                <a:latin typeface="Calibri"/>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0"/>
              </a:spcBef>
              <a:buNone/>
            </a:pPr>
            <a:r>
              <a:rPr lang="en-GB" sz="1000">
                <a:latin typeface="Tw Cen MT"/>
                <a:ea typeface="Roboto Light"/>
                <a:cs typeface="Tw Cen MT"/>
              </a:rPr>
              <a:t>SHIFTING HR PRACTICE</a:t>
            </a:r>
            <a:endParaRPr lang="en-GB" sz="1000" dirty="0">
              <a:latin typeface="Tw Cen MT"/>
              <a:ea typeface="Roboto Light"/>
              <a:cs typeface="Tw Cen MT"/>
            </a:endParaRPr>
          </a:p>
        </p:txBody>
      </p:sp>
      <p:sp>
        <p:nvSpPr>
          <p:cNvPr id="5" name="TextBox 4"/>
          <p:cNvSpPr txBox="1"/>
          <p:nvPr/>
        </p:nvSpPr>
        <p:spPr>
          <a:xfrm>
            <a:off x="216902" y="748792"/>
            <a:ext cx="5176901" cy="443006"/>
          </a:xfrm>
          <a:prstGeom prst="rect">
            <a:avLst/>
          </a:prstGeom>
          <a:noFill/>
        </p:spPr>
        <p:txBody>
          <a:bodyPr wrap="square" rtlCol="0">
            <a:spAutoFit/>
          </a:bodyPr>
          <a:lstStyle/>
          <a:p>
            <a:pPr>
              <a:lnSpc>
                <a:spcPct val="80000"/>
              </a:lnSpc>
            </a:pPr>
            <a:r>
              <a:rPr lang="en-US" sz="2800" kern="0" dirty="0">
                <a:solidFill>
                  <a:schemeClr val="tx1">
                    <a:lumMod val="50000"/>
                    <a:lumOff val="50000"/>
                  </a:schemeClr>
                </a:solidFill>
                <a:latin typeface="Tw Cen MT"/>
                <a:cs typeface="Tw Cen MT"/>
              </a:rPr>
              <a:t>The Talent Challenge</a:t>
            </a:r>
          </a:p>
        </p:txBody>
      </p:sp>
      <p:sp>
        <p:nvSpPr>
          <p:cNvPr id="6" name="Rectangle 5"/>
          <p:cNvSpPr/>
          <p:nvPr/>
        </p:nvSpPr>
        <p:spPr>
          <a:xfrm>
            <a:off x="4689074" y="2938421"/>
            <a:ext cx="3911244" cy="923330"/>
          </a:xfrm>
          <a:prstGeom prst="rect">
            <a:avLst/>
          </a:prstGeom>
        </p:spPr>
        <p:txBody>
          <a:bodyPr wrap="square">
            <a:spAutoFit/>
          </a:bodyPr>
          <a:lstStyle/>
          <a:p>
            <a:pPr algn="ctr"/>
            <a:r>
              <a:rPr lang="en-US" i="1" dirty="0">
                <a:solidFill>
                  <a:schemeClr val="bg1">
                    <a:lumMod val="50000"/>
                  </a:schemeClr>
                </a:solidFill>
                <a:latin typeface="Tw Cen MT" charset="0"/>
                <a:ea typeface="Tw Cen MT" charset="0"/>
                <a:cs typeface="Tw Cen MT" charset="0"/>
              </a:rPr>
              <a:t>“HR need to shape employee brand and make it adaptive to the type of people we’re looking for.” </a:t>
            </a:r>
            <a:r>
              <a:rPr lang="en-US" b="1" dirty="0">
                <a:solidFill>
                  <a:schemeClr val="bg1">
                    <a:lumMod val="50000"/>
                  </a:schemeClr>
                </a:solidFill>
                <a:latin typeface="Tw Cen MT" charset="0"/>
                <a:ea typeface="Tw Cen MT" charset="0"/>
                <a:cs typeface="Tw Cen MT" charset="0"/>
              </a:rPr>
              <a:t>HR Director</a:t>
            </a:r>
            <a:endParaRPr lang="en-US" b="1" dirty="0">
              <a:solidFill>
                <a:schemeClr val="bg1">
                  <a:lumMod val="50000"/>
                </a:schemeClr>
              </a:solidFill>
              <a:effectLst/>
              <a:latin typeface="Tw Cen MT" charset="0"/>
              <a:ea typeface="Tw Cen MT" charset="0"/>
              <a:cs typeface="Tw Cen MT" charset="0"/>
            </a:endParaRPr>
          </a:p>
        </p:txBody>
      </p:sp>
      <p:sp>
        <p:nvSpPr>
          <p:cNvPr id="7" name="TextBox 6"/>
          <p:cNvSpPr txBox="1"/>
          <p:nvPr/>
        </p:nvSpPr>
        <p:spPr>
          <a:xfrm>
            <a:off x="856130" y="1282196"/>
            <a:ext cx="3186953" cy="646331"/>
          </a:xfrm>
          <a:prstGeom prst="rect">
            <a:avLst/>
          </a:prstGeom>
          <a:noFill/>
        </p:spPr>
        <p:txBody>
          <a:bodyPr wrap="square" rtlCol="0">
            <a:spAutoFit/>
          </a:bodyPr>
          <a:lstStyle/>
          <a:p>
            <a:pPr algn="ctr"/>
            <a:r>
              <a:rPr lang="en-US" dirty="0">
                <a:solidFill>
                  <a:schemeClr val="bg1">
                    <a:lumMod val="50000"/>
                  </a:schemeClr>
                </a:solidFill>
                <a:latin typeface="Tw Cen MT" charset="0"/>
                <a:ea typeface="Tw Cen MT" charset="0"/>
                <a:cs typeface="Tw Cen MT" charset="0"/>
              </a:rPr>
              <a:t>Transparency and ‘front loading’ the recruitment process</a:t>
            </a:r>
          </a:p>
        </p:txBody>
      </p:sp>
    </p:spTree>
    <p:extLst>
      <p:ext uri="{BB962C8B-B14F-4D97-AF65-F5344CB8AC3E}">
        <p14:creationId xmlns:p14="http://schemas.microsoft.com/office/powerpoint/2010/main" val="2916278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216902" y="775686"/>
            <a:ext cx="5995639" cy="437043"/>
          </a:xfrm>
          <a:prstGeom prst="rect">
            <a:avLst/>
          </a:prstGeom>
          <a:noFill/>
        </p:spPr>
        <p:txBody>
          <a:bodyPr wrap="square" rtlCol="0">
            <a:spAutoFit/>
          </a:bodyPr>
          <a:lstStyle/>
          <a:p>
            <a:pPr>
              <a:lnSpc>
                <a:spcPct val="80000"/>
              </a:lnSpc>
            </a:pPr>
            <a:r>
              <a:rPr lang="en-US" sz="2800" kern="0" dirty="0">
                <a:solidFill>
                  <a:schemeClr val="tx1">
                    <a:lumMod val="50000"/>
                    <a:lumOff val="50000"/>
                  </a:schemeClr>
                </a:solidFill>
                <a:latin typeface="Tw Cen MT"/>
                <a:cs typeface="Tw Cen MT"/>
              </a:rPr>
              <a:t>Changing Performance Management</a:t>
            </a:r>
          </a:p>
        </p:txBody>
      </p:sp>
      <p:sp>
        <p:nvSpPr>
          <p:cNvPr id="7" name="Text Placeholder 5"/>
          <p:cNvSpPr txBox="1">
            <a:spLocks/>
          </p:cNvSpPr>
          <p:nvPr/>
        </p:nvSpPr>
        <p:spPr>
          <a:xfrm>
            <a:off x="216903" y="311156"/>
            <a:ext cx="2331591" cy="294716"/>
          </a:xfrm>
          <a:prstGeom prst="rect">
            <a:avLst/>
          </a:prstGeom>
          <a:ln w="3175" cmpd="sng">
            <a:noFill/>
          </a:ln>
        </p:spPr>
        <p:txBody>
          <a:bodyPr>
            <a:noAutofit/>
          </a:bodyPr>
          <a:lstStyle>
            <a:lvl1pPr marL="342900" indent="-342900" algn="l" defTabSz="914400" rtl="0" eaLnBrk="1" latinLnBrk="0" hangingPunct="1">
              <a:spcBef>
                <a:spcPct val="20000"/>
              </a:spcBef>
              <a:buFont typeface="Arial" pitchFamily="34" charset="0"/>
              <a:buChar char="•"/>
              <a:defRPr sz="1600" kern="1200">
                <a:solidFill>
                  <a:schemeClr val="bg1">
                    <a:lumMod val="65000"/>
                  </a:schemeClr>
                </a:solidFill>
                <a:latin typeface="Calibri"/>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bg1">
                    <a:lumMod val="65000"/>
                  </a:schemeClr>
                </a:solidFill>
                <a:latin typeface="Calibri"/>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bg1">
                    <a:lumMod val="65000"/>
                  </a:schemeClr>
                </a:solidFill>
                <a:latin typeface="Calibri"/>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bg1">
                    <a:lumMod val="65000"/>
                  </a:schemeClr>
                </a:solidFill>
                <a:latin typeface="Calibri"/>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bg1">
                    <a:lumMod val="65000"/>
                  </a:schemeClr>
                </a:solidFill>
                <a:latin typeface="Calibri"/>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0"/>
              </a:spcBef>
              <a:buNone/>
            </a:pPr>
            <a:r>
              <a:rPr lang="en-GB" sz="1000" dirty="0">
                <a:latin typeface="Tw Cen MT"/>
                <a:ea typeface="Roboto Light"/>
                <a:cs typeface="Tw Cen MT"/>
              </a:rPr>
              <a:t>SHIFTING HR PRACTICE</a:t>
            </a:r>
          </a:p>
        </p:txBody>
      </p:sp>
      <p:sp>
        <p:nvSpPr>
          <p:cNvPr id="2" name="Rectangle 1"/>
          <p:cNvSpPr/>
          <p:nvPr/>
        </p:nvSpPr>
        <p:spPr>
          <a:xfrm>
            <a:off x="370668" y="2485202"/>
            <a:ext cx="5849471" cy="1569660"/>
          </a:xfrm>
          <a:prstGeom prst="rect">
            <a:avLst/>
          </a:prstGeom>
        </p:spPr>
        <p:txBody>
          <a:bodyPr wrap="square">
            <a:spAutoFit/>
          </a:bodyPr>
          <a:lstStyle/>
          <a:p>
            <a:pPr marL="285750" indent="-285750">
              <a:buClr>
                <a:srgbClr val="FC0040"/>
              </a:buClr>
              <a:buFont typeface="Arial" charset="0"/>
              <a:buChar char="•"/>
            </a:pPr>
            <a:r>
              <a:rPr lang="en-US" sz="1600" b="1" dirty="0">
                <a:solidFill>
                  <a:schemeClr val="bg1">
                    <a:lumMod val="50000"/>
                  </a:schemeClr>
                </a:solidFill>
                <a:latin typeface="Tw Cen MT" charset="0"/>
                <a:ea typeface="Tw Cen MT" charset="0"/>
                <a:cs typeface="Tw Cen MT" charset="0"/>
              </a:rPr>
              <a:t>An increased frequency of informal review</a:t>
            </a:r>
            <a:r>
              <a:rPr lang="en-US" sz="1600" dirty="0">
                <a:solidFill>
                  <a:schemeClr val="bg1">
                    <a:lumMod val="50000"/>
                  </a:schemeClr>
                </a:solidFill>
                <a:latin typeface="Tw Cen MT" charset="0"/>
                <a:ea typeface="Tw Cen MT" charset="0"/>
                <a:cs typeface="Tw Cen MT" charset="0"/>
              </a:rPr>
              <a:t>: allows for earlier adaptation and better adjustment of expectations </a:t>
            </a:r>
          </a:p>
          <a:p>
            <a:pPr marL="285750" indent="-285750">
              <a:buClr>
                <a:srgbClr val="FC0040"/>
              </a:buClr>
              <a:buFont typeface="Arial" charset="0"/>
              <a:buChar char="•"/>
            </a:pPr>
            <a:r>
              <a:rPr lang="en-US" sz="1600" b="1" dirty="0">
                <a:solidFill>
                  <a:schemeClr val="bg1">
                    <a:lumMod val="50000"/>
                  </a:schemeClr>
                </a:solidFill>
                <a:latin typeface="Tw Cen MT" charset="0"/>
                <a:ea typeface="Tw Cen MT" charset="0"/>
                <a:cs typeface="Tw Cen MT" charset="0"/>
              </a:rPr>
              <a:t>Forwards, not backwards-looking review</a:t>
            </a:r>
            <a:r>
              <a:rPr lang="en-US" sz="1600" dirty="0">
                <a:solidFill>
                  <a:schemeClr val="bg1">
                    <a:lumMod val="50000"/>
                  </a:schemeClr>
                </a:solidFill>
                <a:latin typeface="Tw Cen MT" charset="0"/>
                <a:ea typeface="Tw Cen MT" charset="0"/>
                <a:cs typeface="Tw Cen MT" charset="0"/>
              </a:rPr>
              <a:t>: discussing future requirements better aligns individual strengths with business needs</a:t>
            </a:r>
          </a:p>
          <a:p>
            <a:pPr marL="285750" indent="-285750">
              <a:buClr>
                <a:srgbClr val="FC0040"/>
              </a:buClr>
              <a:buFont typeface="Arial" charset="0"/>
              <a:buChar char="•"/>
            </a:pPr>
            <a:r>
              <a:rPr lang="en-US" sz="1600" b="1" dirty="0">
                <a:solidFill>
                  <a:schemeClr val="bg1">
                    <a:lumMod val="50000"/>
                  </a:schemeClr>
                </a:solidFill>
                <a:latin typeface="Tw Cen MT" charset="0"/>
                <a:ea typeface="Tw Cen MT" charset="0"/>
                <a:cs typeface="Tw Cen MT" charset="0"/>
              </a:rPr>
              <a:t>Peer, as well as manager, review</a:t>
            </a:r>
            <a:r>
              <a:rPr lang="en-US" sz="1600" dirty="0">
                <a:solidFill>
                  <a:schemeClr val="bg1">
                    <a:lumMod val="50000"/>
                  </a:schemeClr>
                </a:solidFill>
                <a:latin typeface="Tw Cen MT" charset="0"/>
                <a:ea typeface="Tw Cen MT" charset="0"/>
                <a:cs typeface="Tw Cen MT" charset="0"/>
              </a:rPr>
              <a:t>: greater contemporary need for cross-functional collaboration. </a:t>
            </a: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14268" y="2189368"/>
            <a:ext cx="2475005" cy="1458143"/>
          </a:xfrm>
          <a:prstGeom prst="rect">
            <a:avLst/>
          </a:prstGeom>
          <a:ln>
            <a:solidFill>
              <a:schemeClr val="accent2"/>
            </a:solidFill>
          </a:ln>
        </p:spPr>
      </p:pic>
      <p:pic>
        <p:nvPicPr>
          <p:cNvPr id="9" name="Picture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4114" y="1486188"/>
            <a:ext cx="4647272" cy="853814"/>
          </a:xfrm>
          <a:prstGeom prst="rect">
            <a:avLst/>
          </a:prstGeom>
          <a:ln w="3175">
            <a:solidFill>
              <a:schemeClr val="accent2"/>
            </a:solidFill>
          </a:ln>
        </p:spPr>
      </p:pic>
      <p:pic>
        <p:nvPicPr>
          <p:cNvPr id="10" name="Picture 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745164" y="1305107"/>
            <a:ext cx="3983874" cy="671611"/>
          </a:xfrm>
          <a:prstGeom prst="rect">
            <a:avLst/>
          </a:prstGeom>
          <a:ln>
            <a:solidFill>
              <a:schemeClr val="accent2"/>
            </a:solidFill>
          </a:ln>
        </p:spPr>
      </p:pic>
    </p:spTree>
    <p:extLst>
      <p:ext uri="{BB962C8B-B14F-4D97-AF65-F5344CB8AC3E}">
        <p14:creationId xmlns:p14="http://schemas.microsoft.com/office/powerpoint/2010/main" val="102191083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216902" y="775686"/>
            <a:ext cx="5995639" cy="437043"/>
          </a:xfrm>
          <a:prstGeom prst="rect">
            <a:avLst/>
          </a:prstGeom>
          <a:noFill/>
        </p:spPr>
        <p:txBody>
          <a:bodyPr wrap="square" rtlCol="0">
            <a:spAutoFit/>
          </a:bodyPr>
          <a:lstStyle/>
          <a:p>
            <a:pPr>
              <a:lnSpc>
                <a:spcPct val="80000"/>
              </a:lnSpc>
            </a:pPr>
            <a:r>
              <a:rPr lang="en-US" sz="2800" kern="0" dirty="0">
                <a:solidFill>
                  <a:schemeClr val="tx1">
                    <a:lumMod val="50000"/>
                    <a:lumOff val="50000"/>
                  </a:schemeClr>
                </a:solidFill>
                <a:latin typeface="Tw Cen MT"/>
                <a:cs typeface="Tw Cen MT"/>
              </a:rPr>
              <a:t>Changing Performance Management</a:t>
            </a:r>
          </a:p>
        </p:txBody>
      </p:sp>
      <p:sp>
        <p:nvSpPr>
          <p:cNvPr id="7" name="Text Placeholder 5"/>
          <p:cNvSpPr txBox="1">
            <a:spLocks/>
          </p:cNvSpPr>
          <p:nvPr/>
        </p:nvSpPr>
        <p:spPr>
          <a:xfrm>
            <a:off x="216903" y="311156"/>
            <a:ext cx="2331591" cy="294716"/>
          </a:xfrm>
          <a:prstGeom prst="rect">
            <a:avLst/>
          </a:prstGeom>
          <a:ln w="3175" cmpd="sng">
            <a:noFill/>
          </a:ln>
        </p:spPr>
        <p:txBody>
          <a:bodyPr>
            <a:noAutofit/>
          </a:bodyPr>
          <a:lstStyle>
            <a:lvl1pPr marL="342900" indent="-342900" algn="l" defTabSz="914400" rtl="0" eaLnBrk="1" latinLnBrk="0" hangingPunct="1">
              <a:spcBef>
                <a:spcPct val="20000"/>
              </a:spcBef>
              <a:buFont typeface="Arial" pitchFamily="34" charset="0"/>
              <a:buChar char="•"/>
              <a:defRPr sz="1600" kern="1200">
                <a:solidFill>
                  <a:schemeClr val="bg1">
                    <a:lumMod val="65000"/>
                  </a:schemeClr>
                </a:solidFill>
                <a:latin typeface="Calibri"/>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bg1">
                    <a:lumMod val="65000"/>
                  </a:schemeClr>
                </a:solidFill>
                <a:latin typeface="Calibri"/>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bg1">
                    <a:lumMod val="65000"/>
                  </a:schemeClr>
                </a:solidFill>
                <a:latin typeface="Calibri"/>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bg1">
                    <a:lumMod val="65000"/>
                  </a:schemeClr>
                </a:solidFill>
                <a:latin typeface="Calibri"/>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bg1">
                    <a:lumMod val="65000"/>
                  </a:schemeClr>
                </a:solidFill>
                <a:latin typeface="Calibri"/>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0"/>
              </a:spcBef>
              <a:buNone/>
            </a:pPr>
            <a:r>
              <a:rPr lang="en-GB" sz="1000">
                <a:latin typeface="Tw Cen MT"/>
                <a:ea typeface="Roboto Light"/>
                <a:cs typeface="Tw Cen MT"/>
              </a:rPr>
              <a:t>SHIFTING HR PRACTICE</a:t>
            </a:r>
            <a:endParaRPr lang="en-GB" sz="1000" dirty="0">
              <a:latin typeface="Tw Cen MT"/>
              <a:ea typeface="Roboto Light"/>
              <a:cs typeface="Tw Cen MT"/>
            </a:endParaRPr>
          </a:p>
        </p:txBody>
      </p:sp>
      <p:sp>
        <p:nvSpPr>
          <p:cNvPr id="3" name="Rectangle 2"/>
          <p:cNvSpPr/>
          <p:nvPr/>
        </p:nvSpPr>
        <p:spPr>
          <a:xfrm>
            <a:off x="605117" y="1831294"/>
            <a:ext cx="8095130" cy="2046714"/>
          </a:xfrm>
          <a:prstGeom prst="rect">
            <a:avLst/>
          </a:prstGeom>
        </p:spPr>
        <p:txBody>
          <a:bodyPr wrap="square">
            <a:spAutoFit/>
          </a:bodyPr>
          <a:lstStyle/>
          <a:p>
            <a:pPr>
              <a:spcBef>
                <a:spcPts val="600"/>
              </a:spcBef>
              <a:buClr>
                <a:srgbClr val="FC0040"/>
              </a:buClr>
              <a:buFont typeface="+mj-lt"/>
              <a:buAutoNum type="arabicPeriod"/>
            </a:pPr>
            <a:r>
              <a:rPr lang="en-US" sz="1600" dirty="0">
                <a:solidFill>
                  <a:schemeClr val="bg1">
                    <a:lumMod val="50000"/>
                  </a:schemeClr>
                </a:solidFill>
                <a:latin typeface="Tw Cen MT" charset="0"/>
                <a:ea typeface="Tw Cen MT" charset="0"/>
                <a:cs typeface="Tw Cen MT" charset="0"/>
              </a:rPr>
              <a:t> Given what I know of this person’s performance, and if it were my money, I would award this person the highest possible compensation increase and bonus (answers based on a five point scale from ‘strongly agree’ to ‘strongly disagree’ measures performance and unique value) </a:t>
            </a:r>
          </a:p>
          <a:p>
            <a:pPr>
              <a:spcBef>
                <a:spcPts val="600"/>
              </a:spcBef>
              <a:buClr>
                <a:srgbClr val="FC0040"/>
              </a:buClr>
              <a:buFont typeface="+mj-lt"/>
              <a:buAutoNum type="arabicPeriod"/>
            </a:pPr>
            <a:r>
              <a:rPr lang="en-US" sz="1600" dirty="0">
                <a:solidFill>
                  <a:schemeClr val="bg1">
                    <a:lumMod val="50000"/>
                  </a:schemeClr>
                </a:solidFill>
                <a:latin typeface="Tw Cen MT" charset="0"/>
                <a:ea typeface="Tw Cen MT" charset="0"/>
                <a:cs typeface="Tw Cen MT" charset="0"/>
              </a:rPr>
              <a:t> Given what I know of this person’s performance, I would always want him or her on my team (answers based on the same five point scale, measures the ability to work well with others) </a:t>
            </a:r>
          </a:p>
          <a:p>
            <a:pPr>
              <a:spcBef>
                <a:spcPts val="600"/>
              </a:spcBef>
              <a:buClr>
                <a:srgbClr val="FC0040"/>
              </a:buClr>
              <a:buFont typeface="+mj-lt"/>
              <a:buAutoNum type="arabicPeriod"/>
            </a:pPr>
            <a:r>
              <a:rPr lang="en-US" sz="1600" dirty="0">
                <a:solidFill>
                  <a:schemeClr val="bg1">
                    <a:lumMod val="50000"/>
                  </a:schemeClr>
                </a:solidFill>
                <a:latin typeface="Tw Cen MT" charset="0"/>
                <a:ea typeface="Tw Cen MT" charset="0"/>
                <a:cs typeface="Tw Cen MT" charset="0"/>
              </a:rPr>
              <a:t> This person is at risk for low performance (simple yes or no, identifies problems) </a:t>
            </a:r>
          </a:p>
          <a:p>
            <a:pPr>
              <a:spcBef>
                <a:spcPts val="600"/>
              </a:spcBef>
              <a:buClr>
                <a:srgbClr val="FC0040"/>
              </a:buClr>
              <a:buFont typeface="+mj-lt"/>
              <a:buAutoNum type="arabicPeriod"/>
            </a:pPr>
            <a:r>
              <a:rPr lang="en-US" sz="1600" dirty="0">
                <a:solidFill>
                  <a:schemeClr val="bg1">
                    <a:lumMod val="50000"/>
                  </a:schemeClr>
                </a:solidFill>
                <a:latin typeface="Tw Cen MT" charset="0"/>
                <a:ea typeface="Tw Cen MT" charset="0"/>
                <a:cs typeface="Tw Cen MT" charset="0"/>
              </a:rPr>
              <a:t> This person is ready for promotion today (simple yes or no again, measures potential). </a:t>
            </a:r>
            <a:endParaRPr lang="en-US" sz="1600" dirty="0">
              <a:solidFill>
                <a:schemeClr val="bg1">
                  <a:lumMod val="50000"/>
                </a:schemeClr>
              </a:solidFill>
              <a:effectLst/>
              <a:latin typeface="Tw Cen MT" charset="0"/>
              <a:ea typeface="Tw Cen MT" charset="0"/>
              <a:cs typeface="Tw Cen MT" charset="0"/>
            </a:endParaRPr>
          </a:p>
        </p:txBody>
      </p:sp>
      <p:sp>
        <p:nvSpPr>
          <p:cNvPr id="4" name="TextBox 3"/>
          <p:cNvSpPr txBox="1"/>
          <p:nvPr/>
        </p:nvSpPr>
        <p:spPr>
          <a:xfrm>
            <a:off x="2003612" y="1337345"/>
            <a:ext cx="5069541" cy="369332"/>
          </a:xfrm>
          <a:prstGeom prst="rect">
            <a:avLst/>
          </a:prstGeom>
          <a:noFill/>
        </p:spPr>
        <p:txBody>
          <a:bodyPr wrap="square" rtlCol="0">
            <a:spAutoFit/>
          </a:bodyPr>
          <a:lstStyle/>
          <a:p>
            <a:pPr algn="ctr"/>
            <a:r>
              <a:rPr lang="en-US" dirty="0">
                <a:solidFill>
                  <a:schemeClr val="bg1">
                    <a:lumMod val="50000"/>
                  </a:schemeClr>
                </a:solidFill>
                <a:latin typeface="Tw Cen MT" charset="0"/>
                <a:ea typeface="Tw Cen MT" charset="0"/>
                <a:cs typeface="Tw Cen MT" charset="0"/>
              </a:rPr>
              <a:t>Deloitte’s 4 Questions:</a:t>
            </a:r>
          </a:p>
        </p:txBody>
      </p:sp>
    </p:spTree>
    <p:extLst>
      <p:ext uri="{BB962C8B-B14F-4D97-AF65-F5344CB8AC3E}">
        <p14:creationId xmlns:p14="http://schemas.microsoft.com/office/powerpoint/2010/main" val="111294397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2774469" y="1101198"/>
            <a:ext cx="2711931" cy="1862193"/>
          </a:xfrm>
          <a:prstGeom prst="rect">
            <a:avLst/>
          </a:prstGeom>
        </p:spPr>
      </p:pic>
      <p:sp>
        <p:nvSpPr>
          <p:cNvPr id="5" name="TextBox 4"/>
          <p:cNvSpPr txBox="1"/>
          <p:nvPr/>
        </p:nvSpPr>
        <p:spPr>
          <a:xfrm>
            <a:off x="216902" y="652166"/>
            <a:ext cx="7332383" cy="437043"/>
          </a:xfrm>
          <a:prstGeom prst="rect">
            <a:avLst/>
          </a:prstGeom>
          <a:noFill/>
        </p:spPr>
        <p:txBody>
          <a:bodyPr wrap="square" rtlCol="0">
            <a:spAutoFit/>
          </a:bodyPr>
          <a:lstStyle/>
          <a:p>
            <a:pPr>
              <a:lnSpc>
                <a:spcPct val="80000"/>
              </a:lnSpc>
            </a:pPr>
            <a:r>
              <a:rPr lang="en-US" sz="2800" kern="0" dirty="0">
                <a:solidFill>
                  <a:schemeClr val="tx1">
                    <a:lumMod val="50000"/>
                    <a:lumOff val="50000"/>
                  </a:schemeClr>
                </a:solidFill>
                <a:latin typeface="Tw Cen MT"/>
                <a:cs typeface="Tw Cen MT"/>
              </a:rPr>
              <a:t>The growing importance of ownership</a:t>
            </a:r>
          </a:p>
        </p:txBody>
      </p:sp>
      <p:sp>
        <p:nvSpPr>
          <p:cNvPr id="6" name="Text Placeholder 5"/>
          <p:cNvSpPr txBox="1">
            <a:spLocks/>
          </p:cNvSpPr>
          <p:nvPr/>
        </p:nvSpPr>
        <p:spPr>
          <a:xfrm>
            <a:off x="216903" y="311156"/>
            <a:ext cx="2331591" cy="294716"/>
          </a:xfrm>
          <a:prstGeom prst="rect">
            <a:avLst/>
          </a:prstGeom>
          <a:ln w="3175" cmpd="sng">
            <a:noFill/>
          </a:ln>
        </p:spPr>
        <p:txBody>
          <a:bodyPr>
            <a:noAutofit/>
          </a:bodyPr>
          <a:lstStyle>
            <a:lvl1pPr marL="342900" indent="-342900" algn="l" defTabSz="914400" rtl="0" eaLnBrk="1" latinLnBrk="0" hangingPunct="1">
              <a:spcBef>
                <a:spcPct val="20000"/>
              </a:spcBef>
              <a:buFont typeface="Arial" pitchFamily="34" charset="0"/>
              <a:buChar char="•"/>
              <a:defRPr sz="1600" kern="1200">
                <a:solidFill>
                  <a:schemeClr val="bg1">
                    <a:lumMod val="65000"/>
                  </a:schemeClr>
                </a:solidFill>
                <a:latin typeface="Calibri"/>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bg1">
                    <a:lumMod val="65000"/>
                  </a:schemeClr>
                </a:solidFill>
                <a:latin typeface="Calibri"/>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bg1">
                    <a:lumMod val="65000"/>
                  </a:schemeClr>
                </a:solidFill>
                <a:latin typeface="Calibri"/>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bg1">
                    <a:lumMod val="65000"/>
                  </a:schemeClr>
                </a:solidFill>
                <a:latin typeface="Calibri"/>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bg1">
                    <a:lumMod val="65000"/>
                  </a:schemeClr>
                </a:solidFill>
                <a:latin typeface="Calibri"/>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0"/>
              </a:spcBef>
              <a:buNone/>
            </a:pPr>
            <a:r>
              <a:rPr lang="en-GB" sz="1000">
                <a:latin typeface="Tw Cen MT"/>
                <a:ea typeface="Roboto Light"/>
                <a:cs typeface="Tw Cen MT"/>
              </a:rPr>
              <a:t>SHIFTING HR PRACTICE</a:t>
            </a:r>
            <a:endParaRPr lang="en-GB" sz="1000" dirty="0">
              <a:latin typeface="Tw Cen MT"/>
              <a:ea typeface="Roboto Light"/>
              <a:cs typeface="Tw Cen MT"/>
            </a:endParaRPr>
          </a:p>
        </p:txBody>
      </p:sp>
      <p:sp>
        <p:nvSpPr>
          <p:cNvPr id="7" name="Rectangle 6"/>
          <p:cNvSpPr/>
          <p:nvPr/>
        </p:nvSpPr>
        <p:spPr>
          <a:xfrm>
            <a:off x="1404789" y="3037899"/>
            <a:ext cx="5451290" cy="923330"/>
          </a:xfrm>
          <a:prstGeom prst="rect">
            <a:avLst/>
          </a:prstGeom>
          <a:ln>
            <a:solidFill>
              <a:schemeClr val="accent2"/>
            </a:solidFill>
          </a:ln>
        </p:spPr>
        <p:txBody>
          <a:bodyPr wrap="square">
            <a:spAutoFit/>
          </a:bodyPr>
          <a:lstStyle/>
          <a:p>
            <a:pPr algn="ctr"/>
            <a:r>
              <a:rPr lang="en-US" i="1" dirty="0">
                <a:solidFill>
                  <a:schemeClr val="bg1">
                    <a:lumMod val="50000"/>
                  </a:schemeClr>
                </a:solidFill>
                <a:latin typeface="Tw Cen MT" charset="0"/>
                <a:ea typeface="Tw Cen MT" charset="0"/>
                <a:cs typeface="Tw Cen MT" charset="0"/>
              </a:rPr>
              <a:t>“...the default leadership style at Google is one where a manager focuses not on punishments or rewards but on clearing roadblocks and inspiring her team.” </a:t>
            </a:r>
            <a:r>
              <a:rPr lang="en-US" dirty="0">
                <a:solidFill>
                  <a:schemeClr val="bg1">
                    <a:lumMod val="50000"/>
                  </a:schemeClr>
                </a:solidFill>
                <a:latin typeface="Tw Cen MT" charset="0"/>
                <a:ea typeface="Tw Cen MT" charset="0"/>
                <a:cs typeface="Tw Cen MT" charset="0"/>
              </a:rPr>
              <a:t>Laszlo Bock</a:t>
            </a:r>
          </a:p>
        </p:txBody>
      </p:sp>
    </p:spTree>
    <p:extLst>
      <p:ext uri="{BB962C8B-B14F-4D97-AF65-F5344CB8AC3E}">
        <p14:creationId xmlns:p14="http://schemas.microsoft.com/office/powerpoint/2010/main" val="153931845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864224" y="2267426"/>
            <a:ext cx="5757261" cy="1478216"/>
          </a:xfrm>
          <a:prstGeom prst="rect">
            <a:avLst/>
          </a:prstGeom>
        </p:spPr>
      </p:pic>
      <p:pic>
        <p:nvPicPr>
          <p:cNvPr id="3" name="Picture 2"/>
          <p:cNvPicPr>
            <a:picLocks noChangeAspect="1"/>
          </p:cNvPicPr>
          <p:nvPr/>
        </p:nvPicPr>
        <p:blipFill>
          <a:blip r:embed="rId3"/>
          <a:stretch>
            <a:fillRect/>
          </a:stretch>
        </p:blipFill>
        <p:spPr>
          <a:xfrm>
            <a:off x="376520" y="1409236"/>
            <a:ext cx="3146610" cy="1381805"/>
          </a:xfrm>
          <a:prstGeom prst="rect">
            <a:avLst/>
          </a:prstGeom>
        </p:spPr>
      </p:pic>
      <p:sp>
        <p:nvSpPr>
          <p:cNvPr id="4" name="TextBox 3"/>
          <p:cNvSpPr txBox="1"/>
          <p:nvPr/>
        </p:nvSpPr>
        <p:spPr>
          <a:xfrm>
            <a:off x="216902" y="775686"/>
            <a:ext cx="5995639" cy="437043"/>
          </a:xfrm>
          <a:prstGeom prst="rect">
            <a:avLst/>
          </a:prstGeom>
          <a:noFill/>
        </p:spPr>
        <p:txBody>
          <a:bodyPr wrap="square" rtlCol="0">
            <a:spAutoFit/>
          </a:bodyPr>
          <a:lstStyle/>
          <a:p>
            <a:pPr>
              <a:lnSpc>
                <a:spcPct val="80000"/>
              </a:lnSpc>
            </a:pPr>
            <a:r>
              <a:rPr lang="en-US" sz="2800" kern="0" dirty="0">
                <a:solidFill>
                  <a:schemeClr val="tx1">
                    <a:lumMod val="50000"/>
                    <a:lumOff val="50000"/>
                  </a:schemeClr>
                </a:solidFill>
                <a:latin typeface="Tw Cen MT"/>
                <a:cs typeface="Tw Cen MT"/>
              </a:rPr>
              <a:t>Changing Performance Management</a:t>
            </a:r>
          </a:p>
        </p:txBody>
      </p:sp>
      <p:sp>
        <p:nvSpPr>
          <p:cNvPr id="5" name="Text Placeholder 5"/>
          <p:cNvSpPr txBox="1">
            <a:spLocks/>
          </p:cNvSpPr>
          <p:nvPr/>
        </p:nvSpPr>
        <p:spPr>
          <a:xfrm>
            <a:off x="216903" y="311156"/>
            <a:ext cx="2331591" cy="294716"/>
          </a:xfrm>
          <a:prstGeom prst="rect">
            <a:avLst/>
          </a:prstGeom>
          <a:ln w="3175" cmpd="sng">
            <a:noFill/>
          </a:ln>
        </p:spPr>
        <p:txBody>
          <a:bodyPr>
            <a:noAutofit/>
          </a:bodyPr>
          <a:lstStyle>
            <a:lvl1pPr marL="342900" indent="-342900" algn="l" defTabSz="914400" rtl="0" eaLnBrk="1" latinLnBrk="0" hangingPunct="1">
              <a:spcBef>
                <a:spcPct val="20000"/>
              </a:spcBef>
              <a:buFont typeface="Arial" pitchFamily="34" charset="0"/>
              <a:buChar char="•"/>
              <a:defRPr sz="1600" kern="1200">
                <a:solidFill>
                  <a:schemeClr val="bg1">
                    <a:lumMod val="65000"/>
                  </a:schemeClr>
                </a:solidFill>
                <a:latin typeface="Calibri"/>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bg1">
                    <a:lumMod val="65000"/>
                  </a:schemeClr>
                </a:solidFill>
                <a:latin typeface="Calibri"/>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bg1">
                    <a:lumMod val="65000"/>
                  </a:schemeClr>
                </a:solidFill>
                <a:latin typeface="Calibri"/>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bg1">
                    <a:lumMod val="65000"/>
                  </a:schemeClr>
                </a:solidFill>
                <a:latin typeface="Calibri"/>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bg1">
                    <a:lumMod val="65000"/>
                  </a:schemeClr>
                </a:solidFill>
                <a:latin typeface="Calibri"/>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0"/>
              </a:spcBef>
              <a:buNone/>
            </a:pPr>
            <a:r>
              <a:rPr lang="en-GB" sz="1000">
                <a:latin typeface="Tw Cen MT"/>
                <a:ea typeface="Roboto Light"/>
                <a:cs typeface="Tw Cen MT"/>
              </a:rPr>
              <a:t>SHIFTING HR PRACTICE</a:t>
            </a:r>
            <a:endParaRPr lang="en-GB" sz="1000" dirty="0">
              <a:latin typeface="Tw Cen MT"/>
              <a:ea typeface="Roboto Light"/>
              <a:cs typeface="Tw Cen MT"/>
            </a:endParaRPr>
          </a:p>
        </p:txBody>
      </p:sp>
    </p:spTree>
    <p:extLst>
      <p:ext uri="{BB962C8B-B14F-4D97-AF65-F5344CB8AC3E}">
        <p14:creationId xmlns:p14="http://schemas.microsoft.com/office/powerpoint/2010/main" val="157514698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4011574" y="1217005"/>
            <a:ext cx="4357016" cy="2664208"/>
          </a:xfrm>
          <a:prstGeom prst="rect">
            <a:avLst/>
          </a:prstGeom>
          <a:solidFill>
            <a:srgbClr val="EBF5DC"/>
          </a:solidFill>
          <a:ln>
            <a:noFill/>
          </a:ln>
        </p:spPr>
      </p:pic>
      <p:sp>
        <p:nvSpPr>
          <p:cNvPr id="3" name="Rectangle 2"/>
          <p:cNvSpPr/>
          <p:nvPr/>
        </p:nvSpPr>
        <p:spPr>
          <a:xfrm>
            <a:off x="936346" y="4770405"/>
            <a:ext cx="4286707" cy="338554"/>
          </a:xfrm>
          <a:prstGeom prst="rect">
            <a:avLst/>
          </a:prstGeom>
        </p:spPr>
        <p:txBody>
          <a:bodyPr wrap="square">
            <a:spAutoFit/>
          </a:bodyPr>
          <a:lstStyle/>
          <a:p>
            <a:r>
              <a:rPr lang="en-US" sz="800" dirty="0">
                <a:solidFill>
                  <a:schemeClr val="bg1">
                    <a:lumMod val="50000"/>
                  </a:schemeClr>
                </a:solidFill>
                <a:latin typeface="Tw Cen MT" panose="020B0602020104020603" pitchFamily="34" charset="0"/>
                <a:ea typeface="Helvetica" charset="0"/>
                <a:cs typeface="Arial" panose="020B0604020202020204" pitchFamily="34" charset="0"/>
              </a:rPr>
              <a:t>http://www.gallup.com/businessjournal/191501/moneyball-business-employee-engagement-meta-analysis.aspx</a:t>
            </a:r>
          </a:p>
        </p:txBody>
      </p:sp>
      <p:sp>
        <p:nvSpPr>
          <p:cNvPr id="4" name="TextBox 3"/>
          <p:cNvSpPr txBox="1"/>
          <p:nvPr/>
        </p:nvSpPr>
        <p:spPr>
          <a:xfrm>
            <a:off x="1715025" y="1501642"/>
            <a:ext cx="2232805" cy="2083262"/>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71437" tIns="71437" rIns="71437" bIns="71437" numCol="1" spcCol="38100" rtlCol="0" anchor="ctr">
            <a:spAutoFit/>
          </a:bodyPr>
          <a:lstStyle/>
          <a:p>
            <a:pPr algn="ctr"/>
            <a:r>
              <a:rPr lang="en-US" kern="1200" dirty="0">
                <a:solidFill>
                  <a:schemeClr val="bg1">
                    <a:lumMod val="50000"/>
                  </a:schemeClr>
                </a:solidFill>
                <a:latin typeface="Tw Cen MT" charset="0"/>
                <a:ea typeface="Tw Cen MT" charset="0"/>
                <a:cs typeface="Tw Cen MT" charset="0"/>
                <a:sym typeface="Helvetica Neue"/>
              </a:rPr>
              <a:t>Expectation,</a:t>
            </a:r>
          </a:p>
          <a:p>
            <a:pPr algn="ctr"/>
            <a:r>
              <a:rPr lang="en-US" kern="1200" dirty="0">
                <a:solidFill>
                  <a:schemeClr val="bg1">
                    <a:lumMod val="50000"/>
                  </a:schemeClr>
                </a:solidFill>
                <a:latin typeface="Tw Cen MT" charset="0"/>
                <a:ea typeface="Tw Cen MT" charset="0"/>
                <a:cs typeface="Tw Cen MT" charset="0"/>
                <a:sym typeface="Helvetica Neue"/>
              </a:rPr>
              <a:t>supportive environments, </a:t>
            </a:r>
          </a:p>
          <a:p>
            <a:pPr algn="ctr"/>
            <a:r>
              <a:rPr lang="en-US" kern="1200" dirty="0">
                <a:solidFill>
                  <a:schemeClr val="bg1">
                    <a:lumMod val="50000"/>
                  </a:schemeClr>
                </a:solidFill>
                <a:latin typeface="Tw Cen MT" charset="0"/>
                <a:ea typeface="Tw Cen MT" charset="0"/>
                <a:cs typeface="Tw Cen MT" charset="0"/>
                <a:sym typeface="Helvetica Neue"/>
              </a:rPr>
              <a:t>clarity of purpose, autonomy, </a:t>
            </a:r>
          </a:p>
          <a:p>
            <a:pPr algn="ctr"/>
            <a:r>
              <a:rPr lang="en-US" kern="1200" dirty="0">
                <a:solidFill>
                  <a:schemeClr val="bg1">
                    <a:lumMod val="50000"/>
                  </a:schemeClr>
                </a:solidFill>
                <a:latin typeface="Tw Cen MT" charset="0"/>
                <a:ea typeface="Tw Cen MT" charset="0"/>
                <a:cs typeface="Tw Cen MT" charset="0"/>
                <a:sym typeface="Helvetica Neue"/>
              </a:rPr>
              <a:t>recognition and learning.</a:t>
            </a:r>
            <a:endParaRPr kumimoji="0" lang="en-US" b="0" i="0" u="none" strike="noStrike" cap="none" spc="0" normalizeH="0" baseline="0" dirty="0">
              <a:ln>
                <a:noFill/>
              </a:ln>
              <a:solidFill>
                <a:schemeClr val="bg1">
                  <a:lumMod val="50000"/>
                </a:schemeClr>
              </a:solidFill>
              <a:effectLst/>
              <a:uFillTx/>
              <a:latin typeface="Tw Cen MT" charset="0"/>
              <a:ea typeface="Tw Cen MT" charset="0"/>
              <a:cs typeface="Tw Cen MT" charset="0"/>
              <a:sym typeface="Helvetica Light"/>
            </a:endParaRPr>
          </a:p>
        </p:txBody>
      </p:sp>
      <p:sp>
        <p:nvSpPr>
          <p:cNvPr id="5" name="TextBox 4"/>
          <p:cNvSpPr txBox="1"/>
          <p:nvPr/>
        </p:nvSpPr>
        <p:spPr>
          <a:xfrm>
            <a:off x="216902" y="775686"/>
            <a:ext cx="5995639" cy="443006"/>
          </a:xfrm>
          <a:prstGeom prst="rect">
            <a:avLst/>
          </a:prstGeom>
          <a:noFill/>
        </p:spPr>
        <p:txBody>
          <a:bodyPr wrap="square" rtlCol="0">
            <a:spAutoFit/>
          </a:bodyPr>
          <a:lstStyle/>
          <a:p>
            <a:pPr>
              <a:lnSpc>
                <a:spcPct val="80000"/>
              </a:lnSpc>
            </a:pPr>
            <a:r>
              <a:rPr lang="en-US" sz="2800" kern="0" dirty="0">
                <a:solidFill>
                  <a:schemeClr val="tx1">
                    <a:lumMod val="50000"/>
                    <a:lumOff val="50000"/>
                  </a:schemeClr>
                </a:solidFill>
                <a:latin typeface="Tw Cen MT"/>
                <a:cs typeface="Tw Cen MT"/>
              </a:rPr>
              <a:t>High Performing Teams</a:t>
            </a:r>
          </a:p>
        </p:txBody>
      </p:sp>
      <p:pic>
        <p:nvPicPr>
          <p:cNvPr id="6" name="Picture 5"/>
          <p:cNvPicPr>
            <a:picLocks noChangeAspect="1"/>
          </p:cNvPicPr>
          <p:nvPr/>
        </p:nvPicPr>
        <p:blipFill>
          <a:blip r:embed="rId4"/>
          <a:stretch>
            <a:fillRect/>
          </a:stretch>
        </p:blipFill>
        <p:spPr>
          <a:xfrm>
            <a:off x="344388" y="1501642"/>
            <a:ext cx="1306894" cy="2096621"/>
          </a:xfrm>
          <a:prstGeom prst="rect">
            <a:avLst/>
          </a:prstGeom>
        </p:spPr>
      </p:pic>
      <p:sp>
        <p:nvSpPr>
          <p:cNvPr id="7" name="Text Placeholder 5"/>
          <p:cNvSpPr txBox="1">
            <a:spLocks/>
          </p:cNvSpPr>
          <p:nvPr/>
        </p:nvSpPr>
        <p:spPr>
          <a:xfrm>
            <a:off x="216903" y="311156"/>
            <a:ext cx="2331591" cy="294716"/>
          </a:xfrm>
          <a:prstGeom prst="rect">
            <a:avLst/>
          </a:prstGeom>
          <a:ln w="3175" cmpd="sng">
            <a:noFill/>
          </a:ln>
        </p:spPr>
        <p:txBody>
          <a:bodyPr>
            <a:noAutofit/>
          </a:bodyPr>
          <a:lstStyle>
            <a:lvl1pPr marL="342900" indent="-342900" algn="l" defTabSz="914400" rtl="0" eaLnBrk="1" latinLnBrk="0" hangingPunct="1">
              <a:spcBef>
                <a:spcPct val="20000"/>
              </a:spcBef>
              <a:buFont typeface="Arial" pitchFamily="34" charset="0"/>
              <a:buChar char="•"/>
              <a:defRPr sz="1600" kern="1200">
                <a:solidFill>
                  <a:schemeClr val="bg1">
                    <a:lumMod val="65000"/>
                  </a:schemeClr>
                </a:solidFill>
                <a:latin typeface="Calibri"/>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bg1">
                    <a:lumMod val="65000"/>
                  </a:schemeClr>
                </a:solidFill>
                <a:latin typeface="Calibri"/>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bg1">
                    <a:lumMod val="65000"/>
                  </a:schemeClr>
                </a:solidFill>
                <a:latin typeface="Calibri"/>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bg1">
                    <a:lumMod val="65000"/>
                  </a:schemeClr>
                </a:solidFill>
                <a:latin typeface="Calibri"/>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bg1">
                    <a:lumMod val="65000"/>
                  </a:schemeClr>
                </a:solidFill>
                <a:latin typeface="Calibri"/>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0"/>
              </a:spcBef>
              <a:buNone/>
            </a:pPr>
            <a:r>
              <a:rPr lang="en-GB" sz="1000">
                <a:latin typeface="Tw Cen MT"/>
                <a:ea typeface="Roboto Light"/>
                <a:cs typeface="Tw Cen MT"/>
              </a:rPr>
              <a:t>SHIFTING HR PRACTICE</a:t>
            </a:r>
            <a:endParaRPr lang="en-GB" sz="1000" dirty="0">
              <a:latin typeface="Tw Cen MT"/>
              <a:ea typeface="Roboto Light"/>
              <a:cs typeface="Tw Cen MT"/>
            </a:endParaRPr>
          </a:p>
        </p:txBody>
      </p:sp>
    </p:spTree>
    <p:extLst>
      <p:ext uri="{BB962C8B-B14F-4D97-AF65-F5344CB8AC3E}">
        <p14:creationId xmlns:p14="http://schemas.microsoft.com/office/powerpoint/2010/main" val="208037086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02393" y="1291844"/>
            <a:ext cx="3007469" cy="2811983"/>
          </a:xfrm>
          <a:prstGeom prst="rect">
            <a:avLst/>
          </a:prstGeom>
        </p:spPr>
      </p:pic>
      <p:sp>
        <p:nvSpPr>
          <p:cNvPr id="4" name="Text Placeholder 5"/>
          <p:cNvSpPr txBox="1">
            <a:spLocks/>
          </p:cNvSpPr>
          <p:nvPr/>
        </p:nvSpPr>
        <p:spPr>
          <a:xfrm>
            <a:off x="216903" y="311156"/>
            <a:ext cx="2331591" cy="294716"/>
          </a:xfrm>
          <a:prstGeom prst="rect">
            <a:avLst/>
          </a:prstGeom>
          <a:ln w="3175" cmpd="sng">
            <a:noFill/>
          </a:ln>
        </p:spPr>
        <p:txBody>
          <a:bodyPr>
            <a:noAutofit/>
          </a:bodyPr>
          <a:lstStyle>
            <a:lvl1pPr marL="342900" indent="-342900" algn="l" defTabSz="914400" rtl="0" eaLnBrk="1" latinLnBrk="0" hangingPunct="1">
              <a:spcBef>
                <a:spcPct val="20000"/>
              </a:spcBef>
              <a:buFont typeface="Arial" pitchFamily="34" charset="0"/>
              <a:buChar char="•"/>
              <a:defRPr sz="1600" kern="1200">
                <a:solidFill>
                  <a:schemeClr val="bg1">
                    <a:lumMod val="65000"/>
                  </a:schemeClr>
                </a:solidFill>
                <a:latin typeface="Calibri"/>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bg1">
                    <a:lumMod val="65000"/>
                  </a:schemeClr>
                </a:solidFill>
                <a:latin typeface="Calibri"/>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bg1">
                    <a:lumMod val="65000"/>
                  </a:schemeClr>
                </a:solidFill>
                <a:latin typeface="Calibri"/>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bg1">
                    <a:lumMod val="65000"/>
                  </a:schemeClr>
                </a:solidFill>
                <a:latin typeface="Calibri"/>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bg1">
                    <a:lumMod val="65000"/>
                  </a:schemeClr>
                </a:solidFill>
                <a:latin typeface="Calibri"/>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0"/>
              </a:spcBef>
              <a:buNone/>
            </a:pPr>
            <a:r>
              <a:rPr lang="en-GB" sz="1000" dirty="0">
                <a:latin typeface="Tw Cen MT"/>
                <a:ea typeface="Roboto Light"/>
                <a:cs typeface="Tw Cen MT"/>
              </a:rPr>
              <a:t>SHIFTING HR PRACTICE</a:t>
            </a:r>
          </a:p>
        </p:txBody>
      </p:sp>
      <p:sp>
        <p:nvSpPr>
          <p:cNvPr id="5" name="TextBox 4"/>
          <p:cNvSpPr txBox="1"/>
          <p:nvPr/>
        </p:nvSpPr>
        <p:spPr>
          <a:xfrm>
            <a:off x="216902" y="775686"/>
            <a:ext cx="5995639" cy="443006"/>
          </a:xfrm>
          <a:prstGeom prst="rect">
            <a:avLst/>
          </a:prstGeom>
          <a:noFill/>
        </p:spPr>
        <p:txBody>
          <a:bodyPr wrap="square" rtlCol="0">
            <a:spAutoFit/>
          </a:bodyPr>
          <a:lstStyle/>
          <a:p>
            <a:pPr>
              <a:lnSpc>
                <a:spcPct val="80000"/>
              </a:lnSpc>
            </a:pPr>
            <a:r>
              <a:rPr lang="en-US" sz="2800" kern="0" dirty="0">
                <a:solidFill>
                  <a:schemeClr val="tx1">
                    <a:lumMod val="50000"/>
                    <a:lumOff val="50000"/>
                  </a:schemeClr>
                </a:solidFill>
                <a:latin typeface="Tw Cen MT"/>
                <a:cs typeface="Tw Cen MT"/>
              </a:rPr>
              <a:t>‘Psychological safety’</a:t>
            </a:r>
          </a:p>
        </p:txBody>
      </p:sp>
    </p:spTree>
    <p:extLst>
      <p:ext uri="{BB962C8B-B14F-4D97-AF65-F5344CB8AC3E}">
        <p14:creationId xmlns:p14="http://schemas.microsoft.com/office/powerpoint/2010/main" val="71320701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434323" y="1388506"/>
            <a:ext cx="3778218" cy="2550297"/>
          </a:xfrm>
          <a:prstGeom prst="rect">
            <a:avLst/>
          </a:prstGeom>
        </p:spPr>
      </p:pic>
      <p:sp>
        <p:nvSpPr>
          <p:cNvPr id="3" name="Text Placeholder 5"/>
          <p:cNvSpPr txBox="1">
            <a:spLocks/>
          </p:cNvSpPr>
          <p:nvPr/>
        </p:nvSpPr>
        <p:spPr>
          <a:xfrm>
            <a:off x="216903" y="311156"/>
            <a:ext cx="2331591" cy="294716"/>
          </a:xfrm>
          <a:prstGeom prst="rect">
            <a:avLst/>
          </a:prstGeom>
          <a:ln w="3175" cmpd="sng">
            <a:noFill/>
          </a:ln>
        </p:spPr>
        <p:txBody>
          <a:bodyPr>
            <a:noAutofit/>
          </a:bodyPr>
          <a:lstStyle>
            <a:lvl1pPr marL="342900" indent="-342900" algn="l" defTabSz="914400" rtl="0" eaLnBrk="1" latinLnBrk="0" hangingPunct="1">
              <a:spcBef>
                <a:spcPct val="20000"/>
              </a:spcBef>
              <a:buFont typeface="Arial" pitchFamily="34" charset="0"/>
              <a:buChar char="•"/>
              <a:defRPr sz="1600" kern="1200">
                <a:solidFill>
                  <a:schemeClr val="bg1">
                    <a:lumMod val="65000"/>
                  </a:schemeClr>
                </a:solidFill>
                <a:latin typeface="Calibri"/>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bg1">
                    <a:lumMod val="65000"/>
                  </a:schemeClr>
                </a:solidFill>
                <a:latin typeface="Calibri"/>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bg1">
                    <a:lumMod val="65000"/>
                  </a:schemeClr>
                </a:solidFill>
                <a:latin typeface="Calibri"/>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bg1">
                    <a:lumMod val="65000"/>
                  </a:schemeClr>
                </a:solidFill>
                <a:latin typeface="Calibri"/>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bg1">
                    <a:lumMod val="65000"/>
                  </a:schemeClr>
                </a:solidFill>
                <a:latin typeface="Calibri"/>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0"/>
              </a:spcBef>
              <a:buNone/>
            </a:pPr>
            <a:r>
              <a:rPr lang="en-GB" sz="1000" dirty="0">
                <a:latin typeface="Tw Cen MT"/>
                <a:ea typeface="Roboto Light"/>
                <a:cs typeface="Tw Cen MT"/>
              </a:rPr>
              <a:t>SHIFTING HR PRACTICE</a:t>
            </a:r>
          </a:p>
        </p:txBody>
      </p:sp>
      <p:sp>
        <p:nvSpPr>
          <p:cNvPr id="4" name="TextBox 3"/>
          <p:cNvSpPr txBox="1"/>
          <p:nvPr/>
        </p:nvSpPr>
        <p:spPr>
          <a:xfrm>
            <a:off x="216902" y="775686"/>
            <a:ext cx="5995639" cy="443006"/>
          </a:xfrm>
          <a:prstGeom prst="rect">
            <a:avLst/>
          </a:prstGeom>
          <a:noFill/>
        </p:spPr>
        <p:txBody>
          <a:bodyPr wrap="square" rtlCol="0">
            <a:spAutoFit/>
          </a:bodyPr>
          <a:lstStyle/>
          <a:p>
            <a:pPr>
              <a:lnSpc>
                <a:spcPct val="80000"/>
              </a:lnSpc>
            </a:pPr>
            <a:r>
              <a:rPr lang="en-US" sz="2800" kern="0" dirty="0">
                <a:solidFill>
                  <a:schemeClr val="tx1">
                    <a:lumMod val="50000"/>
                    <a:lumOff val="50000"/>
                  </a:schemeClr>
                </a:solidFill>
                <a:latin typeface="Tw Cen MT"/>
                <a:cs typeface="Tw Cen MT"/>
              </a:rPr>
              <a:t>‘Psychological safety’</a:t>
            </a:r>
          </a:p>
        </p:txBody>
      </p:sp>
    </p:spTree>
    <p:extLst>
      <p:ext uri="{BB962C8B-B14F-4D97-AF65-F5344CB8AC3E}">
        <p14:creationId xmlns:p14="http://schemas.microsoft.com/office/powerpoint/2010/main" val="136559205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373800" y="461441"/>
            <a:ext cx="4286106" cy="2031325"/>
          </a:xfrm>
          <a:prstGeom prst="rect">
            <a:avLst/>
          </a:prstGeom>
        </p:spPr>
        <p:txBody>
          <a:bodyPr wrap="square">
            <a:spAutoFit/>
          </a:bodyPr>
          <a:lstStyle/>
          <a:p>
            <a:pPr algn="ctr"/>
            <a:r>
              <a:rPr lang="en-US" dirty="0">
                <a:solidFill>
                  <a:schemeClr val="bg1">
                    <a:lumMod val="50000"/>
                  </a:schemeClr>
                </a:solidFill>
                <a:latin typeface="Tw Cen MT" charset="0"/>
                <a:ea typeface="Tw Cen MT" charset="0"/>
                <a:cs typeface="Tw Cen MT" charset="0"/>
              </a:rPr>
              <a:t>‘A high EQ organization is a community of free-flowing ideas, daily progress, and accelerating execution. Teams execute well because they love working together. And teams love working together because they execute well. EQ and execution are reinforcing.’ </a:t>
            </a:r>
            <a:r>
              <a:rPr lang="en-US" b="1" dirty="0">
                <a:solidFill>
                  <a:schemeClr val="bg1">
                    <a:lumMod val="50000"/>
                  </a:schemeClr>
                </a:solidFill>
                <a:latin typeface="Tw Cen MT" charset="0"/>
                <a:ea typeface="Tw Cen MT" charset="0"/>
                <a:cs typeface="Tw Cen MT" charset="0"/>
              </a:rPr>
              <a:t>Henry Ward</a:t>
            </a:r>
          </a:p>
        </p:txBody>
      </p:sp>
      <p:sp>
        <p:nvSpPr>
          <p:cNvPr id="6" name="Rectangle 5"/>
          <p:cNvSpPr/>
          <p:nvPr/>
        </p:nvSpPr>
        <p:spPr>
          <a:xfrm>
            <a:off x="4373800" y="2530340"/>
            <a:ext cx="4572000" cy="1477328"/>
          </a:xfrm>
          <a:prstGeom prst="rect">
            <a:avLst/>
          </a:prstGeom>
          <a:ln>
            <a:solidFill>
              <a:schemeClr val="accent2"/>
            </a:solidFill>
          </a:ln>
        </p:spPr>
        <p:txBody>
          <a:bodyPr>
            <a:spAutoFit/>
          </a:bodyPr>
          <a:lstStyle/>
          <a:p>
            <a:r>
              <a:rPr lang="en-US" i="1" dirty="0">
                <a:solidFill>
                  <a:schemeClr val="bg1">
                    <a:lumMod val="50000"/>
                  </a:schemeClr>
                </a:solidFill>
                <a:latin typeface="Tw Cen MT" charset="0"/>
                <a:ea typeface="Tw Cen MT" charset="0"/>
                <a:cs typeface="Tw Cen MT" charset="0"/>
              </a:rPr>
              <a:t>Our leadership development doesn’t only focus on leading but on enabling – we do more on the emotional intelligence side, on how leaders can set a strategic frame and then let people get on with it.” </a:t>
            </a:r>
            <a:r>
              <a:rPr lang="en-US" b="1" dirty="0">
                <a:solidFill>
                  <a:schemeClr val="bg1">
                    <a:lumMod val="50000"/>
                  </a:schemeClr>
                </a:solidFill>
                <a:latin typeface="Tw Cen MT" charset="0"/>
                <a:ea typeface="Tw Cen MT" charset="0"/>
                <a:cs typeface="Tw Cen MT" charset="0"/>
              </a:rPr>
              <a:t>HR Director, Retail</a:t>
            </a:r>
            <a:endParaRPr lang="en-US" b="1" dirty="0">
              <a:solidFill>
                <a:schemeClr val="bg1">
                  <a:lumMod val="50000"/>
                </a:schemeClr>
              </a:solidFill>
              <a:effectLst/>
              <a:latin typeface="Tw Cen MT" charset="0"/>
              <a:ea typeface="Tw Cen MT" charset="0"/>
              <a:cs typeface="Tw Cen MT" charset="0"/>
            </a:endParaRPr>
          </a:p>
        </p:txBody>
      </p:sp>
      <p:pic>
        <p:nvPicPr>
          <p:cNvPr id="7" name="Picture 6"/>
          <p:cNvPicPr>
            <a:picLocks noChangeAspect="1"/>
          </p:cNvPicPr>
          <p:nvPr/>
        </p:nvPicPr>
        <p:blipFill rotWithShape="1">
          <a:blip r:embed="rId2"/>
          <a:srcRect t="2520"/>
          <a:stretch/>
        </p:blipFill>
        <p:spPr>
          <a:xfrm>
            <a:off x="228226" y="1619547"/>
            <a:ext cx="3945027" cy="2080407"/>
          </a:xfrm>
          <a:prstGeom prst="rect">
            <a:avLst/>
          </a:prstGeom>
        </p:spPr>
      </p:pic>
      <p:sp>
        <p:nvSpPr>
          <p:cNvPr id="8" name="Text Placeholder 5"/>
          <p:cNvSpPr txBox="1">
            <a:spLocks/>
          </p:cNvSpPr>
          <p:nvPr/>
        </p:nvSpPr>
        <p:spPr>
          <a:xfrm>
            <a:off x="216903" y="311156"/>
            <a:ext cx="2331591" cy="294716"/>
          </a:xfrm>
          <a:prstGeom prst="rect">
            <a:avLst/>
          </a:prstGeom>
          <a:ln w="3175" cmpd="sng">
            <a:noFill/>
          </a:ln>
        </p:spPr>
        <p:txBody>
          <a:bodyPr>
            <a:noAutofit/>
          </a:bodyPr>
          <a:lstStyle>
            <a:lvl1pPr marL="342900" indent="-342900" algn="l" defTabSz="914400" rtl="0" eaLnBrk="1" latinLnBrk="0" hangingPunct="1">
              <a:spcBef>
                <a:spcPct val="20000"/>
              </a:spcBef>
              <a:buFont typeface="Arial" pitchFamily="34" charset="0"/>
              <a:buChar char="•"/>
              <a:defRPr sz="1600" kern="1200">
                <a:solidFill>
                  <a:schemeClr val="bg1">
                    <a:lumMod val="65000"/>
                  </a:schemeClr>
                </a:solidFill>
                <a:latin typeface="Calibri"/>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bg1">
                    <a:lumMod val="65000"/>
                  </a:schemeClr>
                </a:solidFill>
                <a:latin typeface="Calibri"/>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bg1">
                    <a:lumMod val="65000"/>
                  </a:schemeClr>
                </a:solidFill>
                <a:latin typeface="Calibri"/>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bg1">
                    <a:lumMod val="65000"/>
                  </a:schemeClr>
                </a:solidFill>
                <a:latin typeface="Calibri"/>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bg1">
                    <a:lumMod val="65000"/>
                  </a:schemeClr>
                </a:solidFill>
                <a:latin typeface="Calibri"/>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0"/>
              </a:spcBef>
              <a:buNone/>
            </a:pPr>
            <a:r>
              <a:rPr lang="en-GB" sz="1000" dirty="0">
                <a:latin typeface="Tw Cen MT"/>
                <a:ea typeface="Roboto Light"/>
                <a:cs typeface="Tw Cen MT"/>
              </a:rPr>
              <a:t>SHIFTING HR PRACTICE</a:t>
            </a:r>
          </a:p>
        </p:txBody>
      </p:sp>
      <p:sp>
        <p:nvSpPr>
          <p:cNvPr id="9" name="TextBox 8"/>
          <p:cNvSpPr txBox="1"/>
          <p:nvPr/>
        </p:nvSpPr>
        <p:spPr>
          <a:xfrm>
            <a:off x="216903" y="802580"/>
            <a:ext cx="5995639" cy="443006"/>
          </a:xfrm>
          <a:prstGeom prst="rect">
            <a:avLst/>
          </a:prstGeom>
          <a:noFill/>
        </p:spPr>
        <p:txBody>
          <a:bodyPr wrap="square" rtlCol="0">
            <a:spAutoFit/>
          </a:bodyPr>
          <a:lstStyle/>
          <a:p>
            <a:pPr>
              <a:lnSpc>
                <a:spcPct val="80000"/>
              </a:lnSpc>
            </a:pPr>
            <a:r>
              <a:rPr lang="en-US" sz="2800" kern="0" dirty="0">
                <a:solidFill>
                  <a:schemeClr val="tx1">
                    <a:lumMod val="50000"/>
                    <a:lumOff val="50000"/>
                  </a:schemeClr>
                </a:solidFill>
                <a:latin typeface="Tw Cen MT"/>
                <a:cs typeface="Tw Cen MT"/>
              </a:rPr>
              <a:t>The High EQ Company</a:t>
            </a:r>
          </a:p>
        </p:txBody>
      </p:sp>
    </p:spTree>
    <p:extLst>
      <p:ext uri="{BB962C8B-B14F-4D97-AF65-F5344CB8AC3E}">
        <p14:creationId xmlns:p14="http://schemas.microsoft.com/office/powerpoint/2010/main" val="69276698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4777964" y="1245586"/>
            <a:ext cx="3261441" cy="2138056"/>
          </a:xfrm>
          <a:prstGeom prst="rect">
            <a:avLst/>
          </a:prstGeom>
        </p:spPr>
      </p:pic>
      <p:sp>
        <p:nvSpPr>
          <p:cNvPr id="3" name="TextBox 2"/>
          <p:cNvSpPr txBox="1"/>
          <p:nvPr/>
        </p:nvSpPr>
        <p:spPr>
          <a:xfrm>
            <a:off x="216903" y="1273357"/>
            <a:ext cx="4238054" cy="2031325"/>
          </a:xfrm>
          <a:prstGeom prst="rect">
            <a:avLst/>
          </a:prstGeom>
          <a:solidFill>
            <a:srgbClr val="FFFFFF">
              <a:alpha val="80000"/>
            </a:srgbClr>
          </a:solidFill>
        </p:spPr>
        <p:txBody>
          <a:bodyPr wrap="square" rtlCol="0">
            <a:spAutoFit/>
          </a:bodyPr>
          <a:lstStyle/>
          <a:p>
            <a:pPr marL="285750" indent="-285750">
              <a:buClr>
                <a:srgbClr val="FC0040"/>
              </a:buClr>
              <a:buFont typeface="Arial" charset="0"/>
              <a:buChar char="•"/>
            </a:pPr>
            <a:r>
              <a:rPr lang="en-US" b="1" i="1" dirty="0">
                <a:solidFill>
                  <a:schemeClr val="bg1">
                    <a:lumMod val="50000"/>
                  </a:schemeClr>
                </a:solidFill>
                <a:latin typeface="Tw Cen MT" charset="0"/>
                <a:ea typeface="Tw Cen MT" charset="0"/>
                <a:cs typeface="Tw Cen MT" charset="0"/>
              </a:rPr>
              <a:t>Energy</a:t>
            </a:r>
            <a:r>
              <a:rPr lang="en-US" dirty="0">
                <a:solidFill>
                  <a:schemeClr val="bg1">
                    <a:lumMod val="50000"/>
                  </a:schemeClr>
                </a:solidFill>
                <a:latin typeface="Tw Cen MT" charset="0"/>
                <a:ea typeface="Tw Cen MT" charset="0"/>
                <a:cs typeface="Tw Cen MT" charset="0"/>
              </a:rPr>
              <a:t> (the number and nature of exchanges between team members)</a:t>
            </a:r>
          </a:p>
          <a:p>
            <a:pPr marL="285750" indent="-285750">
              <a:buClr>
                <a:srgbClr val="FC0040"/>
              </a:buClr>
              <a:buFont typeface="Arial" charset="0"/>
              <a:buChar char="•"/>
            </a:pPr>
            <a:r>
              <a:rPr lang="en-US" b="1" i="1" dirty="0">
                <a:solidFill>
                  <a:schemeClr val="bg1">
                    <a:lumMod val="50000"/>
                  </a:schemeClr>
                </a:solidFill>
                <a:latin typeface="Tw Cen MT" charset="0"/>
                <a:ea typeface="Tw Cen MT" charset="0"/>
                <a:cs typeface="Tw Cen MT" charset="0"/>
              </a:rPr>
              <a:t>Engagement</a:t>
            </a:r>
            <a:r>
              <a:rPr lang="en-US" b="1" dirty="0">
                <a:solidFill>
                  <a:schemeClr val="bg1">
                    <a:lumMod val="50000"/>
                  </a:schemeClr>
                </a:solidFill>
                <a:latin typeface="Tw Cen MT" charset="0"/>
                <a:ea typeface="Tw Cen MT" charset="0"/>
                <a:cs typeface="Tw Cen MT" charset="0"/>
              </a:rPr>
              <a:t> </a:t>
            </a:r>
            <a:r>
              <a:rPr lang="en-US" dirty="0">
                <a:solidFill>
                  <a:schemeClr val="bg1">
                    <a:lumMod val="50000"/>
                  </a:schemeClr>
                </a:solidFill>
                <a:latin typeface="Tw Cen MT" charset="0"/>
                <a:ea typeface="Tw Cen MT" charset="0"/>
                <a:cs typeface="Tw Cen MT" charset="0"/>
              </a:rPr>
              <a:t>(a more even distribution of energy amongst team)</a:t>
            </a:r>
          </a:p>
          <a:p>
            <a:pPr marL="285750" indent="-285750">
              <a:buClr>
                <a:srgbClr val="FC0040"/>
              </a:buClr>
              <a:buFont typeface="Arial" charset="0"/>
              <a:buChar char="•"/>
            </a:pPr>
            <a:r>
              <a:rPr lang="en-US" b="1" i="1" dirty="0">
                <a:solidFill>
                  <a:schemeClr val="bg1">
                    <a:lumMod val="50000"/>
                  </a:schemeClr>
                </a:solidFill>
                <a:latin typeface="Tw Cen MT" charset="0"/>
                <a:ea typeface="Tw Cen MT" charset="0"/>
                <a:cs typeface="Tw Cen MT" charset="0"/>
              </a:rPr>
              <a:t>Exploration</a:t>
            </a:r>
            <a:r>
              <a:rPr lang="en-US" dirty="0">
                <a:solidFill>
                  <a:schemeClr val="bg1">
                    <a:lumMod val="50000"/>
                  </a:schemeClr>
                </a:solidFill>
                <a:latin typeface="Tw Cen MT" charset="0"/>
                <a:ea typeface="Tw Cen MT" charset="0"/>
                <a:cs typeface="Tw Cen MT" charset="0"/>
              </a:rPr>
              <a:t> (the energy and communication between team members and other teams).</a:t>
            </a:r>
          </a:p>
        </p:txBody>
      </p:sp>
      <p:sp>
        <p:nvSpPr>
          <p:cNvPr id="4" name="Text Placeholder 5"/>
          <p:cNvSpPr txBox="1">
            <a:spLocks/>
          </p:cNvSpPr>
          <p:nvPr/>
        </p:nvSpPr>
        <p:spPr>
          <a:xfrm>
            <a:off x="216903" y="311156"/>
            <a:ext cx="2331591" cy="294716"/>
          </a:xfrm>
          <a:prstGeom prst="rect">
            <a:avLst/>
          </a:prstGeom>
          <a:ln w="3175" cmpd="sng">
            <a:noFill/>
          </a:ln>
        </p:spPr>
        <p:txBody>
          <a:bodyPr>
            <a:noAutofit/>
          </a:bodyPr>
          <a:lstStyle>
            <a:lvl1pPr marL="342900" indent="-342900" algn="l" defTabSz="914400" rtl="0" eaLnBrk="1" latinLnBrk="0" hangingPunct="1">
              <a:spcBef>
                <a:spcPct val="20000"/>
              </a:spcBef>
              <a:buFont typeface="Arial" pitchFamily="34" charset="0"/>
              <a:buChar char="•"/>
              <a:defRPr sz="1600" kern="1200">
                <a:solidFill>
                  <a:schemeClr val="bg1">
                    <a:lumMod val="65000"/>
                  </a:schemeClr>
                </a:solidFill>
                <a:latin typeface="Calibri"/>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bg1">
                    <a:lumMod val="65000"/>
                  </a:schemeClr>
                </a:solidFill>
                <a:latin typeface="Calibri"/>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bg1">
                    <a:lumMod val="65000"/>
                  </a:schemeClr>
                </a:solidFill>
                <a:latin typeface="Calibri"/>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bg1">
                    <a:lumMod val="65000"/>
                  </a:schemeClr>
                </a:solidFill>
                <a:latin typeface="Calibri"/>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bg1">
                    <a:lumMod val="65000"/>
                  </a:schemeClr>
                </a:solidFill>
                <a:latin typeface="Calibri"/>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0"/>
              </a:spcBef>
              <a:buNone/>
            </a:pPr>
            <a:r>
              <a:rPr lang="en-GB" sz="1000" dirty="0">
                <a:latin typeface="Tw Cen MT"/>
                <a:ea typeface="Roboto Light"/>
                <a:cs typeface="Tw Cen MT"/>
              </a:rPr>
              <a:t>SHIFTING HR PRACTICE</a:t>
            </a:r>
          </a:p>
        </p:txBody>
      </p:sp>
      <p:sp>
        <p:nvSpPr>
          <p:cNvPr id="5" name="TextBox 4"/>
          <p:cNvSpPr txBox="1"/>
          <p:nvPr/>
        </p:nvSpPr>
        <p:spPr>
          <a:xfrm>
            <a:off x="216903" y="802580"/>
            <a:ext cx="5995639" cy="443006"/>
          </a:xfrm>
          <a:prstGeom prst="rect">
            <a:avLst/>
          </a:prstGeom>
          <a:noFill/>
        </p:spPr>
        <p:txBody>
          <a:bodyPr wrap="square" rtlCol="0">
            <a:spAutoFit/>
          </a:bodyPr>
          <a:lstStyle/>
          <a:p>
            <a:pPr>
              <a:lnSpc>
                <a:spcPct val="80000"/>
              </a:lnSpc>
            </a:pPr>
            <a:r>
              <a:rPr lang="en-US" sz="2800" kern="0" dirty="0">
                <a:solidFill>
                  <a:schemeClr val="tx1">
                    <a:lumMod val="50000"/>
                    <a:lumOff val="50000"/>
                  </a:schemeClr>
                </a:solidFill>
                <a:latin typeface="Tw Cen MT"/>
                <a:cs typeface="Tw Cen MT"/>
              </a:rPr>
              <a:t>The High EQ Company</a:t>
            </a:r>
          </a:p>
        </p:txBody>
      </p:sp>
    </p:spTree>
    <p:extLst>
      <p:ext uri="{BB962C8B-B14F-4D97-AF65-F5344CB8AC3E}">
        <p14:creationId xmlns:p14="http://schemas.microsoft.com/office/powerpoint/2010/main" val="146636893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0"/>
            <a:ext cx="9144000" cy="5143500"/>
          </a:xfrm>
          <a:prstGeom prst="rect">
            <a:avLst/>
          </a:prstGeom>
          <a:solidFill>
            <a:srgbClr val="FF004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pic>
        <p:nvPicPr>
          <p:cNvPr id="5" name="Picture 4" descr="Econsultancy_Primary_Tag_WO_RGB.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21613" y="3096642"/>
            <a:ext cx="2915816" cy="1922516"/>
          </a:xfrm>
          <a:prstGeom prst="rect">
            <a:avLst/>
          </a:prstGeom>
        </p:spPr>
      </p:pic>
      <p:sp>
        <p:nvSpPr>
          <p:cNvPr id="18" name="TextBox 17"/>
          <p:cNvSpPr txBox="1"/>
          <p:nvPr/>
        </p:nvSpPr>
        <p:spPr>
          <a:xfrm>
            <a:off x="1395959" y="1116127"/>
            <a:ext cx="5780345" cy="2031325"/>
          </a:xfrm>
          <a:prstGeom prst="rect">
            <a:avLst/>
          </a:prstGeom>
          <a:noFill/>
        </p:spPr>
        <p:txBody>
          <a:bodyPr wrap="square" rtlCol="0">
            <a:spAutoFit/>
          </a:bodyPr>
          <a:lstStyle/>
          <a:p>
            <a:pPr>
              <a:lnSpc>
                <a:spcPct val="70000"/>
              </a:lnSpc>
            </a:pPr>
            <a:endParaRPr lang="en-US" sz="6000" spc="-150" dirty="0">
              <a:solidFill>
                <a:schemeClr val="bg1"/>
              </a:solidFill>
              <a:latin typeface="Tw Cen MT"/>
              <a:cs typeface="Tw Cen MT"/>
            </a:endParaRPr>
          </a:p>
          <a:p>
            <a:pPr>
              <a:lnSpc>
                <a:spcPct val="70000"/>
              </a:lnSpc>
            </a:pPr>
            <a:r>
              <a:rPr lang="en-US" sz="6000" spc="-150" dirty="0">
                <a:solidFill>
                  <a:schemeClr val="bg1"/>
                </a:solidFill>
                <a:latin typeface="Tw Cen MT"/>
                <a:cs typeface="Tw Cen MT"/>
              </a:rPr>
              <a:t>HR and Digital Leadership</a:t>
            </a:r>
          </a:p>
        </p:txBody>
      </p:sp>
    </p:spTree>
    <p:extLst>
      <p:ext uri="{BB962C8B-B14F-4D97-AF65-F5344CB8AC3E}">
        <p14:creationId xmlns:p14="http://schemas.microsoft.com/office/powerpoint/2010/main" val="122471213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xtBox 3"/>
          <p:cNvSpPr txBox="1"/>
          <p:nvPr/>
        </p:nvSpPr>
        <p:spPr>
          <a:xfrm>
            <a:off x="3872752" y="458514"/>
            <a:ext cx="4339423" cy="407804"/>
          </a:xfrm>
          <a:prstGeom prst="rect">
            <a:avLst/>
          </a:prstGeom>
          <a:noFill/>
        </p:spPr>
        <p:txBody>
          <a:bodyPr wrap="square" lIns="68580" tIns="34290" rIns="68580" bIns="34290" rtlCol="0">
            <a:spAutoFit/>
          </a:bodyPr>
          <a:lstStyle/>
          <a:p>
            <a:pPr algn="just"/>
            <a:r>
              <a:rPr lang="en-GB" sz="1100" dirty="0">
                <a:solidFill>
                  <a:schemeClr val="bg1">
                    <a:lumMod val="50000"/>
                  </a:schemeClr>
                </a:solidFill>
                <a:latin typeface="Tw Cen MT" panose="020B0602020104020603" pitchFamily="34" charset="0"/>
                <a:ea typeface="Open Sans" panose="020B0606030504020204" pitchFamily="34" charset="0"/>
                <a:cs typeface="Arial" panose="020B0604020202020204" pitchFamily="34" charset="0"/>
              </a:rPr>
              <a:t>Thinking about leadership in the digital age, which qualities do you think are most important in an effective leader?</a:t>
            </a:r>
            <a:endParaRPr lang="en-US" sz="800" dirty="0">
              <a:solidFill>
                <a:schemeClr val="bg1">
                  <a:lumMod val="50000"/>
                </a:schemeClr>
              </a:solidFill>
              <a:latin typeface="Tw Cen MT" panose="020B0602020104020603" pitchFamily="34" charset="0"/>
              <a:ea typeface="Open Sans" panose="020B0606030504020204" pitchFamily="34" charset="0"/>
              <a:cs typeface="Arial" panose="020B0604020202020204" pitchFamily="34" charset="0"/>
            </a:endParaRPr>
          </a:p>
        </p:txBody>
      </p:sp>
      <p:pic>
        <p:nvPicPr>
          <p:cNvPr id="3" name="Picture 2"/>
          <p:cNvPicPr/>
          <p:nvPr/>
        </p:nvPicPr>
        <p:blipFill>
          <a:blip r:embed="rId2">
            <a:extLst>
              <a:ext uri="{28A0092B-C50C-407E-A947-70E740481C1C}">
                <a14:useLocalDpi xmlns:a14="http://schemas.microsoft.com/office/drawing/2010/main" val="0"/>
              </a:ext>
            </a:extLst>
          </a:blip>
          <a:srcRect/>
          <a:stretch>
            <a:fillRect/>
          </a:stretch>
        </p:blipFill>
        <p:spPr bwMode="auto">
          <a:xfrm>
            <a:off x="3872752" y="937072"/>
            <a:ext cx="4751701" cy="3117477"/>
          </a:xfrm>
          <a:prstGeom prst="rect">
            <a:avLst/>
          </a:prstGeom>
          <a:noFill/>
        </p:spPr>
      </p:pic>
      <p:sp>
        <p:nvSpPr>
          <p:cNvPr id="4" name="Text Placeholder 5"/>
          <p:cNvSpPr txBox="1">
            <a:spLocks/>
          </p:cNvSpPr>
          <p:nvPr/>
        </p:nvSpPr>
        <p:spPr>
          <a:xfrm>
            <a:off x="216903" y="311156"/>
            <a:ext cx="2331591" cy="294716"/>
          </a:xfrm>
          <a:prstGeom prst="rect">
            <a:avLst/>
          </a:prstGeom>
          <a:ln w="3175" cmpd="sng">
            <a:noFill/>
          </a:ln>
        </p:spPr>
        <p:txBody>
          <a:bodyPr>
            <a:noAutofit/>
          </a:bodyPr>
          <a:lstStyle>
            <a:lvl1pPr marL="342900" indent="-342900" algn="l" defTabSz="914400" rtl="0" eaLnBrk="1" latinLnBrk="0" hangingPunct="1">
              <a:spcBef>
                <a:spcPct val="20000"/>
              </a:spcBef>
              <a:buFont typeface="Arial" pitchFamily="34" charset="0"/>
              <a:buChar char="•"/>
              <a:defRPr sz="1600" kern="1200">
                <a:solidFill>
                  <a:schemeClr val="bg1">
                    <a:lumMod val="65000"/>
                  </a:schemeClr>
                </a:solidFill>
                <a:latin typeface="Calibri"/>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bg1">
                    <a:lumMod val="65000"/>
                  </a:schemeClr>
                </a:solidFill>
                <a:latin typeface="Calibri"/>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bg1">
                    <a:lumMod val="65000"/>
                  </a:schemeClr>
                </a:solidFill>
                <a:latin typeface="Calibri"/>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bg1">
                    <a:lumMod val="65000"/>
                  </a:schemeClr>
                </a:solidFill>
                <a:latin typeface="Calibri"/>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bg1">
                    <a:lumMod val="65000"/>
                  </a:schemeClr>
                </a:solidFill>
                <a:latin typeface="Calibri"/>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0"/>
              </a:spcBef>
              <a:buNone/>
            </a:pPr>
            <a:r>
              <a:rPr lang="en-GB" sz="1000">
                <a:latin typeface="Tw Cen MT"/>
                <a:ea typeface="Roboto Light"/>
                <a:cs typeface="Tw Cen MT"/>
              </a:rPr>
              <a:t>HR AND DIGITAL LEADERSHIP</a:t>
            </a:r>
            <a:endParaRPr lang="en-GB" sz="1000" dirty="0">
              <a:latin typeface="Tw Cen MT"/>
              <a:ea typeface="Roboto Light"/>
              <a:cs typeface="Tw Cen MT"/>
            </a:endParaRPr>
          </a:p>
        </p:txBody>
      </p:sp>
      <p:sp>
        <p:nvSpPr>
          <p:cNvPr id="5" name="TextBox 4"/>
          <p:cNvSpPr txBox="1"/>
          <p:nvPr/>
        </p:nvSpPr>
        <p:spPr>
          <a:xfrm>
            <a:off x="216902" y="775686"/>
            <a:ext cx="5995639" cy="443006"/>
          </a:xfrm>
          <a:prstGeom prst="rect">
            <a:avLst/>
          </a:prstGeom>
          <a:noFill/>
        </p:spPr>
        <p:txBody>
          <a:bodyPr wrap="square" rtlCol="0">
            <a:spAutoFit/>
          </a:bodyPr>
          <a:lstStyle/>
          <a:p>
            <a:pPr>
              <a:lnSpc>
                <a:spcPct val="80000"/>
              </a:lnSpc>
            </a:pPr>
            <a:r>
              <a:rPr lang="en-US" sz="2800" kern="0" dirty="0">
                <a:solidFill>
                  <a:schemeClr val="tx1">
                    <a:lumMod val="50000"/>
                    <a:lumOff val="50000"/>
                  </a:schemeClr>
                </a:solidFill>
                <a:latin typeface="Tw Cen MT"/>
                <a:cs typeface="Tw Cen MT"/>
              </a:rPr>
              <a:t>Digital Leadership</a:t>
            </a:r>
          </a:p>
        </p:txBody>
      </p:sp>
      <p:sp>
        <p:nvSpPr>
          <p:cNvPr id="6" name="Rectangle 5"/>
          <p:cNvSpPr/>
          <p:nvPr/>
        </p:nvSpPr>
        <p:spPr>
          <a:xfrm>
            <a:off x="283540" y="1620958"/>
            <a:ext cx="3402105" cy="2031325"/>
          </a:xfrm>
          <a:prstGeom prst="rect">
            <a:avLst/>
          </a:prstGeom>
          <a:ln>
            <a:solidFill>
              <a:schemeClr val="accent2"/>
            </a:solidFill>
          </a:ln>
        </p:spPr>
        <p:txBody>
          <a:bodyPr wrap="square">
            <a:spAutoFit/>
          </a:bodyPr>
          <a:lstStyle/>
          <a:p>
            <a:pPr algn="ctr"/>
            <a:r>
              <a:rPr lang="en-US" i="1" dirty="0">
                <a:solidFill>
                  <a:schemeClr val="bg1">
                    <a:lumMod val="50000"/>
                  </a:schemeClr>
                </a:solidFill>
                <a:latin typeface="Tw Cen MT" panose="020B0602020104020603" pitchFamily="34" charset="0"/>
                <a:ea typeface="Tw Cen MT" charset="0"/>
                <a:cs typeface="Tw Cen MT" charset="0"/>
              </a:rPr>
              <a:t>“Our leadership development courses have been refocused around the components that we believe to be more important in the new world. It’s about knowledge, but also mindset, confidence and </a:t>
            </a:r>
            <a:r>
              <a:rPr lang="en-US" i="1" dirty="0" err="1">
                <a:solidFill>
                  <a:schemeClr val="bg1">
                    <a:lumMod val="50000"/>
                  </a:schemeClr>
                </a:solidFill>
                <a:latin typeface="Tw Cen MT" panose="020B0602020104020603" pitchFamily="34" charset="0"/>
                <a:ea typeface="Tw Cen MT" charset="0"/>
                <a:cs typeface="Tw Cen MT" charset="0"/>
              </a:rPr>
              <a:t>behaviours</a:t>
            </a:r>
            <a:r>
              <a:rPr lang="en-US" i="1" dirty="0">
                <a:solidFill>
                  <a:schemeClr val="bg1">
                    <a:lumMod val="50000"/>
                  </a:schemeClr>
                </a:solidFill>
                <a:latin typeface="Tw Cen MT" panose="020B0602020104020603" pitchFamily="34" charset="0"/>
                <a:ea typeface="Tw Cen MT" charset="0"/>
                <a:cs typeface="Tw Cen MT" charset="0"/>
              </a:rPr>
              <a:t>.” </a:t>
            </a:r>
            <a:r>
              <a:rPr lang="en-US" b="1" dirty="0">
                <a:solidFill>
                  <a:schemeClr val="bg1">
                    <a:lumMod val="50000"/>
                  </a:schemeClr>
                </a:solidFill>
                <a:latin typeface="Tw Cen MT" panose="020B0602020104020603" pitchFamily="34" charset="0"/>
                <a:ea typeface="Tw Cen MT" charset="0"/>
                <a:cs typeface="Tw Cen MT" charset="0"/>
              </a:rPr>
              <a:t>HR Director</a:t>
            </a:r>
            <a:endParaRPr lang="en-US" b="1" dirty="0">
              <a:solidFill>
                <a:schemeClr val="bg1">
                  <a:lumMod val="50000"/>
                </a:schemeClr>
              </a:solidFill>
              <a:effectLst/>
              <a:latin typeface="Tw Cen MT" panose="020B0602020104020603" pitchFamily="34" charset="0"/>
              <a:ea typeface="Tw Cen MT" charset="0"/>
              <a:cs typeface="Tw Cen MT" charset="0"/>
            </a:endParaRPr>
          </a:p>
        </p:txBody>
      </p:sp>
    </p:spTree>
    <p:extLst>
      <p:ext uri="{BB962C8B-B14F-4D97-AF65-F5344CB8AC3E}">
        <p14:creationId xmlns:p14="http://schemas.microsoft.com/office/powerpoint/2010/main" val="79815838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06098" y="3405594"/>
            <a:ext cx="1956035" cy="588623"/>
          </a:xfrm>
          <a:prstGeom prst="rect">
            <a:avLst/>
          </a:prstGeom>
          <a:noFill/>
        </p:spPr>
        <p:txBody>
          <a:bodyPr wrap="square" lIns="68580" tIns="34290" rIns="68580" bIns="34290" rtlCol="0">
            <a:spAutoFit/>
          </a:bodyPr>
          <a:lstStyle/>
          <a:p>
            <a:r>
              <a:rPr lang="en-US" sz="900" b="1" dirty="0">
                <a:solidFill>
                  <a:schemeClr val="bg1">
                    <a:lumMod val="50000"/>
                  </a:schemeClr>
                </a:solidFill>
                <a:latin typeface="Tw Cen MT" panose="020B0602020104020603" pitchFamily="34" charset="0"/>
                <a:ea typeface="Open Sans" panose="020B0606030504020204" pitchFamily="34" charset="0"/>
                <a:cs typeface="Arial" panose="020B0604020202020204" pitchFamily="34" charset="0"/>
              </a:rPr>
              <a:t>DATA/INSIGHT-DRIVEN</a:t>
            </a:r>
          </a:p>
          <a:p>
            <a:r>
              <a:rPr lang="en-US" sz="800" dirty="0">
                <a:solidFill>
                  <a:schemeClr val="bg1">
                    <a:lumMod val="50000"/>
                  </a:schemeClr>
                </a:solidFill>
                <a:latin typeface="Tw Cen MT" panose="020B0602020104020603" pitchFamily="34" charset="0"/>
                <a:ea typeface="Open Sans" panose="020B0606030504020204" pitchFamily="34" charset="0"/>
                <a:cs typeface="Arial" panose="020B0604020202020204" pitchFamily="34" charset="0"/>
              </a:rPr>
              <a:t>Adept in the use of data to drive decision-making, particularly in product development or </a:t>
            </a:r>
            <a:r>
              <a:rPr lang="en-US" sz="800" dirty="0" err="1">
                <a:solidFill>
                  <a:schemeClr val="bg1">
                    <a:lumMod val="50000"/>
                  </a:schemeClr>
                </a:solidFill>
                <a:latin typeface="Tw Cen MT" panose="020B0602020104020603" pitchFamily="34" charset="0"/>
                <a:ea typeface="Open Sans" panose="020B0606030504020204" pitchFamily="34" charset="0"/>
                <a:cs typeface="Arial" panose="020B0604020202020204" pitchFamily="34" charset="0"/>
              </a:rPr>
              <a:t>prioritising</a:t>
            </a:r>
            <a:r>
              <a:rPr lang="en-US" sz="800" dirty="0">
                <a:solidFill>
                  <a:schemeClr val="bg1">
                    <a:lumMod val="50000"/>
                  </a:schemeClr>
                </a:solidFill>
                <a:latin typeface="Tw Cen MT" panose="020B0602020104020603" pitchFamily="34" charset="0"/>
                <a:ea typeface="Open Sans" panose="020B0606030504020204" pitchFamily="34" charset="0"/>
                <a:cs typeface="Arial" panose="020B0604020202020204" pitchFamily="34" charset="0"/>
              </a:rPr>
              <a:t> investment</a:t>
            </a:r>
            <a:endParaRPr lang="en-GB" sz="800" dirty="0">
              <a:solidFill>
                <a:schemeClr val="bg1">
                  <a:lumMod val="50000"/>
                </a:schemeClr>
              </a:solidFill>
              <a:latin typeface="Tw Cen MT" panose="020B0602020104020603" pitchFamily="34" charset="0"/>
              <a:ea typeface="Open Sans" panose="020B0606030504020204" pitchFamily="34" charset="0"/>
              <a:cs typeface="Arial" panose="020B0604020202020204" pitchFamily="34" charset="0"/>
            </a:endParaRPr>
          </a:p>
        </p:txBody>
      </p:sp>
      <p:sp>
        <p:nvSpPr>
          <p:cNvPr id="3" name="TextBox 2"/>
          <p:cNvSpPr txBox="1"/>
          <p:nvPr/>
        </p:nvSpPr>
        <p:spPr>
          <a:xfrm>
            <a:off x="3746773" y="2489469"/>
            <a:ext cx="2113514" cy="453970"/>
          </a:xfrm>
          <a:prstGeom prst="rect">
            <a:avLst/>
          </a:prstGeom>
          <a:noFill/>
        </p:spPr>
        <p:txBody>
          <a:bodyPr wrap="square" lIns="68580" tIns="34290" rIns="68580" bIns="34290" rtlCol="0">
            <a:spAutoFit/>
          </a:bodyPr>
          <a:lstStyle/>
          <a:p>
            <a:r>
              <a:rPr lang="en-US" sz="900" b="1" dirty="0">
                <a:solidFill>
                  <a:schemeClr val="bg1">
                    <a:lumMod val="50000"/>
                  </a:schemeClr>
                </a:solidFill>
                <a:latin typeface="Tw Cen MT" panose="020B0602020104020603" pitchFamily="34" charset="0"/>
                <a:ea typeface="Open Sans" panose="020B0606030504020204" pitchFamily="34" charset="0"/>
                <a:cs typeface="Arial" panose="020B0604020202020204" pitchFamily="34" charset="0"/>
              </a:rPr>
              <a:t>COMMERCIALLY-FOCUSED</a:t>
            </a:r>
            <a:br>
              <a:rPr lang="en-US" sz="900" b="1" dirty="0">
                <a:solidFill>
                  <a:schemeClr val="bg1">
                    <a:lumMod val="50000"/>
                  </a:schemeClr>
                </a:solidFill>
                <a:latin typeface="Tw Cen MT" panose="020B0602020104020603" pitchFamily="34" charset="0"/>
                <a:ea typeface="Open Sans" panose="020B0606030504020204" pitchFamily="34" charset="0"/>
                <a:cs typeface="Arial" panose="020B0604020202020204" pitchFamily="34" charset="0"/>
              </a:rPr>
            </a:br>
            <a:r>
              <a:rPr lang="en-US" sz="800" dirty="0">
                <a:solidFill>
                  <a:schemeClr val="bg1">
                    <a:lumMod val="50000"/>
                  </a:schemeClr>
                </a:solidFill>
                <a:latin typeface="Tw Cen MT" panose="020B0602020104020603" pitchFamily="34" charset="0"/>
                <a:ea typeface="Open Sans" panose="020B0606030504020204" pitchFamily="34" charset="0"/>
                <a:cs typeface="Arial" panose="020B0604020202020204" pitchFamily="34" charset="0"/>
              </a:rPr>
              <a:t>In the approach to strategies, prioritization, capability development and decision-making</a:t>
            </a:r>
            <a:endParaRPr lang="en-GB" sz="800" dirty="0">
              <a:solidFill>
                <a:schemeClr val="bg1">
                  <a:lumMod val="50000"/>
                </a:schemeClr>
              </a:solidFill>
              <a:latin typeface="Tw Cen MT" panose="020B0602020104020603" pitchFamily="34" charset="0"/>
              <a:ea typeface="Open Sans" panose="020B0606030504020204" pitchFamily="34" charset="0"/>
              <a:cs typeface="Arial" panose="020B0604020202020204" pitchFamily="34" charset="0"/>
            </a:endParaRPr>
          </a:p>
        </p:txBody>
      </p:sp>
      <p:sp>
        <p:nvSpPr>
          <p:cNvPr id="4" name="TextBox 3"/>
          <p:cNvSpPr txBox="1"/>
          <p:nvPr/>
        </p:nvSpPr>
        <p:spPr>
          <a:xfrm>
            <a:off x="3746772" y="3400693"/>
            <a:ext cx="1956035" cy="715580"/>
          </a:xfrm>
          <a:prstGeom prst="rect">
            <a:avLst/>
          </a:prstGeom>
          <a:noFill/>
        </p:spPr>
        <p:txBody>
          <a:bodyPr wrap="square" lIns="68580" tIns="34290" rIns="68580" bIns="34290" rtlCol="0">
            <a:spAutoFit/>
          </a:bodyPr>
          <a:lstStyle/>
          <a:p>
            <a:r>
              <a:rPr lang="en-US" sz="900" b="1" dirty="0">
                <a:solidFill>
                  <a:schemeClr val="bg1">
                    <a:lumMod val="50000"/>
                  </a:schemeClr>
                </a:solidFill>
                <a:latin typeface="Tw Cen MT" panose="020B0602020104020603" pitchFamily="34" charset="0"/>
                <a:ea typeface="Open Sans" panose="020B0606030504020204" pitchFamily="34" charset="0"/>
                <a:cs typeface="Arial" panose="020B0604020202020204" pitchFamily="34" charset="0"/>
              </a:rPr>
              <a:t>VISIONARY</a:t>
            </a:r>
          </a:p>
          <a:p>
            <a:r>
              <a:rPr lang="en-US" sz="800" dirty="0">
                <a:solidFill>
                  <a:schemeClr val="bg1">
                    <a:lumMod val="50000"/>
                  </a:schemeClr>
                </a:solidFill>
                <a:latin typeface="Tw Cen MT" panose="020B0602020104020603" pitchFamily="34" charset="0"/>
                <a:ea typeface="Open Sans" panose="020B0606030504020204" pitchFamily="34" charset="0"/>
                <a:cs typeface="Arial" panose="020B0604020202020204" pitchFamily="34" charset="0"/>
              </a:rPr>
              <a:t>Ability to encapsulate, articulate and communicate a strong vision and demonstrate this through </a:t>
            </a:r>
            <a:r>
              <a:rPr lang="en-US" sz="800" dirty="0" err="1">
                <a:solidFill>
                  <a:schemeClr val="bg1">
                    <a:lumMod val="50000"/>
                  </a:schemeClr>
                </a:solidFill>
                <a:latin typeface="Tw Cen MT" panose="020B0602020104020603" pitchFamily="34" charset="0"/>
                <a:ea typeface="Open Sans" panose="020B0606030504020204" pitchFamily="34" charset="0"/>
                <a:cs typeface="Arial" panose="020B0604020202020204" pitchFamily="34" charset="0"/>
              </a:rPr>
              <a:t>behaviours</a:t>
            </a:r>
            <a:r>
              <a:rPr lang="en-US" sz="800" dirty="0">
                <a:solidFill>
                  <a:schemeClr val="bg1">
                    <a:lumMod val="50000"/>
                  </a:schemeClr>
                </a:solidFill>
                <a:latin typeface="Tw Cen MT" panose="020B0602020104020603" pitchFamily="34" charset="0"/>
                <a:ea typeface="Open Sans" panose="020B0606030504020204" pitchFamily="34" charset="0"/>
                <a:cs typeface="Arial" panose="020B0604020202020204" pitchFamily="34" charset="0"/>
              </a:rPr>
              <a:t> and decisions</a:t>
            </a:r>
            <a:endParaRPr lang="en-GB" sz="800" dirty="0">
              <a:solidFill>
                <a:schemeClr val="bg1">
                  <a:lumMod val="50000"/>
                </a:schemeClr>
              </a:solidFill>
              <a:latin typeface="Tw Cen MT" panose="020B0602020104020603" pitchFamily="34" charset="0"/>
              <a:ea typeface="Open Sans" panose="020B0606030504020204" pitchFamily="34" charset="0"/>
              <a:cs typeface="Arial" panose="020B0604020202020204" pitchFamily="34" charset="0"/>
            </a:endParaRPr>
          </a:p>
        </p:txBody>
      </p:sp>
      <p:sp>
        <p:nvSpPr>
          <p:cNvPr id="5" name="TextBox 4"/>
          <p:cNvSpPr txBox="1"/>
          <p:nvPr/>
        </p:nvSpPr>
        <p:spPr>
          <a:xfrm>
            <a:off x="3746772" y="1446975"/>
            <a:ext cx="1956035" cy="715580"/>
          </a:xfrm>
          <a:prstGeom prst="rect">
            <a:avLst/>
          </a:prstGeom>
          <a:noFill/>
        </p:spPr>
        <p:txBody>
          <a:bodyPr wrap="square" lIns="68580" tIns="34290" rIns="68580" bIns="34290" rtlCol="0">
            <a:spAutoFit/>
          </a:bodyPr>
          <a:lstStyle/>
          <a:p>
            <a:r>
              <a:rPr lang="en-US" sz="900" b="1" dirty="0">
                <a:solidFill>
                  <a:schemeClr val="bg1">
                    <a:lumMod val="50000"/>
                  </a:schemeClr>
                </a:solidFill>
                <a:latin typeface="Tw Cen MT" panose="020B0602020104020603" pitchFamily="34" charset="0"/>
                <a:ea typeface="Open Sans" panose="020B0606030504020204" pitchFamily="34" charset="0"/>
                <a:cs typeface="Arial" panose="020B0604020202020204" pitchFamily="34" charset="0"/>
              </a:rPr>
              <a:t>ADAPTABLE AND AGILE</a:t>
            </a:r>
            <a:endParaRPr lang="en-US" sz="700" b="1" dirty="0">
              <a:solidFill>
                <a:schemeClr val="bg1">
                  <a:lumMod val="50000"/>
                </a:schemeClr>
              </a:solidFill>
              <a:latin typeface="Tw Cen MT" panose="020B0602020104020603" pitchFamily="34" charset="0"/>
              <a:ea typeface="Open Sans" panose="020B0606030504020204" pitchFamily="34" charset="0"/>
              <a:cs typeface="Arial" panose="020B0604020202020204" pitchFamily="34" charset="0"/>
            </a:endParaRPr>
          </a:p>
          <a:p>
            <a:r>
              <a:rPr lang="en-US" sz="800" dirty="0">
                <a:solidFill>
                  <a:schemeClr val="bg1">
                    <a:lumMod val="50000"/>
                  </a:schemeClr>
                </a:solidFill>
                <a:latin typeface="Tw Cen MT" panose="020B0602020104020603" pitchFamily="34" charset="0"/>
                <a:ea typeface="Open Sans" panose="020B0606030504020204" pitchFamily="34" charset="0"/>
                <a:cs typeface="Arial" panose="020B0604020202020204" pitchFamily="34" charset="0"/>
              </a:rPr>
              <a:t>A strong vision for where the company is going allied to an ability to adapt strategies, </a:t>
            </a:r>
            <a:r>
              <a:rPr lang="en-US" sz="800" dirty="0" err="1">
                <a:solidFill>
                  <a:schemeClr val="bg1">
                    <a:lumMod val="50000"/>
                  </a:schemeClr>
                </a:solidFill>
                <a:latin typeface="Tw Cen MT" panose="020B0602020104020603" pitchFamily="34" charset="0"/>
                <a:ea typeface="Open Sans" panose="020B0606030504020204" pitchFamily="34" charset="0"/>
                <a:cs typeface="Arial" panose="020B0604020202020204" pitchFamily="34" charset="0"/>
              </a:rPr>
              <a:t>organise</a:t>
            </a:r>
            <a:r>
              <a:rPr lang="en-US" sz="800" dirty="0">
                <a:solidFill>
                  <a:schemeClr val="bg1">
                    <a:lumMod val="50000"/>
                  </a:schemeClr>
                </a:solidFill>
                <a:latin typeface="Tw Cen MT" panose="020B0602020104020603" pitchFamily="34" charset="0"/>
                <a:ea typeface="Open Sans" panose="020B0606030504020204" pitchFamily="34" charset="0"/>
                <a:cs typeface="Arial" panose="020B0604020202020204" pitchFamily="34" charset="0"/>
              </a:rPr>
              <a:t> around opportunity and embrace uncertainty</a:t>
            </a:r>
            <a:endParaRPr lang="en-GB" sz="800" dirty="0">
              <a:solidFill>
                <a:schemeClr val="bg1">
                  <a:lumMod val="50000"/>
                </a:schemeClr>
              </a:solidFill>
              <a:latin typeface="Tw Cen MT" panose="020B0602020104020603" pitchFamily="34" charset="0"/>
              <a:ea typeface="Open Sans" panose="020B0606030504020204" pitchFamily="34" charset="0"/>
              <a:cs typeface="Arial" panose="020B0604020202020204" pitchFamily="34" charset="0"/>
            </a:endParaRPr>
          </a:p>
        </p:txBody>
      </p:sp>
      <p:sp>
        <p:nvSpPr>
          <p:cNvPr id="6" name="TextBox 5"/>
          <p:cNvSpPr txBox="1"/>
          <p:nvPr/>
        </p:nvSpPr>
        <p:spPr>
          <a:xfrm>
            <a:off x="6624580" y="2492013"/>
            <a:ext cx="2113514" cy="577081"/>
          </a:xfrm>
          <a:prstGeom prst="rect">
            <a:avLst/>
          </a:prstGeom>
          <a:noFill/>
        </p:spPr>
        <p:txBody>
          <a:bodyPr wrap="square" lIns="68580" tIns="34290" rIns="68580" bIns="34290" rtlCol="0">
            <a:spAutoFit/>
          </a:bodyPr>
          <a:lstStyle/>
          <a:p>
            <a:r>
              <a:rPr lang="en-US" sz="900" b="1" dirty="0">
                <a:solidFill>
                  <a:schemeClr val="bg1">
                    <a:lumMod val="50000"/>
                  </a:schemeClr>
                </a:solidFill>
                <a:latin typeface="Tw Cen MT" panose="020B0602020104020603" pitchFamily="34" charset="0"/>
                <a:ea typeface="Open Sans" panose="020B0606030504020204" pitchFamily="34" charset="0"/>
                <a:cs typeface="Arial" panose="020B0604020202020204" pitchFamily="34" charset="0"/>
              </a:rPr>
              <a:t>INNOVATIVE/ENTREPRENEURIAL</a:t>
            </a:r>
          </a:p>
          <a:p>
            <a:r>
              <a:rPr lang="en-US" sz="800" dirty="0">
                <a:solidFill>
                  <a:schemeClr val="bg1">
                    <a:lumMod val="50000"/>
                  </a:schemeClr>
                </a:solidFill>
                <a:latin typeface="Tw Cen MT" panose="020B0602020104020603" pitchFamily="34" charset="0"/>
                <a:ea typeface="Open Sans" panose="020B0606030504020204" pitchFamily="34" charset="0"/>
                <a:cs typeface="Arial" panose="020B0604020202020204" pitchFamily="34" charset="0"/>
              </a:rPr>
              <a:t>Willingness to take risks, approaches to new ideas, a desire to find and solve customer problems, </a:t>
            </a:r>
            <a:r>
              <a:rPr lang="en-US" sz="800" dirty="0" err="1">
                <a:solidFill>
                  <a:schemeClr val="bg1">
                    <a:lumMod val="50000"/>
                  </a:schemeClr>
                </a:solidFill>
                <a:latin typeface="Tw Cen MT" panose="020B0602020104020603" pitchFamily="34" charset="0"/>
                <a:ea typeface="Open Sans" panose="020B0606030504020204" pitchFamily="34" charset="0"/>
                <a:cs typeface="Arial" panose="020B0604020202020204" pitchFamily="34" charset="0"/>
              </a:rPr>
              <a:t>prioritisation</a:t>
            </a:r>
            <a:r>
              <a:rPr lang="en-US" sz="800" dirty="0">
                <a:solidFill>
                  <a:schemeClr val="bg1">
                    <a:lumMod val="50000"/>
                  </a:schemeClr>
                </a:solidFill>
                <a:latin typeface="Tw Cen MT" panose="020B0602020104020603" pitchFamily="34" charset="0"/>
                <a:ea typeface="Open Sans" panose="020B0606030504020204" pitchFamily="34" charset="0"/>
                <a:cs typeface="Arial" panose="020B0604020202020204" pitchFamily="34" charset="0"/>
              </a:rPr>
              <a:t> of new initiatives</a:t>
            </a:r>
            <a:endParaRPr lang="en-GB" sz="800" dirty="0">
              <a:solidFill>
                <a:schemeClr val="bg1">
                  <a:lumMod val="50000"/>
                </a:schemeClr>
              </a:solidFill>
              <a:latin typeface="Tw Cen MT" panose="020B0602020104020603" pitchFamily="34" charset="0"/>
              <a:ea typeface="Open Sans" panose="020B0606030504020204" pitchFamily="34" charset="0"/>
              <a:cs typeface="Arial" panose="020B0604020202020204" pitchFamily="34" charset="0"/>
            </a:endParaRPr>
          </a:p>
        </p:txBody>
      </p:sp>
      <p:sp>
        <p:nvSpPr>
          <p:cNvPr id="7" name="TextBox 6"/>
          <p:cNvSpPr txBox="1"/>
          <p:nvPr/>
        </p:nvSpPr>
        <p:spPr>
          <a:xfrm>
            <a:off x="6624580" y="3403236"/>
            <a:ext cx="1956035" cy="330860"/>
          </a:xfrm>
          <a:prstGeom prst="rect">
            <a:avLst/>
          </a:prstGeom>
          <a:noFill/>
        </p:spPr>
        <p:txBody>
          <a:bodyPr wrap="square" lIns="68580" tIns="34290" rIns="68580" bIns="34290" rtlCol="0">
            <a:spAutoFit/>
          </a:bodyPr>
          <a:lstStyle/>
          <a:p>
            <a:r>
              <a:rPr lang="en-US" sz="900" b="1" dirty="0">
                <a:solidFill>
                  <a:schemeClr val="bg1">
                    <a:lumMod val="50000"/>
                  </a:schemeClr>
                </a:solidFill>
                <a:latin typeface="Tw Cen MT" panose="020B0602020104020603" pitchFamily="34" charset="0"/>
                <a:ea typeface="Open Sans" panose="020B0606030504020204" pitchFamily="34" charset="0"/>
                <a:cs typeface="Arial" panose="020B0604020202020204" pitchFamily="34" charset="0"/>
              </a:rPr>
              <a:t>OPEN/TRANSPARENT</a:t>
            </a:r>
          </a:p>
          <a:p>
            <a:r>
              <a:rPr lang="en-GB" sz="800" dirty="0">
                <a:solidFill>
                  <a:schemeClr val="bg1">
                    <a:lumMod val="50000"/>
                  </a:schemeClr>
                </a:solidFill>
                <a:latin typeface="Tw Cen MT" panose="020B0602020104020603" pitchFamily="34" charset="0"/>
                <a:ea typeface="Open Sans" panose="020B0606030504020204" pitchFamily="34" charset="0"/>
                <a:cs typeface="Arial" panose="020B0604020202020204" pitchFamily="34" charset="0"/>
              </a:rPr>
              <a:t>Embracing transparency, no hidden agendas</a:t>
            </a:r>
          </a:p>
        </p:txBody>
      </p:sp>
      <p:sp>
        <p:nvSpPr>
          <p:cNvPr id="8" name="TextBox 7"/>
          <p:cNvSpPr txBox="1"/>
          <p:nvPr/>
        </p:nvSpPr>
        <p:spPr>
          <a:xfrm>
            <a:off x="6624579" y="1449517"/>
            <a:ext cx="2357376" cy="453970"/>
          </a:xfrm>
          <a:prstGeom prst="rect">
            <a:avLst/>
          </a:prstGeom>
          <a:noFill/>
        </p:spPr>
        <p:txBody>
          <a:bodyPr wrap="square" lIns="68580" tIns="34290" rIns="68580" bIns="34290" rtlCol="0">
            <a:spAutoFit/>
          </a:bodyPr>
          <a:lstStyle/>
          <a:p>
            <a:r>
              <a:rPr lang="en-US" sz="900" b="1" dirty="0">
                <a:solidFill>
                  <a:schemeClr val="bg1">
                    <a:lumMod val="50000"/>
                  </a:schemeClr>
                </a:solidFill>
                <a:latin typeface="Tw Cen MT" panose="020B0602020104020603" pitchFamily="34" charset="0"/>
                <a:ea typeface="Open Sans" panose="020B0606030504020204" pitchFamily="34" charset="0"/>
                <a:cs typeface="Arial" panose="020B0604020202020204" pitchFamily="34" charset="0"/>
              </a:rPr>
              <a:t>CURIOSITY/CONTINUOUS LEARNING</a:t>
            </a:r>
            <a:endParaRPr lang="en-US" sz="700" b="1" dirty="0">
              <a:solidFill>
                <a:schemeClr val="bg1">
                  <a:lumMod val="50000"/>
                </a:schemeClr>
              </a:solidFill>
              <a:latin typeface="Tw Cen MT" panose="020B0602020104020603" pitchFamily="34" charset="0"/>
              <a:ea typeface="Open Sans" panose="020B0606030504020204" pitchFamily="34" charset="0"/>
              <a:cs typeface="Arial" panose="020B0604020202020204" pitchFamily="34" charset="0"/>
            </a:endParaRPr>
          </a:p>
          <a:p>
            <a:r>
              <a:rPr lang="en-US" sz="800" dirty="0">
                <a:solidFill>
                  <a:schemeClr val="bg1">
                    <a:lumMod val="50000"/>
                  </a:schemeClr>
                </a:solidFill>
                <a:latin typeface="Tw Cen MT" panose="020B0602020104020603" pitchFamily="34" charset="0"/>
                <a:ea typeface="Open Sans" panose="020B0606030504020204" pitchFamily="34" charset="0"/>
                <a:cs typeface="Arial" panose="020B0604020202020204" pitchFamily="34" charset="0"/>
              </a:rPr>
              <a:t>Hunger for continuous learning and improvement. Exploring, seeking mindset wanting to understand</a:t>
            </a:r>
            <a:endParaRPr lang="en-GB" sz="800" dirty="0">
              <a:solidFill>
                <a:schemeClr val="bg1">
                  <a:lumMod val="50000"/>
                </a:schemeClr>
              </a:solidFill>
              <a:latin typeface="Tw Cen MT" panose="020B0602020104020603" pitchFamily="34" charset="0"/>
              <a:ea typeface="Open Sans" panose="020B0606030504020204" pitchFamily="34" charset="0"/>
              <a:cs typeface="Arial" panose="020B0604020202020204" pitchFamily="34" charset="0"/>
            </a:endParaRPr>
          </a:p>
        </p:txBody>
      </p:sp>
      <p:sp>
        <p:nvSpPr>
          <p:cNvPr id="9" name="Cube 8"/>
          <p:cNvSpPr/>
          <p:nvPr/>
        </p:nvSpPr>
        <p:spPr>
          <a:xfrm>
            <a:off x="281100" y="1503216"/>
            <a:ext cx="448596" cy="448596"/>
          </a:xfrm>
          <a:prstGeom prst="cub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a:solidFill>
                <a:schemeClr val="bg1"/>
              </a:solidFill>
            </a:endParaRP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28864" y="1645240"/>
            <a:ext cx="252041" cy="252041"/>
          </a:xfrm>
          <a:prstGeom prst="rect">
            <a:avLst/>
          </a:prstGeom>
        </p:spPr>
      </p:pic>
      <p:sp>
        <p:nvSpPr>
          <p:cNvPr id="11" name="Cube 10"/>
          <p:cNvSpPr/>
          <p:nvPr/>
        </p:nvSpPr>
        <p:spPr>
          <a:xfrm>
            <a:off x="281100" y="2529834"/>
            <a:ext cx="448596" cy="448596"/>
          </a:xfrm>
          <a:prstGeom prst="cub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a:solidFill>
                <a:schemeClr val="bg1"/>
              </a:solidFill>
            </a:endParaRPr>
          </a:p>
        </p:txBody>
      </p:sp>
      <p:pic>
        <p:nvPicPr>
          <p:cNvPr id="12" name="Picture 1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28864" y="2652808"/>
            <a:ext cx="252041" cy="252041"/>
          </a:xfrm>
          <a:prstGeom prst="rect">
            <a:avLst/>
          </a:prstGeom>
        </p:spPr>
      </p:pic>
      <p:sp>
        <p:nvSpPr>
          <p:cNvPr id="13" name="Cube 12"/>
          <p:cNvSpPr/>
          <p:nvPr/>
        </p:nvSpPr>
        <p:spPr>
          <a:xfrm>
            <a:off x="262050" y="3463283"/>
            <a:ext cx="448596" cy="448596"/>
          </a:xfrm>
          <a:prstGeom prst="cub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a:solidFill>
                <a:schemeClr val="bg1"/>
              </a:solidFill>
            </a:endParaRPr>
          </a:p>
        </p:txBody>
      </p:sp>
      <p:pic>
        <p:nvPicPr>
          <p:cNvPr id="14" name="Picture 1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09814" y="3605306"/>
            <a:ext cx="252041" cy="252041"/>
          </a:xfrm>
          <a:prstGeom prst="rect">
            <a:avLst/>
          </a:prstGeom>
        </p:spPr>
      </p:pic>
      <p:sp>
        <p:nvSpPr>
          <p:cNvPr id="15" name="Cube 14"/>
          <p:cNvSpPr/>
          <p:nvPr/>
        </p:nvSpPr>
        <p:spPr>
          <a:xfrm>
            <a:off x="3231869" y="1503216"/>
            <a:ext cx="448596" cy="448596"/>
          </a:xfrm>
          <a:prstGeom prst="cub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a:solidFill>
                <a:schemeClr val="bg1"/>
              </a:solidFill>
            </a:endParaRPr>
          </a:p>
        </p:txBody>
      </p:sp>
      <p:pic>
        <p:nvPicPr>
          <p:cNvPr id="16" name="Picture 1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279632" y="1645240"/>
            <a:ext cx="252041" cy="252041"/>
          </a:xfrm>
          <a:prstGeom prst="rect">
            <a:avLst/>
          </a:prstGeom>
        </p:spPr>
      </p:pic>
      <p:sp>
        <p:nvSpPr>
          <p:cNvPr id="17" name="Cube 16"/>
          <p:cNvSpPr/>
          <p:nvPr/>
        </p:nvSpPr>
        <p:spPr>
          <a:xfrm>
            <a:off x="3231869" y="2552056"/>
            <a:ext cx="448596" cy="448596"/>
          </a:xfrm>
          <a:prstGeom prst="cub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a:solidFill>
                <a:schemeClr val="bg1"/>
              </a:solidFill>
            </a:endParaRPr>
          </a:p>
        </p:txBody>
      </p:sp>
      <p:pic>
        <p:nvPicPr>
          <p:cNvPr id="18" name="Picture 1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279632" y="2694079"/>
            <a:ext cx="252041" cy="252041"/>
          </a:xfrm>
          <a:prstGeom prst="rect">
            <a:avLst/>
          </a:prstGeom>
        </p:spPr>
      </p:pic>
      <p:sp>
        <p:nvSpPr>
          <p:cNvPr id="19" name="Cube 18"/>
          <p:cNvSpPr/>
          <p:nvPr/>
        </p:nvSpPr>
        <p:spPr>
          <a:xfrm>
            <a:off x="3257269" y="3469628"/>
            <a:ext cx="448596" cy="448596"/>
          </a:xfrm>
          <a:prstGeom prst="cub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a:solidFill>
                <a:schemeClr val="bg1"/>
              </a:solidFill>
            </a:endParaRPr>
          </a:p>
        </p:txBody>
      </p:sp>
      <p:pic>
        <p:nvPicPr>
          <p:cNvPr id="20" name="Picture 1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305032" y="3611652"/>
            <a:ext cx="252041" cy="252041"/>
          </a:xfrm>
          <a:prstGeom prst="rect">
            <a:avLst/>
          </a:prstGeom>
        </p:spPr>
      </p:pic>
      <p:sp>
        <p:nvSpPr>
          <p:cNvPr id="21" name="Cube 20"/>
          <p:cNvSpPr/>
          <p:nvPr/>
        </p:nvSpPr>
        <p:spPr>
          <a:xfrm>
            <a:off x="6094856" y="1503216"/>
            <a:ext cx="448596" cy="448596"/>
          </a:xfrm>
          <a:prstGeom prst="cub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a:solidFill>
                <a:schemeClr val="bg1"/>
              </a:solidFill>
            </a:endParaRPr>
          </a:p>
        </p:txBody>
      </p:sp>
      <p:pic>
        <p:nvPicPr>
          <p:cNvPr id="22" name="Picture 2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42619" y="1645240"/>
            <a:ext cx="252041" cy="252041"/>
          </a:xfrm>
          <a:prstGeom prst="rect">
            <a:avLst/>
          </a:prstGeom>
        </p:spPr>
      </p:pic>
      <p:sp>
        <p:nvSpPr>
          <p:cNvPr id="23" name="Cube 22"/>
          <p:cNvSpPr/>
          <p:nvPr/>
        </p:nvSpPr>
        <p:spPr>
          <a:xfrm>
            <a:off x="6094856" y="2552056"/>
            <a:ext cx="448596" cy="448596"/>
          </a:xfrm>
          <a:prstGeom prst="cub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a:solidFill>
                <a:schemeClr val="bg1"/>
              </a:solidFill>
            </a:endParaRPr>
          </a:p>
        </p:txBody>
      </p:sp>
      <p:pic>
        <p:nvPicPr>
          <p:cNvPr id="24" name="Picture 2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42619" y="2694079"/>
            <a:ext cx="252041" cy="252041"/>
          </a:xfrm>
          <a:prstGeom prst="rect">
            <a:avLst/>
          </a:prstGeom>
        </p:spPr>
      </p:pic>
      <p:sp>
        <p:nvSpPr>
          <p:cNvPr id="25" name="Cube 24"/>
          <p:cNvSpPr/>
          <p:nvPr/>
        </p:nvSpPr>
        <p:spPr>
          <a:xfrm>
            <a:off x="6120256" y="3469628"/>
            <a:ext cx="448596" cy="448596"/>
          </a:xfrm>
          <a:prstGeom prst="cub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a:solidFill>
                <a:schemeClr val="bg1"/>
              </a:solidFill>
            </a:endParaRPr>
          </a:p>
        </p:txBody>
      </p:sp>
      <p:pic>
        <p:nvPicPr>
          <p:cNvPr id="26" name="Picture 2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68019" y="3611652"/>
            <a:ext cx="252041" cy="252041"/>
          </a:xfrm>
          <a:prstGeom prst="rect">
            <a:avLst/>
          </a:prstGeom>
        </p:spPr>
      </p:pic>
      <p:sp>
        <p:nvSpPr>
          <p:cNvPr id="27" name="TextBox 26"/>
          <p:cNvSpPr txBox="1"/>
          <p:nvPr/>
        </p:nvSpPr>
        <p:spPr>
          <a:xfrm>
            <a:off x="841023" y="1452686"/>
            <a:ext cx="1956035" cy="700192"/>
          </a:xfrm>
          <a:prstGeom prst="rect">
            <a:avLst/>
          </a:prstGeom>
          <a:noFill/>
        </p:spPr>
        <p:txBody>
          <a:bodyPr wrap="square" lIns="68580" tIns="34290" rIns="68580" bIns="34290" rtlCol="0">
            <a:spAutoFit/>
          </a:bodyPr>
          <a:lstStyle/>
          <a:p>
            <a:r>
              <a:rPr lang="en-US" sz="900" b="1" dirty="0">
                <a:solidFill>
                  <a:schemeClr val="bg1">
                    <a:lumMod val="50000"/>
                  </a:schemeClr>
                </a:solidFill>
                <a:latin typeface="Tw Cen MT" panose="020B0602020104020603" pitchFamily="34" charset="0"/>
                <a:ea typeface="Open Sans" panose="020B0606030504020204" pitchFamily="34" charset="0"/>
                <a:cs typeface="Arial" panose="020B0604020202020204" pitchFamily="34" charset="0"/>
              </a:rPr>
              <a:t>CUSTOMER-CENTRIC</a:t>
            </a:r>
            <a:endParaRPr lang="en-US" sz="700" b="1" dirty="0">
              <a:solidFill>
                <a:schemeClr val="bg1">
                  <a:lumMod val="50000"/>
                </a:schemeClr>
              </a:solidFill>
              <a:latin typeface="Tw Cen MT" panose="020B0602020104020603" pitchFamily="34" charset="0"/>
              <a:ea typeface="Open Sans" panose="020B0606030504020204" pitchFamily="34" charset="0"/>
              <a:cs typeface="Arial" panose="020B0604020202020204" pitchFamily="34" charset="0"/>
            </a:endParaRPr>
          </a:p>
          <a:p>
            <a:r>
              <a:rPr lang="en-US" sz="800" dirty="0">
                <a:solidFill>
                  <a:schemeClr val="bg1">
                    <a:lumMod val="50000"/>
                  </a:schemeClr>
                </a:solidFill>
                <a:latin typeface="Tw Cen MT" panose="020B0602020104020603" pitchFamily="34" charset="0"/>
                <a:ea typeface="Open Sans" panose="020B0606030504020204" pitchFamily="34" charset="0"/>
                <a:cs typeface="Arial" panose="020B0604020202020204" pitchFamily="34" charset="0"/>
              </a:rPr>
              <a:t>Development that is driven by customer need, orienting </a:t>
            </a:r>
            <a:r>
              <a:rPr lang="en-US" sz="800" dirty="0" err="1">
                <a:solidFill>
                  <a:schemeClr val="bg1">
                    <a:lumMod val="50000"/>
                  </a:schemeClr>
                </a:solidFill>
                <a:latin typeface="Tw Cen MT" panose="020B0602020104020603" pitchFamily="34" charset="0"/>
                <a:ea typeface="Open Sans" panose="020B0606030504020204" pitchFamily="34" charset="0"/>
                <a:cs typeface="Arial" panose="020B0604020202020204" pitchFamily="34" charset="0"/>
              </a:rPr>
              <a:t>organisational</a:t>
            </a:r>
            <a:r>
              <a:rPr lang="en-US" sz="800" dirty="0">
                <a:solidFill>
                  <a:schemeClr val="bg1">
                    <a:lumMod val="50000"/>
                  </a:schemeClr>
                </a:solidFill>
                <a:latin typeface="Tw Cen MT" panose="020B0602020104020603" pitchFamily="34" charset="0"/>
                <a:ea typeface="Open Sans" panose="020B0606030504020204" pitchFamily="34" charset="0"/>
                <a:cs typeface="Arial" panose="020B0604020202020204" pitchFamily="34" charset="0"/>
              </a:rPr>
              <a:t> structures, processes and strategies towards aligning a seamless customer experience</a:t>
            </a:r>
            <a:endParaRPr lang="en-GB" sz="800" dirty="0">
              <a:solidFill>
                <a:schemeClr val="bg1">
                  <a:lumMod val="50000"/>
                </a:schemeClr>
              </a:solidFill>
              <a:latin typeface="Tw Cen MT" panose="020B0602020104020603" pitchFamily="34" charset="0"/>
              <a:ea typeface="Open Sans" panose="020B0606030504020204" pitchFamily="34" charset="0"/>
              <a:cs typeface="Arial" panose="020B0604020202020204" pitchFamily="34" charset="0"/>
            </a:endParaRPr>
          </a:p>
        </p:txBody>
      </p:sp>
      <p:sp>
        <p:nvSpPr>
          <p:cNvPr id="28" name="TextBox 27"/>
          <p:cNvSpPr txBox="1"/>
          <p:nvPr/>
        </p:nvSpPr>
        <p:spPr>
          <a:xfrm>
            <a:off x="831498" y="2475319"/>
            <a:ext cx="1956035" cy="453970"/>
          </a:xfrm>
          <a:prstGeom prst="rect">
            <a:avLst/>
          </a:prstGeom>
          <a:noFill/>
        </p:spPr>
        <p:txBody>
          <a:bodyPr wrap="square" lIns="68580" tIns="34290" rIns="68580" bIns="34290" rtlCol="0">
            <a:spAutoFit/>
          </a:bodyPr>
          <a:lstStyle/>
          <a:p>
            <a:r>
              <a:rPr lang="en-US" sz="900" b="1" dirty="0">
                <a:solidFill>
                  <a:schemeClr val="bg1">
                    <a:lumMod val="50000"/>
                  </a:schemeClr>
                </a:solidFill>
                <a:latin typeface="Tw Cen MT" panose="020B0602020104020603" pitchFamily="34" charset="0"/>
                <a:ea typeface="Open Sans" panose="020B0606030504020204" pitchFamily="34" charset="0"/>
                <a:cs typeface="Arial" panose="020B0604020202020204" pitchFamily="34" charset="0"/>
              </a:rPr>
              <a:t>TECHNOLOGY LITERATE</a:t>
            </a:r>
          </a:p>
          <a:p>
            <a:r>
              <a:rPr lang="en-US" sz="800" dirty="0">
                <a:solidFill>
                  <a:schemeClr val="bg1">
                    <a:lumMod val="50000"/>
                  </a:schemeClr>
                </a:solidFill>
                <a:latin typeface="Tw Cen MT" panose="020B0602020104020603" pitchFamily="34" charset="0"/>
                <a:ea typeface="Open Sans" panose="020B0606030504020204" pitchFamily="34" charset="0"/>
                <a:cs typeface="Arial" panose="020B0604020202020204" pitchFamily="34" charset="0"/>
              </a:rPr>
              <a:t>Understanding the potential of, integration and application of technology to business</a:t>
            </a:r>
            <a:endParaRPr lang="en-GB" sz="800" dirty="0">
              <a:solidFill>
                <a:schemeClr val="bg1">
                  <a:lumMod val="50000"/>
                </a:schemeClr>
              </a:solidFill>
              <a:latin typeface="Tw Cen MT" panose="020B0602020104020603" pitchFamily="34" charset="0"/>
              <a:ea typeface="Open Sans" panose="020B0606030504020204" pitchFamily="34" charset="0"/>
              <a:cs typeface="Arial" panose="020B0604020202020204" pitchFamily="34" charset="0"/>
            </a:endParaRPr>
          </a:p>
        </p:txBody>
      </p:sp>
      <p:sp>
        <p:nvSpPr>
          <p:cNvPr id="29" name="Rectangle 28"/>
          <p:cNvSpPr/>
          <p:nvPr/>
        </p:nvSpPr>
        <p:spPr>
          <a:xfrm>
            <a:off x="3768857" y="289176"/>
            <a:ext cx="4999564" cy="830997"/>
          </a:xfrm>
          <a:prstGeom prst="rect">
            <a:avLst/>
          </a:prstGeom>
          <a:ln>
            <a:solidFill>
              <a:schemeClr val="accent2"/>
            </a:solidFill>
          </a:ln>
        </p:spPr>
        <p:txBody>
          <a:bodyPr wrap="square">
            <a:spAutoFit/>
          </a:bodyPr>
          <a:lstStyle/>
          <a:p>
            <a:pPr algn="ctr"/>
            <a:r>
              <a:rPr lang="en-US" sz="1600" i="1" dirty="0">
                <a:solidFill>
                  <a:schemeClr val="bg1">
                    <a:lumMod val="50000"/>
                  </a:schemeClr>
                </a:solidFill>
                <a:latin typeface="Tw Cen MT" charset="0"/>
                <a:ea typeface="Tw Cen MT" charset="0"/>
                <a:cs typeface="Tw Cen MT" charset="0"/>
              </a:rPr>
              <a:t>“It’s now far more about the mix of skills rather than traditional tightly defined functional roles.” </a:t>
            </a:r>
          </a:p>
          <a:p>
            <a:pPr algn="ctr"/>
            <a:r>
              <a:rPr lang="en-US" sz="1600" b="1" dirty="0">
                <a:solidFill>
                  <a:schemeClr val="bg1">
                    <a:lumMod val="50000"/>
                  </a:schemeClr>
                </a:solidFill>
                <a:latin typeface="Tw Cen MT" charset="0"/>
                <a:ea typeface="Tw Cen MT" charset="0"/>
                <a:cs typeface="Tw Cen MT" charset="0"/>
              </a:rPr>
              <a:t>Director for Learning and Talent, Retail </a:t>
            </a:r>
            <a:endParaRPr lang="en-US" sz="1600" dirty="0">
              <a:solidFill>
                <a:schemeClr val="bg1">
                  <a:lumMod val="50000"/>
                </a:schemeClr>
              </a:solidFill>
              <a:latin typeface="Tw Cen MT" charset="0"/>
              <a:ea typeface="Tw Cen MT" charset="0"/>
              <a:cs typeface="Tw Cen MT" charset="0"/>
            </a:endParaRPr>
          </a:p>
        </p:txBody>
      </p:sp>
      <p:sp>
        <p:nvSpPr>
          <p:cNvPr id="31" name="TextBox 30"/>
          <p:cNvSpPr txBox="1"/>
          <p:nvPr/>
        </p:nvSpPr>
        <p:spPr>
          <a:xfrm>
            <a:off x="216902" y="775686"/>
            <a:ext cx="5995639" cy="443006"/>
          </a:xfrm>
          <a:prstGeom prst="rect">
            <a:avLst/>
          </a:prstGeom>
          <a:noFill/>
        </p:spPr>
        <p:txBody>
          <a:bodyPr wrap="square" rtlCol="0">
            <a:spAutoFit/>
          </a:bodyPr>
          <a:lstStyle/>
          <a:p>
            <a:pPr>
              <a:lnSpc>
                <a:spcPct val="80000"/>
              </a:lnSpc>
            </a:pPr>
            <a:r>
              <a:rPr lang="en-US" sz="2800" kern="0" dirty="0">
                <a:solidFill>
                  <a:schemeClr val="tx1">
                    <a:lumMod val="50000"/>
                    <a:lumOff val="50000"/>
                  </a:schemeClr>
                </a:solidFill>
                <a:latin typeface="Tw Cen MT"/>
                <a:cs typeface="Tw Cen MT"/>
              </a:rPr>
              <a:t>Value of Soft Skills</a:t>
            </a:r>
          </a:p>
        </p:txBody>
      </p:sp>
      <p:sp>
        <p:nvSpPr>
          <p:cNvPr id="32" name="Text Placeholder 5"/>
          <p:cNvSpPr txBox="1">
            <a:spLocks/>
          </p:cNvSpPr>
          <p:nvPr/>
        </p:nvSpPr>
        <p:spPr>
          <a:xfrm>
            <a:off x="216903" y="311156"/>
            <a:ext cx="2331591" cy="294716"/>
          </a:xfrm>
          <a:prstGeom prst="rect">
            <a:avLst/>
          </a:prstGeom>
          <a:ln w="3175" cmpd="sng">
            <a:noFill/>
          </a:ln>
        </p:spPr>
        <p:txBody>
          <a:bodyPr>
            <a:noAutofit/>
          </a:bodyPr>
          <a:lstStyle>
            <a:lvl1pPr marL="342900" indent="-342900" algn="l" defTabSz="914400" rtl="0" eaLnBrk="1" latinLnBrk="0" hangingPunct="1">
              <a:spcBef>
                <a:spcPct val="20000"/>
              </a:spcBef>
              <a:buFont typeface="Arial" pitchFamily="34" charset="0"/>
              <a:buChar char="•"/>
              <a:defRPr sz="1600" kern="1200">
                <a:solidFill>
                  <a:schemeClr val="bg1">
                    <a:lumMod val="65000"/>
                  </a:schemeClr>
                </a:solidFill>
                <a:latin typeface="Calibri"/>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bg1">
                    <a:lumMod val="65000"/>
                  </a:schemeClr>
                </a:solidFill>
                <a:latin typeface="Calibri"/>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bg1">
                    <a:lumMod val="65000"/>
                  </a:schemeClr>
                </a:solidFill>
                <a:latin typeface="Calibri"/>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bg1">
                    <a:lumMod val="65000"/>
                  </a:schemeClr>
                </a:solidFill>
                <a:latin typeface="Calibri"/>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bg1">
                    <a:lumMod val="65000"/>
                  </a:schemeClr>
                </a:solidFill>
                <a:latin typeface="Calibri"/>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0"/>
              </a:spcBef>
              <a:buNone/>
            </a:pPr>
            <a:r>
              <a:rPr lang="en-GB" sz="1000" dirty="0">
                <a:latin typeface="Tw Cen MT"/>
                <a:ea typeface="Roboto Light"/>
                <a:cs typeface="Tw Cen MT"/>
              </a:rPr>
              <a:t>HR AND DIGITAL LEADERSHIP</a:t>
            </a:r>
          </a:p>
        </p:txBody>
      </p:sp>
    </p:spTree>
    <p:extLst>
      <p:ext uri="{BB962C8B-B14F-4D97-AF65-F5344CB8AC3E}">
        <p14:creationId xmlns:p14="http://schemas.microsoft.com/office/powerpoint/2010/main" val="89107624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20312" y="1477909"/>
            <a:ext cx="2286000" cy="1915909"/>
          </a:xfrm>
          <a:prstGeom prst="rect">
            <a:avLst/>
          </a:prstGeom>
        </p:spPr>
        <p:txBody>
          <a:bodyPr wrap="square" lIns="68580" tIns="34290" rIns="68580" bIns="34290">
            <a:spAutoFit/>
          </a:bodyPr>
          <a:lstStyle/>
          <a:p>
            <a:pPr algn="ctr"/>
            <a:r>
              <a:rPr lang="en-GB" sz="1500" dirty="0">
                <a:solidFill>
                  <a:schemeClr val="bg1">
                    <a:lumMod val="50000"/>
                  </a:schemeClr>
                </a:solidFill>
                <a:latin typeface="Tw Cen MT" charset="0"/>
                <a:ea typeface="Tw Cen MT" charset="0"/>
                <a:cs typeface="Tw Cen MT" charset="0"/>
              </a:rPr>
              <a:t>These less autocratic leadership styles resonate with today’s empowered, connected and </a:t>
            </a:r>
            <a:r>
              <a:rPr lang="en-GB" sz="1500" dirty="0" err="1">
                <a:solidFill>
                  <a:schemeClr val="bg1">
                    <a:lumMod val="50000"/>
                  </a:schemeClr>
                </a:solidFill>
                <a:latin typeface="Tw Cen MT" charset="0"/>
                <a:ea typeface="Tw Cen MT" charset="0"/>
                <a:cs typeface="Tw Cen MT" charset="0"/>
              </a:rPr>
              <a:t>skeptical</a:t>
            </a:r>
            <a:r>
              <a:rPr lang="en-GB" sz="1500" dirty="0">
                <a:solidFill>
                  <a:schemeClr val="bg1">
                    <a:lumMod val="50000"/>
                  </a:schemeClr>
                </a:solidFill>
                <a:latin typeface="Tw Cen MT" charset="0"/>
                <a:ea typeface="Tw Cen MT" charset="0"/>
                <a:cs typeface="Tw Cen MT" charset="0"/>
              </a:rPr>
              <a:t> customers and employees — often leading to increased innovation, loyalty, profit and growth</a:t>
            </a:r>
          </a:p>
        </p:txBody>
      </p:sp>
      <p:pic>
        <p:nvPicPr>
          <p:cNvPr id="3" name="Picture 2"/>
          <p:cNvPicPr>
            <a:picLocks noChangeAspect="1"/>
          </p:cNvPicPr>
          <p:nvPr/>
        </p:nvPicPr>
        <p:blipFill rotWithShape="1">
          <a:blip r:embed="rId2"/>
          <a:srcRect b="9742"/>
          <a:stretch/>
        </p:blipFill>
        <p:spPr>
          <a:xfrm>
            <a:off x="3587526" y="605872"/>
            <a:ext cx="4853021" cy="3104957"/>
          </a:xfrm>
          <a:prstGeom prst="rect">
            <a:avLst/>
          </a:prstGeom>
        </p:spPr>
      </p:pic>
      <p:sp>
        <p:nvSpPr>
          <p:cNvPr id="4" name="Rectangle 3"/>
          <p:cNvSpPr/>
          <p:nvPr/>
        </p:nvSpPr>
        <p:spPr>
          <a:xfrm>
            <a:off x="958067" y="4764537"/>
            <a:ext cx="4572000" cy="192360"/>
          </a:xfrm>
          <a:prstGeom prst="rect">
            <a:avLst/>
          </a:prstGeom>
        </p:spPr>
        <p:txBody>
          <a:bodyPr lIns="68580" tIns="34290" rIns="68580" bIns="34290">
            <a:spAutoFit/>
          </a:bodyPr>
          <a:lstStyle/>
          <a:p>
            <a:r>
              <a:rPr lang="en-US" sz="800" dirty="0">
                <a:solidFill>
                  <a:schemeClr val="bg1">
                    <a:lumMod val="50000"/>
                  </a:schemeClr>
                </a:solidFill>
                <a:latin typeface="Tw Cen MT" panose="020B0602020104020603" pitchFamily="34" charset="0"/>
              </a:rPr>
              <a:t>http://</a:t>
            </a:r>
            <a:r>
              <a:rPr lang="en-US" sz="800" dirty="0" err="1">
                <a:solidFill>
                  <a:schemeClr val="bg1">
                    <a:lumMod val="50000"/>
                  </a:schemeClr>
                </a:solidFill>
                <a:latin typeface="Tw Cen MT" panose="020B0602020104020603" pitchFamily="34" charset="0"/>
              </a:rPr>
              <a:t>knowledge.wharton.upenn.edu</a:t>
            </a:r>
            <a:r>
              <a:rPr lang="en-US" sz="800" dirty="0">
                <a:solidFill>
                  <a:schemeClr val="bg1">
                    <a:lumMod val="50000"/>
                  </a:schemeClr>
                </a:solidFill>
                <a:latin typeface="Tw Cen MT" panose="020B0602020104020603" pitchFamily="34" charset="0"/>
              </a:rPr>
              <a:t>/article/the-right-leadership-style-for-the-digital-age/</a:t>
            </a:r>
          </a:p>
        </p:txBody>
      </p:sp>
      <p:sp>
        <p:nvSpPr>
          <p:cNvPr id="5" name="Text Placeholder 5"/>
          <p:cNvSpPr txBox="1">
            <a:spLocks/>
          </p:cNvSpPr>
          <p:nvPr/>
        </p:nvSpPr>
        <p:spPr>
          <a:xfrm>
            <a:off x="216903" y="311156"/>
            <a:ext cx="2331591" cy="294716"/>
          </a:xfrm>
          <a:prstGeom prst="rect">
            <a:avLst/>
          </a:prstGeom>
          <a:ln w="3175" cmpd="sng">
            <a:noFill/>
          </a:ln>
        </p:spPr>
        <p:txBody>
          <a:bodyPr>
            <a:noAutofit/>
          </a:bodyPr>
          <a:lstStyle>
            <a:lvl1pPr marL="342900" indent="-342900" algn="l" defTabSz="914400" rtl="0" eaLnBrk="1" latinLnBrk="0" hangingPunct="1">
              <a:spcBef>
                <a:spcPct val="20000"/>
              </a:spcBef>
              <a:buFont typeface="Arial" pitchFamily="34" charset="0"/>
              <a:buChar char="•"/>
              <a:defRPr sz="1600" kern="1200">
                <a:solidFill>
                  <a:schemeClr val="bg1">
                    <a:lumMod val="65000"/>
                  </a:schemeClr>
                </a:solidFill>
                <a:latin typeface="Calibri"/>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bg1">
                    <a:lumMod val="65000"/>
                  </a:schemeClr>
                </a:solidFill>
                <a:latin typeface="Calibri"/>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bg1">
                    <a:lumMod val="65000"/>
                  </a:schemeClr>
                </a:solidFill>
                <a:latin typeface="Calibri"/>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bg1">
                    <a:lumMod val="65000"/>
                  </a:schemeClr>
                </a:solidFill>
                <a:latin typeface="Calibri"/>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bg1">
                    <a:lumMod val="65000"/>
                  </a:schemeClr>
                </a:solidFill>
                <a:latin typeface="Calibri"/>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0"/>
              </a:spcBef>
              <a:buNone/>
            </a:pPr>
            <a:r>
              <a:rPr lang="en-GB" sz="1000">
                <a:latin typeface="Tw Cen MT"/>
                <a:ea typeface="Roboto Light"/>
                <a:cs typeface="Tw Cen MT"/>
              </a:rPr>
              <a:t>HR AND DIGITAL LEADERSHIP</a:t>
            </a:r>
            <a:endParaRPr lang="en-GB" sz="1000" dirty="0">
              <a:latin typeface="Tw Cen MT"/>
              <a:ea typeface="Roboto Light"/>
              <a:cs typeface="Tw Cen MT"/>
            </a:endParaRPr>
          </a:p>
        </p:txBody>
      </p:sp>
      <p:sp>
        <p:nvSpPr>
          <p:cNvPr id="6" name="TextBox 5"/>
          <p:cNvSpPr txBox="1"/>
          <p:nvPr/>
        </p:nvSpPr>
        <p:spPr>
          <a:xfrm>
            <a:off x="216902" y="775686"/>
            <a:ext cx="5995639" cy="443006"/>
          </a:xfrm>
          <a:prstGeom prst="rect">
            <a:avLst/>
          </a:prstGeom>
          <a:noFill/>
        </p:spPr>
        <p:txBody>
          <a:bodyPr wrap="square" rtlCol="0">
            <a:spAutoFit/>
          </a:bodyPr>
          <a:lstStyle/>
          <a:p>
            <a:pPr>
              <a:lnSpc>
                <a:spcPct val="80000"/>
              </a:lnSpc>
            </a:pPr>
            <a:r>
              <a:rPr lang="en-US" sz="2800" kern="0" dirty="0">
                <a:solidFill>
                  <a:schemeClr val="tx1">
                    <a:lumMod val="50000"/>
                    <a:lumOff val="50000"/>
                  </a:schemeClr>
                </a:solidFill>
                <a:latin typeface="Tw Cen MT"/>
                <a:cs typeface="Tw Cen MT"/>
              </a:rPr>
              <a:t>Digital Leadership</a:t>
            </a:r>
          </a:p>
        </p:txBody>
      </p:sp>
    </p:spTree>
    <p:extLst>
      <p:ext uri="{BB962C8B-B14F-4D97-AF65-F5344CB8AC3E}">
        <p14:creationId xmlns:p14="http://schemas.microsoft.com/office/powerpoint/2010/main" val="9572338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4454957" y="960531"/>
            <a:ext cx="3110749" cy="3110749"/>
          </a:xfrm>
          <a:prstGeom prst="rect">
            <a:avLst/>
          </a:prstGeom>
        </p:spPr>
      </p:pic>
      <p:sp>
        <p:nvSpPr>
          <p:cNvPr id="3" name="TextBox 2"/>
          <p:cNvSpPr txBox="1"/>
          <p:nvPr/>
        </p:nvSpPr>
        <p:spPr>
          <a:xfrm>
            <a:off x="216903" y="1514170"/>
            <a:ext cx="4035611" cy="2557110"/>
          </a:xfrm>
          <a:prstGeom prst="rect">
            <a:avLst/>
          </a:prstGeom>
          <a:noFill/>
        </p:spPr>
        <p:txBody>
          <a:bodyPr wrap="square" lIns="68580" tIns="34290" rIns="68580" bIns="34290" rtlCol="0">
            <a:spAutoFit/>
          </a:bodyPr>
          <a:lstStyle/>
          <a:p>
            <a:pPr marL="342900" indent="-342900">
              <a:spcBef>
                <a:spcPts val="450"/>
              </a:spcBef>
              <a:spcAft>
                <a:spcPts val="450"/>
              </a:spcAft>
              <a:buClr>
                <a:srgbClr val="FC0040"/>
              </a:buClr>
              <a:buFont typeface="Arial" panose="020B0604020202020204" pitchFamily="34" charset="0"/>
              <a:buChar char="•"/>
            </a:pPr>
            <a:r>
              <a:rPr lang="en-US" sz="2000" dirty="0">
                <a:solidFill>
                  <a:schemeClr val="bg1">
                    <a:lumMod val="50000"/>
                  </a:schemeClr>
                </a:solidFill>
                <a:latin typeface="Tw Cen MT" charset="0"/>
                <a:ea typeface="Tw Cen MT" charset="0"/>
                <a:cs typeface="Tw Cen MT" charset="0"/>
              </a:rPr>
              <a:t>Commercial focus</a:t>
            </a:r>
          </a:p>
          <a:p>
            <a:pPr marL="342900" indent="-342900">
              <a:spcBef>
                <a:spcPts val="450"/>
              </a:spcBef>
              <a:spcAft>
                <a:spcPts val="450"/>
              </a:spcAft>
              <a:buClr>
                <a:srgbClr val="FC0040"/>
              </a:buClr>
              <a:buFont typeface="Arial" panose="020B0604020202020204" pitchFamily="34" charset="0"/>
              <a:buChar char="•"/>
            </a:pPr>
            <a:r>
              <a:rPr lang="en-US" sz="2000" dirty="0">
                <a:solidFill>
                  <a:schemeClr val="bg1">
                    <a:lumMod val="50000"/>
                  </a:schemeClr>
                </a:solidFill>
                <a:latin typeface="Tw Cen MT" charset="0"/>
                <a:ea typeface="Tw Cen MT" charset="0"/>
                <a:cs typeface="Tw Cen MT" charset="0"/>
              </a:rPr>
              <a:t>Engineering and algorithms</a:t>
            </a:r>
          </a:p>
          <a:p>
            <a:pPr marL="342900" indent="-342900">
              <a:spcBef>
                <a:spcPts val="450"/>
              </a:spcBef>
              <a:spcAft>
                <a:spcPts val="450"/>
              </a:spcAft>
              <a:buClr>
                <a:srgbClr val="FC0040"/>
              </a:buClr>
              <a:buFont typeface="Arial" panose="020B0604020202020204" pitchFamily="34" charset="0"/>
              <a:buChar char="•"/>
            </a:pPr>
            <a:r>
              <a:rPr lang="en-US" sz="2000" dirty="0">
                <a:solidFill>
                  <a:schemeClr val="bg1">
                    <a:lumMod val="50000"/>
                  </a:schemeClr>
                </a:solidFill>
                <a:latin typeface="Tw Cen MT" charset="0"/>
                <a:ea typeface="Tw Cen MT" charset="0"/>
                <a:cs typeface="Tw Cen MT" charset="0"/>
              </a:rPr>
              <a:t>Narrative and storytelling</a:t>
            </a:r>
          </a:p>
          <a:p>
            <a:pPr marL="342900" indent="-342900">
              <a:spcBef>
                <a:spcPts val="450"/>
              </a:spcBef>
              <a:spcAft>
                <a:spcPts val="450"/>
              </a:spcAft>
              <a:buClr>
                <a:srgbClr val="FC0040"/>
              </a:buClr>
              <a:buFont typeface="Arial" panose="020B0604020202020204" pitchFamily="34" charset="0"/>
              <a:buChar char="•"/>
            </a:pPr>
            <a:r>
              <a:rPr lang="en-US" sz="2000" dirty="0">
                <a:solidFill>
                  <a:schemeClr val="bg1">
                    <a:lumMod val="50000"/>
                  </a:schemeClr>
                </a:solidFill>
                <a:latin typeface="Tw Cen MT" charset="0"/>
                <a:ea typeface="Tw Cen MT" charset="0"/>
                <a:cs typeface="Tw Cen MT" charset="0"/>
              </a:rPr>
              <a:t>Value of design and UX</a:t>
            </a:r>
          </a:p>
          <a:p>
            <a:pPr marL="342900" indent="-342900">
              <a:spcBef>
                <a:spcPts val="450"/>
              </a:spcBef>
              <a:spcAft>
                <a:spcPts val="450"/>
              </a:spcAft>
              <a:buClr>
                <a:srgbClr val="FC0040"/>
              </a:buClr>
              <a:buFont typeface="Arial" panose="020B0604020202020204" pitchFamily="34" charset="0"/>
              <a:buChar char="•"/>
            </a:pPr>
            <a:r>
              <a:rPr lang="en-US" sz="2000" dirty="0">
                <a:solidFill>
                  <a:schemeClr val="bg1">
                    <a:lumMod val="50000"/>
                  </a:schemeClr>
                </a:solidFill>
                <a:latin typeface="Tw Cen MT" charset="0"/>
                <a:ea typeface="Tw Cen MT" charset="0"/>
                <a:cs typeface="Tw Cen MT" charset="0"/>
              </a:rPr>
              <a:t>Orientation to experiment</a:t>
            </a:r>
          </a:p>
          <a:p>
            <a:pPr marL="342900" indent="-342900">
              <a:spcBef>
                <a:spcPts val="450"/>
              </a:spcBef>
              <a:spcAft>
                <a:spcPts val="450"/>
              </a:spcAft>
              <a:buClr>
                <a:srgbClr val="FC0040"/>
              </a:buClr>
              <a:buFont typeface="Arial" panose="020B0604020202020204" pitchFamily="34" charset="0"/>
              <a:buChar char="•"/>
            </a:pPr>
            <a:r>
              <a:rPr lang="en-US" sz="2000" dirty="0">
                <a:solidFill>
                  <a:schemeClr val="bg1">
                    <a:lumMod val="50000"/>
                  </a:schemeClr>
                </a:solidFill>
                <a:latin typeface="Tw Cen MT" charset="0"/>
                <a:ea typeface="Tw Cen MT" charset="0"/>
                <a:cs typeface="Tw Cen MT" charset="0"/>
              </a:rPr>
              <a:t>Relentlessly curious</a:t>
            </a:r>
            <a:r>
              <a:rPr lang="en-GB" sz="2000" dirty="0">
                <a:solidFill>
                  <a:schemeClr val="bg1">
                    <a:lumMod val="50000"/>
                  </a:schemeClr>
                </a:solidFill>
                <a:latin typeface="Tw Cen MT" charset="0"/>
                <a:ea typeface="Tw Cen MT" charset="0"/>
                <a:cs typeface="Tw Cen MT" charset="0"/>
              </a:rPr>
              <a:t> </a:t>
            </a:r>
            <a:endParaRPr lang="en-US" sz="2000" dirty="0">
              <a:solidFill>
                <a:schemeClr val="bg1">
                  <a:lumMod val="50000"/>
                </a:schemeClr>
              </a:solidFill>
              <a:latin typeface="Tw Cen MT" charset="0"/>
              <a:ea typeface="Tw Cen MT" charset="0"/>
              <a:cs typeface="Tw Cen MT" charset="0"/>
            </a:endParaRPr>
          </a:p>
        </p:txBody>
      </p:sp>
      <p:sp>
        <p:nvSpPr>
          <p:cNvPr id="4" name="Text Placeholder 5"/>
          <p:cNvSpPr txBox="1">
            <a:spLocks/>
          </p:cNvSpPr>
          <p:nvPr/>
        </p:nvSpPr>
        <p:spPr>
          <a:xfrm>
            <a:off x="216903" y="311156"/>
            <a:ext cx="2331591" cy="294716"/>
          </a:xfrm>
          <a:prstGeom prst="rect">
            <a:avLst/>
          </a:prstGeom>
          <a:ln w="3175" cmpd="sng">
            <a:noFill/>
          </a:ln>
        </p:spPr>
        <p:txBody>
          <a:bodyPr>
            <a:noAutofit/>
          </a:bodyPr>
          <a:lstStyle>
            <a:lvl1pPr marL="342900" indent="-342900" algn="l" defTabSz="914400" rtl="0" eaLnBrk="1" latinLnBrk="0" hangingPunct="1">
              <a:spcBef>
                <a:spcPct val="20000"/>
              </a:spcBef>
              <a:buFont typeface="Arial" pitchFamily="34" charset="0"/>
              <a:buChar char="•"/>
              <a:defRPr sz="1600" kern="1200">
                <a:solidFill>
                  <a:schemeClr val="bg1">
                    <a:lumMod val="65000"/>
                  </a:schemeClr>
                </a:solidFill>
                <a:latin typeface="Calibri"/>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bg1">
                    <a:lumMod val="65000"/>
                  </a:schemeClr>
                </a:solidFill>
                <a:latin typeface="Calibri"/>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bg1">
                    <a:lumMod val="65000"/>
                  </a:schemeClr>
                </a:solidFill>
                <a:latin typeface="Calibri"/>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bg1">
                    <a:lumMod val="65000"/>
                  </a:schemeClr>
                </a:solidFill>
                <a:latin typeface="Calibri"/>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bg1">
                    <a:lumMod val="65000"/>
                  </a:schemeClr>
                </a:solidFill>
                <a:latin typeface="Calibri"/>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0"/>
              </a:spcBef>
              <a:buNone/>
            </a:pPr>
            <a:r>
              <a:rPr lang="en-GB" sz="1000">
                <a:latin typeface="Tw Cen MT"/>
                <a:ea typeface="Roboto Light"/>
                <a:cs typeface="Tw Cen MT"/>
              </a:rPr>
              <a:t>HR AND DIGITAL LEADERSHIP</a:t>
            </a:r>
            <a:endParaRPr lang="en-GB" sz="1000" dirty="0">
              <a:latin typeface="Tw Cen MT"/>
              <a:ea typeface="Roboto Light"/>
              <a:cs typeface="Tw Cen MT"/>
            </a:endParaRPr>
          </a:p>
        </p:txBody>
      </p:sp>
      <p:sp>
        <p:nvSpPr>
          <p:cNvPr id="5" name="TextBox 4"/>
          <p:cNvSpPr txBox="1"/>
          <p:nvPr/>
        </p:nvSpPr>
        <p:spPr>
          <a:xfrm>
            <a:off x="216899" y="614099"/>
            <a:ext cx="5995639" cy="443006"/>
          </a:xfrm>
          <a:prstGeom prst="rect">
            <a:avLst/>
          </a:prstGeom>
          <a:noFill/>
        </p:spPr>
        <p:txBody>
          <a:bodyPr wrap="square" rtlCol="0">
            <a:spAutoFit/>
          </a:bodyPr>
          <a:lstStyle/>
          <a:p>
            <a:pPr>
              <a:lnSpc>
                <a:spcPct val="80000"/>
              </a:lnSpc>
            </a:pPr>
            <a:r>
              <a:rPr lang="en-US" sz="2800" kern="0" dirty="0">
                <a:solidFill>
                  <a:schemeClr val="tx1">
                    <a:lumMod val="50000"/>
                    <a:lumOff val="50000"/>
                  </a:schemeClr>
                </a:solidFill>
                <a:latin typeface="Tw Cen MT"/>
                <a:cs typeface="Tw Cen MT"/>
              </a:rPr>
              <a:t>Digital Leadership</a:t>
            </a:r>
          </a:p>
        </p:txBody>
      </p:sp>
      <p:sp>
        <p:nvSpPr>
          <p:cNvPr id="6" name="TextBox 5"/>
          <p:cNvSpPr txBox="1"/>
          <p:nvPr/>
        </p:nvSpPr>
        <p:spPr>
          <a:xfrm>
            <a:off x="-163356" y="1057105"/>
            <a:ext cx="3724835" cy="461665"/>
          </a:xfrm>
          <a:prstGeom prst="rect">
            <a:avLst/>
          </a:prstGeom>
          <a:noFill/>
        </p:spPr>
        <p:txBody>
          <a:bodyPr wrap="square" rtlCol="0">
            <a:spAutoFit/>
          </a:bodyPr>
          <a:lstStyle/>
          <a:p>
            <a:pPr algn="ctr"/>
            <a:r>
              <a:rPr lang="en-US" sz="2400" dirty="0">
                <a:solidFill>
                  <a:schemeClr val="bg1">
                    <a:lumMod val="50000"/>
                  </a:schemeClr>
                </a:solidFill>
                <a:latin typeface="Tw Cen MT" charset="0"/>
                <a:ea typeface="Tw Cen MT" charset="0"/>
                <a:cs typeface="Tw Cen MT" charset="0"/>
              </a:rPr>
              <a:t>The ‘Full Stack’ Leader:</a:t>
            </a:r>
          </a:p>
        </p:txBody>
      </p:sp>
    </p:spTree>
    <p:extLst>
      <p:ext uri="{BB962C8B-B14F-4D97-AF65-F5344CB8AC3E}">
        <p14:creationId xmlns:p14="http://schemas.microsoft.com/office/powerpoint/2010/main" val="182886447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5" name="Group 44"/>
          <p:cNvGrpSpPr/>
          <p:nvPr/>
        </p:nvGrpSpPr>
        <p:grpSpPr>
          <a:xfrm>
            <a:off x="7931564" y="4362281"/>
            <a:ext cx="612001" cy="612000"/>
            <a:chOff x="1934743" y="357234"/>
            <a:chExt cx="1111854" cy="1111852"/>
          </a:xfrm>
        </p:grpSpPr>
        <p:sp>
          <p:nvSpPr>
            <p:cNvPr id="46" name="Oval 45"/>
            <p:cNvSpPr/>
            <p:nvPr userDrawn="1"/>
          </p:nvSpPr>
          <p:spPr>
            <a:xfrm>
              <a:off x="1934743" y="357234"/>
              <a:ext cx="1111854" cy="1111852"/>
            </a:xfrm>
            <a:prstGeom prst="ellipse">
              <a:avLst/>
            </a:prstGeom>
            <a:solidFill>
              <a:srgbClr val="FF004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0000"/>
                </a:solidFill>
              </a:endParaRPr>
            </a:p>
          </p:txBody>
        </p:sp>
        <p:pic>
          <p:nvPicPr>
            <p:cNvPr id="47" name="Picture 46"/>
            <p:cNvPicPr>
              <a:picLocks noChangeAspect="1"/>
            </p:cNvPicPr>
            <p:nvPr/>
          </p:nvPicPr>
          <p:blipFill>
            <a:blip r:embed="rId2"/>
            <a:stretch>
              <a:fillRect/>
            </a:stretch>
          </p:blipFill>
          <p:spPr>
            <a:xfrm>
              <a:off x="2018434" y="841160"/>
              <a:ext cx="944473" cy="144000"/>
            </a:xfrm>
            <a:prstGeom prst="rect">
              <a:avLst/>
            </a:prstGeom>
          </p:spPr>
        </p:pic>
      </p:grpSp>
      <p:grpSp>
        <p:nvGrpSpPr>
          <p:cNvPr id="13" name="Group 12"/>
          <p:cNvGrpSpPr/>
          <p:nvPr/>
        </p:nvGrpSpPr>
        <p:grpSpPr>
          <a:xfrm>
            <a:off x="313150" y="4364451"/>
            <a:ext cx="612000" cy="612000"/>
            <a:chOff x="6880537" y="357234"/>
            <a:chExt cx="1111854" cy="1111852"/>
          </a:xfrm>
        </p:grpSpPr>
        <p:sp>
          <p:nvSpPr>
            <p:cNvPr id="14" name="Oval 13"/>
            <p:cNvSpPr/>
            <p:nvPr userDrawn="1"/>
          </p:nvSpPr>
          <p:spPr>
            <a:xfrm>
              <a:off x="6880537" y="357234"/>
              <a:ext cx="1111854" cy="1111852"/>
            </a:xfrm>
            <a:prstGeom prst="ellipse">
              <a:avLst/>
            </a:prstGeom>
            <a:solidFill>
              <a:srgbClr val="FF004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0000"/>
                </a:solidFill>
              </a:endParaRPr>
            </a:p>
          </p:txBody>
        </p:sp>
        <p:pic>
          <p:nvPicPr>
            <p:cNvPr id="17" name="Picture 16"/>
            <p:cNvPicPr>
              <a:picLocks noChangeAspect="1"/>
            </p:cNvPicPr>
            <p:nvPr userDrawn="1"/>
          </p:nvPicPr>
          <p:blipFill>
            <a:blip r:embed="rId3"/>
            <a:stretch>
              <a:fillRect/>
            </a:stretch>
          </p:blipFill>
          <p:spPr>
            <a:xfrm>
              <a:off x="7168766" y="692529"/>
              <a:ext cx="535397" cy="441262"/>
            </a:xfrm>
            <a:prstGeom prst="rect">
              <a:avLst/>
            </a:prstGeom>
          </p:spPr>
        </p:pic>
      </p:grpSp>
      <p:sp>
        <p:nvSpPr>
          <p:cNvPr id="19" name="TextBox 18"/>
          <p:cNvSpPr txBox="1"/>
          <p:nvPr/>
        </p:nvSpPr>
        <p:spPr>
          <a:xfrm>
            <a:off x="925150" y="4561553"/>
            <a:ext cx="2509313" cy="230832"/>
          </a:xfrm>
          <a:prstGeom prst="rect">
            <a:avLst/>
          </a:prstGeom>
          <a:noFill/>
        </p:spPr>
        <p:txBody>
          <a:bodyPr wrap="square" rtlCol="0">
            <a:spAutoFit/>
          </a:bodyPr>
          <a:lstStyle/>
          <a:p>
            <a:pPr>
              <a:lnSpc>
                <a:spcPct val="70000"/>
              </a:lnSpc>
            </a:pPr>
            <a:r>
              <a:rPr lang="en-US" sz="1200" dirty="0" err="1">
                <a:solidFill>
                  <a:schemeClr val="bg1">
                    <a:lumMod val="65000"/>
                  </a:schemeClr>
                </a:solidFill>
                <a:latin typeface="Tw Cen MT"/>
                <a:cs typeface="Tw Cen MT"/>
              </a:rPr>
              <a:t>Econsultancy</a:t>
            </a:r>
            <a:r>
              <a:rPr lang="en-US" sz="1200" dirty="0">
                <a:solidFill>
                  <a:schemeClr val="bg1">
                    <a:lumMod val="65000"/>
                  </a:schemeClr>
                </a:solidFill>
                <a:latin typeface="Tw Cen MT"/>
                <a:cs typeface="Tw Cen MT"/>
              </a:rPr>
              <a:t> Training</a:t>
            </a:r>
          </a:p>
        </p:txBody>
      </p:sp>
      <p:cxnSp>
        <p:nvCxnSpPr>
          <p:cNvPr id="28" name="Straight Connector 27"/>
          <p:cNvCxnSpPr/>
          <p:nvPr/>
        </p:nvCxnSpPr>
        <p:spPr>
          <a:xfrm>
            <a:off x="2906932" y="0"/>
            <a:ext cx="0" cy="3890097"/>
          </a:xfrm>
          <a:prstGeom prst="line">
            <a:avLst/>
          </a:prstGeom>
          <a:ln w="3175" cmpd="sng">
            <a:solidFill>
              <a:srgbClr val="BFBFBF"/>
            </a:solidFill>
          </a:ln>
          <a:effectLst/>
        </p:spPr>
        <p:style>
          <a:lnRef idx="2">
            <a:schemeClr val="accent1"/>
          </a:lnRef>
          <a:fillRef idx="0">
            <a:schemeClr val="accent1"/>
          </a:fillRef>
          <a:effectRef idx="1">
            <a:schemeClr val="accent1"/>
          </a:effectRef>
          <a:fontRef idx="minor">
            <a:schemeClr val="tx1"/>
          </a:fontRef>
        </p:style>
      </p:cxnSp>
      <p:sp>
        <p:nvSpPr>
          <p:cNvPr id="29" name="TextBox 28"/>
          <p:cNvSpPr txBox="1"/>
          <p:nvPr/>
        </p:nvSpPr>
        <p:spPr>
          <a:xfrm>
            <a:off x="216903" y="748792"/>
            <a:ext cx="2690030" cy="443006"/>
          </a:xfrm>
          <a:prstGeom prst="rect">
            <a:avLst/>
          </a:prstGeom>
          <a:noFill/>
        </p:spPr>
        <p:txBody>
          <a:bodyPr wrap="square" rtlCol="0">
            <a:spAutoFit/>
          </a:bodyPr>
          <a:lstStyle/>
          <a:p>
            <a:pPr>
              <a:lnSpc>
                <a:spcPct val="80000"/>
              </a:lnSpc>
            </a:pPr>
            <a:r>
              <a:rPr lang="en-US" sz="2800" kern="0" dirty="0">
                <a:solidFill>
                  <a:schemeClr val="tx1">
                    <a:lumMod val="50000"/>
                    <a:lumOff val="50000"/>
                  </a:schemeClr>
                </a:solidFill>
                <a:latin typeface="Tw Cen MT"/>
                <a:cs typeface="Tw Cen MT"/>
              </a:rPr>
              <a:t>Thank you!</a:t>
            </a:r>
          </a:p>
        </p:txBody>
      </p:sp>
      <p:pic>
        <p:nvPicPr>
          <p:cNvPr id="16" name="Picture 1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15236" y="65621"/>
            <a:ext cx="2513889" cy="3836051"/>
          </a:xfrm>
          <a:prstGeom prst="rect">
            <a:avLst/>
          </a:prstGeom>
        </p:spPr>
      </p:pic>
    </p:spTree>
    <p:extLst>
      <p:ext uri="{BB962C8B-B14F-4D97-AF65-F5344CB8AC3E}">
        <p14:creationId xmlns:p14="http://schemas.microsoft.com/office/powerpoint/2010/main" val="34043041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0"/>
            <a:ext cx="9144000" cy="5143500"/>
          </a:xfrm>
          <a:prstGeom prst="rect">
            <a:avLst/>
          </a:prstGeom>
          <a:solidFill>
            <a:srgbClr val="FF004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pic>
        <p:nvPicPr>
          <p:cNvPr id="5" name="Picture 4" descr="Econsultancy_Primary_Tag_WO_RGB.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21613" y="3096642"/>
            <a:ext cx="2915816" cy="1922516"/>
          </a:xfrm>
          <a:prstGeom prst="rect">
            <a:avLst/>
          </a:prstGeom>
        </p:spPr>
      </p:pic>
      <p:sp>
        <p:nvSpPr>
          <p:cNvPr id="18" name="TextBox 17"/>
          <p:cNvSpPr txBox="1"/>
          <p:nvPr/>
        </p:nvSpPr>
        <p:spPr>
          <a:xfrm>
            <a:off x="1395959" y="1116127"/>
            <a:ext cx="4978049" cy="1431161"/>
          </a:xfrm>
          <a:prstGeom prst="rect">
            <a:avLst/>
          </a:prstGeom>
          <a:noFill/>
        </p:spPr>
        <p:txBody>
          <a:bodyPr wrap="square" rtlCol="0">
            <a:spAutoFit/>
          </a:bodyPr>
          <a:lstStyle/>
          <a:p>
            <a:pPr>
              <a:lnSpc>
                <a:spcPct val="70000"/>
              </a:lnSpc>
            </a:pPr>
            <a:endParaRPr lang="en-US" sz="6000" spc="-150" dirty="0">
              <a:solidFill>
                <a:schemeClr val="bg1"/>
              </a:solidFill>
              <a:latin typeface="Tw Cen MT"/>
              <a:cs typeface="Tw Cen MT"/>
            </a:endParaRPr>
          </a:p>
          <a:p>
            <a:pPr>
              <a:lnSpc>
                <a:spcPct val="70000"/>
              </a:lnSpc>
            </a:pPr>
            <a:r>
              <a:rPr lang="en-US" sz="6000" spc="-150" dirty="0">
                <a:solidFill>
                  <a:schemeClr val="bg1"/>
                </a:solidFill>
                <a:latin typeface="Tw Cen MT"/>
                <a:cs typeface="Tw Cen MT"/>
              </a:rPr>
              <a:t>Any questions?</a:t>
            </a:r>
          </a:p>
        </p:txBody>
      </p:sp>
      <p:sp>
        <p:nvSpPr>
          <p:cNvPr id="6" name="TextBox 5"/>
          <p:cNvSpPr txBox="1"/>
          <p:nvPr/>
        </p:nvSpPr>
        <p:spPr>
          <a:xfrm>
            <a:off x="1395959" y="3808440"/>
            <a:ext cx="2502758" cy="548355"/>
          </a:xfrm>
          <a:prstGeom prst="rect">
            <a:avLst/>
          </a:prstGeom>
          <a:noFill/>
        </p:spPr>
        <p:txBody>
          <a:bodyPr wrap="square" rtlCol="0" anchor="b">
            <a:spAutoFit/>
          </a:bodyPr>
          <a:lstStyle/>
          <a:p>
            <a:pPr>
              <a:lnSpc>
                <a:spcPct val="120000"/>
              </a:lnSpc>
            </a:pPr>
            <a:r>
              <a:rPr lang="en-GB" sz="1400" b="1" kern="0" dirty="0">
                <a:solidFill>
                  <a:schemeClr val="bg1"/>
                </a:solidFill>
                <a:latin typeface="Tw Cen MT"/>
                <a:cs typeface="Tw Cen MT"/>
              </a:rPr>
              <a:t>GET IN TOUCH</a:t>
            </a:r>
          </a:p>
          <a:p>
            <a:pPr>
              <a:lnSpc>
                <a:spcPct val="120000"/>
              </a:lnSpc>
            </a:pPr>
            <a:r>
              <a:rPr lang="en-GB" sz="1100" kern="0" dirty="0">
                <a:solidFill>
                  <a:schemeClr val="bg1"/>
                </a:solidFill>
                <a:latin typeface="Tw Cen MT"/>
                <a:cs typeface="Tw Cen MT"/>
              </a:rPr>
              <a:t>E: </a:t>
            </a:r>
            <a:r>
              <a:rPr lang="en-GB" sz="1100" kern="0" dirty="0" err="1">
                <a:solidFill>
                  <a:schemeClr val="bg1"/>
                </a:solidFill>
                <a:latin typeface="Tw Cen MT"/>
                <a:cs typeface="Tw Cen MT"/>
              </a:rPr>
              <a:t>training@econsultancy.com</a:t>
            </a:r>
            <a:r>
              <a:rPr lang="en-GB" sz="1100" kern="0" dirty="0">
                <a:solidFill>
                  <a:schemeClr val="bg1"/>
                </a:solidFill>
                <a:latin typeface="Tw Cen MT"/>
                <a:cs typeface="Tw Cen MT"/>
              </a:rPr>
              <a:t>	</a:t>
            </a:r>
          </a:p>
        </p:txBody>
      </p:sp>
    </p:spTree>
    <p:extLst>
      <p:ext uri="{BB962C8B-B14F-4D97-AF65-F5344CB8AC3E}">
        <p14:creationId xmlns:p14="http://schemas.microsoft.com/office/powerpoint/2010/main" val="28597387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Override1.xml><?xml version="1.0" encoding="utf-8"?>
<a:themeOverride xmlns:a="http://schemas.openxmlformats.org/drawingml/2006/main">
  <a:clrScheme name="new_ec2">
    <a:dk1>
      <a:sysClr val="windowText" lastClr="000000"/>
    </a:dk1>
    <a:lt1>
      <a:sysClr val="window" lastClr="FFFFFF"/>
    </a:lt1>
    <a:dk2>
      <a:srgbClr val="1F497D"/>
    </a:dk2>
    <a:lt2>
      <a:srgbClr val="EEECE1"/>
    </a:lt2>
    <a:accent1>
      <a:srgbClr val="BEBEBE"/>
    </a:accent1>
    <a:accent2>
      <a:srgbClr val="FD4013"/>
    </a:accent2>
    <a:accent3>
      <a:srgbClr val="003146"/>
    </a:accent3>
    <a:accent4>
      <a:srgbClr val="5D9DA6"/>
    </a:accent4>
    <a:accent5>
      <a:srgbClr val="646239"/>
    </a:accent5>
    <a:accent6>
      <a:srgbClr val="4C2D3F"/>
    </a:accent6>
    <a:hlink>
      <a:srgbClr val="0000FF"/>
    </a:hlink>
    <a:folHlink>
      <a:srgbClr val="800080"/>
    </a:folHlink>
  </a:clrScheme>
  <a:fontScheme name="econsultancy_new">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emplate/>
  <TotalTime>6563</TotalTime>
  <Words>2259</Words>
  <Application>Microsoft Office PowerPoint</Application>
  <PresentationFormat>On-screen Show (16:9)</PresentationFormat>
  <Paragraphs>254</Paragraphs>
  <Slides>53</Slides>
  <Notes>13</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53</vt:i4>
      </vt:variant>
    </vt:vector>
  </HeadingPairs>
  <TitlesOfParts>
    <vt:vector size="63" baseType="lpstr">
      <vt:lpstr>Arial</vt:lpstr>
      <vt:lpstr>Cabin Regular</vt:lpstr>
      <vt:lpstr>Calibri</vt:lpstr>
      <vt:lpstr>Helvetica</vt:lpstr>
      <vt:lpstr>Helvetica Light</vt:lpstr>
      <vt:lpstr>Helvetica Neue</vt:lpstr>
      <vt:lpstr>Open Sans</vt:lpstr>
      <vt:lpstr>Roboto Light</vt:lpstr>
      <vt:lpstr>Tw Cen MT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Centaur Media plc</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Wendy Webb</dc:creator>
  <cp:lastModifiedBy>Julie Potter</cp:lastModifiedBy>
  <cp:revision>325</cp:revision>
  <dcterms:created xsi:type="dcterms:W3CDTF">2017-01-05T15:20:41Z</dcterms:created>
  <dcterms:modified xsi:type="dcterms:W3CDTF">2017-08-23T10:57:58Z</dcterms:modified>
</cp:coreProperties>
</file>