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8" r:id="rId2"/>
    <p:sldId id="262" r:id="rId3"/>
    <p:sldId id="259" r:id="rId4"/>
    <p:sldId id="266" r:id="rId5"/>
    <p:sldId id="284" r:id="rId6"/>
    <p:sldId id="269" r:id="rId7"/>
    <p:sldId id="267" r:id="rId8"/>
    <p:sldId id="263" r:id="rId9"/>
    <p:sldId id="268" r:id="rId10"/>
    <p:sldId id="270" r:id="rId11"/>
    <p:sldId id="285" r:id="rId12"/>
    <p:sldId id="271" r:id="rId13"/>
    <p:sldId id="286" r:id="rId14"/>
    <p:sldId id="272" r:id="rId15"/>
    <p:sldId id="273" r:id="rId16"/>
    <p:sldId id="274" r:id="rId17"/>
    <p:sldId id="275" r:id="rId18"/>
    <p:sldId id="276" r:id="rId19"/>
    <p:sldId id="283" r:id="rId20"/>
    <p:sldId id="287" r:id="rId21"/>
    <p:sldId id="277" r:id="rId22"/>
    <p:sldId id="278" r:id="rId23"/>
    <p:sldId id="279" r:id="rId24"/>
    <p:sldId id="280" r:id="rId25"/>
    <p:sldId id="281" r:id="rId26"/>
    <p:sldId id="264" r:id="rId27"/>
    <p:sldId id="282"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3AE7CA-D87E-7EF9-0410-715768A5BDC3}" v="28" dt="2022-10-14T12:31:38.771"/>
    <p1510:client id="{90A0F15D-A61C-F6C4-C01F-36F40C81FB81}" v="50" dt="2022-10-14T08:34:45.968"/>
    <p1510:client id="{C07CA792-F3FD-42D5-B474-121CD3D95023}" v="14" dt="2022-10-14T08:37:50.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B16FE0-375B-4422-A5D0-4BD00A649725}" type="doc">
      <dgm:prSet loTypeId="urn:microsoft.com/office/officeart/2005/8/layout/hProcess9" loCatId="process" qsTypeId="urn:microsoft.com/office/officeart/2005/8/quickstyle/simple1" qsCatId="simple" csTypeId="urn:microsoft.com/office/officeart/2005/8/colors/colorful3" csCatId="colorful" phldr="1"/>
      <dgm:spPr/>
    </dgm:pt>
    <dgm:pt modelId="{521BB1FB-2DC9-4D4F-910F-1C84E38320BD}">
      <dgm:prSet phldrT="[Text]"/>
      <dgm:spPr/>
      <dgm:t>
        <a:bodyPr/>
        <a:lstStyle/>
        <a:p>
          <a:r>
            <a:rPr lang="en-GB"/>
            <a:t>Topic area</a:t>
          </a:r>
        </a:p>
      </dgm:t>
    </dgm:pt>
    <dgm:pt modelId="{A658F50B-E830-419F-A0B7-3F2ABD8743EA}" type="parTrans" cxnId="{D900593F-1A01-4A61-8DFC-8A4F37984B19}">
      <dgm:prSet/>
      <dgm:spPr/>
      <dgm:t>
        <a:bodyPr/>
        <a:lstStyle/>
        <a:p>
          <a:endParaRPr lang="en-GB"/>
        </a:p>
      </dgm:t>
    </dgm:pt>
    <dgm:pt modelId="{19F006CA-AE4C-4EE8-B5D9-03EE43CCC283}" type="sibTrans" cxnId="{D900593F-1A01-4A61-8DFC-8A4F37984B19}">
      <dgm:prSet/>
      <dgm:spPr/>
      <dgm:t>
        <a:bodyPr/>
        <a:lstStyle/>
        <a:p>
          <a:endParaRPr lang="en-GB"/>
        </a:p>
      </dgm:t>
    </dgm:pt>
    <dgm:pt modelId="{A3788620-0A09-4063-A6CF-B77201AEA788}">
      <dgm:prSet phldrT="[Text]"/>
      <dgm:spPr/>
      <dgm:t>
        <a:bodyPr/>
        <a:lstStyle/>
        <a:p>
          <a:r>
            <a:rPr lang="en-GB"/>
            <a:t>Expectation &amp; timeframe</a:t>
          </a:r>
        </a:p>
      </dgm:t>
    </dgm:pt>
    <dgm:pt modelId="{18C1092D-B7FA-46FE-9AE7-78211A606726}" type="parTrans" cxnId="{35642677-DF59-44EA-8636-BAC17D9071CF}">
      <dgm:prSet/>
      <dgm:spPr/>
      <dgm:t>
        <a:bodyPr/>
        <a:lstStyle/>
        <a:p>
          <a:endParaRPr lang="en-GB"/>
        </a:p>
      </dgm:t>
    </dgm:pt>
    <dgm:pt modelId="{2ABCA619-B71A-47DF-A883-E9FC1FBB5D6A}" type="sibTrans" cxnId="{35642677-DF59-44EA-8636-BAC17D9071CF}">
      <dgm:prSet/>
      <dgm:spPr/>
      <dgm:t>
        <a:bodyPr/>
        <a:lstStyle/>
        <a:p>
          <a:endParaRPr lang="en-GB"/>
        </a:p>
      </dgm:t>
    </dgm:pt>
    <dgm:pt modelId="{70A21211-5C61-41FC-A2DD-E0995490714F}">
      <dgm:prSet phldrT="[Text]"/>
      <dgm:spPr/>
      <dgm:t>
        <a:bodyPr/>
        <a:lstStyle/>
        <a:p>
          <a:r>
            <a:rPr lang="en-GB"/>
            <a:t>Research Proposal</a:t>
          </a:r>
        </a:p>
      </dgm:t>
    </dgm:pt>
    <dgm:pt modelId="{4EBC415B-0D80-4463-90BC-8C80258101EF}" type="parTrans" cxnId="{D9FE8597-C306-4D8E-BCCC-3A31DA3D1D27}">
      <dgm:prSet/>
      <dgm:spPr/>
      <dgm:t>
        <a:bodyPr/>
        <a:lstStyle/>
        <a:p>
          <a:endParaRPr lang="en-GB"/>
        </a:p>
      </dgm:t>
    </dgm:pt>
    <dgm:pt modelId="{6FE63D0B-9063-4D72-85F2-B5D13A04475E}" type="sibTrans" cxnId="{D9FE8597-C306-4D8E-BCCC-3A31DA3D1D27}">
      <dgm:prSet/>
      <dgm:spPr/>
      <dgm:t>
        <a:bodyPr/>
        <a:lstStyle/>
        <a:p>
          <a:endParaRPr lang="en-GB"/>
        </a:p>
      </dgm:t>
    </dgm:pt>
    <dgm:pt modelId="{746A7584-C503-49F2-9ADA-60DEFFE8E80F}">
      <dgm:prSet/>
      <dgm:spPr/>
      <dgm:t>
        <a:bodyPr/>
        <a:lstStyle/>
        <a:p>
          <a:r>
            <a:rPr lang="en-GB"/>
            <a:t>Plan of action-supervisor</a:t>
          </a:r>
        </a:p>
      </dgm:t>
    </dgm:pt>
    <dgm:pt modelId="{48FC4508-7EA0-4EFE-9CB7-F4E4A775942D}" type="parTrans" cxnId="{1D9B45A4-7961-4148-842F-B34A4FA2334D}">
      <dgm:prSet/>
      <dgm:spPr/>
      <dgm:t>
        <a:bodyPr/>
        <a:lstStyle/>
        <a:p>
          <a:endParaRPr lang="en-GB"/>
        </a:p>
      </dgm:t>
    </dgm:pt>
    <dgm:pt modelId="{35C49675-2962-4687-AEC1-6CBF700CA49A}" type="sibTrans" cxnId="{1D9B45A4-7961-4148-842F-B34A4FA2334D}">
      <dgm:prSet/>
      <dgm:spPr/>
      <dgm:t>
        <a:bodyPr/>
        <a:lstStyle/>
        <a:p>
          <a:endParaRPr lang="en-GB"/>
        </a:p>
      </dgm:t>
    </dgm:pt>
    <dgm:pt modelId="{F0594343-F2D2-461A-ACF4-40EBC975054C}">
      <dgm:prSet/>
      <dgm:spPr/>
      <dgm:t>
        <a:bodyPr/>
        <a:lstStyle/>
        <a:p>
          <a:r>
            <a:rPr lang="en-GB"/>
            <a:t>Dissertation submission</a:t>
          </a:r>
        </a:p>
      </dgm:t>
    </dgm:pt>
    <dgm:pt modelId="{5257AB56-60D5-45F5-8010-72635239E5ED}" type="parTrans" cxnId="{D39A4309-3FAF-4E37-B8A5-EB5C9D3BEECD}">
      <dgm:prSet/>
      <dgm:spPr/>
      <dgm:t>
        <a:bodyPr/>
        <a:lstStyle/>
        <a:p>
          <a:endParaRPr lang="en-GB"/>
        </a:p>
      </dgm:t>
    </dgm:pt>
    <dgm:pt modelId="{83D951D9-E69E-4734-B943-206B234177AE}" type="sibTrans" cxnId="{D39A4309-3FAF-4E37-B8A5-EB5C9D3BEECD}">
      <dgm:prSet/>
      <dgm:spPr/>
      <dgm:t>
        <a:bodyPr/>
        <a:lstStyle/>
        <a:p>
          <a:endParaRPr lang="en-GB"/>
        </a:p>
      </dgm:t>
    </dgm:pt>
    <dgm:pt modelId="{A3B9EF01-FEF1-4F27-92CD-A53B25F6048A}" type="pres">
      <dgm:prSet presAssocID="{F7B16FE0-375B-4422-A5D0-4BD00A649725}" presName="CompostProcess" presStyleCnt="0">
        <dgm:presLayoutVars>
          <dgm:dir/>
          <dgm:resizeHandles val="exact"/>
        </dgm:presLayoutVars>
      </dgm:prSet>
      <dgm:spPr/>
    </dgm:pt>
    <dgm:pt modelId="{13E7ACC5-179D-4671-AF85-36CFA4416B86}" type="pres">
      <dgm:prSet presAssocID="{F7B16FE0-375B-4422-A5D0-4BD00A649725}" presName="arrow" presStyleLbl="bgShp" presStyleIdx="0" presStyleCnt="1"/>
      <dgm:spPr/>
    </dgm:pt>
    <dgm:pt modelId="{CB3BBDD8-B5D7-4F95-A242-B96ADE2F68E2}" type="pres">
      <dgm:prSet presAssocID="{F7B16FE0-375B-4422-A5D0-4BD00A649725}" presName="linearProcess" presStyleCnt="0"/>
      <dgm:spPr/>
    </dgm:pt>
    <dgm:pt modelId="{FF390E6A-48A3-437D-94E9-EE5B0A04DBA4}" type="pres">
      <dgm:prSet presAssocID="{521BB1FB-2DC9-4D4F-910F-1C84E38320BD}" presName="textNode" presStyleLbl="node1" presStyleIdx="0" presStyleCnt="5">
        <dgm:presLayoutVars>
          <dgm:bulletEnabled val="1"/>
        </dgm:presLayoutVars>
      </dgm:prSet>
      <dgm:spPr/>
    </dgm:pt>
    <dgm:pt modelId="{88ACECF7-AD26-4891-906A-3A15E248947D}" type="pres">
      <dgm:prSet presAssocID="{19F006CA-AE4C-4EE8-B5D9-03EE43CCC283}" presName="sibTrans" presStyleCnt="0"/>
      <dgm:spPr/>
    </dgm:pt>
    <dgm:pt modelId="{173B14D6-4726-4FBA-87D1-C56EDEA3B304}" type="pres">
      <dgm:prSet presAssocID="{A3788620-0A09-4063-A6CF-B77201AEA788}" presName="textNode" presStyleLbl="node1" presStyleIdx="1" presStyleCnt="5">
        <dgm:presLayoutVars>
          <dgm:bulletEnabled val="1"/>
        </dgm:presLayoutVars>
      </dgm:prSet>
      <dgm:spPr/>
    </dgm:pt>
    <dgm:pt modelId="{472E12AC-D282-44B8-9ABC-C6BDA87EE2C0}" type="pres">
      <dgm:prSet presAssocID="{2ABCA619-B71A-47DF-A883-E9FC1FBB5D6A}" presName="sibTrans" presStyleCnt="0"/>
      <dgm:spPr/>
    </dgm:pt>
    <dgm:pt modelId="{8AA3109F-DD46-449D-8EF8-C5B0B86345FA}" type="pres">
      <dgm:prSet presAssocID="{70A21211-5C61-41FC-A2DD-E0995490714F}" presName="textNode" presStyleLbl="node1" presStyleIdx="2" presStyleCnt="5">
        <dgm:presLayoutVars>
          <dgm:bulletEnabled val="1"/>
        </dgm:presLayoutVars>
      </dgm:prSet>
      <dgm:spPr/>
    </dgm:pt>
    <dgm:pt modelId="{D073A1E7-B248-413D-8DB3-B3427BC1EAD1}" type="pres">
      <dgm:prSet presAssocID="{6FE63D0B-9063-4D72-85F2-B5D13A04475E}" presName="sibTrans" presStyleCnt="0"/>
      <dgm:spPr/>
    </dgm:pt>
    <dgm:pt modelId="{C7AB129B-E631-4B2A-9CC4-9870F7F9E364}" type="pres">
      <dgm:prSet presAssocID="{746A7584-C503-49F2-9ADA-60DEFFE8E80F}" presName="textNode" presStyleLbl="node1" presStyleIdx="3" presStyleCnt="5">
        <dgm:presLayoutVars>
          <dgm:bulletEnabled val="1"/>
        </dgm:presLayoutVars>
      </dgm:prSet>
      <dgm:spPr/>
    </dgm:pt>
    <dgm:pt modelId="{EBCE6A3F-5015-4160-BD47-5EA0A790399E}" type="pres">
      <dgm:prSet presAssocID="{35C49675-2962-4687-AEC1-6CBF700CA49A}" presName="sibTrans" presStyleCnt="0"/>
      <dgm:spPr/>
    </dgm:pt>
    <dgm:pt modelId="{707983F1-F713-48A9-9BEF-18D8489B4E49}" type="pres">
      <dgm:prSet presAssocID="{F0594343-F2D2-461A-ACF4-40EBC975054C}" presName="textNode" presStyleLbl="node1" presStyleIdx="4" presStyleCnt="5">
        <dgm:presLayoutVars>
          <dgm:bulletEnabled val="1"/>
        </dgm:presLayoutVars>
      </dgm:prSet>
      <dgm:spPr/>
    </dgm:pt>
  </dgm:ptLst>
  <dgm:cxnLst>
    <dgm:cxn modelId="{D39A4309-3FAF-4E37-B8A5-EB5C9D3BEECD}" srcId="{F7B16FE0-375B-4422-A5D0-4BD00A649725}" destId="{F0594343-F2D2-461A-ACF4-40EBC975054C}" srcOrd="4" destOrd="0" parTransId="{5257AB56-60D5-45F5-8010-72635239E5ED}" sibTransId="{83D951D9-E69E-4734-B943-206B234177AE}"/>
    <dgm:cxn modelId="{B94DC638-6449-4E6D-BA80-E66CF9326A33}" type="presOf" srcId="{70A21211-5C61-41FC-A2DD-E0995490714F}" destId="{8AA3109F-DD46-449D-8EF8-C5B0B86345FA}" srcOrd="0" destOrd="0" presId="urn:microsoft.com/office/officeart/2005/8/layout/hProcess9"/>
    <dgm:cxn modelId="{D900593F-1A01-4A61-8DFC-8A4F37984B19}" srcId="{F7B16FE0-375B-4422-A5D0-4BD00A649725}" destId="{521BB1FB-2DC9-4D4F-910F-1C84E38320BD}" srcOrd="0" destOrd="0" parTransId="{A658F50B-E830-419F-A0B7-3F2ABD8743EA}" sibTransId="{19F006CA-AE4C-4EE8-B5D9-03EE43CCC283}"/>
    <dgm:cxn modelId="{D2D8655E-FF7E-49F4-8E08-FFA11ABD4580}" type="presOf" srcId="{746A7584-C503-49F2-9ADA-60DEFFE8E80F}" destId="{C7AB129B-E631-4B2A-9CC4-9870F7F9E364}" srcOrd="0" destOrd="0" presId="urn:microsoft.com/office/officeart/2005/8/layout/hProcess9"/>
    <dgm:cxn modelId="{04F86941-D7E4-4594-AC2E-5775C884874C}" type="presOf" srcId="{F0594343-F2D2-461A-ACF4-40EBC975054C}" destId="{707983F1-F713-48A9-9BEF-18D8489B4E49}" srcOrd="0" destOrd="0" presId="urn:microsoft.com/office/officeart/2005/8/layout/hProcess9"/>
    <dgm:cxn modelId="{E01FF367-918F-4ECE-B15C-9D0291475ECA}" type="presOf" srcId="{A3788620-0A09-4063-A6CF-B77201AEA788}" destId="{173B14D6-4726-4FBA-87D1-C56EDEA3B304}" srcOrd="0" destOrd="0" presId="urn:microsoft.com/office/officeart/2005/8/layout/hProcess9"/>
    <dgm:cxn modelId="{35642677-DF59-44EA-8636-BAC17D9071CF}" srcId="{F7B16FE0-375B-4422-A5D0-4BD00A649725}" destId="{A3788620-0A09-4063-A6CF-B77201AEA788}" srcOrd="1" destOrd="0" parTransId="{18C1092D-B7FA-46FE-9AE7-78211A606726}" sibTransId="{2ABCA619-B71A-47DF-A883-E9FC1FBB5D6A}"/>
    <dgm:cxn modelId="{D9FE8597-C306-4D8E-BCCC-3A31DA3D1D27}" srcId="{F7B16FE0-375B-4422-A5D0-4BD00A649725}" destId="{70A21211-5C61-41FC-A2DD-E0995490714F}" srcOrd="2" destOrd="0" parTransId="{4EBC415B-0D80-4463-90BC-8C80258101EF}" sibTransId="{6FE63D0B-9063-4D72-85F2-B5D13A04475E}"/>
    <dgm:cxn modelId="{0BB7469B-DFC0-450E-81CB-0DFDA6DA59AA}" type="presOf" srcId="{521BB1FB-2DC9-4D4F-910F-1C84E38320BD}" destId="{FF390E6A-48A3-437D-94E9-EE5B0A04DBA4}" srcOrd="0" destOrd="0" presId="urn:microsoft.com/office/officeart/2005/8/layout/hProcess9"/>
    <dgm:cxn modelId="{1D9B45A4-7961-4148-842F-B34A4FA2334D}" srcId="{F7B16FE0-375B-4422-A5D0-4BD00A649725}" destId="{746A7584-C503-49F2-9ADA-60DEFFE8E80F}" srcOrd="3" destOrd="0" parTransId="{48FC4508-7EA0-4EFE-9CB7-F4E4A775942D}" sibTransId="{35C49675-2962-4687-AEC1-6CBF700CA49A}"/>
    <dgm:cxn modelId="{ACEA1FB5-7B14-4A23-87B5-5B450969535E}" type="presOf" srcId="{F7B16FE0-375B-4422-A5D0-4BD00A649725}" destId="{A3B9EF01-FEF1-4F27-92CD-A53B25F6048A}" srcOrd="0" destOrd="0" presId="urn:microsoft.com/office/officeart/2005/8/layout/hProcess9"/>
    <dgm:cxn modelId="{8E158D25-7974-401E-9F45-C9DE360E9A96}" type="presParOf" srcId="{A3B9EF01-FEF1-4F27-92CD-A53B25F6048A}" destId="{13E7ACC5-179D-4671-AF85-36CFA4416B86}" srcOrd="0" destOrd="0" presId="urn:microsoft.com/office/officeart/2005/8/layout/hProcess9"/>
    <dgm:cxn modelId="{70A5CD70-077D-4462-8EFA-B845702EA39B}" type="presParOf" srcId="{A3B9EF01-FEF1-4F27-92CD-A53B25F6048A}" destId="{CB3BBDD8-B5D7-4F95-A242-B96ADE2F68E2}" srcOrd="1" destOrd="0" presId="urn:microsoft.com/office/officeart/2005/8/layout/hProcess9"/>
    <dgm:cxn modelId="{88FD13AB-FA5D-47B5-AA19-FC7BAF67EBD8}" type="presParOf" srcId="{CB3BBDD8-B5D7-4F95-A242-B96ADE2F68E2}" destId="{FF390E6A-48A3-437D-94E9-EE5B0A04DBA4}" srcOrd="0" destOrd="0" presId="urn:microsoft.com/office/officeart/2005/8/layout/hProcess9"/>
    <dgm:cxn modelId="{DDACAC5B-394A-4B19-A10E-EA51276907DF}" type="presParOf" srcId="{CB3BBDD8-B5D7-4F95-A242-B96ADE2F68E2}" destId="{88ACECF7-AD26-4891-906A-3A15E248947D}" srcOrd="1" destOrd="0" presId="urn:microsoft.com/office/officeart/2005/8/layout/hProcess9"/>
    <dgm:cxn modelId="{F705BE80-7CE8-40C6-AD91-CA5940DBA93A}" type="presParOf" srcId="{CB3BBDD8-B5D7-4F95-A242-B96ADE2F68E2}" destId="{173B14D6-4726-4FBA-87D1-C56EDEA3B304}" srcOrd="2" destOrd="0" presId="urn:microsoft.com/office/officeart/2005/8/layout/hProcess9"/>
    <dgm:cxn modelId="{37323D02-CAF6-4D5E-A578-3518B26F7BAB}" type="presParOf" srcId="{CB3BBDD8-B5D7-4F95-A242-B96ADE2F68E2}" destId="{472E12AC-D282-44B8-9ABC-C6BDA87EE2C0}" srcOrd="3" destOrd="0" presId="urn:microsoft.com/office/officeart/2005/8/layout/hProcess9"/>
    <dgm:cxn modelId="{ACE4A9DA-F26C-4489-9A1F-E4BAFBC0C530}" type="presParOf" srcId="{CB3BBDD8-B5D7-4F95-A242-B96ADE2F68E2}" destId="{8AA3109F-DD46-449D-8EF8-C5B0B86345FA}" srcOrd="4" destOrd="0" presId="urn:microsoft.com/office/officeart/2005/8/layout/hProcess9"/>
    <dgm:cxn modelId="{6352E747-2EC6-420A-AEE1-16296A38FE9C}" type="presParOf" srcId="{CB3BBDD8-B5D7-4F95-A242-B96ADE2F68E2}" destId="{D073A1E7-B248-413D-8DB3-B3427BC1EAD1}" srcOrd="5" destOrd="0" presId="urn:microsoft.com/office/officeart/2005/8/layout/hProcess9"/>
    <dgm:cxn modelId="{DB46639C-5D49-4FD8-A93D-C130C64C4DC1}" type="presParOf" srcId="{CB3BBDD8-B5D7-4F95-A242-B96ADE2F68E2}" destId="{C7AB129B-E631-4B2A-9CC4-9870F7F9E364}" srcOrd="6" destOrd="0" presId="urn:microsoft.com/office/officeart/2005/8/layout/hProcess9"/>
    <dgm:cxn modelId="{00243292-5CF8-448C-BBC4-B33095146883}" type="presParOf" srcId="{CB3BBDD8-B5D7-4F95-A242-B96ADE2F68E2}" destId="{EBCE6A3F-5015-4160-BD47-5EA0A790399E}" srcOrd="7" destOrd="0" presId="urn:microsoft.com/office/officeart/2005/8/layout/hProcess9"/>
    <dgm:cxn modelId="{72B9A98B-49E7-47CC-B962-9BEF7C5FF9E0}" type="presParOf" srcId="{CB3BBDD8-B5D7-4F95-A242-B96ADE2F68E2}" destId="{707983F1-F713-48A9-9BEF-18D8489B4E49}"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06CB25-2A54-4B36-AC87-9E1E99D20B18}"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0ABEB37D-A4BE-41F3-BC23-AC1EE1FEFE60}">
      <dgm:prSet phldrT="[Text]"/>
      <dgm:spPr/>
      <dgm:t>
        <a:bodyPr/>
        <a:lstStyle/>
        <a:p>
          <a:r>
            <a:rPr lang="en-GB"/>
            <a:t>State research problem (i.e. purpose of study)</a:t>
          </a:r>
        </a:p>
      </dgm:t>
    </dgm:pt>
    <dgm:pt modelId="{AD760F82-3FA4-4D89-B0B3-4B9D3ACA348E}" type="parTrans" cxnId="{5EC050B7-0208-448A-B25B-3491C32FFB4B}">
      <dgm:prSet/>
      <dgm:spPr/>
      <dgm:t>
        <a:bodyPr/>
        <a:lstStyle/>
        <a:p>
          <a:endParaRPr lang="en-GB"/>
        </a:p>
      </dgm:t>
    </dgm:pt>
    <dgm:pt modelId="{9EA13CB7-69AB-4ACD-9BCA-F5B74E9618E7}" type="sibTrans" cxnId="{5EC050B7-0208-448A-B25B-3491C32FFB4B}">
      <dgm:prSet/>
      <dgm:spPr/>
      <dgm:t>
        <a:bodyPr/>
        <a:lstStyle/>
        <a:p>
          <a:endParaRPr lang="en-GB"/>
        </a:p>
      </dgm:t>
    </dgm:pt>
    <dgm:pt modelId="{3CD36819-F5F9-414E-9325-8167A71F2736}">
      <dgm:prSet phldrT="[Text]"/>
      <dgm:spPr/>
      <dgm:t>
        <a:bodyPr/>
        <a:lstStyle/>
        <a:p>
          <a:r>
            <a:rPr lang="en-GB"/>
            <a:t>Provide context  for research Q – show necessity and importance</a:t>
          </a:r>
        </a:p>
      </dgm:t>
    </dgm:pt>
    <dgm:pt modelId="{6016202D-A516-4FF0-92F5-7B2012A03A39}" type="parTrans" cxnId="{7EC468E5-253E-48E0-8A62-A0F3D1AD0C22}">
      <dgm:prSet/>
      <dgm:spPr/>
      <dgm:t>
        <a:bodyPr/>
        <a:lstStyle/>
        <a:p>
          <a:endParaRPr lang="en-GB"/>
        </a:p>
      </dgm:t>
    </dgm:pt>
    <dgm:pt modelId="{D3888AB2-D3C9-40F8-BAE1-59F97F07A8E3}" type="sibTrans" cxnId="{7EC468E5-253E-48E0-8A62-A0F3D1AD0C22}">
      <dgm:prSet/>
      <dgm:spPr/>
      <dgm:t>
        <a:bodyPr/>
        <a:lstStyle/>
        <a:p>
          <a:endParaRPr lang="en-GB"/>
        </a:p>
      </dgm:t>
    </dgm:pt>
    <dgm:pt modelId="{C7224D69-4FD0-4A9E-ACA8-178CC3929326}">
      <dgm:prSet phldrT="[Text]"/>
      <dgm:spPr/>
      <dgm:t>
        <a:bodyPr/>
        <a:lstStyle/>
        <a:p>
          <a:r>
            <a:rPr lang="en-GB"/>
            <a:t>Provide rationale for study – why is it worth doing?</a:t>
          </a:r>
        </a:p>
        <a:p>
          <a:endParaRPr lang="en-GB"/>
        </a:p>
      </dgm:t>
    </dgm:pt>
    <dgm:pt modelId="{F07D0DB4-006E-4DFC-98FB-E2B22C951BE8}" type="parTrans" cxnId="{DDB9B27F-0065-478D-B228-0E56A9AED60D}">
      <dgm:prSet/>
      <dgm:spPr/>
      <dgm:t>
        <a:bodyPr/>
        <a:lstStyle/>
        <a:p>
          <a:endParaRPr lang="en-GB"/>
        </a:p>
      </dgm:t>
    </dgm:pt>
    <dgm:pt modelId="{87FDD4CA-CC4A-4D2F-BB95-EA820381E31F}" type="sibTrans" cxnId="{DDB9B27F-0065-478D-B228-0E56A9AED60D}">
      <dgm:prSet/>
      <dgm:spPr/>
      <dgm:t>
        <a:bodyPr/>
        <a:lstStyle/>
        <a:p>
          <a:endParaRPr lang="en-GB"/>
        </a:p>
      </dgm:t>
    </dgm:pt>
    <dgm:pt modelId="{C1B83474-F5AF-4BFD-896D-B49688E1BE86}">
      <dgm:prSet/>
      <dgm:spPr/>
      <dgm:t>
        <a:bodyPr/>
        <a:lstStyle/>
        <a:p>
          <a:r>
            <a:rPr lang="en-GB"/>
            <a:t>Describe major issues to address</a:t>
          </a:r>
        </a:p>
      </dgm:t>
    </dgm:pt>
    <dgm:pt modelId="{BE25B42A-3A5E-4FE9-8D9D-EF69DE9AD9BF}" type="parTrans" cxnId="{F28C0433-5B35-4623-87A6-75FA670654EC}">
      <dgm:prSet/>
      <dgm:spPr/>
      <dgm:t>
        <a:bodyPr/>
        <a:lstStyle/>
        <a:p>
          <a:endParaRPr lang="en-GB"/>
        </a:p>
      </dgm:t>
    </dgm:pt>
    <dgm:pt modelId="{05F47906-5CCA-4035-892F-5F430B58AC1C}" type="sibTrans" cxnId="{F28C0433-5B35-4623-87A6-75FA670654EC}">
      <dgm:prSet/>
      <dgm:spPr/>
      <dgm:t>
        <a:bodyPr/>
        <a:lstStyle/>
        <a:p>
          <a:endParaRPr lang="en-GB"/>
        </a:p>
      </dgm:t>
    </dgm:pt>
    <dgm:pt modelId="{191C3D25-A89C-46AF-B276-4B6CAB914556}">
      <dgm:prSet/>
      <dgm:spPr/>
      <dgm:t>
        <a:bodyPr/>
        <a:lstStyle/>
        <a:p>
          <a:r>
            <a:rPr lang="en-GB"/>
            <a:t>Set your boundaries to provide clear focus</a:t>
          </a:r>
        </a:p>
      </dgm:t>
    </dgm:pt>
    <dgm:pt modelId="{CBD8909E-7B61-496B-A04B-A99DBA51579A}" type="parTrans" cxnId="{DF317BA4-719E-43D8-9D98-A9D2D187DE71}">
      <dgm:prSet/>
      <dgm:spPr/>
    </dgm:pt>
    <dgm:pt modelId="{A1761716-1F12-4B11-8DDB-D1DCD66E82AD}" type="sibTrans" cxnId="{DF317BA4-719E-43D8-9D98-A9D2D187DE71}">
      <dgm:prSet/>
      <dgm:spPr/>
      <dgm:t>
        <a:bodyPr/>
        <a:lstStyle/>
        <a:p>
          <a:endParaRPr lang="en-GB"/>
        </a:p>
      </dgm:t>
    </dgm:pt>
    <dgm:pt modelId="{98FA8B2C-2512-4BFA-9300-4242885D8F2F}">
      <dgm:prSet/>
      <dgm:spPr/>
      <dgm:t>
        <a:bodyPr/>
        <a:lstStyle/>
        <a:p>
          <a:r>
            <a:rPr lang="en-GB"/>
            <a:t>Definitions of key concepts</a:t>
          </a:r>
        </a:p>
      </dgm:t>
    </dgm:pt>
    <dgm:pt modelId="{DD56ABC7-8F16-40FF-88C0-4D999E6DC940}" type="parTrans" cxnId="{F4DA6EC9-5C46-4D8D-93D2-D8667CA5BF5D}">
      <dgm:prSet/>
      <dgm:spPr/>
    </dgm:pt>
    <dgm:pt modelId="{0E99FA9E-7856-4DBE-A670-48FCAF97E58A}" type="sibTrans" cxnId="{F4DA6EC9-5C46-4D8D-93D2-D8667CA5BF5D}">
      <dgm:prSet/>
      <dgm:spPr/>
    </dgm:pt>
    <dgm:pt modelId="{8D9FFE17-1C84-42D9-8440-9EF55C5FD4D1}" type="pres">
      <dgm:prSet presAssocID="{0106CB25-2A54-4B36-AC87-9E1E99D20B18}" presName="diagram" presStyleCnt="0">
        <dgm:presLayoutVars>
          <dgm:dir/>
          <dgm:resizeHandles val="exact"/>
        </dgm:presLayoutVars>
      </dgm:prSet>
      <dgm:spPr/>
    </dgm:pt>
    <dgm:pt modelId="{A0288AEA-DEB1-4D8D-8BA4-872A5A9316AF}" type="pres">
      <dgm:prSet presAssocID="{0ABEB37D-A4BE-41F3-BC23-AC1EE1FEFE60}" presName="node" presStyleLbl="node1" presStyleIdx="0" presStyleCnt="6">
        <dgm:presLayoutVars>
          <dgm:bulletEnabled val="1"/>
        </dgm:presLayoutVars>
      </dgm:prSet>
      <dgm:spPr/>
    </dgm:pt>
    <dgm:pt modelId="{3904B75E-043E-4568-A345-EC5B79E2FA99}" type="pres">
      <dgm:prSet presAssocID="{9EA13CB7-69AB-4ACD-9BCA-F5B74E9618E7}" presName="sibTrans" presStyleLbl="sibTrans2D1" presStyleIdx="0" presStyleCnt="5"/>
      <dgm:spPr/>
    </dgm:pt>
    <dgm:pt modelId="{22590F11-5B61-4AE6-A86E-643F14572153}" type="pres">
      <dgm:prSet presAssocID="{9EA13CB7-69AB-4ACD-9BCA-F5B74E9618E7}" presName="connectorText" presStyleLbl="sibTrans2D1" presStyleIdx="0" presStyleCnt="5"/>
      <dgm:spPr/>
    </dgm:pt>
    <dgm:pt modelId="{5E86A32E-01FB-49B6-AAA3-86E926CEB2F0}" type="pres">
      <dgm:prSet presAssocID="{3CD36819-F5F9-414E-9325-8167A71F2736}" presName="node" presStyleLbl="node1" presStyleIdx="1" presStyleCnt="6">
        <dgm:presLayoutVars>
          <dgm:bulletEnabled val="1"/>
        </dgm:presLayoutVars>
      </dgm:prSet>
      <dgm:spPr/>
    </dgm:pt>
    <dgm:pt modelId="{528FEDDC-EF48-4C6C-BA05-0EF3702B6117}" type="pres">
      <dgm:prSet presAssocID="{D3888AB2-D3C9-40F8-BAE1-59F97F07A8E3}" presName="sibTrans" presStyleLbl="sibTrans2D1" presStyleIdx="1" presStyleCnt="5"/>
      <dgm:spPr/>
    </dgm:pt>
    <dgm:pt modelId="{524D3ECA-FB2D-4851-BB15-446024BF177F}" type="pres">
      <dgm:prSet presAssocID="{D3888AB2-D3C9-40F8-BAE1-59F97F07A8E3}" presName="connectorText" presStyleLbl="sibTrans2D1" presStyleIdx="1" presStyleCnt="5"/>
      <dgm:spPr/>
    </dgm:pt>
    <dgm:pt modelId="{DDE6C506-54E1-4E65-BC17-0FDD58871BCA}" type="pres">
      <dgm:prSet presAssocID="{C7224D69-4FD0-4A9E-ACA8-178CC3929326}" presName="node" presStyleLbl="node1" presStyleIdx="2" presStyleCnt="6">
        <dgm:presLayoutVars>
          <dgm:bulletEnabled val="1"/>
        </dgm:presLayoutVars>
      </dgm:prSet>
      <dgm:spPr/>
    </dgm:pt>
    <dgm:pt modelId="{F519E758-CAE6-47B8-B2C9-DDA29CA60872}" type="pres">
      <dgm:prSet presAssocID="{87FDD4CA-CC4A-4D2F-BB95-EA820381E31F}" presName="sibTrans" presStyleLbl="sibTrans2D1" presStyleIdx="2" presStyleCnt="5"/>
      <dgm:spPr/>
    </dgm:pt>
    <dgm:pt modelId="{8637589C-32D4-4299-94A1-43896E052AFC}" type="pres">
      <dgm:prSet presAssocID="{87FDD4CA-CC4A-4D2F-BB95-EA820381E31F}" presName="connectorText" presStyleLbl="sibTrans2D1" presStyleIdx="2" presStyleCnt="5"/>
      <dgm:spPr/>
    </dgm:pt>
    <dgm:pt modelId="{D81F925C-5E90-48EB-8EBB-E739A1A4DCE4}" type="pres">
      <dgm:prSet presAssocID="{C1B83474-F5AF-4BFD-896D-B49688E1BE86}" presName="node" presStyleLbl="node1" presStyleIdx="3" presStyleCnt="6">
        <dgm:presLayoutVars>
          <dgm:bulletEnabled val="1"/>
        </dgm:presLayoutVars>
      </dgm:prSet>
      <dgm:spPr/>
    </dgm:pt>
    <dgm:pt modelId="{EEDFC918-5B23-44A3-8D0C-FB4120924D2B}" type="pres">
      <dgm:prSet presAssocID="{05F47906-5CCA-4035-892F-5F430B58AC1C}" presName="sibTrans" presStyleLbl="sibTrans2D1" presStyleIdx="3" presStyleCnt="5"/>
      <dgm:spPr/>
    </dgm:pt>
    <dgm:pt modelId="{A29A2527-A27A-4C4C-B3DD-901290E4309C}" type="pres">
      <dgm:prSet presAssocID="{05F47906-5CCA-4035-892F-5F430B58AC1C}" presName="connectorText" presStyleLbl="sibTrans2D1" presStyleIdx="3" presStyleCnt="5"/>
      <dgm:spPr/>
    </dgm:pt>
    <dgm:pt modelId="{2915F9B3-3299-4C8E-B9AF-6D9BA3D3BFFB}" type="pres">
      <dgm:prSet presAssocID="{191C3D25-A89C-46AF-B276-4B6CAB914556}" presName="node" presStyleLbl="node1" presStyleIdx="4" presStyleCnt="6">
        <dgm:presLayoutVars>
          <dgm:bulletEnabled val="1"/>
        </dgm:presLayoutVars>
      </dgm:prSet>
      <dgm:spPr/>
    </dgm:pt>
    <dgm:pt modelId="{5C7E0958-F042-4D13-9B55-0EDAC6746132}" type="pres">
      <dgm:prSet presAssocID="{A1761716-1F12-4B11-8DDB-D1DCD66E82AD}" presName="sibTrans" presStyleLbl="sibTrans2D1" presStyleIdx="4" presStyleCnt="5"/>
      <dgm:spPr/>
    </dgm:pt>
    <dgm:pt modelId="{6EE68AA1-231F-48F5-AF0E-568D4BBEF711}" type="pres">
      <dgm:prSet presAssocID="{A1761716-1F12-4B11-8DDB-D1DCD66E82AD}" presName="connectorText" presStyleLbl="sibTrans2D1" presStyleIdx="4" presStyleCnt="5"/>
      <dgm:spPr/>
    </dgm:pt>
    <dgm:pt modelId="{A90C8BEA-0EBB-41A3-BE63-3BA2F2F95039}" type="pres">
      <dgm:prSet presAssocID="{98FA8B2C-2512-4BFA-9300-4242885D8F2F}" presName="node" presStyleLbl="node1" presStyleIdx="5" presStyleCnt="6">
        <dgm:presLayoutVars>
          <dgm:bulletEnabled val="1"/>
        </dgm:presLayoutVars>
      </dgm:prSet>
      <dgm:spPr/>
    </dgm:pt>
  </dgm:ptLst>
  <dgm:cxnLst>
    <dgm:cxn modelId="{E942D703-FB07-4315-8B43-9A2F08963F68}" type="presOf" srcId="{D3888AB2-D3C9-40F8-BAE1-59F97F07A8E3}" destId="{528FEDDC-EF48-4C6C-BA05-0EF3702B6117}" srcOrd="0" destOrd="0" presId="urn:microsoft.com/office/officeart/2005/8/layout/process5"/>
    <dgm:cxn modelId="{833E9E21-0D08-4ABF-8AE8-8E4F0DAFFBC9}" type="presOf" srcId="{87FDD4CA-CC4A-4D2F-BB95-EA820381E31F}" destId="{F519E758-CAE6-47B8-B2C9-DDA29CA60872}" srcOrd="0" destOrd="0" presId="urn:microsoft.com/office/officeart/2005/8/layout/process5"/>
    <dgm:cxn modelId="{9134212D-9F3E-457C-B1B3-674E8D263625}" type="presOf" srcId="{A1761716-1F12-4B11-8DDB-D1DCD66E82AD}" destId="{6EE68AA1-231F-48F5-AF0E-568D4BBEF711}" srcOrd="1" destOrd="0" presId="urn:microsoft.com/office/officeart/2005/8/layout/process5"/>
    <dgm:cxn modelId="{F28C0433-5B35-4623-87A6-75FA670654EC}" srcId="{0106CB25-2A54-4B36-AC87-9E1E99D20B18}" destId="{C1B83474-F5AF-4BFD-896D-B49688E1BE86}" srcOrd="3" destOrd="0" parTransId="{BE25B42A-3A5E-4FE9-8D9D-EF69DE9AD9BF}" sibTransId="{05F47906-5CCA-4035-892F-5F430B58AC1C}"/>
    <dgm:cxn modelId="{FCFBC637-A5D3-40E5-B681-3DA40B2D53BE}" type="presOf" srcId="{05F47906-5CCA-4035-892F-5F430B58AC1C}" destId="{A29A2527-A27A-4C4C-B3DD-901290E4309C}" srcOrd="1" destOrd="0" presId="urn:microsoft.com/office/officeart/2005/8/layout/process5"/>
    <dgm:cxn modelId="{E105D35F-8EB0-43F6-9A39-DCBC9D3023EB}" type="presOf" srcId="{191C3D25-A89C-46AF-B276-4B6CAB914556}" destId="{2915F9B3-3299-4C8E-B9AF-6D9BA3D3BFFB}" srcOrd="0" destOrd="0" presId="urn:microsoft.com/office/officeart/2005/8/layout/process5"/>
    <dgm:cxn modelId="{5A2A1476-47FE-416C-B55A-04C7E589E2B0}" type="presOf" srcId="{05F47906-5CCA-4035-892F-5F430B58AC1C}" destId="{EEDFC918-5B23-44A3-8D0C-FB4120924D2B}" srcOrd="0" destOrd="0" presId="urn:microsoft.com/office/officeart/2005/8/layout/process5"/>
    <dgm:cxn modelId="{F861AF77-E41A-4A67-8792-48E55A38C3EE}" type="presOf" srcId="{3CD36819-F5F9-414E-9325-8167A71F2736}" destId="{5E86A32E-01FB-49B6-AAA3-86E926CEB2F0}" srcOrd="0" destOrd="0" presId="urn:microsoft.com/office/officeart/2005/8/layout/process5"/>
    <dgm:cxn modelId="{9908387B-AC7C-4A0D-BFB2-942378A65C7E}" type="presOf" srcId="{C7224D69-4FD0-4A9E-ACA8-178CC3929326}" destId="{DDE6C506-54E1-4E65-BC17-0FDD58871BCA}" srcOrd="0" destOrd="0" presId="urn:microsoft.com/office/officeart/2005/8/layout/process5"/>
    <dgm:cxn modelId="{C9D15A7E-CC87-409A-9C53-74AF0009A65F}" type="presOf" srcId="{98FA8B2C-2512-4BFA-9300-4242885D8F2F}" destId="{A90C8BEA-0EBB-41A3-BE63-3BA2F2F95039}" srcOrd="0" destOrd="0" presId="urn:microsoft.com/office/officeart/2005/8/layout/process5"/>
    <dgm:cxn modelId="{DDB9B27F-0065-478D-B228-0E56A9AED60D}" srcId="{0106CB25-2A54-4B36-AC87-9E1E99D20B18}" destId="{C7224D69-4FD0-4A9E-ACA8-178CC3929326}" srcOrd="2" destOrd="0" parTransId="{F07D0DB4-006E-4DFC-98FB-E2B22C951BE8}" sibTransId="{87FDD4CA-CC4A-4D2F-BB95-EA820381E31F}"/>
    <dgm:cxn modelId="{DF317BA4-719E-43D8-9D98-A9D2D187DE71}" srcId="{0106CB25-2A54-4B36-AC87-9E1E99D20B18}" destId="{191C3D25-A89C-46AF-B276-4B6CAB914556}" srcOrd="4" destOrd="0" parTransId="{CBD8909E-7B61-496B-A04B-A99DBA51579A}" sibTransId="{A1761716-1F12-4B11-8DDB-D1DCD66E82AD}"/>
    <dgm:cxn modelId="{5EC050B7-0208-448A-B25B-3491C32FFB4B}" srcId="{0106CB25-2A54-4B36-AC87-9E1E99D20B18}" destId="{0ABEB37D-A4BE-41F3-BC23-AC1EE1FEFE60}" srcOrd="0" destOrd="0" parTransId="{AD760F82-3FA4-4D89-B0B3-4B9D3ACA348E}" sibTransId="{9EA13CB7-69AB-4ACD-9BCA-F5B74E9618E7}"/>
    <dgm:cxn modelId="{8C4627BB-F4F8-41B5-9218-6411CD978F7A}" type="presOf" srcId="{0106CB25-2A54-4B36-AC87-9E1E99D20B18}" destId="{8D9FFE17-1C84-42D9-8440-9EF55C5FD4D1}" srcOrd="0" destOrd="0" presId="urn:microsoft.com/office/officeart/2005/8/layout/process5"/>
    <dgm:cxn modelId="{00BA96C0-DE1A-4123-943F-3A8D391A80C3}" type="presOf" srcId="{C1B83474-F5AF-4BFD-896D-B49688E1BE86}" destId="{D81F925C-5E90-48EB-8EBB-E739A1A4DCE4}" srcOrd="0" destOrd="0" presId="urn:microsoft.com/office/officeart/2005/8/layout/process5"/>
    <dgm:cxn modelId="{F4DA6EC9-5C46-4D8D-93D2-D8667CA5BF5D}" srcId="{0106CB25-2A54-4B36-AC87-9E1E99D20B18}" destId="{98FA8B2C-2512-4BFA-9300-4242885D8F2F}" srcOrd="5" destOrd="0" parTransId="{DD56ABC7-8F16-40FF-88C0-4D999E6DC940}" sibTransId="{0E99FA9E-7856-4DBE-A670-48FCAF97E58A}"/>
    <dgm:cxn modelId="{1BEF60D5-790B-44A9-A2B3-C503552C57BF}" type="presOf" srcId="{87FDD4CA-CC4A-4D2F-BB95-EA820381E31F}" destId="{8637589C-32D4-4299-94A1-43896E052AFC}" srcOrd="1" destOrd="0" presId="urn:microsoft.com/office/officeart/2005/8/layout/process5"/>
    <dgm:cxn modelId="{070381DF-6BA5-4B62-9FAC-AE235FBF57CC}" type="presOf" srcId="{9EA13CB7-69AB-4ACD-9BCA-F5B74E9618E7}" destId="{3904B75E-043E-4568-A345-EC5B79E2FA99}" srcOrd="0" destOrd="0" presId="urn:microsoft.com/office/officeart/2005/8/layout/process5"/>
    <dgm:cxn modelId="{7EC468E5-253E-48E0-8A62-A0F3D1AD0C22}" srcId="{0106CB25-2A54-4B36-AC87-9E1E99D20B18}" destId="{3CD36819-F5F9-414E-9325-8167A71F2736}" srcOrd="1" destOrd="0" parTransId="{6016202D-A516-4FF0-92F5-7B2012A03A39}" sibTransId="{D3888AB2-D3C9-40F8-BAE1-59F97F07A8E3}"/>
    <dgm:cxn modelId="{B6AB9CF2-07D0-4B3B-952A-A1CD1670398D}" type="presOf" srcId="{0ABEB37D-A4BE-41F3-BC23-AC1EE1FEFE60}" destId="{A0288AEA-DEB1-4D8D-8BA4-872A5A9316AF}" srcOrd="0" destOrd="0" presId="urn:microsoft.com/office/officeart/2005/8/layout/process5"/>
    <dgm:cxn modelId="{353E4EF5-C997-4541-8DD2-21D7FF706176}" type="presOf" srcId="{A1761716-1F12-4B11-8DDB-D1DCD66E82AD}" destId="{5C7E0958-F042-4D13-9B55-0EDAC6746132}" srcOrd="0" destOrd="0" presId="urn:microsoft.com/office/officeart/2005/8/layout/process5"/>
    <dgm:cxn modelId="{08B726F7-A286-4DE6-9CE5-63753386D9DC}" type="presOf" srcId="{D3888AB2-D3C9-40F8-BAE1-59F97F07A8E3}" destId="{524D3ECA-FB2D-4851-BB15-446024BF177F}" srcOrd="1" destOrd="0" presId="urn:microsoft.com/office/officeart/2005/8/layout/process5"/>
    <dgm:cxn modelId="{CA0A09FA-3185-4314-BCDE-FB019D59A971}" type="presOf" srcId="{9EA13CB7-69AB-4ACD-9BCA-F5B74E9618E7}" destId="{22590F11-5B61-4AE6-A86E-643F14572153}" srcOrd="1" destOrd="0" presId="urn:microsoft.com/office/officeart/2005/8/layout/process5"/>
    <dgm:cxn modelId="{330C5F6A-6B7B-471C-B149-5121F2985D7A}" type="presParOf" srcId="{8D9FFE17-1C84-42D9-8440-9EF55C5FD4D1}" destId="{A0288AEA-DEB1-4D8D-8BA4-872A5A9316AF}" srcOrd="0" destOrd="0" presId="urn:microsoft.com/office/officeart/2005/8/layout/process5"/>
    <dgm:cxn modelId="{13F7A869-09DC-46F0-B1D5-E7463C7411A8}" type="presParOf" srcId="{8D9FFE17-1C84-42D9-8440-9EF55C5FD4D1}" destId="{3904B75E-043E-4568-A345-EC5B79E2FA99}" srcOrd="1" destOrd="0" presId="urn:microsoft.com/office/officeart/2005/8/layout/process5"/>
    <dgm:cxn modelId="{B34F012B-5456-4CAB-81FE-A3621882E15C}" type="presParOf" srcId="{3904B75E-043E-4568-A345-EC5B79E2FA99}" destId="{22590F11-5B61-4AE6-A86E-643F14572153}" srcOrd="0" destOrd="0" presId="urn:microsoft.com/office/officeart/2005/8/layout/process5"/>
    <dgm:cxn modelId="{82D2DAE5-F8E1-4CD4-98B9-EF534EDA4FF4}" type="presParOf" srcId="{8D9FFE17-1C84-42D9-8440-9EF55C5FD4D1}" destId="{5E86A32E-01FB-49B6-AAA3-86E926CEB2F0}" srcOrd="2" destOrd="0" presId="urn:microsoft.com/office/officeart/2005/8/layout/process5"/>
    <dgm:cxn modelId="{33403B11-D150-4219-8E62-F8F59C2FAD3E}" type="presParOf" srcId="{8D9FFE17-1C84-42D9-8440-9EF55C5FD4D1}" destId="{528FEDDC-EF48-4C6C-BA05-0EF3702B6117}" srcOrd="3" destOrd="0" presId="urn:microsoft.com/office/officeart/2005/8/layout/process5"/>
    <dgm:cxn modelId="{9624AFDD-ADC9-4A37-991C-5CD3027452A1}" type="presParOf" srcId="{528FEDDC-EF48-4C6C-BA05-0EF3702B6117}" destId="{524D3ECA-FB2D-4851-BB15-446024BF177F}" srcOrd="0" destOrd="0" presId="urn:microsoft.com/office/officeart/2005/8/layout/process5"/>
    <dgm:cxn modelId="{8CBC218B-898C-40AF-B14D-E5A67729B4A7}" type="presParOf" srcId="{8D9FFE17-1C84-42D9-8440-9EF55C5FD4D1}" destId="{DDE6C506-54E1-4E65-BC17-0FDD58871BCA}" srcOrd="4" destOrd="0" presId="urn:microsoft.com/office/officeart/2005/8/layout/process5"/>
    <dgm:cxn modelId="{22AF4DD3-AB60-48A7-9150-BBDD5AAC5932}" type="presParOf" srcId="{8D9FFE17-1C84-42D9-8440-9EF55C5FD4D1}" destId="{F519E758-CAE6-47B8-B2C9-DDA29CA60872}" srcOrd="5" destOrd="0" presId="urn:microsoft.com/office/officeart/2005/8/layout/process5"/>
    <dgm:cxn modelId="{6074640C-50C7-4011-A842-8AB5915244BE}" type="presParOf" srcId="{F519E758-CAE6-47B8-B2C9-DDA29CA60872}" destId="{8637589C-32D4-4299-94A1-43896E052AFC}" srcOrd="0" destOrd="0" presId="urn:microsoft.com/office/officeart/2005/8/layout/process5"/>
    <dgm:cxn modelId="{82309145-CC12-49E2-931D-A483A387F85C}" type="presParOf" srcId="{8D9FFE17-1C84-42D9-8440-9EF55C5FD4D1}" destId="{D81F925C-5E90-48EB-8EBB-E739A1A4DCE4}" srcOrd="6" destOrd="0" presId="urn:microsoft.com/office/officeart/2005/8/layout/process5"/>
    <dgm:cxn modelId="{AEE5B63C-AF43-471A-BE0C-6BACD3830A0D}" type="presParOf" srcId="{8D9FFE17-1C84-42D9-8440-9EF55C5FD4D1}" destId="{EEDFC918-5B23-44A3-8D0C-FB4120924D2B}" srcOrd="7" destOrd="0" presId="urn:microsoft.com/office/officeart/2005/8/layout/process5"/>
    <dgm:cxn modelId="{A91FC2A2-4449-4BEA-A218-C380A21CD620}" type="presParOf" srcId="{EEDFC918-5B23-44A3-8D0C-FB4120924D2B}" destId="{A29A2527-A27A-4C4C-B3DD-901290E4309C}" srcOrd="0" destOrd="0" presId="urn:microsoft.com/office/officeart/2005/8/layout/process5"/>
    <dgm:cxn modelId="{1A27AE2B-FEE7-44BA-BF0E-11E5085A310E}" type="presParOf" srcId="{8D9FFE17-1C84-42D9-8440-9EF55C5FD4D1}" destId="{2915F9B3-3299-4C8E-B9AF-6D9BA3D3BFFB}" srcOrd="8" destOrd="0" presId="urn:microsoft.com/office/officeart/2005/8/layout/process5"/>
    <dgm:cxn modelId="{D2ABC6A0-54AD-41EA-9797-FA64431D6001}" type="presParOf" srcId="{8D9FFE17-1C84-42D9-8440-9EF55C5FD4D1}" destId="{5C7E0958-F042-4D13-9B55-0EDAC6746132}" srcOrd="9" destOrd="0" presId="urn:microsoft.com/office/officeart/2005/8/layout/process5"/>
    <dgm:cxn modelId="{551496B0-D64F-4CD6-8661-A50213E016FC}" type="presParOf" srcId="{5C7E0958-F042-4D13-9B55-0EDAC6746132}" destId="{6EE68AA1-231F-48F5-AF0E-568D4BBEF711}" srcOrd="0" destOrd="0" presId="urn:microsoft.com/office/officeart/2005/8/layout/process5"/>
    <dgm:cxn modelId="{AA37A7D1-BA62-4BE6-85A6-9815DEC13C85}" type="presParOf" srcId="{8D9FFE17-1C84-42D9-8440-9EF55C5FD4D1}" destId="{A90C8BEA-0EBB-41A3-BE63-3BA2F2F95039}"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791418" y="628124"/>
          <a:ext cx="380747" cy="91440"/>
        </a:xfrm>
        <a:custGeom>
          <a:avLst/>
          <a:gdLst/>
          <a:ahLst/>
          <a:cxnLst/>
          <a:rect l="0" t="0" r="0" b="0"/>
          <a:pathLst>
            <a:path>
              <a:moveTo>
                <a:pt x="0" y="45720"/>
              </a:moveTo>
              <a:lnTo>
                <a:pt x="380747"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71508" y="671787"/>
        <a:ext cx="20567" cy="4113"/>
      </dsp:txXfrm>
    </dsp:sp>
    <dsp:sp modelId="{81C98BFE-05FA-4626-8F2D-222B3DC0C722}">
      <dsp:nvSpPr>
        <dsp:cNvPr id="0" name=""/>
        <dsp:cNvSpPr/>
      </dsp:nvSpPr>
      <dsp:spPr>
        <a:xfrm>
          <a:off x="4751" y="137304"/>
          <a:ext cx="1788467" cy="107308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Research Question</a:t>
          </a:r>
        </a:p>
      </dsp:txBody>
      <dsp:txXfrm>
        <a:off x="4751" y="137304"/>
        <a:ext cx="1788467" cy="1073080"/>
      </dsp:txXfrm>
    </dsp:sp>
    <dsp:sp modelId="{60E4E29B-DA7A-4E3E-BCFE-4E96B0B28982}">
      <dsp:nvSpPr>
        <dsp:cNvPr id="0" name=""/>
        <dsp:cNvSpPr/>
      </dsp:nvSpPr>
      <dsp:spPr>
        <a:xfrm>
          <a:off x="3991233" y="628124"/>
          <a:ext cx="380747" cy="91440"/>
        </a:xfrm>
        <a:custGeom>
          <a:avLst/>
          <a:gdLst/>
          <a:ahLst/>
          <a:cxnLst/>
          <a:rect l="0" t="0" r="0" b="0"/>
          <a:pathLst>
            <a:path>
              <a:moveTo>
                <a:pt x="0" y="45720"/>
              </a:moveTo>
              <a:lnTo>
                <a:pt x="380747"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71323" y="671787"/>
        <a:ext cx="20567" cy="4113"/>
      </dsp:txXfrm>
    </dsp:sp>
    <dsp:sp modelId="{57EC6082-9940-45E6-B9ED-6E65EA665F3E}">
      <dsp:nvSpPr>
        <dsp:cNvPr id="0" name=""/>
        <dsp:cNvSpPr/>
      </dsp:nvSpPr>
      <dsp:spPr>
        <a:xfrm>
          <a:off x="2204566" y="137304"/>
          <a:ext cx="1788467" cy="1073080"/>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Background</a:t>
          </a:r>
        </a:p>
      </dsp:txBody>
      <dsp:txXfrm>
        <a:off x="2204566" y="137304"/>
        <a:ext cx="1788467" cy="1073080"/>
      </dsp:txXfrm>
    </dsp:sp>
    <dsp:sp modelId="{A6013EED-6CA3-4901-9CF5-9EE9DC46CA5F}">
      <dsp:nvSpPr>
        <dsp:cNvPr id="0" name=""/>
        <dsp:cNvSpPr/>
      </dsp:nvSpPr>
      <dsp:spPr>
        <a:xfrm>
          <a:off x="898984" y="1208584"/>
          <a:ext cx="4399630" cy="380747"/>
        </a:xfrm>
        <a:custGeom>
          <a:avLst/>
          <a:gdLst/>
          <a:ahLst/>
          <a:cxnLst/>
          <a:rect l="0" t="0" r="0" b="0"/>
          <a:pathLst>
            <a:path>
              <a:moveTo>
                <a:pt x="4399630" y="0"/>
              </a:moveTo>
              <a:lnTo>
                <a:pt x="4399630" y="207473"/>
              </a:lnTo>
              <a:lnTo>
                <a:pt x="0" y="207473"/>
              </a:lnTo>
              <a:lnTo>
                <a:pt x="0" y="380747"/>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88329" y="1396901"/>
        <a:ext cx="220940" cy="4113"/>
      </dsp:txXfrm>
    </dsp:sp>
    <dsp:sp modelId="{757655A4-1921-4764-B04E-DC9C4BBE6EA1}">
      <dsp:nvSpPr>
        <dsp:cNvPr id="0" name=""/>
        <dsp:cNvSpPr/>
      </dsp:nvSpPr>
      <dsp:spPr>
        <a:xfrm>
          <a:off x="4404381" y="137304"/>
          <a:ext cx="1788467" cy="1073080"/>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Literature Review</a:t>
          </a:r>
        </a:p>
      </dsp:txBody>
      <dsp:txXfrm>
        <a:off x="4404381" y="137304"/>
        <a:ext cx="1788467" cy="1073080"/>
      </dsp:txXfrm>
    </dsp:sp>
    <dsp:sp modelId="{4E43C57E-0FF1-41C1-8C5B-C110C2BB2446}">
      <dsp:nvSpPr>
        <dsp:cNvPr id="0" name=""/>
        <dsp:cNvSpPr/>
      </dsp:nvSpPr>
      <dsp:spPr>
        <a:xfrm>
          <a:off x="1791418" y="2112552"/>
          <a:ext cx="380747" cy="91440"/>
        </a:xfrm>
        <a:custGeom>
          <a:avLst/>
          <a:gdLst/>
          <a:ahLst/>
          <a:cxnLst/>
          <a:rect l="0" t="0" r="0" b="0"/>
          <a:pathLst>
            <a:path>
              <a:moveTo>
                <a:pt x="0" y="45720"/>
              </a:moveTo>
              <a:lnTo>
                <a:pt x="380747"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71508" y="2156215"/>
        <a:ext cx="20567" cy="4113"/>
      </dsp:txXfrm>
    </dsp:sp>
    <dsp:sp modelId="{3014BC23-1028-4F39-8530-9A7691071707}">
      <dsp:nvSpPr>
        <dsp:cNvPr id="0" name=""/>
        <dsp:cNvSpPr/>
      </dsp:nvSpPr>
      <dsp:spPr>
        <a:xfrm>
          <a:off x="4751" y="1621732"/>
          <a:ext cx="1788467" cy="1073080"/>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Methodology</a:t>
          </a:r>
        </a:p>
      </dsp:txBody>
      <dsp:txXfrm>
        <a:off x="4751" y="1621732"/>
        <a:ext cx="1788467" cy="1073080"/>
      </dsp:txXfrm>
    </dsp:sp>
    <dsp:sp modelId="{86E46210-91AB-40DF-A2EA-05A60A502578}">
      <dsp:nvSpPr>
        <dsp:cNvPr id="0" name=""/>
        <dsp:cNvSpPr/>
      </dsp:nvSpPr>
      <dsp:spPr>
        <a:xfrm>
          <a:off x="3991233" y="2112552"/>
          <a:ext cx="380747" cy="91440"/>
        </a:xfrm>
        <a:custGeom>
          <a:avLst/>
          <a:gdLst/>
          <a:ahLst/>
          <a:cxnLst/>
          <a:rect l="0" t="0" r="0" b="0"/>
          <a:pathLst>
            <a:path>
              <a:moveTo>
                <a:pt x="0" y="45720"/>
              </a:moveTo>
              <a:lnTo>
                <a:pt x="380747"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71323" y="2156215"/>
        <a:ext cx="20567" cy="4113"/>
      </dsp:txXfrm>
    </dsp:sp>
    <dsp:sp modelId="{359C2D96-9A0C-4535-A619-7628556FF6AF}">
      <dsp:nvSpPr>
        <dsp:cNvPr id="0" name=""/>
        <dsp:cNvSpPr/>
      </dsp:nvSpPr>
      <dsp:spPr>
        <a:xfrm>
          <a:off x="2204566" y="1621732"/>
          <a:ext cx="1788467" cy="1073080"/>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Results</a:t>
          </a:r>
        </a:p>
      </dsp:txBody>
      <dsp:txXfrm>
        <a:off x="2204566" y="1621732"/>
        <a:ext cx="1788467" cy="1073080"/>
      </dsp:txXfrm>
    </dsp:sp>
    <dsp:sp modelId="{8D027D2A-3115-48C9-8EE9-9C92D9C6BEC0}">
      <dsp:nvSpPr>
        <dsp:cNvPr id="0" name=""/>
        <dsp:cNvSpPr/>
      </dsp:nvSpPr>
      <dsp:spPr>
        <a:xfrm>
          <a:off x="898984" y="2693012"/>
          <a:ext cx="4399630" cy="380747"/>
        </a:xfrm>
        <a:custGeom>
          <a:avLst/>
          <a:gdLst/>
          <a:ahLst/>
          <a:cxnLst/>
          <a:rect l="0" t="0" r="0" b="0"/>
          <a:pathLst>
            <a:path>
              <a:moveTo>
                <a:pt x="4399630" y="0"/>
              </a:moveTo>
              <a:lnTo>
                <a:pt x="4399630" y="207473"/>
              </a:lnTo>
              <a:lnTo>
                <a:pt x="0" y="207473"/>
              </a:lnTo>
              <a:lnTo>
                <a:pt x="0" y="380747"/>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88329" y="2881329"/>
        <a:ext cx="220940" cy="4113"/>
      </dsp:txXfrm>
    </dsp:sp>
    <dsp:sp modelId="{0705328C-F04A-42A1-8213-F27D990A0F18}">
      <dsp:nvSpPr>
        <dsp:cNvPr id="0" name=""/>
        <dsp:cNvSpPr/>
      </dsp:nvSpPr>
      <dsp:spPr>
        <a:xfrm>
          <a:off x="4404381" y="1621732"/>
          <a:ext cx="1788467" cy="1073080"/>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Evaluation</a:t>
          </a:r>
        </a:p>
      </dsp:txBody>
      <dsp:txXfrm>
        <a:off x="4404381" y="1621732"/>
        <a:ext cx="1788467" cy="1073080"/>
      </dsp:txXfrm>
    </dsp:sp>
    <dsp:sp modelId="{BAB3A507-0BBA-4BEB-9400-F5562A0968AA}">
      <dsp:nvSpPr>
        <dsp:cNvPr id="0" name=""/>
        <dsp:cNvSpPr/>
      </dsp:nvSpPr>
      <dsp:spPr>
        <a:xfrm>
          <a:off x="1791418" y="3596980"/>
          <a:ext cx="380747" cy="91440"/>
        </a:xfrm>
        <a:custGeom>
          <a:avLst/>
          <a:gdLst/>
          <a:ahLst/>
          <a:cxnLst/>
          <a:rect l="0" t="0" r="0" b="0"/>
          <a:pathLst>
            <a:path>
              <a:moveTo>
                <a:pt x="0" y="45720"/>
              </a:moveTo>
              <a:lnTo>
                <a:pt x="380747"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71508" y="3640643"/>
        <a:ext cx="20567" cy="4113"/>
      </dsp:txXfrm>
    </dsp:sp>
    <dsp:sp modelId="{127FE8D3-67CE-476C-A4A7-25C387779397}">
      <dsp:nvSpPr>
        <dsp:cNvPr id="0" name=""/>
        <dsp:cNvSpPr/>
      </dsp:nvSpPr>
      <dsp:spPr>
        <a:xfrm>
          <a:off x="4751" y="3106160"/>
          <a:ext cx="1788467" cy="1073080"/>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Timeline</a:t>
          </a:r>
        </a:p>
      </dsp:txBody>
      <dsp:txXfrm>
        <a:off x="4751" y="3106160"/>
        <a:ext cx="1788467" cy="1073080"/>
      </dsp:txXfrm>
    </dsp:sp>
    <dsp:sp modelId="{1254279A-E2AF-4B05-9CD4-1AB748C55454}">
      <dsp:nvSpPr>
        <dsp:cNvPr id="0" name=""/>
        <dsp:cNvSpPr/>
      </dsp:nvSpPr>
      <dsp:spPr>
        <a:xfrm>
          <a:off x="2204566" y="3106160"/>
          <a:ext cx="1788467" cy="107308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References</a:t>
          </a:r>
        </a:p>
      </dsp:txBody>
      <dsp:txXfrm>
        <a:off x="2204566" y="3106160"/>
        <a:ext cx="1788467" cy="1073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7ACC5-179D-4671-AF85-36CFA4416B86}">
      <dsp:nvSpPr>
        <dsp:cNvPr id="0" name=""/>
        <dsp:cNvSpPr/>
      </dsp:nvSpPr>
      <dsp:spPr>
        <a:xfrm>
          <a:off x="822960"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90E6A-48A3-437D-94E9-EE5B0A04DBA4}">
      <dsp:nvSpPr>
        <dsp:cNvPr id="0" name=""/>
        <dsp:cNvSpPr/>
      </dsp:nvSpPr>
      <dsp:spPr>
        <a:xfrm>
          <a:off x="2465" y="1174908"/>
          <a:ext cx="2093168"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Topic area</a:t>
          </a:r>
        </a:p>
      </dsp:txBody>
      <dsp:txXfrm>
        <a:off x="78937" y="1251380"/>
        <a:ext cx="1940224" cy="1413601"/>
      </dsp:txXfrm>
    </dsp:sp>
    <dsp:sp modelId="{173B14D6-4726-4FBA-87D1-C56EDEA3B304}">
      <dsp:nvSpPr>
        <dsp:cNvPr id="0" name=""/>
        <dsp:cNvSpPr/>
      </dsp:nvSpPr>
      <dsp:spPr>
        <a:xfrm>
          <a:off x="2221140" y="1174908"/>
          <a:ext cx="2093168"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Expectation &amp; timeframe</a:t>
          </a:r>
        </a:p>
      </dsp:txBody>
      <dsp:txXfrm>
        <a:off x="2297612" y="1251380"/>
        <a:ext cx="1940224" cy="1413601"/>
      </dsp:txXfrm>
    </dsp:sp>
    <dsp:sp modelId="{8AA3109F-DD46-449D-8EF8-C5B0B86345FA}">
      <dsp:nvSpPr>
        <dsp:cNvPr id="0" name=""/>
        <dsp:cNvSpPr/>
      </dsp:nvSpPr>
      <dsp:spPr>
        <a:xfrm>
          <a:off x="4439815" y="1174908"/>
          <a:ext cx="2093168"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Research Proposal</a:t>
          </a:r>
        </a:p>
      </dsp:txBody>
      <dsp:txXfrm>
        <a:off x="4516287" y="1251380"/>
        <a:ext cx="1940224" cy="1413601"/>
      </dsp:txXfrm>
    </dsp:sp>
    <dsp:sp modelId="{C7AB129B-E631-4B2A-9CC4-9870F7F9E364}">
      <dsp:nvSpPr>
        <dsp:cNvPr id="0" name=""/>
        <dsp:cNvSpPr/>
      </dsp:nvSpPr>
      <dsp:spPr>
        <a:xfrm>
          <a:off x="6658490" y="1174908"/>
          <a:ext cx="2093168"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Plan of action-supervisor</a:t>
          </a:r>
        </a:p>
      </dsp:txBody>
      <dsp:txXfrm>
        <a:off x="6734962" y="1251380"/>
        <a:ext cx="1940224" cy="1413601"/>
      </dsp:txXfrm>
    </dsp:sp>
    <dsp:sp modelId="{707983F1-F713-48A9-9BEF-18D8489B4E49}">
      <dsp:nvSpPr>
        <dsp:cNvPr id="0" name=""/>
        <dsp:cNvSpPr/>
      </dsp:nvSpPr>
      <dsp:spPr>
        <a:xfrm>
          <a:off x="8877166" y="1174908"/>
          <a:ext cx="2093168"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Dissertation submission</a:t>
          </a:r>
        </a:p>
      </dsp:txBody>
      <dsp:txXfrm>
        <a:off x="8953638" y="1251380"/>
        <a:ext cx="1940224"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88AEA-DEB1-4D8D-8BA4-872A5A9316AF}">
      <dsp:nvSpPr>
        <dsp:cNvPr id="0" name=""/>
        <dsp:cNvSpPr/>
      </dsp:nvSpPr>
      <dsp:spPr>
        <a:xfrm>
          <a:off x="839301" y="1508"/>
          <a:ext cx="2445841" cy="146750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State research problem (i.e. purpose of study)</a:t>
          </a:r>
        </a:p>
      </dsp:txBody>
      <dsp:txXfrm>
        <a:off x="882283" y="44490"/>
        <a:ext cx="2359877" cy="1381540"/>
      </dsp:txXfrm>
    </dsp:sp>
    <dsp:sp modelId="{3904B75E-043E-4568-A345-EC5B79E2FA99}">
      <dsp:nvSpPr>
        <dsp:cNvPr id="0" name=""/>
        <dsp:cNvSpPr/>
      </dsp:nvSpPr>
      <dsp:spPr>
        <a:xfrm>
          <a:off x="3500376" y="431976"/>
          <a:ext cx="518518" cy="60656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500376" y="553290"/>
        <a:ext cx="362963" cy="363940"/>
      </dsp:txXfrm>
    </dsp:sp>
    <dsp:sp modelId="{5E86A32E-01FB-49B6-AAA3-86E926CEB2F0}">
      <dsp:nvSpPr>
        <dsp:cNvPr id="0" name=""/>
        <dsp:cNvSpPr/>
      </dsp:nvSpPr>
      <dsp:spPr>
        <a:xfrm>
          <a:off x="4263479" y="1508"/>
          <a:ext cx="2445841" cy="1467504"/>
        </a:xfrm>
        <a:prstGeom prst="roundRect">
          <a:avLst>
            <a:gd name="adj" fmla="val 10000"/>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Provide context  for research Q – show necessity and importance</a:t>
          </a:r>
        </a:p>
      </dsp:txBody>
      <dsp:txXfrm>
        <a:off x="4306461" y="44490"/>
        <a:ext cx="2359877" cy="1381540"/>
      </dsp:txXfrm>
    </dsp:sp>
    <dsp:sp modelId="{528FEDDC-EF48-4C6C-BA05-0EF3702B6117}">
      <dsp:nvSpPr>
        <dsp:cNvPr id="0" name=""/>
        <dsp:cNvSpPr/>
      </dsp:nvSpPr>
      <dsp:spPr>
        <a:xfrm>
          <a:off x="6924554" y="431976"/>
          <a:ext cx="518518" cy="606568"/>
        </a:xfrm>
        <a:prstGeom prst="rightArrow">
          <a:avLst>
            <a:gd name="adj1" fmla="val 60000"/>
            <a:gd name="adj2" fmla="val 50000"/>
          </a:avLst>
        </a:prstGeom>
        <a:solidFill>
          <a:schemeClr val="accent3">
            <a:hueOff val="2812566"/>
            <a:satOff val="-4220"/>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924554" y="553290"/>
        <a:ext cx="362963" cy="363940"/>
      </dsp:txXfrm>
    </dsp:sp>
    <dsp:sp modelId="{DDE6C506-54E1-4E65-BC17-0FDD58871BCA}">
      <dsp:nvSpPr>
        <dsp:cNvPr id="0" name=""/>
        <dsp:cNvSpPr/>
      </dsp:nvSpPr>
      <dsp:spPr>
        <a:xfrm>
          <a:off x="7687657" y="1508"/>
          <a:ext cx="2445841" cy="1467504"/>
        </a:xfrm>
        <a:prstGeom prst="roundRect">
          <a:avLst>
            <a:gd name="adj" fmla="val 10000"/>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Provide rationale for study – why is it worth doing?</a:t>
          </a:r>
        </a:p>
        <a:p>
          <a:pPr marL="0" lvl="0" indent="0" algn="ctr" defTabSz="800100">
            <a:lnSpc>
              <a:spcPct val="90000"/>
            </a:lnSpc>
            <a:spcBef>
              <a:spcPct val="0"/>
            </a:spcBef>
            <a:spcAft>
              <a:spcPct val="35000"/>
            </a:spcAft>
            <a:buNone/>
          </a:pPr>
          <a:endParaRPr lang="en-GB" sz="1800" kern="1200"/>
        </a:p>
      </dsp:txBody>
      <dsp:txXfrm>
        <a:off x="7730639" y="44490"/>
        <a:ext cx="2359877" cy="1381540"/>
      </dsp:txXfrm>
    </dsp:sp>
    <dsp:sp modelId="{F519E758-CAE6-47B8-B2C9-DDA29CA60872}">
      <dsp:nvSpPr>
        <dsp:cNvPr id="0" name=""/>
        <dsp:cNvSpPr/>
      </dsp:nvSpPr>
      <dsp:spPr>
        <a:xfrm rot="5400000">
          <a:off x="8651318" y="1640222"/>
          <a:ext cx="518518" cy="606568"/>
        </a:xfrm>
        <a:prstGeom prst="rightArrow">
          <a:avLst>
            <a:gd name="adj1" fmla="val 60000"/>
            <a:gd name="adj2" fmla="val 50000"/>
          </a:avLst>
        </a:prstGeom>
        <a:solidFill>
          <a:schemeClr val="accent3">
            <a:hueOff val="5625132"/>
            <a:satOff val="-8440"/>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8728608" y="1684247"/>
        <a:ext cx="363940" cy="362963"/>
      </dsp:txXfrm>
    </dsp:sp>
    <dsp:sp modelId="{D81F925C-5E90-48EB-8EBB-E739A1A4DCE4}">
      <dsp:nvSpPr>
        <dsp:cNvPr id="0" name=""/>
        <dsp:cNvSpPr/>
      </dsp:nvSpPr>
      <dsp:spPr>
        <a:xfrm>
          <a:off x="7687657" y="2447349"/>
          <a:ext cx="2445841" cy="1467504"/>
        </a:xfrm>
        <a:prstGeom prst="roundRect">
          <a:avLst>
            <a:gd name="adj" fmla="val 10000"/>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Describe major issues to address</a:t>
          </a:r>
        </a:p>
      </dsp:txBody>
      <dsp:txXfrm>
        <a:off x="7730639" y="2490331"/>
        <a:ext cx="2359877" cy="1381540"/>
      </dsp:txXfrm>
    </dsp:sp>
    <dsp:sp modelId="{EEDFC918-5B23-44A3-8D0C-FB4120924D2B}">
      <dsp:nvSpPr>
        <dsp:cNvPr id="0" name=""/>
        <dsp:cNvSpPr/>
      </dsp:nvSpPr>
      <dsp:spPr>
        <a:xfrm rot="10800000">
          <a:off x="6953904" y="2877817"/>
          <a:ext cx="518518" cy="606568"/>
        </a:xfrm>
        <a:prstGeom prst="rightArrow">
          <a:avLst>
            <a:gd name="adj1" fmla="val 60000"/>
            <a:gd name="adj2" fmla="val 50000"/>
          </a:avLst>
        </a:prstGeom>
        <a:solidFill>
          <a:schemeClr val="accent3">
            <a:hueOff val="8437698"/>
            <a:satOff val="-12660"/>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7109459" y="2999131"/>
        <a:ext cx="362963" cy="363940"/>
      </dsp:txXfrm>
    </dsp:sp>
    <dsp:sp modelId="{2915F9B3-3299-4C8E-B9AF-6D9BA3D3BFFB}">
      <dsp:nvSpPr>
        <dsp:cNvPr id="0" name=""/>
        <dsp:cNvSpPr/>
      </dsp:nvSpPr>
      <dsp:spPr>
        <a:xfrm>
          <a:off x="4263479" y="2447349"/>
          <a:ext cx="2445841" cy="1467504"/>
        </a:xfrm>
        <a:prstGeom prst="roundRect">
          <a:avLst>
            <a:gd name="adj" fmla="val 10000"/>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Set your boundaries to provide clear focus</a:t>
          </a:r>
        </a:p>
      </dsp:txBody>
      <dsp:txXfrm>
        <a:off x="4306461" y="2490331"/>
        <a:ext cx="2359877" cy="1381540"/>
      </dsp:txXfrm>
    </dsp:sp>
    <dsp:sp modelId="{5C7E0958-F042-4D13-9B55-0EDAC6746132}">
      <dsp:nvSpPr>
        <dsp:cNvPr id="0" name=""/>
        <dsp:cNvSpPr/>
      </dsp:nvSpPr>
      <dsp:spPr>
        <a:xfrm rot="10800000">
          <a:off x="3529726" y="2877817"/>
          <a:ext cx="518518" cy="606568"/>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3685281" y="2999131"/>
        <a:ext cx="362963" cy="363940"/>
      </dsp:txXfrm>
    </dsp:sp>
    <dsp:sp modelId="{A90C8BEA-0EBB-41A3-BE63-3BA2F2F95039}">
      <dsp:nvSpPr>
        <dsp:cNvPr id="0" name=""/>
        <dsp:cNvSpPr/>
      </dsp:nvSpPr>
      <dsp:spPr>
        <a:xfrm>
          <a:off x="839301" y="2447349"/>
          <a:ext cx="2445841" cy="146750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Definitions of key concepts</a:t>
          </a:r>
        </a:p>
      </dsp:txBody>
      <dsp:txXfrm>
        <a:off x="882283" y="2490331"/>
        <a:ext cx="2359877" cy="1381540"/>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would you define or describe what a ‘dissertation’ is? Use the chat box</a:t>
            </a:r>
          </a:p>
          <a:p>
            <a:endParaRPr lang="en-GB"/>
          </a:p>
          <a:p>
            <a:endParaRPr lang="en-GB"/>
          </a:p>
          <a:p>
            <a:r>
              <a:rPr lang="en-GB"/>
              <a:t>Your dissertation or project is probably the single most important written assignment that you will undertake or produce during your course.</a:t>
            </a:r>
          </a:p>
          <a:p>
            <a:r>
              <a:rPr lang="en-GB"/>
              <a:t>It is often seen as a key indicator of a student’s capabilities as a student/researcher.</a:t>
            </a:r>
          </a:p>
          <a:p>
            <a:endParaRPr lang="en-GB"/>
          </a:p>
          <a:p>
            <a:r>
              <a:rPr lang="en-GB"/>
              <a:t>It differs to your other assignments in relation to the following:</a:t>
            </a:r>
          </a:p>
          <a:p>
            <a:pPr marL="228600" indent="-228600">
              <a:buAutoNum type="arabicPeriod"/>
            </a:pPr>
            <a:r>
              <a:rPr lang="en-GB"/>
              <a:t>Its word count – significant word count</a:t>
            </a:r>
          </a:p>
          <a:p>
            <a:pPr marL="228600" indent="-228600">
              <a:buAutoNum type="arabicPeriod"/>
            </a:pPr>
            <a:r>
              <a:rPr lang="en-GB"/>
              <a:t>Its structure – specific structure/format is required</a:t>
            </a:r>
          </a:p>
          <a:p>
            <a:pPr marL="228600" indent="-228600">
              <a:buAutoNum type="arabicPeriod"/>
            </a:pPr>
            <a:r>
              <a:rPr lang="en-GB"/>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Aim – </a:t>
            </a:r>
            <a:r>
              <a:rPr lang="en-GB" sz="1200" i="1"/>
              <a:t>to provide the student with the opportunity to produce a substantial specialist body of work which has been instigated , developed and produced as a consequence of their own research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a:t>It therefore  enables you to undertake a major project of your choice, that includes research and enquiry into an aspect of  your choice.  which  demonstrates your academic skills such as  critical thinking, analysis, synthesis and evaluation of assumptions, abstract concepts and data. Not forgetting that ultimately you will need to be  able to communicate your research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a:p>
          <a:p>
            <a:r>
              <a:rPr lang="en-GB"/>
              <a:t>Most university students will be required to undertake a project of their choice in their final year of studying.</a:t>
            </a:r>
          </a:p>
          <a:p>
            <a:endParaRPr lang="en-GB"/>
          </a:p>
          <a:p>
            <a:r>
              <a:rPr lang="en-GB"/>
              <a:t>This one piece of work is worth 60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Writing a dissertation is one of the most  creative challenges of your programme</a:t>
            </a:r>
          </a:p>
          <a:p>
            <a:r>
              <a:rPr lang="en-GB"/>
              <a:t>It offers you an opportunity to prove your ability to implement the knowledge acquired during your programme and to carry out in-depth research into a topic of your choice</a:t>
            </a:r>
          </a:p>
          <a:p>
            <a:r>
              <a:rPr lang="en-GB"/>
              <a:t>It also offers you a change to make an original contribution to knowledge in your specialist area</a:t>
            </a:r>
          </a:p>
          <a:p>
            <a:r>
              <a:rPr lang="en-GB"/>
              <a:t>Further , it demonstrate the technical knowledge acquired from your programme and your ability to apply it analytically to an academic/business related problem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924653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 you think are the advantages of undertaking a dissertation??</a:t>
            </a:r>
          </a:p>
          <a:p>
            <a:endParaRPr lang="en-GB"/>
          </a:p>
          <a:p>
            <a:r>
              <a:rPr lang="en-GB"/>
              <a:t>There are a number of advantages of undertaking a project/dissertation – although it may not feel like it now!</a:t>
            </a:r>
          </a:p>
          <a:p>
            <a:r>
              <a:rPr lang="en-GB"/>
              <a:t>e.g.</a:t>
            </a:r>
          </a:p>
          <a:p>
            <a:pPr marL="171450" indent="-171450">
              <a:buFont typeface="Arial" panose="020B0604020202020204" pitchFamily="34" charset="0"/>
              <a:buChar char="•"/>
            </a:pPr>
            <a:r>
              <a:rPr lang="en-GB"/>
              <a:t>Great opportunity for you to identify and learn more about a particular topic that interest you</a:t>
            </a:r>
          </a:p>
          <a:p>
            <a:pPr marL="171450" indent="-171450">
              <a:buFont typeface="Arial" panose="020B0604020202020204" pitchFamily="34" charset="0"/>
              <a:buChar char="•"/>
            </a:pPr>
            <a:r>
              <a:rPr lang="en-GB"/>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a:t>Ownership – you take ownership – its independent study that you chose and you drive it  - BUT you will be supported</a:t>
            </a:r>
          </a:p>
          <a:p>
            <a:pPr marL="171450" indent="-171450">
              <a:buFont typeface="Arial" panose="020B0604020202020204" pitchFamily="34" charset="0"/>
              <a:buChar char="•"/>
            </a:pPr>
            <a:r>
              <a:rPr lang="en-GB"/>
              <a:t>Allocated supervisor with whom you will work on a one to one basis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your assignment brief  - I will circulate in a booklet format for you with specific guidance regarding content, structure, submission dates etc. available on Moodle</a:t>
            </a:r>
          </a:p>
          <a:p>
            <a:endParaRPr lang="en-GB"/>
          </a:p>
          <a:p>
            <a:r>
              <a:rPr lang="en-GB"/>
              <a:t>To produce a 15,000 word project on a topic of your choice which is related to your degree programme.</a:t>
            </a:r>
          </a:p>
          <a:p>
            <a:endParaRPr lang="en-GB"/>
          </a:p>
          <a:p>
            <a:r>
              <a:rPr lang="en-GB"/>
              <a:t>Your 15,000 word project is divided into 3 distinct parts:</a:t>
            </a:r>
          </a:p>
          <a:p>
            <a:r>
              <a:rPr lang="en-GB"/>
              <a:t>Project/dissertation proposal –  2000 words  (Formatively assessed)</a:t>
            </a:r>
          </a:p>
          <a:p>
            <a:r>
              <a:rPr lang="en-GB"/>
              <a:t>Ethics form -  (Formatively assessed)</a:t>
            </a:r>
          </a:p>
          <a:p>
            <a:r>
              <a:rPr lang="en-GB"/>
              <a:t>The project document – 100% marks – 15,000 words ( </a:t>
            </a:r>
            <a:r>
              <a:rPr lang="en-GB" err="1"/>
              <a:t>Summatively</a:t>
            </a:r>
            <a:r>
              <a:rPr lang="en-GB"/>
              <a:t> assessed)</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Time-tabled supervision support</a:t>
            </a:r>
          </a:p>
          <a:p>
            <a:endParaRPr lang="en-GB"/>
          </a:p>
          <a:p>
            <a:r>
              <a:rPr lang="en-GB"/>
              <a:t>It’s important that you attend these sessions and come fully prepared.</a:t>
            </a:r>
          </a:p>
          <a:p>
            <a:r>
              <a:rPr lang="en-GB"/>
              <a:t>They will be diarised and agreed between you and me,  it may not be possible to rearrange.</a:t>
            </a:r>
          </a:p>
          <a:p>
            <a:endParaRPr lang="en-GB"/>
          </a:p>
          <a:p>
            <a:r>
              <a:rPr lang="en-GB"/>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a:p>
          <a:p>
            <a:r>
              <a:rPr lang="en-GB"/>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a:p>
            <a:endParaRPr lang="en-GB"/>
          </a:p>
          <a:p>
            <a:r>
              <a:rPr lang="en-GB" dirty="0"/>
              <a:t>You will compile your Research proposal on a Word document and will be required to provide the necessary information against the following headings which will provide a structure to your proposal – so utilise these headings within your document –</a:t>
            </a:r>
            <a:endParaRPr lang="en-GB" dirty="0">
              <a:cs typeface="Calibri"/>
            </a:endParaRPr>
          </a:p>
          <a:p>
            <a:pPr marL="0" indent="0">
              <a:buNone/>
            </a:pPr>
            <a:r>
              <a:rPr lang="en-GB" dirty="0"/>
              <a:t>Question</a:t>
            </a:r>
            <a:endParaRPr lang="en-GB" dirty="0">
              <a:cs typeface="Calibri"/>
            </a:endParaRPr>
          </a:p>
          <a:p>
            <a:pPr marL="0" indent="0">
              <a:buNone/>
            </a:pPr>
            <a:r>
              <a:rPr lang="en-GB" dirty="0"/>
              <a:t>Background</a:t>
            </a:r>
            <a:endParaRPr lang="en-GB" dirty="0">
              <a:cs typeface="Calibri"/>
            </a:endParaRPr>
          </a:p>
          <a:p>
            <a:pPr marL="0" indent="0">
              <a:buNone/>
            </a:pPr>
            <a:r>
              <a:rPr lang="en-GB" dirty="0"/>
              <a:t>Literature Review</a:t>
            </a:r>
            <a:endParaRPr lang="en-GB" dirty="0">
              <a:cs typeface="Calibri"/>
            </a:endParaRPr>
          </a:p>
          <a:p>
            <a:pPr marL="0" indent="0">
              <a:buNone/>
            </a:pPr>
            <a:r>
              <a:rPr lang="en-GB" dirty="0"/>
              <a:t>Methodology</a:t>
            </a:r>
            <a:endParaRPr lang="en-GB" dirty="0">
              <a:cs typeface="Calibri"/>
            </a:endParaRPr>
          </a:p>
          <a:p>
            <a:pPr marL="0" indent="0">
              <a:buNone/>
            </a:pPr>
            <a:r>
              <a:rPr lang="en-GB" dirty="0"/>
              <a:t>Results</a:t>
            </a:r>
            <a:endParaRPr lang="en-GB" dirty="0">
              <a:cs typeface="Calibri"/>
            </a:endParaRPr>
          </a:p>
          <a:p>
            <a:pPr marL="0" indent="0">
              <a:buNone/>
            </a:pPr>
            <a:r>
              <a:rPr lang="en-GB" dirty="0"/>
              <a:t>Evaluation</a:t>
            </a:r>
            <a:endParaRPr lang="en-GB" dirty="0">
              <a:cs typeface="Calibri"/>
            </a:endParaRPr>
          </a:p>
          <a:p>
            <a:pPr marL="0" indent="0">
              <a:buNone/>
            </a:pPr>
            <a:r>
              <a:rPr lang="en-GB" dirty="0"/>
              <a:t>Timeline</a:t>
            </a:r>
            <a:endParaRPr lang="en-GB" dirty="0">
              <a:cs typeface="Calibri"/>
            </a:endParaRPr>
          </a:p>
          <a:p>
            <a:pPr marL="0" indent="0">
              <a:buNone/>
            </a:pPr>
            <a:r>
              <a:rPr lang="en-GB" dirty="0"/>
              <a:t>References</a:t>
            </a:r>
            <a:endParaRPr lang="en-GB" dirty="0">
              <a:cs typeface="Calibri"/>
            </a:endParaRPr>
          </a:p>
          <a:p>
            <a:endParaRPr lang="en-GB"/>
          </a:p>
          <a:p>
            <a:endParaRPr lang="en-GB"/>
          </a:p>
          <a:p>
            <a:r>
              <a:rPr lang="en-GB" dirty="0"/>
              <a:t>You are required to complete the proposal and submit via Turnitin </a:t>
            </a: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UWTSD template will be provided in relation to the Ethics form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232247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university requires the submission of the dissertation to follow an agreed structure:</a:t>
            </a:r>
          </a:p>
          <a:p>
            <a:endParaRPr lang="en-GB"/>
          </a:p>
          <a:p>
            <a:r>
              <a:rPr lang="en-GB"/>
              <a:t>The following sections will appear in the final dissertation/project document submitted</a:t>
            </a:r>
          </a:p>
          <a:p>
            <a:r>
              <a:rPr lang="en-GB"/>
              <a:t>( doesn’t include your proposal or ethics form) – keep to the accepted structure!</a:t>
            </a:r>
          </a:p>
          <a:p>
            <a:endParaRPr lang="en-GB"/>
          </a:p>
          <a:p>
            <a:r>
              <a:rPr lang="en-GB"/>
              <a:t>Front sheet</a:t>
            </a:r>
          </a:p>
          <a:p>
            <a:r>
              <a:rPr lang="en-GB"/>
              <a:t>Declarations</a:t>
            </a:r>
          </a:p>
          <a:p>
            <a:r>
              <a:rPr lang="en-GB"/>
              <a:t>Acknowledgements</a:t>
            </a:r>
          </a:p>
          <a:p>
            <a:r>
              <a:rPr lang="en-GB"/>
              <a:t>Contents</a:t>
            </a:r>
          </a:p>
          <a:p>
            <a:r>
              <a:rPr lang="en-GB"/>
              <a:t>Abstract</a:t>
            </a:r>
          </a:p>
          <a:p>
            <a:r>
              <a:rPr lang="en-GB"/>
              <a:t>Introduction</a:t>
            </a:r>
          </a:p>
          <a:p>
            <a:r>
              <a:rPr lang="en-GB"/>
              <a:t>Literature review</a:t>
            </a:r>
          </a:p>
          <a:p>
            <a:r>
              <a:rPr lang="en-GB"/>
              <a:t>Research methodology</a:t>
            </a:r>
          </a:p>
          <a:p>
            <a:r>
              <a:rPr lang="en-GB"/>
              <a:t>Analysis of results</a:t>
            </a:r>
          </a:p>
          <a:p>
            <a:r>
              <a:rPr lang="en-GB"/>
              <a:t>Conclusion and recommendations</a:t>
            </a:r>
          </a:p>
          <a:p>
            <a:r>
              <a:rPr lang="en-GB"/>
              <a:t>Bibliography</a:t>
            </a:r>
          </a:p>
          <a:p>
            <a:r>
              <a:rPr lang="en-GB" err="1"/>
              <a:t>Appendicies</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Think about your topic area – start to read and investigate what is available as academic sources</a:t>
            </a:r>
          </a:p>
          <a:p>
            <a:r>
              <a:rPr lang="en-GB"/>
              <a:t>2. Become familiar with the expectation of a dissertation and the time frame to complete  it</a:t>
            </a:r>
          </a:p>
          <a:p>
            <a:r>
              <a:rPr lang="en-GB"/>
              <a:t>3. Pass your proposal submission and meet with your supervisor</a:t>
            </a:r>
          </a:p>
          <a:p>
            <a:r>
              <a:rPr lang="en-GB"/>
              <a:t>4. Work with your supervisor and agree a work plan that you can stick to</a:t>
            </a:r>
          </a:p>
          <a:p>
            <a:r>
              <a:rPr lang="en-GB"/>
              <a:t>5. Complete and submit your dissertation</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048600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MBA</a:t>
            </a:r>
          </a:p>
          <a:p>
            <a:r>
              <a:rPr lang="en-GB" dirty="0"/>
              <a:t>Personal interest – something you enjoy researching/discussing /reading about - it will keep you motivated</a:t>
            </a:r>
            <a:endParaRPr lang="en-GB" dirty="0">
              <a:cs typeface="Calibri"/>
            </a:endParaRPr>
          </a:p>
          <a:p>
            <a:r>
              <a:rPr lang="en-GB" dirty="0"/>
              <a:t>Too wide – explore different aspects – narrow it down – supervisor may assist you </a:t>
            </a:r>
            <a:endParaRPr lang="en-GB" dirty="0">
              <a:cs typeface="Calibri"/>
            </a:endParaRPr>
          </a:p>
          <a:p>
            <a:r>
              <a:rPr lang="en-GB" dirty="0"/>
              <a:t>If you are having difficulty choosing an area consider:</a:t>
            </a:r>
            <a:endParaRPr lang="en-GB" dirty="0">
              <a:cs typeface="Calibri"/>
            </a:endParaRPr>
          </a:p>
          <a:p>
            <a:r>
              <a:rPr lang="en-GB" dirty="0"/>
              <a:t>Current/topical issues – in the media/in organisation/Horizon scanning</a:t>
            </a:r>
            <a:endParaRPr lang="en-GB" dirty="0">
              <a:cs typeface="Calibri"/>
            </a:endParaRPr>
          </a:p>
          <a:p>
            <a:endParaRPr lang="en-GB"/>
          </a:p>
          <a:p>
            <a:r>
              <a:rPr lang="en-GB" dirty="0"/>
              <a:t>Once you have confirmed your area/topic you need to</a:t>
            </a:r>
            <a:endParaRPr lang="en-GB" dirty="0">
              <a:cs typeface="Calibri"/>
            </a:endParaRPr>
          </a:p>
          <a:p>
            <a:r>
              <a:rPr lang="en-GB" dirty="0"/>
              <a:t>Devise a question relevant to the topic area you want to research</a:t>
            </a:r>
            <a:endParaRPr lang="en-GB" dirty="0">
              <a:cs typeface="Calibri"/>
            </a:endParaRPr>
          </a:p>
          <a:p>
            <a:endParaRPr lang="en-GB"/>
          </a:p>
          <a:p>
            <a:r>
              <a:rPr lang="en-GB" dirty="0"/>
              <a:t>Question may change BUT don’t change the topic area.</a:t>
            </a:r>
            <a:endParaRPr lang="en-GB" dirty="0">
              <a:cs typeface="Calibri"/>
            </a:endParaRPr>
          </a:p>
          <a:p>
            <a:endParaRPr lang="en-GB"/>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 research proposal is all about your early ideas around your research area and serves a number of purposes</a:t>
            </a:r>
          </a:p>
          <a:p>
            <a:endParaRPr lang="en-GB"/>
          </a:p>
          <a:p>
            <a:r>
              <a:rPr lang="en-GB"/>
              <a:t>It will highlight an issue which you wish to research or a problem that you feel is worthy of researching</a:t>
            </a:r>
          </a:p>
          <a:p>
            <a:endParaRPr lang="en-GB"/>
          </a:p>
          <a:p>
            <a:r>
              <a:rPr lang="en-GB"/>
              <a:t>It encourages you to read and understand the published literature around your chosen subject, including journals and articles so that you have a better understanding of the subject and can possible highlight ‘gaps’ that exist in knowledge or research which gives you the grounds to do your specific research</a:t>
            </a:r>
          </a:p>
          <a:p>
            <a:endParaRPr lang="en-GB"/>
          </a:p>
          <a:p>
            <a:r>
              <a:rPr lang="en-GB"/>
              <a:t>It gives you a framework or a  tool to assist you in planning your project/research and to consider the potential difficulties that you may have to overcome – it gets you to think about these things early on so that you can navigate around them</a:t>
            </a:r>
          </a:p>
          <a:p>
            <a:endParaRPr lang="en-GB"/>
          </a:p>
          <a:p>
            <a:r>
              <a:rPr lang="en-GB"/>
              <a:t>Importantly it gives you the opportunity to obtain formal feedback from me on your research areas so that you can amend any issues before you complete your dissertation</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669078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 important questions to ask yourself when considering your research topic/subject</a:t>
            </a:r>
          </a:p>
          <a:p>
            <a:endParaRPr lang="en-GB"/>
          </a:p>
          <a:p>
            <a:r>
              <a:rPr lang="en-GB"/>
              <a:t>WHAT are you going to do, what do you want to accomplish – what is your focus?</a:t>
            </a:r>
          </a:p>
          <a:p>
            <a:endParaRPr lang="en-GB"/>
          </a:p>
          <a:p>
            <a:r>
              <a:rPr lang="en-GB"/>
              <a:t>WHY – why are you research that particular area, why is it important??</a:t>
            </a:r>
          </a:p>
          <a:p>
            <a:endParaRPr lang="en-GB"/>
          </a:p>
          <a:p>
            <a:r>
              <a:rPr lang="en-GB"/>
              <a:t>HOW – how are you going to do it, how will you get the information you need to succeed in your research to answer any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0936059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 research question or title should set your proposal up for your reader/examiner.</a:t>
            </a:r>
          </a:p>
          <a:p>
            <a:endParaRPr lang="en-GB"/>
          </a:p>
          <a:p>
            <a:r>
              <a:rPr lang="en-GB"/>
              <a:t>It should allow you to narrow your focus on a specific area and not a generic area</a:t>
            </a:r>
          </a:p>
          <a:p>
            <a:r>
              <a:rPr lang="en-GB"/>
              <a:t>It should assist in keeping you on track so that you don’t veer off and research areas that are irrelevant or makes you overwhelmed</a:t>
            </a:r>
          </a:p>
          <a:p>
            <a:r>
              <a:rPr lang="en-GB"/>
              <a:t>And should give you a way of evaluating your answer </a:t>
            </a:r>
          </a:p>
          <a:p>
            <a:endParaRPr lang="en-GB"/>
          </a:p>
          <a:p>
            <a:r>
              <a:rPr lang="en-GB"/>
              <a:t>It should be concise and descriptive – catchy and informative. An effective title grabs attention and raises interest.</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compiling your question</a:t>
            </a:r>
          </a:p>
          <a:p>
            <a:r>
              <a:rPr lang="en-GB"/>
              <a:t>Ask yourself:</a:t>
            </a:r>
          </a:p>
          <a:p>
            <a:r>
              <a:rPr lang="en-GB"/>
              <a:t>Is it debateable</a:t>
            </a:r>
          </a:p>
          <a:p>
            <a:r>
              <a:rPr lang="en-GB"/>
              <a:t>Is it plausible</a:t>
            </a:r>
          </a:p>
          <a:p>
            <a:r>
              <a:rPr lang="en-GB"/>
              <a:t>Is it consequential enough or too much – what impact does it have</a:t>
            </a:r>
          </a:p>
          <a:p>
            <a:endParaRPr lang="en-GB"/>
          </a:p>
          <a:p>
            <a:r>
              <a:rPr lang="en-GB"/>
              <a:t>Words that External Examiners like </a:t>
            </a:r>
          </a:p>
          <a:p>
            <a:r>
              <a:rPr lang="en-GB"/>
              <a:t>Critical/critically</a:t>
            </a:r>
          </a:p>
          <a:p>
            <a:r>
              <a:rPr lang="en-GB"/>
              <a:t>Analysis/Analyse</a:t>
            </a:r>
          </a:p>
          <a:p>
            <a:r>
              <a:rPr lang="en-GB"/>
              <a:t>Evaluation/Evaluate</a:t>
            </a:r>
          </a:p>
          <a:p>
            <a:r>
              <a:rPr lang="en-GB"/>
              <a:t>Synthesis/synthesise - </a:t>
            </a:r>
            <a:r>
              <a:rPr lang="en-GB" b="0" i="0">
                <a:solidFill>
                  <a:srgbClr val="202124"/>
                </a:solidFill>
                <a:effectLst/>
                <a:latin typeface="arial" panose="020B0604020202020204" pitchFamily="34" charset="0"/>
              </a:rPr>
              <a:t>A synthesis is </a:t>
            </a:r>
            <a:r>
              <a:rPr lang="en-GB" b="1" i="0">
                <a:solidFill>
                  <a:srgbClr val="202124"/>
                </a:solidFill>
                <a:effectLst/>
                <a:latin typeface="arial" panose="020B0604020202020204" pitchFamily="34" charset="0"/>
              </a:rPr>
              <a:t>a written discussion incorporating support from several sources of differing views</a:t>
            </a:r>
            <a:r>
              <a:rPr lang="en-GB" b="0" i="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Each dissertation should begin with an aim and objectives.</a:t>
            </a:r>
          </a:p>
          <a:p>
            <a:endParaRPr lang="en-GB"/>
          </a:p>
          <a:p>
            <a:r>
              <a:rPr lang="en-GB"/>
              <a:t>Your over arching aim for your research should be presented succinctly within one sentence if possible.</a:t>
            </a:r>
          </a:p>
          <a:p>
            <a:endParaRPr lang="en-GB"/>
          </a:p>
          <a:p>
            <a:r>
              <a:rPr lang="en-GB"/>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a:p>
          <a:p>
            <a:r>
              <a:rPr lang="en-GB"/>
              <a:t>Your objectives must be clear and achievable and should not be </a:t>
            </a:r>
          </a:p>
          <a:p>
            <a:pPr marL="171450" indent="-171450">
              <a:buFont typeface="Arial" panose="020B0604020202020204" pitchFamily="34" charset="0"/>
              <a:buChar char="•"/>
            </a:pPr>
            <a:r>
              <a:rPr lang="en-GB"/>
              <a:t>Too vague or broad in scope – aims are often over-optimistic of what the project can achieve</a:t>
            </a:r>
          </a:p>
          <a:p>
            <a:pPr marL="171450" indent="-171450">
              <a:buFont typeface="Arial" panose="020B0604020202020204" pitchFamily="34" charset="0"/>
              <a:buChar char="•"/>
            </a:pPr>
            <a:r>
              <a:rPr lang="en-GB"/>
              <a:t>Repeat each other in different terms</a:t>
            </a:r>
          </a:p>
          <a:p>
            <a:pPr marL="171450" indent="-171450">
              <a:buFont typeface="Arial" panose="020B0604020202020204" pitchFamily="34" charset="0"/>
              <a:buChar char="•"/>
            </a:pPr>
            <a:r>
              <a:rPr lang="en-GB"/>
              <a:t>Be a list of things related to an unspecified way to your topic</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They can be numbered so that each reads as an individual statement to convey its intentions </a:t>
            </a:r>
          </a:p>
          <a:p>
            <a:pPr marL="171450" indent="-171450">
              <a:buFont typeface="Arial" panose="020B0604020202020204" pitchFamily="34" charset="0"/>
              <a:buChar char="•"/>
            </a:pPr>
            <a:endParaRPr lang="en-GB"/>
          </a:p>
          <a:p>
            <a:pPr marL="0" indent="0">
              <a:buFont typeface="Arial" panose="020B0604020202020204" pitchFamily="34" charset="0"/>
              <a:buNone/>
            </a:pPr>
            <a:r>
              <a:rPr lang="en-GB"/>
              <a:t>Finally</a:t>
            </a:r>
          </a:p>
          <a:p>
            <a:pPr marL="171450" indent="-171450">
              <a:buFont typeface="Arial" panose="020B0604020202020204" pitchFamily="34" charset="0"/>
              <a:buChar char="•"/>
            </a:pPr>
            <a:r>
              <a:rPr lang="en-GB"/>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Purpose of this first chapter – provide necessary background/context to your research problem</a:t>
            </a:r>
          </a:p>
          <a:p>
            <a:r>
              <a:rPr lang="en-GB"/>
              <a:t>No rules for research question – be creative – think about it carefully and think about the depth of your understanding of the problem</a:t>
            </a:r>
          </a:p>
          <a:p>
            <a:endParaRPr lang="en-GB"/>
          </a:p>
          <a:p>
            <a:r>
              <a:rPr lang="en-GB"/>
              <a:t>What to cover in your introduction:</a:t>
            </a:r>
          </a:p>
          <a:p>
            <a:r>
              <a:rPr lang="en-GB"/>
              <a:t>Research problem</a:t>
            </a:r>
          </a:p>
          <a:p>
            <a:r>
              <a:rPr lang="en-GB"/>
              <a:t>Context for your research Question – show its necessity and importance in the research area</a:t>
            </a:r>
          </a:p>
          <a:p>
            <a:r>
              <a:rPr lang="en-GB"/>
              <a:t>Provide rationale for the study – why do you want to do it, why </a:t>
            </a:r>
            <a:r>
              <a:rPr lang="en-GB" err="1"/>
              <a:t>si</a:t>
            </a:r>
            <a:r>
              <a:rPr lang="en-GB"/>
              <a:t> it worth doing?</a:t>
            </a:r>
          </a:p>
          <a:p>
            <a:r>
              <a:rPr lang="en-GB"/>
              <a:t>Describe the major issues that you will have to address</a:t>
            </a:r>
          </a:p>
          <a:p>
            <a:r>
              <a:rPr lang="en-GB"/>
              <a:t>Set any boundaries to provide a clear focus</a:t>
            </a:r>
          </a:p>
          <a:p>
            <a:r>
              <a:rPr lang="en-GB"/>
              <a:t>Don’t forget to provide definitions of key concepts</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8139469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larger parts of your research and one of the biggest chapters that you will write.</a:t>
            </a:r>
          </a:p>
          <a:p>
            <a:endParaRPr lang="en-GB"/>
          </a:p>
          <a:p>
            <a:r>
              <a:rPr lang="en-GB"/>
              <a:t>More detailed information will be provided in a lesson specifically looking at Literature review</a:t>
            </a:r>
          </a:p>
          <a:p>
            <a:endParaRPr lang="en-GB"/>
          </a:p>
          <a:p>
            <a:r>
              <a:rPr lang="en-GB"/>
              <a:t>Ways to approach:</a:t>
            </a:r>
          </a:p>
          <a:p>
            <a:endParaRPr lang="en-GB"/>
          </a:p>
          <a:p>
            <a:pPr>
              <a:buFont typeface="Arial" panose="020B0604020202020204" pitchFamily="34" charset="0"/>
              <a:buChar char="•"/>
            </a:pPr>
            <a:r>
              <a:rPr lang="en-GB" sz="1200"/>
              <a:t>Use chosen research question as basis for literature scope – a starting point for you</a:t>
            </a:r>
          </a:p>
          <a:p>
            <a:pPr>
              <a:buFont typeface="Arial" panose="020B0604020202020204" pitchFamily="34" charset="0"/>
              <a:buChar char="•"/>
            </a:pPr>
            <a:r>
              <a:rPr lang="en-GB" sz="1200"/>
              <a:t> You should review the related literature and provide a rationale for your own study -  give your proposal purpose, identify gaps and critically explore the literature that’s already out there</a:t>
            </a:r>
          </a:p>
          <a:p>
            <a:pPr>
              <a:buFont typeface="Arial" panose="020B0604020202020204" pitchFamily="34" charset="0"/>
              <a:buChar char="•"/>
            </a:pPr>
            <a:r>
              <a:rPr lang="en-GB" sz="1200" b="1"/>
              <a:t>Concise</a:t>
            </a:r>
          </a:p>
          <a:p>
            <a:pPr lvl="1">
              <a:buFont typeface="Arial" panose="020B0604020202020204" pitchFamily="34" charset="0"/>
              <a:buChar char="•"/>
            </a:pPr>
            <a:r>
              <a:rPr lang="en-GB" sz="1200"/>
              <a:t>Your lit review will not necessarily include every study reported in a particular area but should be a selective account of major studies that have been undertaken or authoratively written about. </a:t>
            </a:r>
          </a:p>
          <a:p>
            <a:pPr lvl="1">
              <a:buFont typeface="Arial" panose="020B0604020202020204" pitchFamily="34" charset="0"/>
              <a:buChar char="•"/>
            </a:pPr>
            <a:r>
              <a:rPr lang="en-GB" sz="1200"/>
              <a:t>It is NOT a history lesson for your reader – so steer away from this.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313067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is very important as it provides an overview of how you are going to carryout your research or how you plan to address your research question</a:t>
            </a:r>
          </a:p>
          <a:p>
            <a:r>
              <a:rPr lang="en-GB"/>
              <a:t>It will provide a plan of your work and describe the activities you feel are necessary to complete your project</a:t>
            </a:r>
          </a:p>
          <a:p>
            <a:r>
              <a:rPr lang="en-GB"/>
              <a:t>It should contain sufficient information for the marker to determine whether the methodology is sound and appropriate</a:t>
            </a:r>
          </a:p>
          <a:p>
            <a:r>
              <a:rPr lang="en-GB"/>
              <a:t>In this section you should make a case to show that your approach is the most appropriate and valid way of addressing the research question.</a:t>
            </a:r>
          </a:p>
          <a:p>
            <a:endParaRPr lang="en-GB"/>
          </a:p>
          <a:p>
            <a:r>
              <a:rPr lang="en-GB"/>
              <a:t>NO RESULTS are given at the proposal stage as you haven’t started on it yet – however you need to give some idea about what kind of data you will be collecting and what statistical procedures will be used in order to answer the question</a:t>
            </a:r>
          </a:p>
          <a:p>
            <a:endParaRPr lang="en-GB"/>
          </a:p>
          <a:p>
            <a:r>
              <a:rPr lang="en-GB"/>
              <a:t>Ethical issues and risks – you may mention the limitations and weaknesses of the research which may justify some issues that will occur ( e.g. COVID)</a:t>
            </a:r>
          </a:p>
          <a:p>
            <a:r>
              <a:rPr lang="en-GB"/>
              <a:t>Every student will be required to submit an ethics form – so its relevant to highlight any issues you may have at this early stage and which can be addressed when you submit your ethics form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Finally</a:t>
            </a:r>
          </a:p>
          <a:p>
            <a:endParaRPr lang="en-GB"/>
          </a:p>
          <a:p>
            <a:r>
              <a:rPr lang="en-GB"/>
              <a:t>What will be the outcomes of your research – </a:t>
            </a:r>
          </a:p>
          <a:p>
            <a:r>
              <a:rPr lang="en-GB"/>
              <a:t>Ask yourself :</a:t>
            </a:r>
          </a:p>
          <a:p>
            <a:pPr>
              <a:buFont typeface="Arial" panose="020B0604020202020204" pitchFamily="34" charset="0"/>
              <a:buChar char="•"/>
            </a:pPr>
            <a:r>
              <a:rPr lang="en-GB" sz="1200"/>
              <a:t>Who would be interested in your dissertation and its findings?</a:t>
            </a:r>
          </a:p>
          <a:p>
            <a:pPr>
              <a:buFont typeface="Arial" panose="020B0604020202020204" pitchFamily="34" charset="0"/>
              <a:buChar char="•"/>
            </a:pPr>
            <a:r>
              <a:rPr lang="en-GB" sz="1200"/>
              <a:t> Is there potential for future research on the subject?</a:t>
            </a:r>
          </a:p>
          <a:p>
            <a:pPr>
              <a:buFont typeface="Arial" panose="020B0604020202020204" pitchFamily="34" charset="0"/>
              <a:buChar char="•"/>
            </a:pPr>
            <a:r>
              <a:rPr lang="en-GB" sz="1200"/>
              <a:t> Does it provide new avenues of research? Support current strategies/decision-making?</a:t>
            </a:r>
          </a:p>
          <a:p>
            <a:pPr>
              <a:buFont typeface="Arial" panose="020B0604020202020204" pitchFamily="34" charset="0"/>
              <a:buChar char="•"/>
            </a:pPr>
            <a:r>
              <a:rPr lang="en-GB" sz="1200"/>
              <a:t> Demonstrate your awareness of its contribution to that area of research</a:t>
            </a:r>
          </a:p>
          <a:p>
            <a:pPr>
              <a:buFont typeface="Arial" panose="020B0604020202020204" pitchFamily="34" charset="0"/>
              <a:buChar char="•"/>
            </a:pPr>
            <a:r>
              <a:rPr lang="en-GB" sz="1200">
                <a:solidFill>
                  <a:schemeClr val="tx1"/>
                </a:solidFill>
              </a:rPr>
              <a:t> ‘So what?’</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4104148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anyone need any input on referencing or a refresher lesson – timetabled!</a:t>
            </a:r>
          </a:p>
          <a:p>
            <a:endParaRPr lang="en-GB"/>
          </a:p>
          <a:p>
            <a:r>
              <a:rPr lang="en-GB"/>
              <a:t>How are you going to keep on top of your bibliography/reference lists?? Start it early</a:t>
            </a:r>
          </a:p>
          <a:p>
            <a:r>
              <a:rPr lang="en-GB"/>
              <a:t>Are you going to use software to assist you or the old fashioned way of doing it by hand?</a:t>
            </a:r>
          </a:p>
          <a:p>
            <a:endParaRPr lang="en-GB"/>
          </a:p>
          <a:p>
            <a:r>
              <a:rPr lang="en-GB"/>
              <a:t>Either way – referencing is very important at this stage and will be scrutinised in your final submission so needs to be spot on</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That’s a brief overview of the module.</a:t>
            </a:r>
          </a:p>
          <a:p>
            <a:endParaRPr lang="en-GB"/>
          </a:p>
          <a:p>
            <a:r>
              <a:rPr lang="en-GB"/>
              <a:t>Each element of the dissertation process will be the subject of a lesson over the coming weeks.</a:t>
            </a:r>
          </a:p>
          <a:p>
            <a:r>
              <a:rPr lang="en-GB"/>
              <a:t>And resources will be posted on </a:t>
            </a:r>
            <a:r>
              <a:rPr lang="en-GB" err="1"/>
              <a:t>moodle</a:t>
            </a:r>
            <a:r>
              <a:rPr lang="en-GB"/>
              <a:t> at the end of each lesson so that you can dip in and out or refer back to specific points.</a:t>
            </a:r>
          </a:p>
          <a:p>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18327053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3448742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143000" y="1379241"/>
            <a:ext cx="10363200" cy="3179507"/>
          </a:xfrm>
        </p:spPr>
        <p:txBody>
          <a:bodyPr>
            <a:normAutofit/>
          </a:bodyPr>
          <a:lstStyle/>
          <a:p>
            <a:r>
              <a:rPr lang="en-GB" b="1" dirty="0"/>
              <a:t>MBA </a:t>
            </a:r>
            <a:br>
              <a:rPr lang="en-GB" b="1" dirty="0"/>
            </a:br>
            <a:r>
              <a:rPr lang="en-GB" b="1" dirty="0">
                <a:solidFill>
                  <a:schemeClr val="bg1"/>
                </a:solidFill>
              </a:rPr>
              <a:t>14.10.2022</a:t>
            </a:r>
            <a:br>
              <a:rPr lang="en-GB" b="1" dirty="0"/>
            </a:br>
            <a:r>
              <a:rPr lang="en-GB" b="1" dirty="0">
                <a:solidFill>
                  <a:schemeClr val="bg1"/>
                </a:solidFill>
              </a:rPr>
              <a:t>Dissertation Module – Introduction</a:t>
            </a:r>
            <a:br>
              <a:rPr lang="en-GB" b="1" dirty="0"/>
            </a:br>
            <a:r>
              <a:rPr lang="en-GB" b="1" dirty="0">
                <a:solidFill>
                  <a:schemeClr val="bg1"/>
                </a:solidFill>
              </a:rPr>
              <a:t>BMMB7003</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a:t>Provide an overview of the dissertation module</a:t>
            </a:r>
          </a:p>
          <a:p>
            <a:r>
              <a:rPr lang="en-GB"/>
              <a:t>Introduce students to the requirements of a ‘Dissertation proposal’</a:t>
            </a:r>
          </a:p>
          <a:p>
            <a:endParaRPr lang="en-GB"/>
          </a:p>
          <a:p>
            <a:pPr marL="0" indent="0">
              <a:buNone/>
            </a:pPr>
            <a:endParaRPr lang="en-GB"/>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a:t>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a:t>What is a dissertation?</a:t>
            </a:r>
          </a:p>
          <a:p>
            <a:pPr marL="0" indent="0">
              <a:buNone/>
            </a:pPr>
            <a:endParaRPr lang="en-GB"/>
          </a:p>
          <a:p>
            <a:pPr marL="0" indent="0">
              <a:buNone/>
            </a:pPr>
            <a:endParaRPr lang="en-GB"/>
          </a:p>
          <a:p>
            <a:pPr marL="0" indent="0">
              <a:buNone/>
            </a:pPr>
            <a:endParaRPr lang="en-GB"/>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a:t>‘</a:t>
            </a:r>
            <a:r>
              <a:rPr lang="en-GB" i="1">
                <a:solidFill>
                  <a:srgbClr val="0070C0"/>
                </a:solidFill>
              </a:rPr>
              <a:t>A long essay on a particular subject, especially written for a university degree’</a:t>
            </a:r>
          </a:p>
          <a:p>
            <a:r>
              <a:rPr lang="en-GB"/>
              <a:t>‘</a:t>
            </a:r>
            <a:r>
              <a:rPr lang="en-GB" i="1">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a:solidFill>
                  <a:schemeClr val="bg1"/>
                </a:solidFill>
              </a:rPr>
              <a:t>MBA – dissertation aim</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vert="horz" lIns="91440" tIns="45720" rIns="91440" bIns="45720" rtlCol="0" anchor="t">
            <a:normAutofit/>
          </a:bodyPr>
          <a:lstStyle/>
          <a:p>
            <a:r>
              <a:rPr lang="en-GB" b="1"/>
              <a:t>Aim</a:t>
            </a:r>
            <a:r>
              <a:rPr lang="en-GB"/>
              <a:t> – </a:t>
            </a:r>
            <a:r>
              <a:rPr lang="en-GB" sz="2400" i="1"/>
              <a:t>to provide the student with the opportunity to produce a substantial specialist body of work which has been instigated , developed and produced as a consequence of their own research initiative and relates to the pathway specialism.</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BE89-2F1E-5F7F-5C49-E24DA8897229}"/>
              </a:ext>
            </a:extLst>
          </p:cNvPr>
          <p:cNvSpPr>
            <a:spLocks noGrp="1"/>
          </p:cNvSpPr>
          <p:nvPr>
            <p:ph type="title"/>
          </p:nvPr>
        </p:nvSpPr>
        <p:spPr>
          <a:solidFill>
            <a:srgbClr val="002060"/>
          </a:solidFill>
        </p:spPr>
        <p:txBody>
          <a:bodyPr/>
          <a:lstStyle/>
          <a:p>
            <a:r>
              <a:rPr lang="en-GB">
                <a:solidFill>
                  <a:schemeClr val="bg1"/>
                </a:solidFill>
              </a:rPr>
              <a:t>The Challenge…</a:t>
            </a:r>
          </a:p>
        </p:txBody>
      </p:sp>
      <p:sp>
        <p:nvSpPr>
          <p:cNvPr id="3" name="Content Placeholder 2">
            <a:extLst>
              <a:ext uri="{FF2B5EF4-FFF2-40B4-BE49-F238E27FC236}">
                <a16:creationId xmlns:a16="http://schemas.microsoft.com/office/drawing/2014/main" id="{C38A02A8-25FE-DD9A-F3E5-3428302CDC35}"/>
              </a:ext>
            </a:extLst>
          </p:cNvPr>
          <p:cNvSpPr>
            <a:spLocks noGrp="1"/>
          </p:cNvSpPr>
          <p:nvPr>
            <p:ph idx="1"/>
          </p:nvPr>
        </p:nvSpPr>
        <p:spPr>
          <a:xfrm>
            <a:off x="609600" y="1600201"/>
            <a:ext cx="9144000" cy="3917032"/>
          </a:xfrm>
        </p:spPr>
        <p:txBody>
          <a:bodyPr>
            <a:normAutofit fontScale="92500" lnSpcReduction="20000"/>
          </a:bodyPr>
          <a:lstStyle/>
          <a:p>
            <a:r>
              <a:rPr lang="en-GB"/>
              <a:t>Writing a dissertation is a creative challenge of your programme</a:t>
            </a:r>
          </a:p>
          <a:p>
            <a:r>
              <a:rPr lang="en-GB"/>
              <a:t>Opportunity to prove your ability to implement the knowledge acquired and to carry out in-depth research</a:t>
            </a:r>
          </a:p>
          <a:p>
            <a:r>
              <a:rPr lang="en-GB"/>
              <a:t>Make an original contribution to knowledge</a:t>
            </a:r>
          </a:p>
          <a:p>
            <a:r>
              <a:rPr lang="en-GB"/>
              <a:t>Demonstrate technical knowledge acquired from programme and apply it analytically to an academic/business related problem</a:t>
            </a:r>
          </a:p>
          <a:p>
            <a:endParaRPr lang="en-GB"/>
          </a:p>
        </p:txBody>
      </p:sp>
      <p:pic>
        <p:nvPicPr>
          <p:cNvPr id="4" name="Picture 3">
            <a:extLst>
              <a:ext uri="{FF2B5EF4-FFF2-40B4-BE49-F238E27FC236}">
                <a16:creationId xmlns:a16="http://schemas.microsoft.com/office/drawing/2014/main" id="{9A790D98-97A9-2B2C-C54B-4C3ED6795C61}"/>
              </a:ext>
            </a:extLst>
          </p:cNvPr>
          <p:cNvPicPr>
            <a:picLocks noChangeAspect="1"/>
          </p:cNvPicPr>
          <p:nvPr/>
        </p:nvPicPr>
        <p:blipFill>
          <a:blip r:embed="rId3"/>
          <a:stretch>
            <a:fillRect/>
          </a:stretch>
        </p:blipFill>
        <p:spPr>
          <a:xfrm>
            <a:off x="10025429" y="2320467"/>
            <a:ext cx="1847850" cy="2476500"/>
          </a:xfrm>
          <a:prstGeom prst="rect">
            <a:avLst/>
          </a:prstGeom>
        </p:spPr>
      </p:pic>
    </p:spTree>
    <p:extLst>
      <p:ext uri="{BB962C8B-B14F-4D97-AF65-F5344CB8AC3E}">
        <p14:creationId xmlns:p14="http://schemas.microsoft.com/office/powerpoint/2010/main" val="2858874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a:bodyPr>
          <a:lstStyle/>
          <a:p>
            <a:r>
              <a:rPr lang="en-GB">
                <a:solidFill>
                  <a:schemeClr val="bg1"/>
                </a:solidFill>
              </a:rPr>
              <a:t>Advantages of undertaking a 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a:t>Opportunity for you to identify and learn more about a particular topic that interest you</a:t>
            </a:r>
          </a:p>
          <a:p>
            <a:r>
              <a:rPr lang="en-GB"/>
              <a:t>Personal development within a specialisation  - current/future</a:t>
            </a:r>
          </a:p>
          <a:p>
            <a:r>
              <a:rPr lang="en-GB"/>
              <a:t>Personal Ownership</a:t>
            </a:r>
          </a:p>
          <a:p>
            <a:r>
              <a:rPr lang="en-GB"/>
              <a:t>Allocated supervisor</a:t>
            </a:r>
          </a:p>
        </p:txBody>
      </p:sp>
      <p:pic>
        <p:nvPicPr>
          <p:cNvPr id="4" name="Picture 3">
            <a:extLst>
              <a:ext uri="{FF2B5EF4-FFF2-40B4-BE49-F238E27FC236}">
                <a16:creationId xmlns:a16="http://schemas.microsoft.com/office/drawing/2014/main" id="{B57EDE6B-838F-9728-6C35-E8FA1FDA5492}"/>
              </a:ext>
            </a:extLst>
          </p:cNvPr>
          <p:cNvPicPr>
            <a:picLocks noChangeAspect="1"/>
          </p:cNvPicPr>
          <p:nvPr/>
        </p:nvPicPr>
        <p:blipFill>
          <a:blip r:embed="rId3"/>
          <a:stretch>
            <a:fillRect/>
          </a:stretch>
        </p:blipFill>
        <p:spPr>
          <a:xfrm>
            <a:off x="8021515" y="3228093"/>
            <a:ext cx="3560885" cy="2289140"/>
          </a:xfrm>
          <a:prstGeom prst="rect">
            <a:avLst/>
          </a:prstGeom>
        </p:spPr>
      </p:pic>
    </p:spTree>
    <p:extLst>
      <p:ext uri="{BB962C8B-B14F-4D97-AF65-F5344CB8AC3E}">
        <p14:creationId xmlns:p14="http://schemas.microsoft.com/office/powerpoint/2010/main" val="1861846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vert="horz" lIns="91440" tIns="45720" rIns="91440" bIns="45720" rtlCol="0" anchor="t">
            <a:normAutofit/>
          </a:bodyPr>
          <a:lstStyle/>
          <a:p>
            <a:r>
              <a:rPr lang="en-GB" dirty="0"/>
              <a:t>Write a 15,000 word dissertation</a:t>
            </a:r>
          </a:p>
          <a:p>
            <a:r>
              <a:rPr lang="en-GB" dirty="0"/>
              <a:t>Based on a topic of your choice – relevant to your degree programme</a:t>
            </a:r>
          </a:p>
          <a:p>
            <a:r>
              <a:rPr lang="en-GB" dirty="0"/>
              <a:t>3 distinct parts:</a:t>
            </a:r>
          </a:p>
          <a:p>
            <a:pPr lvl="1"/>
            <a:r>
              <a:rPr lang="en-GB" dirty="0"/>
              <a:t>Project proposal  – 2000 words</a:t>
            </a:r>
          </a:p>
          <a:p>
            <a:pPr lvl="1"/>
            <a:r>
              <a:rPr lang="en-GB" dirty="0"/>
              <a:t>Ethics  Form</a:t>
            </a:r>
          </a:p>
          <a:p>
            <a:pPr lvl="1"/>
            <a:r>
              <a:rPr lang="en-GB" dirty="0"/>
              <a:t>The project (100%) – 15,000 words</a:t>
            </a:r>
          </a:p>
        </p:txBody>
      </p:sp>
      <p:pic>
        <p:nvPicPr>
          <p:cNvPr id="4" name="Picture 3">
            <a:extLst>
              <a:ext uri="{FF2B5EF4-FFF2-40B4-BE49-F238E27FC236}">
                <a16:creationId xmlns:a16="http://schemas.microsoft.com/office/drawing/2014/main" id="{F31DF0F8-551E-5FAF-921A-9925954A3165}"/>
              </a:ext>
            </a:extLst>
          </p:cNvPr>
          <p:cNvPicPr>
            <a:picLocks noChangeAspect="1"/>
          </p:cNvPicPr>
          <p:nvPr/>
        </p:nvPicPr>
        <p:blipFill>
          <a:blip r:embed="rId3"/>
          <a:stretch>
            <a:fillRect/>
          </a:stretch>
        </p:blipFill>
        <p:spPr>
          <a:xfrm>
            <a:off x="6970835" y="2907324"/>
            <a:ext cx="4909622" cy="2045676"/>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r>
              <a:rPr lang="en-GB" b="1">
                <a:solidFill>
                  <a:srgbClr val="002060"/>
                </a:solidFill>
              </a:rPr>
              <a:t>Dissertation proposal</a:t>
            </a:r>
          </a:p>
          <a:p>
            <a:pPr lvl="1"/>
            <a:r>
              <a:rPr lang="en-GB"/>
              <a:t>23:59hrs 18</a:t>
            </a:r>
            <a:r>
              <a:rPr lang="en-GB" baseline="30000"/>
              <a:t>th</a:t>
            </a:r>
            <a:r>
              <a:rPr lang="en-GB"/>
              <a:t> November 2022</a:t>
            </a:r>
          </a:p>
          <a:p>
            <a:r>
              <a:rPr lang="en-GB" b="1">
                <a:solidFill>
                  <a:srgbClr val="0070C0"/>
                </a:solidFill>
              </a:rPr>
              <a:t>Ethics form</a:t>
            </a:r>
          </a:p>
          <a:p>
            <a:pPr lvl="1"/>
            <a:r>
              <a:rPr lang="en-GB"/>
              <a:t>23:59hrs  18</a:t>
            </a:r>
            <a:r>
              <a:rPr lang="en-GB" baseline="30000"/>
              <a:t>th</a:t>
            </a:r>
            <a:r>
              <a:rPr lang="en-GB"/>
              <a:t> November 2022</a:t>
            </a:r>
          </a:p>
          <a:p>
            <a:r>
              <a:rPr lang="en-GB" b="1">
                <a:solidFill>
                  <a:srgbClr val="00B0F0"/>
                </a:solidFill>
              </a:rPr>
              <a:t>Dissertation</a:t>
            </a:r>
          </a:p>
          <a:p>
            <a:pPr lvl="1"/>
            <a:r>
              <a:rPr lang="en-GB"/>
              <a:t>23:59hrs 5th May 2023 </a:t>
            </a:r>
          </a:p>
        </p:txBody>
      </p:sp>
      <p:pic>
        <p:nvPicPr>
          <p:cNvPr id="4" name="Picture 3">
            <a:extLst>
              <a:ext uri="{FF2B5EF4-FFF2-40B4-BE49-F238E27FC236}">
                <a16:creationId xmlns:a16="http://schemas.microsoft.com/office/drawing/2014/main" id="{989DA56F-7E72-5BC8-8FF9-9EC6547B5E25}"/>
              </a:ext>
            </a:extLst>
          </p:cNvPr>
          <p:cNvPicPr>
            <a:picLocks noChangeAspect="1"/>
          </p:cNvPicPr>
          <p:nvPr/>
        </p:nvPicPr>
        <p:blipFill>
          <a:blip r:embed="rId2"/>
          <a:stretch>
            <a:fillRect/>
          </a:stretch>
        </p:blipFill>
        <p:spPr>
          <a:xfrm>
            <a:off x="7090263" y="2485292"/>
            <a:ext cx="4574198" cy="2287099"/>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a:t>Allocated a named supervisor </a:t>
            </a:r>
          </a:p>
          <a:p>
            <a:r>
              <a:rPr lang="en-GB"/>
              <a:t>Time-tabled support</a:t>
            </a:r>
          </a:p>
          <a:p>
            <a:pPr marL="400050" lvl="1" indent="0">
              <a:buNone/>
            </a:pPr>
            <a:r>
              <a:rPr lang="en-GB"/>
              <a:t>6hrs as a group</a:t>
            </a:r>
          </a:p>
          <a:p>
            <a:pPr marL="400050" lvl="1" indent="0">
              <a:buNone/>
            </a:pPr>
            <a:r>
              <a:rPr lang="en-GB"/>
              <a:t>4hrs on an individual basis</a:t>
            </a:r>
          </a:p>
          <a:p>
            <a:r>
              <a:rPr lang="en-GB"/>
              <a:t>Formative feedback opportunities</a:t>
            </a:r>
          </a:p>
        </p:txBody>
      </p:sp>
      <p:pic>
        <p:nvPicPr>
          <p:cNvPr id="4" name="Picture 3">
            <a:extLst>
              <a:ext uri="{FF2B5EF4-FFF2-40B4-BE49-F238E27FC236}">
                <a16:creationId xmlns:a16="http://schemas.microsoft.com/office/drawing/2014/main" id="{9EFCDCA0-E5B0-BB14-244F-9D3C6FCC68D5}"/>
              </a:ext>
            </a:extLst>
          </p:cNvPr>
          <p:cNvPicPr>
            <a:picLocks noChangeAspect="1"/>
          </p:cNvPicPr>
          <p:nvPr/>
        </p:nvPicPr>
        <p:blipFill>
          <a:blip r:embed="rId3"/>
          <a:stretch>
            <a:fillRect/>
          </a:stretch>
        </p:blipFill>
        <p:spPr>
          <a:xfrm>
            <a:off x="7478957" y="3300772"/>
            <a:ext cx="4103443" cy="1957027"/>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a:solidFill>
                  <a:schemeClr val="bg1"/>
                </a:solidFill>
              </a:rPr>
              <a:t>Presentation of work - Proposal</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idx="1"/>
          </p:nvPr>
        </p:nvSpPr>
        <p:spPr/>
        <p:txBody>
          <a:bodyPr>
            <a:normAutofit/>
          </a:bodyPr>
          <a:lstStyle/>
          <a:p>
            <a:pPr marL="0" indent="0">
              <a:buNone/>
            </a:pPr>
            <a:r>
              <a:rPr lang="en-GB" b="1"/>
              <a:t>Dissertation</a:t>
            </a:r>
          </a:p>
          <a:p>
            <a:pPr marL="0" indent="0">
              <a:buNone/>
            </a:pPr>
            <a:r>
              <a:rPr lang="en-GB" b="1"/>
              <a:t>Proposal</a:t>
            </a:r>
          </a:p>
          <a:p>
            <a:pPr marL="0" indent="0">
              <a:buNone/>
            </a:pPr>
            <a:endParaRPr lang="en-GB"/>
          </a:p>
          <a:p>
            <a:pPr marL="0" indent="0">
              <a:buNone/>
            </a:pPr>
            <a:endParaRPr lang="en-GB"/>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4294967295"/>
          </p:nvPr>
        </p:nvSpPr>
        <p:spPr>
          <a:xfrm>
            <a:off x="7831138" y="1600200"/>
            <a:ext cx="4360862" cy="3989388"/>
          </a:xfrm>
        </p:spPr>
        <p:txBody>
          <a:bodyPr>
            <a:normAutofit/>
          </a:bodyPr>
          <a:lstStyle/>
          <a:p>
            <a:pPr marL="0" indent="0">
              <a:buNone/>
            </a:pPr>
            <a:endParaRPr lang="en-GB" b="1"/>
          </a:p>
          <a:p>
            <a:endParaRPr lang="en-GB"/>
          </a:p>
        </p:txBody>
      </p:sp>
      <p:graphicFrame>
        <p:nvGraphicFramePr>
          <p:cNvPr id="5" name="Diagram 4">
            <a:extLst>
              <a:ext uri="{FF2B5EF4-FFF2-40B4-BE49-F238E27FC236}">
                <a16:creationId xmlns:a16="http://schemas.microsoft.com/office/drawing/2014/main" id="{B89BE098-533E-A867-4172-5A27EADE4E61}"/>
              </a:ext>
            </a:extLst>
          </p:cNvPr>
          <p:cNvGraphicFramePr/>
          <p:nvPr>
            <p:extLst>
              <p:ext uri="{D42A27DB-BD31-4B8C-83A1-F6EECF244321}">
                <p14:modId xmlns:p14="http://schemas.microsoft.com/office/powerpoint/2010/main" val="4119169564"/>
              </p:ext>
            </p:extLst>
          </p:nvPr>
        </p:nvGraphicFramePr>
        <p:xfrm>
          <a:off x="4732338" y="1470391"/>
          <a:ext cx="6197600" cy="4316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0623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31A0-C7A5-8F1D-A66B-0F2D8EF9DD22}"/>
              </a:ext>
            </a:extLst>
          </p:cNvPr>
          <p:cNvSpPr>
            <a:spLocks noGrp="1"/>
          </p:cNvSpPr>
          <p:nvPr>
            <p:ph type="title"/>
          </p:nvPr>
        </p:nvSpPr>
        <p:spPr>
          <a:xfrm>
            <a:off x="609600" y="274638"/>
            <a:ext cx="4712677" cy="1143000"/>
          </a:xfrm>
          <a:solidFill>
            <a:srgbClr val="002060"/>
          </a:solidFill>
        </p:spPr>
        <p:txBody>
          <a:bodyPr/>
          <a:lstStyle/>
          <a:p>
            <a:r>
              <a:rPr lang="en-GB">
                <a:solidFill>
                  <a:schemeClr val="bg1"/>
                </a:solidFill>
              </a:rPr>
              <a:t>Ethics Form</a:t>
            </a:r>
          </a:p>
        </p:txBody>
      </p:sp>
      <p:pic>
        <p:nvPicPr>
          <p:cNvPr id="4" name="Content Placeholder 3">
            <a:extLst>
              <a:ext uri="{FF2B5EF4-FFF2-40B4-BE49-F238E27FC236}">
                <a16:creationId xmlns:a16="http://schemas.microsoft.com/office/drawing/2014/main" id="{7CB39C41-3E46-C0E6-493D-4433BDE43E81}"/>
              </a:ext>
            </a:extLst>
          </p:cNvPr>
          <p:cNvPicPr>
            <a:picLocks noGrp="1" noChangeAspect="1"/>
          </p:cNvPicPr>
          <p:nvPr>
            <p:ph idx="1"/>
          </p:nvPr>
        </p:nvPicPr>
        <p:blipFill>
          <a:blip r:embed="rId3"/>
          <a:stretch>
            <a:fillRect/>
          </a:stretch>
        </p:blipFill>
        <p:spPr>
          <a:xfrm>
            <a:off x="6095999" y="274638"/>
            <a:ext cx="4712677" cy="5829611"/>
          </a:xfrm>
          <a:prstGeom prst="rect">
            <a:avLst/>
          </a:prstGeom>
        </p:spPr>
      </p:pic>
    </p:spTree>
    <p:extLst>
      <p:ext uri="{BB962C8B-B14F-4D97-AF65-F5344CB8AC3E}">
        <p14:creationId xmlns:p14="http://schemas.microsoft.com/office/powerpoint/2010/main" val="3284053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a:solidFill>
                  <a:schemeClr val="bg1"/>
                </a:solidFill>
              </a:rPr>
              <a:t>Final Dissertation Document</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a:t>Front sheet</a:t>
            </a:r>
          </a:p>
          <a:p>
            <a:r>
              <a:rPr lang="en-GB"/>
              <a:t>Declarations</a:t>
            </a:r>
          </a:p>
          <a:p>
            <a:r>
              <a:rPr lang="en-GB"/>
              <a:t>Acknowledgements</a:t>
            </a:r>
          </a:p>
          <a:p>
            <a:r>
              <a:rPr lang="en-GB"/>
              <a:t>Contents</a:t>
            </a:r>
          </a:p>
          <a:p>
            <a:r>
              <a:rPr lang="en-GB"/>
              <a:t>Abstract</a:t>
            </a:r>
          </a:p>
          <a:p>
            <a:r>
              <a:rPr lang="en-GB"/>
              <a:t>Introduction</a:t>
            </a:r>
          </a:p>
          <a:p>
            <a:r>
              <a:rPr lang="en-GB"/>
              <a:t>Literature review</a:t>
            </a:r>
          </a:p>
          <a:p>
            <a:r>
              <a:rPr lang="en-GB"/>
              <a:t>Research methodology</a:t>
            </a:r>
          </a:p>
          <a:p>
            <a:r>
              <a:rPr lang="en-GB"/>
              <a:t>Analysis of results</a:t>
            </a:r>
          </a:p>
          <a:p>
            <a:r>
              <a:rPr lang="en-GB"/>
              <a:t>Conclusion and recommendations</a:t>
            </a:r>
          </a:p>
          <a:p>
            <a:r>
              <a:rPr lang="en-GB"/>
              <a:t>Bibliography</a:t>
            </a:r>
          </a:p>
          <a:p>
            <a:r>
              <a:rPr lang="en-GB" err="1"/>
              <a:t>Appendicies</a:t>
            </a:r>
            <a:endParaRPr lang="en-GB"/>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FAA0B5-FBEE-BCC0-88A7-B95EC8684743}"/>
              </a:ext>
            </a:extLst>
          </p:cNvPr>
          <p:cNvSpPr>
            <a:spLocks noGrp="1"/>
          </p:cNvSpPr>
          <p:nvPr>
            <p:ph type="title"/>
          </p:nvPr>
        </p:nvSpPr>
        <p:spPr>
          <a:solidFill>
            <a:srgbClr val="002060"/>
          </a:solidFill>
        </p:spPr>
        <p:txBody>
          <a:bodyPr/>
          <a:lstStyle/>
          <a:p>
            <a:r>
              <a:rPr lang="en-GB">
                <a:solidFill>
                  <a:schemeClr val="bg1"/>
                </a:solidFill>
              </a:rPr>
              <a:t>First Steps</a:t>
            </a:r>
          </a:p>
        </p:txBody>
      </p:sp>
      <p:graphicFrame>
        <p:nvGraphicFramePr>
          <p:cNvPr id="7" name="Content Placeholder 6">
            <a:extLst>
              <a:ext uri="{FF2B5EF4-FFF2-40B4-BE49-F238E27FC236}">
                <a16:creationId xmlns:a16="http://schemas.microsoft.com/office/drawing/2014/main" id="{D888773B-53C6-7DD3-C110-0B88AE928388}"/>
              </a:ext>
            </a:extLst>
          </p:cNvPr>
          <p:cNvGraphicFramePr>
            <a:graphicFrameLocks noGrp="1"/>
          </p:cNvGraphicFramePr>
          <p:nvPr>
            <p:ph idx="1"/>
            <p:extLst>
              <p:ext uri="{D42A27DB-BD31-4B8C-83A1-F6EECF244321}">
                <p14:modId xmlns:p14="http://schemas.microsoft.com/office/powerpoint/2010/main" val="329879654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013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vert="horz" lIns="91440" tIns="45720" rIns="91440" bIns="45720" rtlCol="0" anchor="t">
            <a:normAutofit fontScale="92500"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Organisation/Horizon scanning</a:t>
            </a:r>
          </a:p>
          <a:p>
            <a:r>
              <a:rPr lang="en-GB" dirty="0"/>
              <a:t>Devise a question relevant to the topic area you want to research</a:t>
            </a:r>
          </a:p>
          <a:p>
            <a:r>
              <a:rPr lang="en-GB" dirty="0"/>
              <a:t>Question may change BUT don’t change the topic area.</a:t>
            </a:r>
          </a:p>
          <a:p>
            <a:endParaRPr lang="en-GB"/>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a:solidFill>
                  <a:schemeClr val="bg1"/>
                </a:solidFill>
              </a:rPr>
              <a: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a:solidFill>
                  <a:schemeClr val="tx1"/>
                </a:solidFill>
              </a:rPr>
              <a:t>Identify issue/problem worthy of researching</a:t>
            </a:r>
          </a:p>
          <a:p>
            <a:pPr>
              <a:buFont typeface="Arial" panose="020B0604020202020204" pitchFamily="34" charset="0"/>
              <a:buChar char="•"/>
            </a:pPr>
            <a:r>
              <a:rPr lang="en-GB" sz="320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a:solidFill>
                  <a:schemeClr val="tx1"/>
                </a:solidFill>
              </a:rPr>
              <a:t> Plan your project and consider potential difficulties</a:t>
            </a:r>
          </a:p>
          <a:p>
            <a:pPr>
              <a:buFont typeface="Arial" panose="020B0604020202020204" pitchFamily="34" charset="0"/>
              <a:buChar char="•"/>
            </a:pPr>
            <a:r>
              <a:rPr lang="en-GB" sz="3200">
                <a:solidFill>
                  <a:schemeClr val="tx1"/>
                </a:solidFill>
              </a:rPr>
              <a:t> Opportunity to obtain formal feedback on your project so you can amend any issues before you complete your dissertation.</a:t>
            </a:r>
          </a:p>
          <a:p>
            <a:endParaRPr lang="en-GB"/>
          </a:p>
        </p:txBody>
      </p:sp>
    </p:spTree>
    <p:extLst>
      <p:ext uri="{BB962C8B-B14F-4D97-AF65-F5344CB8AC3E}">
        <p14:creationId xmlns:p14="http://schemas.microsoft.com/office/powerpoint/2010/main" val="316411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a:solidFill>
                  <a:schemeClr val="bg1"/>
                </a:solidFill>
              </a:rPr>
              <a:t>The WWH of 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a:t>WHAT? </a:t>
            </a:r>
          </a:p>
          <a:p>
            <a:pPr marL="0" indent="0">
              <a:buNone/>
            </a:pPr>
            <a:r>
              <a:rPr lang="en-GB" sz="3400"/>
              <a:t>What you plan to accomplish (what is your focus)</a:t>
            </a:r>
          </a:p>
          <a:p>
            <a:endParaRPr lang="en-GB" sz="8000"/>
          </a:p>
          <a:p>
            <a:r>
              <a:rPr lang="en-GB" sz="8000"/>
              <a:t>WHY?</a:t>
            </a:r>
          </a:p>
          <a:p>
            <a:pPr marL="0" indent="0">
              <a:buNone/>
            </a:pPr>
            <a:r>
              <a:rPr lang="en-GB" sz="3400"/>
              <a:t>Why are you doing it? (why is this area important?)</a:t>
            </a:r>
          </a:p>
          <a:p>
            <a:endParaRPr lang="en-GB" sz="8000"/>
          </a:p>
          <a:p>
            <a:r>
              <a:rPr lang="en-GB" sz="8000"/>
              <a:t>HOW?</a:t>
            </a:r>
          </a:p>
          <a:p>
            <a:pPr marL="0" indent="0">
              <a:buNone/>
            </a:pPr>
            <a:r>
              <a:rPr lang="en-GB" sz="3400"/>
              <a:t>How are you going to do it? </a:t>
            </a:r>
          </a:p>
          <a:p>
            <a:endParaRPr lang="en-GB"/>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a:normAutofit fontScale="47500" lnSpcReduction="20000"/>
          </a:bodyPr>
          <a:lstStyle/>
          <a:p>
            <a:endParaRPr lang="en-GB"/>
          </a:p>
          <a:p>
            <a:pPr marL="400050" lvl="1" indent="0" algn="ctr">
              <a:buNone/>
            </a:pPr>
            <a:r>
              <a:rPr lang="en-GB" sz="5100" b="1">
                <a:solidFill>
                  <a:srgbClr val="0070C0"/>
                </a:solidFill>
                <a:latin typeface="Arial" panose="020B0604020202020204" pitchFamily="34" charset="0"/>
                <a:cs typeface="Arial" panose="020B0604020202020204" pitchFamily="34" charset="0"/>
              </a:rPr>
              <a:t>2000 words</a:t>
            </a:r>
          </a:p>
          <a:p>
            <a:pPr marL="400050" lvl="1" indent="0" algn="ctr">
              <a:buNone/>
            </a:pPr>
            <a:endParaRPr lang="en-GB" sz="5100" b="1">
              <a:solidFill>
                <a:srgbClr val="0070C0"/>
              </a:solidFill>
              <a:latin typeface="Arial" panose="020B0604020202020204" pitchFamily="34" charset="0"/>
              <a:cs typeface="Arial" panose="020B0604020202020204" pitchFamily="34" charset="0"/>
            </a:endParaRPr>
          </a:p>
          <a:p>
            <a:pPr marL="400050" lvl="1" indent="0" algn="ctr">
              <a:buNone/>
            </a:pPr>
            <a:endParaRPr lang="en-GB" sz="5100" b="1">
              <a:solidFill>
                <a:srgbClr val="0070C0"/>
              </a:solidFill>
              <a:latin typeface="Arial" panose="020B0604020202020204" pitchFamily="34" charset="0"/>
              <a:cs typeface="Arial" panose="020B0604020202020204" pitchFamily="34" charset="0"/>
            </a:endParaRPr>
          </a:p>
          <a:p>
            <a:pPr marL="400050" lvl="1" indent="0" algn="ctr">
              <a:buNone/>
            </a:pPr>
            <a:r>
              <a:rPr lang="en-GB" sz="5100" b="1">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a:solidFill>
                  <a:srgbClr val="0070C0"/>
                </a:solidFill>
                <a:latin typeface="Arial" panose="020B0604020202020204" pitchFamily="34" charset="0"/>
                <a:cs typeface="Arial" panose="020B0604020202020204" pitchFamily="34" charset="0"/>
              </a:rPr>
              <a:t>  23:59hrs 18</a:t>
            </a:r>
            <a:r>
              <a:rPr lang="en-GB" sz="5100" b="1" baseline="30000">
                <a:solidFill>
                  <a:srgbClr val="0070C0"/>
                </a:solidFill>
                <a:latin typeface="Arial" panose="020B0604020202020204" pitchFamily="34" charset="0"/>
                <a:cs typeface="Arial" panose="020B0604020202020204" pitchFamily="34" charset="0"/>
              </a:rPr>
              <a:t>th</a:t>
            </a:r>
            <a:r>
              <a:rPr lang="en-GB" sz="5100" b="1">
                <a:solidFill>
                  <a:srgbClr val="0070C0"/>
                </a:solidFill>
                <a:latin typeface="Arial" panose="020B0604020202020204" pitchFamily="34" charset="0"/>
                <a:cs typeface="Arial" panose="020B0604020202020204" pitchFamily="34" charset="0"/>
              </a:rPr>
              <a:t> November 2022</a:t>
            </a:r>
          </a:p>
        </p:txBody>
      </p:sp>
      <p:pic>
        <p:nvPicPr>
          <p:cNvPr id="2" name="Picture 1">
            <a:extLst>
              <a:ext uri="{FF2B5EF4-FFF2-40B4-BE49-F238E27FC236}">
                <a16:creationId xmlns:a16="http://schemas.microsoft.com/office/drawing/2014/main" id="{19F16777-0BF5-E8B1-1FD6-7A127CA30FA5}"/>
              </a:ext>
            </a:extLst>
          </p:cNvPr>
          <p:cNvPicPr>
            <a:picLocks noChangeAspect="1"/>
          </p:cNvPicPr>
          <p:nvPr/>
        </p:nvPicPr>
        <p:blipFill>
          <a:blip r:embed="rId3"/>
          <a:stretch>
            <a:fillRect/>
          </a:stretch>
        </p:blipFill>
        <p:spPr>
          <a:xfrm>
            <a:off x="7037387" y="4029074"/>
            <a:ext cx="3705225" cy="1228725"/>
          </a:xfrm>
          <a:prstGeom prst="rect">
            <a:avLst/>
          </a:prstGeom>
        </p:spPr>
      </p:pic>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4" end="4"/>
                                            </p:txEl>
                                          </p:spTgt>
                                        </p:tgtEl>
                                        <p:attrNameLst>
                                          <p:attrName>style.visibility</p:attrName>
                                        </p:attrNameLst>
                                      </p:cBhvr>
                                      <p:to>
                                        <p:strVal val="visible"/>
                                      </p:to>
                                    </p:set>
                                    <p:animEffect transition="in" filter="fade">
                                      <p:cBhvr>
                                        <p:cTn id="54" dur="1000"/>
                                        <p:tgtEl>
                                          <p:spTgt spid="6">
                                            <p:txEl>
                                              <p:pRg st="4" end="4"/>
                                            </p:txEl>
                                          </p:spTgt>
                                        </p:tgtEl>
                                      </p:cBhvr>
                                    </p:animEffect>
                                    <p:anim calcmode="lin" valueType="num">
                                      <p:cBhvr>
                                        <p:cTn id="5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animEffect transition="in" filter="fade">
                                      <p:cBhvr>
                                        <p:cTn id="59" dur="1000"/>
                                        <p:tgtEl>
                                          <p:spTgt spid="6">
                                            <p:txEl>
                                              <p:pRg st="5" end="5"/>
                                            </p:txEl>
                                          </p:spTgt>
                                        </p:tgtEl>
                                      </p:cBhvr>
                                    </p:animEffect>
                                    <p:anim calcmode="lin" valueType="num">
                                      <p:cBhvr>
                                        <p:cTn id="6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a:latin typeface="Arial" panose="020B0604020202020204" pitchFamily="34" charset="0"/>
              <a:cs typeface="Arial" panose="020B0604020202020204" pitchFamily="34" charset="0"/>
            </a:endParaRPr>
          </a:p>
          <a:p>
            <a:pPr>
              <a:buFont typeface="Arial" panose="020B0604020202020204" pitchFamily="34" charset="0"/>
              <a:buChar char="•"/>
            </a:pPr>
            <a:r>
              <a:rPr lang="en-GB" sz="2900">
                <a:latin typeface="Arial" panose="020B0604020202020204" pitchFamily="34" charset="0"/>
                <a:cs typeface="Arial" panose="020B0604020202020204" pitchFamily="34" charset="0"/>
              </a:rPr>
              <a:t> Should also:</a:t>
            </a:r>
          </a:p>
          <a:p>
            <a:pPr lvl="1">
              <a:buFontTx/>
              <a:buChar char="-"/>
            </a:pPr>
            <a:r>
              <a:rPr lang="en-GB" sz="2900">
                <a:latin typeface="Arial" panose="020B0604020202020204" pitchFamily="34" charset="0"/>
                <a:cs typeface="Arial" panose="020B0604020202020204" pitchFamily="34" charset="0"/>
              </a:rPr>
              <a:t>narrow focus</a:t>
            </a:r>
          </a:p>
          <a:p>
            <a:pPr lvl="1">
              <a:buFontTx/>
              <a:buChar char="-"/>
            </a:pPr>
            <a:r>
              <a:rPr lang="en-GB" sz="2900">
                <a:latin typeface="Arial" panose="020B0604020202020204" pitchFamily="34" charset="0"/>
                <a:cs typeface="Arial" panose="020B0604020202020204" pitchFamily="34" charset="0"/>
              </a:rPr>
              <a:t>keep you on track</a:t>
            </a:r>
          </a:p>
          <a:p>
            <a:pPr lvl="1">
              <a:buFontTx/>
              <a:buChar char="-"/>
            </a:pPr>
            <a:r>
              <a:rPr lang="en-GB" sz="2900">
                <a:latin typeface="Arial" panose="020B0604020202020204" pitchFamily="34" charset="0"/>
                <a:cs typeface="Arial" panose="020B0604020202020204" pitchFamily="34" charset="0"/>
              </a:rPr>
              <a:t>give you a way of evaluating your answer</a:t>
            </a:r>
          </a:p>
          <a:p>
            <a:pPr lvl="1">
              <a:buFontTx/>
              <a:buChar char="-"/>
            </a:pPr>
            <a:endParaRPr lang="en-GB" sz="2900">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a:latin typeface="Arial" panose="020B0604020202020204" pitchFamily="34" charset="0"/>
                <a:cs typeface="Arial" panose="020B0604020202020204" pitchFamily="34" charset="0"/>
              </a:rPr>
              <a:t>Think about (and discuss with supervisor):</a:t>
            </a:r>
          </a:p>
          <a:p>
            <a:pPr marL="457200" lvl="1" indent="0">
              <a:buNone/>
            </a:pPr>
            <a:r>
              <a:rPr lang="en-GB">
                <a:latin typeface="Arial" panose="020B0604020202020204" pitchFamily="34" charset="0"/>
                <a:cs typeface="Arial" panose="020B0604020202020204" pitchFamily="34" charset="0"/>
              </a:rPr>
              <a:t>Step 1 – what interests you?</a:t>
            </a:r>
          </a:p>
          <a:p>
            <a:pPr marL="457200" lvl="1" indent="0">
              <a:buNone/>
            </a:pPr>
            <a:r>
              <a:rPr lang="en-GB">
                <a:latin typeface="Arial" panose="020B0604020202020204" pitchFamily="34" charset="0"/>
                <a:cs typeface="Arial" panose="020B0604020202020204" pitchFamily="34" charset="0"/>
              </a:rPr>
              <a:t>Step 2 – explore the issue / read around for ideas</a:t>
            </a:r>
          </a:p>
          <a:p>
            <a:pPr marL="457200" lvl="1" indent="0">
              <a:buNone/>
            </a:pPr>
            <a:r>
              <a:rPr lang="en-GB">
                <a:latin typeface="Arial" panose="020B0604020202020204" pitchFamily="34" charset="0"/>
                <a:cs typeface="Arial" panose="020B0604020202020204" pitchFamily="34" charset="0"/>
              </a:rPr>
              <a:t>Step 3 – focus your topic</a:t>
            </a:r>
          </a:p>
          <a:p>
            <a:pPr marL="457200" lvl="1" indent="0">
              <a:buNone/>
            </a:pPr>
            <a:r>
              <a:rPr lang="en-GB">
                <a:latin typeface="Arial" panose="020B0604020202020204" pitchFamily="34" charset="0"/>
                <a:cs typeface="Arial" panose="020B0604020202020204" pitchFamily="34" charset="0"/>
              </a:rPr>
              <a:t>Step 4 – formulate a question</a:t>
            </a:r>
          </a:p>
          <a:p>
            <a:pPr marL="457200" lvl="1" indent="0">
              <a:buNone/>
            </a:pPr>
            <a:r>
              <a:rPr lang="en-GB">
                <a:latin typeface="Arial" panose="020B0604020202020204" pitchFamily="34" charset="0"/>
                <a:cs typeface="Arial" panose="020B0604020202020204" pitchFamily="34" charset="0"/>
              </a:rPr>
              <a:t>Step 5 – refine question</a:t>
            </a:r>
          </a:p>
          <a:p>
            <a:endParaRPr lang="en-GB"/>
          </a:p>
        </p:txBody>
      </p:sp>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a:solidFill>
                  <a:schemeClr val="accent1">
                    <a:lumMod val="75000"/>
                  </a:schemeClr>
                </a:solidFill>
              </a:rPr>
              <a:t>1. Debateable</a:t>
            </a:r>
          </a:p>
          <a:p>
            <a:pPr>
              <a:buFontTx/>
              <a:buChar char="-"/>
            </a:pPr>
            <a:r>
              <a:rPr lang="en-GB"/>
              <a:t>Not an easy yes/no answer</a:t>
            </a:r>
          </a:p>
          <a:p>
            <a:pPr>
              <a:buFontTx/>
              <a:buChar char="-"/>
            </a:pPr>
            <a:r>
              <a:rPr lang="en-GB"/>
              <a:t>Need to be able to explore the question and requires you to explain or defend answer using data. </a:t>
            </a:r>
          </a:p>
          <a:p>
            <a:pPr marL="0" indent="0">
              <a:buNone/>
            </a:pPr>
            <a:r>
              <a:rPr lang="en-GB" b="1">
                <a:solidFill>
                  <a:schemeClr val="accent1">
                    <a:lumMod val="75000"/>
                  </a:schemeClr>
                </a:solidFill>
              </a:rPr>
              <a:t>2. Plausible</a:t>
            </a:r>
            <a:r>
              <a:rPr lang="en-GB" b="1"/>
              <a:t> </a:t>
            </a:r>
          </a:p>
          <a:p>
            <a:pPr>
              <a:buFontTx/>
              <a:buChar char="-"/>
            </a:pPr>
            <a:r>
              <a:rPr lang="en-GB"/>
              <a:t>Can it be answered?</a:t>
            </a:r>
          </a:p>
          <a:p>
            <a:pPr marL="0" indent="0">
              <a:buNone/>
            </a:pPr>
            <a:r>
              <a:rPr lang="en-GB" b="1">
                <a:solidFill>
                  <a:schemeClr val="accent1">
                    <a:lumMod val="75000"/>
                  </a:schemeClr>
                </a:solidFill>
              </a:rPr>
              <a:t>3. Consequential</a:t>
            </a:r>
          </a:p>
          <a:p>
            <a:pPr>
              <a:buFontTx/>
              <a:buChar char="-"/>
            </a:pPr>
            <a:r>
              <a:rPr lang="en-GB"/>
              <a:t>Impact?</a:t>
            </a:r>
          </a:p>
          <a:p>
            <a:endParaRPr lang="en-GB"/>
          </a:p>
        </p:txBody>
      </p:sp>
      <p:pic>
        <p:nvPicPr>
          <p:cNvPr id="4" name="Picture 3">
            <a:extLst>
              <a:ext uri="{FF2B5EF4-FFF2-40B4-BE49-F238E27FC236}">
                <a16:creationId xmlns:a16="http://schemas.microsoft.com/office/drawing/2014/main" id="{681A5260-9B0B-83F9-F16C-BE7962E613FE}"/>
              </a:ext>
            </a:extLst>
          </p:cNvPr>
          <p:cNvPicPr>
            <a:picLocks noChangeAspect="1"/>
          </p:cNvPicPr>
          <p:nvPr/>
        </p:nvPicPr>
        <p:blipFill>
          <a:blip r:embed="rId3"/>
          <a:stretch>
            <a:fillRect/>
          </a:stretch>
        </p:blipFill>
        <p:spPr>
          <a:xfrm>
            <a:off x="8395189" y="3429000"/>
            <a:ext cx="2857500" cy="1600200"/>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a:solidFill>
                  <a:schemeClr val="bg1"/>
                </a:solidFill>
              </a:rPr>
              <a:t>Dissertation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20000"/>
          </a:bodyPr>
          <a:lstStyle/>
          <a:p>
            <a:r>
              <a:rPr lang="en-GB"/>
              <a:t>Over arching aim – be succinct</a:t>
            </a:r>
          </a:p>
          <a:p>
            <a:r>
              <a:rPr lang="en-GB"/>
              <a:t>Objectives – the steps/questions you are going to take to answer your research aim or question</a:t>
            </a:r>
          </a:p>
          <a:p>
            <a:r>
              <a:rPr lang="en-GB"/>
              <a:t>A specific list of tasks needed to be done to accomplish the goals of the project</a:t>
            </a:r>
          </a:p>
          <a:p>
            <a:r>
              <a:rPr lang="en-GB"/>
              <a:t>Must be clear &amp; achievable</a:t>
            </a:r>
          </a:p>
          <a:p>
            <a:r>
              <a:rPr lang="en-GB"/>
              <a:t>Usually numbered so that each reads as an ‘individual’ statement to convey intentions</a:t>
            </a:r>
          </a:p>
          <a:p>
            <a:r>
              <a:rPr lang="en-GB"/>
              <a:t>The dissertation aim, objectives &amp; research question,  MUST be aligned</a:t>
            </a:r>
          </a:p>
        </p:txBody>
      </p:sp>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51C6-8A12-6288-6FF2-4C0F3B1C5472}"/>
              </a:ext>
            </a:extLst>
          </p:cNvPr>
          <p:cNvSpPr>
            <a:spLocks noGrp="1"/>
          </p:cNvSpPr>
          <p:nvPr>
            <p:ph type="title"/>
          </p:nvPr>
        </p:nvSpPr>
        <p:spPr>
          <a:solidFill>
            <a:srgbClr val="002060"/>
          </a:solidFill>
        </p:spPr>
        <p:txBody>
          <a:bodyPr/>
          <a:lstStyle/>
          <a:p>
            <a:r>
              <a:rPr lang="en-GB">
                <a:solidFill>
                  <a:schemeClr val="bg1"/>
                </a:solidFill>
              </a:rPr>
              <a:t>Part 1 – Background/Introduction</a:t>
            </a:r>
          </a:p>
        </p:txBody>
      </p:sp>
      <p:graphicFrame>
        <p:nvGraphicFramePr>
          <p:cNvPr id="6" name="Content Placeholder 5">
            <a:extLst>
              <a:ext uri="{FF2B5EF4-FFF2-40B4-BE49-F238E27FC236}">
                <a16:creationId xmlns:a16="http://schemas.microsoft.com/office/drawing/2014/main" id="{24CDF1B9-FECE-A66C-FEF2-9D9F63424665}"/>
              </a:ext>
            </a:extLst>
          </p:cNvPr>
          <p:cNvGraphicFramePr>
            <a:graphicFrameLocks noGrp="1"/>
          </p:cNvGraphicFramePr>
          <p:nvPr>
            <p:ph idx="1"/>
            <p:extLst>
              <p:ext uri="{D42A27DB-BD31-4B8C-83A1-F6EECF244321}">
                <p14:modId xmlns:p14="http://schemas.microsoft.com/office/powerpoint/2010/main" val="151997842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1183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a:solidFill>
                  <a:schemeClr val="bg1"/>
                </a:solidFill>
              </a:rPr>
              <a:t>Part 2 - 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609600" y="1600201"/>
            <a:ext cx="6916615" cy="3917032"/>
          </a:xfrm>
        </p:spPr>
        <p:txBody>
          <a:bodyPr>
            <a:normAutofit lnSpcReduction="10000"/>
          </a:bodyPr>
          <a:lstStyle/>
          <a:p>
            <a:pPr>
              <a:buFont typeface="Arial" panose="020B0604020202020204" pitchFamily="34" charset="0"/>
              <a:buChar char="•"/>
            </a:pPr>
            <a:r>
              <a:rPr lang="en-GB" sz="2400" b="1"/>
              <a:t>Approach</a:t>
            </a:r>
          </a:p>
          <a:p>
            <a:pPr lvl="1">
              <a:buFont typeface="Arial" panose="020B0604020202020204" pitchFamily="34" charset="0"/>
              <a:buChar char="•"/>
            </a:pPr>
            <a:r>
              <a:rPr lang="en-GB" sz="2000"/>
              <a:t>Use chosen research question as basis for literature scope</a:t>
            </a:r>
          </a:p>
          <a:p>
            <a:pPr lvl="1">
              <a:buFont typeface="Arial" panose="020B0604020202020204" pitchFamily="34" charset="0"/>
              <a:buChar char="•"/>
            </a:pPr>
            <a:r>
              <a:rPr lang="en-GB" sz="2000"/>
              <a:t> You should review the related literature and provide a rationale for your own study -  give your proposal purpose</a:t>
            </a:r>
          </a:p>
          <a:p>
            <a:pPr>
              <a:buFont typeface="Arial" panose="020B0604020202020204" pitchFamily="34" charset="0"/>
              <a:buChar char="•"/>
            </a:pPr>
            <a:r>
              <a:rPr lang="en-GB" sz="2400" b="1"/>
              <a:t>Be Concise</a:t>
            </a:r>
          </a:p>
          <a:p>
            <a:pPr lvl="1">
              <a:buFont typeface="Arial" panose="020B0604020202020204" pitchFamily="34" charset="0"/>
              <a:buChar char="•"/>
            </a:pPr>
            <a:r>
              <a:rPr lang="en-GB" sz="2200"/>
              <a:t>This will not necessarily include every study reported in a particular area but should be a selective account of major studies. </a:t>
            </a:r>
          </a:p>
          <a:p>
            <a:pPr lvl="1">
              <a:buFont typeface="Arial" panose="020B0604020202020204" pitchFamily="34" charset="0"/>
              <a:buChar char="•"/>
            </a:pPr>
            <a:r>
              <a:rPr lang="en-GB" sz="2200"/>
              <a:t>It is NOT a history lesson for your reader</a:t>
            </a:r>
          </a:p>
          <a:p>
            <a:endParaRPr lang="en-GB"/>
          </a:p>
        </p:txBody>
      </p:sp>
      <p:pic>
        <p:nvPicPr>
          <p:cNvPr id="1026" name="Picture 2" descr="378,544 Literature Stock Photos, Pictures &amp; Royalty-Free Images - iStock">
            <a:extLst>
              <a:ext uri="{FF2B5EF4-FFF2-40B4-BE49-F238E27FC236}">
                <a16:creationId xmlns:a16="http://schemas.microsoft.com/office/drawing/2014/main" id="{04013C45-64C7-751C-5A39-591E7D810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2110601"/>
            <a:ext cx="3962400" cy="2636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a:solidFill>
                  <a:schemeClr val="bg1"/>
                </a:solidFill>
              </a:rPr>
              <a:t>Part 3 - 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a:t>Justify your selection of research techniques and sampling</a:t>
            </a:r>
          </a:p>
          <a:p>
            <a:pPr lvl="1">
              <a:buFont typeface="Courier New" panose="02070309020205020404" pitchFamily="49" charset="0"/>
              <a:buChar char="o"/>
            </a:pPr>
            <a:r>
              <a:rPr lang="en-GB" sz="2600"/>
              <a:t>Use previous research on same topic: what methods did they employ? </a:t>
            </a:r>
          </a:p>
          <a:p>
            <a:pPr lvl="1">
              <a:buFont typeface="Courier New" panose="02070309020205020404" pitchFamily="49" charset="0"/>
              <a:buChar char="o"/>
            </a:pPr>
            <a:r>
              <a:rPr lang="en-GB" sz="2600"/>
              <a:t>Be realistic and appropriate</a:t>
            </a:r>
          </a:p>
          <a:p>
            <a:endParaRPr lang="en-GB" sz="2600"/>
          </a:p>
          <a:p>
            <a:r>
              <a:rPr lang="en-GB" sz="2900"/>
              <a:t>It should comprise a number of subsections, which are described below:</a:t>
            </a:r>
          </a:p>
          <a:p>
            <a:pPr lvl="1">
              <a:buFont typeface="Courier New" panose="02070309020205020404" pitchFamily="49" charset="0"/>
              <a:buChar char="o"/>
            </a:pPr>
            <a:r>
              <a:rPr lang="en-GB" sz="2600"/>
              <a:t> </a:t>
            </a:r>
            <a:r>
              <a:rPr lang="en-GB" sz="2600" i="1"/>
              <a:t>Aim(s):</a:t>
            </a:r>
            <a:r>
              <a:rPr lang="en-GB" sz="2600" b="1"/>
              <a:t> </a:t>
            </a:r>
            <a:r>
              <a:rPr lang="en-GB" sz="2600"/>
              <a:t>Identify the key aim(s) of this study in a sentence or two.</a:t>
            </a:r>
          </a:p>
          <a:p>
            <a:pPr lvl="1">
              <a:buFont typeface="Courier New" panose="02070309020205020404" pitchFamily="49" charset="0"/>
              <a:buChar char="o"/>
            </a:pPr>
            <a:r>
              <a:rPr lang="en-GB" sz="2600" b="1" i="1"/>
              <a:t> </a:t>
            </a:r>
            <a:r>
              <a:rPr lang="en-GB" sz="2600" i="1"/>
              <a:t>Objective(s):</a:t>
            </a:r>
            <a:r>
              <a:rPr lang="en-GB" sz="2600" b="1"/>
              <a:t>  </a:t>
            </a:r>
            <a:r>
              <a:rPr lang="en-GB" sz="2600"/>
              <a:t>Bullet points of what you need to achieve to succeed in your aims</a:t>
            </a:r>
          </a:p>
          <a:p>
            <a:pPr lvl="1">
              <a:buFont typeface="Courier New" panose="02070309020205020404" pitchFamily="49" charset="0"/>
              <a:buChar char="o"/>
            </a:pPr>
            <a:r>
              <a:rPr lang="en-GB" sz="2600" i="1"/>
              <a:t> Design:</a:t>
            </a:r>
            <a:r>
              <a:rPr lang="en-GB" sz="2600"/>
              <a:t> Quantitative or qualitative? Survey or secondary data approach? </a:t>
            </a:r>
          </a:p>
          <a:p>
            <a:pPr lvl="1">
              <a:buFont typeface="Courier New" panose="02070309020205020404" pitchFamily="49" charset="0"/>
              <a:buChar char="o"/>
            </a:pPr>
            <a:r>
              <a:rPr lang="en-GB" sz="2600"/>
              <a:t> </a:t>
            </a:r>
            <a:r>
              <a:rPr lang="en-GB" sz="2600" i="1"/>
              <a:t>Sample:</a:t>
            </a:r>
            <a:r>
              <a:rPr lang="en-GB" sz="2600"/>
              <a:t> Who/what, how many, where from, sampling method. </a:t>
            </a:r>
          </a:p>
          <a:p>
            <a:pPr lvl="1">
              <a:buFont typeface="Courier New" panose="02070309020205020404" pitchFamily="49" charset="0"/>
              <a:buChar char="o"/>
            </a:pPr>
            <a:r>
              <a:rPr lang="en-GB" sz="2600"/>
              <a:t> </a:t>
            </a:r>
            <a:r>
              <a:rPr lang="en-GB" sz="2600" i="1"/>
              <a:t>Ethics: </a:t>
            </a:r>
            <a:r>
              <a:rPr lang="en-GB" sz="2600"/>
              <a:t> Briefly cover any ethical issues that you need to consider.  </a:t>
            </a:r>
          </a:p>
          <a:p>
            <a:pPr lvl="1">
              <a:buFont typeface="Courier New" panose="02070309020205020404" pitchFamily="49" charset="0"/>
              <a:buChar char="o"/>
            </a:pPr>
            <a:r>
              <a:rPr lang="en-GB" sz="2600"/>
              <a:t> </a:t>
            </a:r>
            <a:r>
              <a:rPr lang="en-GB" sz="2600" i="1"/>
              <a:t>Analysis: </a:t>
            </a:r>
            <a:r>
              <a:rPr lang="en-GB" sz="2600"/>
              <a:t>What will you do with the data when you have collected it and why?</a:t>
            </a:r>
          </a:p>
          <a:p>
            <a:endParaRPr lang="en-GB"/>
          </a:p>
        </p:txBody>
      </p:sp>
      <p:pic>
        <p:nvPicPr>
          <p:cNvPr id="4" name="Picture 3">
            <a:extLst>
              <a:ext uri="{FF2B5EF4-FFF2-40B4-BE49-F238E27FC236}">
                <a16:creationId xmlns:a16="http://schemas.microsoft.com/office/drawing/2014/main" id="{26DD9209-F7AC-EA23-0967-4FA23D956801}"/>
              </a:ext>
            </a:extLst>
          </p:cNvPr>
          <p:cNvPicPr>
            <a:picLocks noChangeAspect="1"/>
          </p:cNvPicPr>
          <p:nvPr/>
        </p:nvPicPr>
        <p:blipFill>
          <a:blip r:embed="rId3"/>
          <a:stretch>
            <a:fillRect/>
          </a:stretch>
        </p:blipFill>
        <p:spPr>
          <a:xfrm>
            <a:off x="9522069" y="2378494"/>
            <a:ext cx="2341685" cy="1311344"/>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a:t>Include a proposed timeline, using either a table format or a </a:t>
            </a:r>
            <a:r>
              <a:rPr lang="en-GB" err="1"/>
              <a:t>ghant</a:t>
            </a:r>
            <a:r>
              <a:rPr lang="en-GB"/>
              <a:t> chart, which clearly shows plan of action for completion of your dissertation with specified dates and tasks. For instance, </a:t>
            </a:r>
          </a:p>
          <a:p>
            <a:endParaRPr lang="en-GB" sz="3600"/>
          </a:p>
          <a:p>
            <a:endParaRPr lang="en-GB"/>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a:t>Who would be interested in your dissertation and its findings?</a:t>
            </a:r>
          </a:p>
          <a:p>
            <a:pPr>
              <a:buFont typeface="Arial" panose="020B0604020202020204" pitchFamily="34" charset="0"/>
              <a:buChar char="•"/>
            </a:pPr>
            <a:r>
              <a:rPr lang="en-GB" sz="3200"/>
              <a:t> Is there potential for future research on the subject?</a:t>
            </a:r>
          </a:p>
          <a:p>
            <a:pPr>
              <a:buFont typeface="Arial" panose="020B0604020202020204" pitchFamily="34" charset="0"/>
              <a:buChar char="•"/>
            </a:pPr>
            <a:r>
              <a:rPr lang="en-GB" sz="3200"/>
              <a:t> Does it provide new avenues of research? Support current strategies/decision-making?</a:t>
            </a:r>
          </a:p>
          <a:p>
            <a:pPr>
              <a:buFont typeface="Arial" panose="020B0604020202020204" pitchFamily="34" charset="0"/>
              <a:buChar char="•"/>
            </a:pPr>
            <a:r>
              <a:rPr lang="en-GB" sz="3200"/>
              <a:t> Demonstrate your awareness of its contribution to that area of research</a:t>
            </a:r>
          </a:p>
          <a:p>
            <a:pPr>
              <a:buFont typeface="Arial" panose="020B0604020202020204" pitchFamily="34" charset="0"/>
              <a:buChar char="•"/>
            </a:pPr>
            <a:r>
              <a:rPr lang="en-GB" sz="3200">
                <a:solidFill>
                  <a:schemeClr val="tx1"/>
                </a:solidFill>
              </a:rPr>
              <a:t> ‘So what?’</a:t>
            </a:r>
          </a:p>
          <a:p>
            <a:endParaRPr lang="en-GB"/>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9036388" y="4392092"/>
            <a:ext cx="1819181" cy="1193181"/>
          </a:xfrm>
          <a:prstGeom prst="rect">
            <a:avLst/>
          </a:prstGeom>
        </p:spPr>
      </p:pic>
    </p:spTree>
    <p:extLst>
      <p:ext uri="{BB962C8B-B14F-4D97-AF65-F5344CB8AC3E}">
        <p14:creationId xmlns:p14="http://schemas.microsoft.com/office/powerpoint/2010/main" val="3484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a:t>Use the Harvard referencing style  - available on Moodle /Library pages</a:t>
            </a:r>
          </a:p>
          <a:p>
            <a:pPr algn="ctr">
              <a:buFont typeface="Wingdings" panose="05000000000000000000" pitchFamily="2" charset="2"/>
              <a:buChar char="§"/>
            </a:pPr>
            <a:r>
              <a:rPr lang="en-GB" sz="3200"/>
              <a:t>Start your reference list early on – from day 1              (excel spreadsheet/word document etc.)</a:t>
            </a:r>
          </a:p>
          <a:p>
            <a:endParaRPr lang="en-GB"/>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a:solidFill>
                  <a:schemeClr val="bg1"/>
                </a:solidFill>
              </a:rPr>
              <a:t>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a:t>What are your initial concerns?</a:t>
            </a:r>
          </a:p>
          <a:p>
            <a:endParaRPr lang="en-GB"/>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4380738" y="2557462"/>
            <a:ext cx="4057883" cy="2700337"/>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a:t>Provide an overview of the dissertation module</a:t>
            </a:r>
          </a:p>
          <a:p>
            <a:r>
              <a:rPr lang="en-GB"/>
              <a:t>Introduce students to the requirements of a ‘Dissertation proposal’</a:t>
            </a:r>
          </a:p>
          <a:p>
            <a:endParaRPr lang="en-GB"/>
          </a:p>
          <a:p>
            <a:pPr marL="0" indent="0">
              <a:buNone/>
            </a:pPr>
            <a:endParaRPr lang="en-GB"/>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3"/>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3386</Words>
  <Application>Microsoft Office PowerPoint</Application>
  <PresentationFormat>Widescreen</PresentationFormat>
  <Paragraphs>388</Paragraphs>
  <Slides>28</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Arial</vt:lpstr>
      <vt:lpstr>Calibri</vt:lpstr>
      <vt:lpstr>Courier New</vt:lpstr>
      <vt:lpstr>Myriad Pro</vt:lpstr>
      <vt:lpstr>Wingdings</vt:lpstr>
      <vt:lpstr>Theme1.thmx first page pp</vt:lpstr>
      <vt:lpstr>MBA  14.10.2022 Dissertation Module – Introduction BMMB7003</vt:lpstr>
      <vt:lpstr>Learning outcomes</vt:lpstr>
      <vt:lpstr>Module Introduction </vt:lpstr>
      <vt:lpstr>MBA – dissertation aim</vt:lpstr>
      <vt:lpstr>The Challenge…</vt:lpstr>
      <vt:lpstr>Advantages of undertaking a dissertation</vt:lpstr>
      <vt:lpstr>The Assignment Brief</vt:lpstr>
      <vt:lpstr>Submission - dates</vt:lpstr>
      <vt:lpstr>Dissertation Support</vt:lpstr>
      <vt:lpstr>Presentation of work - Proposal</vt:lpstr>
      <vt:lpstr>Ethics Form</vt:lpstr>
      <vt:lpstr>Final Dissertation Document</vt:lpstr>
      <vt:lpstr>First Steps</vt:lpstr>
      <vt:lpstr>“Where do I start?”</vt:lpstr>
      <vt:lpstr>Dissertation proposal</vt:lpstr>
      <vt:lpstr>The WWH of Dissertation Proposal</vt:lpstr>
      <vt:lpstr>Research Question</vt:lpstr>
      <vt:lpstr>Refining the Research Question</vt:lpstr>
      <vt:lpstr>Dissertation Aims &amp; objectives</vt:lpstr>
      <vt:lpstr>Part 1 – Background/Introduction</vt:lpstr>
      <vt:lpstr>Part 2 - Literature Review</vt:lpstr>
      <vt:lpstr>Part 3 - Methodology</vt:lpstr>
      <vt:lpstr>Proposed Timeline</vt:lpstr>
      <vt:lpstr>Outcomes</vt:lpstr>
      <vt:lpstr>Referencing</vt:lpstr>
      <vt:lpstr>Concerns</vt:lpstr>
      <vt:lpstr>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RichardDunstan66@outlook.com</cp:lastModifiedBy>
  <cp:revision>21</cp:revision>
  <dcterms:created xsi:type="dcterms:W3CDTF">2021-10-13T07:56:41Z</dcterms:created>
  <dcterms:modified xsi:type="dcterms:W3CDTF">2022-10-17T10:30:31Z</dcterms:modified>
</cp:coreProperties>
</file>