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Helvetica Light"/>
        <a:ea typeface="Helvetica Light"/>
        <a:cs typeface="Helvetica Light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D2E8"/>
          </a:solidFill>
        </a:fill>
      </a:tcStyle>
    </a:wholeTbl>
    <a:band2H>
      <a:tcTxStyle b="def" i="def"/>
      <a:tcStyle>
        <a:tcBdr/>
        <a:fill>
          <a:solidFill>
            <a:srgbClr val="E6EAF4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2E7CB"/>
          </a:solidFill>
        </a:fill>
      </a:tcStyle>
    </a:wholeTbl>
    <a:band2H>
      <a:tcTxStyle b="def" i="def"/>
      <a:tcStyle>
        <a:tcBdr/>
        <a:fill>
          <a:solidFill>
            <a:srgbClr val="F8F4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5CDDE"/>
          </a:solidFill>
        </a:fill>
      </a:tcStyle>
    </a:wholeTbl>
    <a:band2H>
      <a:tcTxStyle b="def" i="def"/>
      <a:tcStyle>
        <a:tcBdr/>
        <a:fill>
          <a:solidFill>
            <a:srgbClr val="EBE8E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Light"/>
          <a:ea typeface="Helvetica Light"/>
          <a:cs typeface="Helvetica Light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Shape 12"/>
          <p:cNvSpPr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hape 1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>
            <p:ph type="pic" idx="13"/>
          </p:nvPr>
        </p:nvSpPr>
        <p:spPr>
          <a:xfrm>
            <a:off x="160655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Shape 21"/>
          <p:cNvSpPr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Shape 22"/>
          <p:cNvSpPr/>
          <p:nvPr>
            <p:ph type="body" sz="quarter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hape 23"/>
          <p:cNvSpPr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hape 3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>
            <p:ph type="pic" sz="half" idx="13"/>
          </p:nvPr>
        </p:nvSpPr>
        <p:spPr>
          <a:xfrm>
            <a:off x="67183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Shape 39"/>
          <p:cNvSpPr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Shape 40"/>
          <p:cNvSpPr/>
          <p:nvPr>
            <p:ph type="body" sz="quarter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hape 4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hape 49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Shape 57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hape 5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>
            <p:ph type="pic" sz="half" idx="13"/>
          </p:nvPr>
        </p:nvSpPr>
        <p:spPr>
          <a:xfrm>
            <a:off x="6718300" y="26035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Shape 6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Shape 67"/>
          <p:cNvSpPr/>
          <p:nvPr>
            <p:ph type="body" sz="half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hape 6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hape 7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>
            <p:ph type="pic" sz="quarter" idx="13"/>
          </p:nvPr>
        </p:nvSpPr>
        <p:spPr>
          <a:xfrm>
            <a:off x="6718300" y="5092700"/>
            <a:ext cx="5334000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Shape 84"/>
          <p:cNvSpPr/>
          <p:nvPr>
            <p:ph type="pic" sz="quarter" idx="14"/>
          </p:nvPr>
        </p:nvSpPr>
        <p:spPr>
          <a:xfrm>
            <a:off x="6724518" y="889000"/>
            <a:ext cx="5334002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Shape 85"/>
          <p:cNvSpPr/>
          <p:nvPr>
            <p:ph type="pic" sz="half" idx="15"/>
          </p:nvPr>
        </p:nvSpPr>
        <p:spPr>
          <a:xfrm>
            <a:off x="952500" y="889000"/>
            <a:ext cx="5334000" cy="7975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hape 8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/>
          <p:nvPr>
            <p:ph type="body" sz="quarter" idx="1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400"/>
            </a:lvl1pPr>
            <a:lvl2pPr marL="740833" indent="-296333" algn="ctr">
              <a:spcBef>
                <a:spcPts val="0"/>
              </a:spcBef>
              <a:defRPr sz="2400"/>
            </a:lvl2pPr>
            <a:lvl3pPr marL="1185333" indent="-296333" algn="ctr">
              <a:spcBef>
                <a:spcPts val="0"/>
              </a:spcBef>
              <a:defRPr sz="2400"/>
            </a:lvl3pPr>
            <a:lvl4pPr marL="1629833" indent="-296333" algn="ctr">
              <a:spcBef>
                <a:spcPts val="0"/>
              </a:spcBef>
              <a:defRPr sz="2400"/>
            </a:lvl4pPr>
            <a:lvl5pPr marL="2074333" indent="-296333" algn="ctr">
              <a:spcBef>
                <a:spcPts val="0"/>
              </a:spcBef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hape 94"/>
          <p:cNvSpPr/>
          <p:nvPr>
            <p:ph type="body" sz="quarter" idx="13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/>
          <a:lstStyle/>
          <a:p>
            <a:pPr marL="0" indent="0" algn="ctr">
              <a:spcBef>
                <a:spcPts val="0"/>
              </a:spcBef>
              <a:buSzTx/>
              <a:buNone/>
              <a:defRPr sz="3800"/>
            </a:pPr>
          </a:p>
        </p:txBody>
      </p:sp>
      <p:sp>
        <p:nvSpPr>
          <p:cNvPr id="95" name="Shape 95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hape 10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Shape 3"/>
          <p:cNvSpPr/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hape 4"/>
          <p:cNvSpPr/>
          <p:nvPr>
            <p:ph type="sldNum" sz="quarter" idx="2"/>
          </p:nvPr>
        </p:nvSpPr>
        <p:spPr>
          <a:xfrm>
            <a:off x="6311798" y="9251950"/>
            <a:ext cx="368504" cy="381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Helvetica Light"/>
          <a:ea typeface="Helvetica Light"/>
          <a:cs typeface="Helvetica Light"/>
          <a:sym typeface="Helvetica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1.pn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2.tif"/><Relationship Id="rId4" Type="http://schemas.openxmlformats.org/officeDocument/2006/relationships/image" Target="../media/image2.png"/><Relationship Id="rId5" Type="http://schemas.openxmlformats.org/officeDocument/2006/relationships/image" Target="../media/image3.tif"/><Relationship Id="rId6" Type="http://schemas.openxmlformats.org/officeDocument/2006/relationships/image" Target="../media/image3.png"/><Relationship Id="rId7" Type="http://schemas.openxmlformats.org/officeDocument/2006/relationships/image" Target="../media/image4.tif"/><Relationship Id="rId8" Type="http://schemas.openxmlformats.org/officeDocument/2006/relationships/image" Target="../media/image4.png"/><Relationship Id="rId9" Type="http://schemas.openxmlformats.org/officeDocument/2006/relationships/image" Target="../media/image5.tif"/><Relationship Id="rId10" Type="http://schemas.openxmlformats.org/officeDocument/2006/relationships/image" Target="../media/image5.png"/><Relationship Id="rId11" Type="http://schemas.openxmlformats.org/officeDocument/2006/relationships/image" Target="../media/image6.tif"/><Relationship Id="rId12" Type="http://schemas.openxmlformats.org/officeDocument/2006/relationships/image" Target="../media/image6.pn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7.pn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1.jpeg"/><Relationship Id="rId4" Type="http://schemas.openxmlformats.org/officeDocument/2006/relationships/image" Target="../media/image2.jpe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7.tif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6" Type="http://schemas.openxmlformats.org/officeDocument/2006/relationships/image" Target="../media/image10.png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11.png"/><Relationship Id="rId4" Type="http://schemas.openxmlformats.org/officeDocument/2006/relationships/image" Target="../media/image12.png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hyperlink" Target="http://dera.ioe.ac.uk/7800/1/AssessmentforLearning.pdf" TargetMode="External"/><Relationship Id="rId4" Type="http://schemas.openxmlformats.org/officeDocument/2006/relationships/hyperlink" Target="https://www.triumph30.org/2017/05/03/misconceptions-about-tongues/" TargetMode="External"/><Relationship Id="rId5" Type="http://schemas.openxmlformats.org/officeDocument/2006/relationships/hyperlink" Target="https://www.pinterest.com/pin/556687203930317918/" TargetMode="External"/><Relationship Id="rId6" Type="http://schemas.openxmlformats.org/officeDocument/2006/relationships/hyperlink" Target="http://www.learningspy.co.uk/featured/john-hattie-think-education/" TargetMode="External"/><Relationship Id="rId7" Type="http://schemas.openxmlformats.org/officeDocument/2006/relationships/hyperlink" Target="https://gineersnow.com/engineering/common-misconceptions-engineers" TargetMode="External"/><Relationship Id="rId8" Type="http://schemas.openxmlformats.org/officeDocument/2006/relationships/hyperlink" Target="https://www.bamradionetwork.com/edwords-blog/more-on-hattie-and-marzano-we-know-what-works" TargetMode="External"/><Relationship Id="rId9" Type="http://schemas.openxmlformats.org/officeDocument/2006/relationships/hyperlink" Target="https://www.slideshare.net/fatcatlovestoeat/assessment-of-learning-26426666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image1.tif"/>
          <p:cNvPicPr>
            <a:picLocks noChangeAspect="1"/>
          </p:cNvPicPr>
          <p:nvPr/>
        </p:nvPicPr>
        <p:blipFill>
          <a:blip r:embed="rId2">
            <a:alphaModFix amt="59642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Shape 120"/>
          <p:cNvSpPr/>
          <p:nvPr/>
        </p:nvSpPr>
        <p:spPr>
          <a:xfrm>
            <a:off x="2060416" y="136368"/>
            <a:ext cx="8883968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Assessment for Learning strategies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23" name="Shape 123"/>
          <p:cNvSpPr/>
          <p:nvPr/>
        </p:nvSpPr>
        <p:spPr>
          <a:xfrm>
            <a:off x="442761" y="1221932"/>
            <a:ext cx="12392328" cy="36789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an approach to learning and teaching which creates feedback to improve performance.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can get more involved with the learning process and gain confidence in their work.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get a chance to be more active in their learning.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start to think and act like a teacher as they can be given a chance to mark their own work and come up with an evaluation.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enables the learners to get feedback while they are still engaged in the learning process.</a:t>
            </a:r>
          </a:p>
        </p:txBody>
      </p:sp>
      <p:sp>
        <p:nvSpPr>
          <p:cNvPr id="124" name="Shape 124"/>
          <p:cNvSpPr/>
          <p:nvPr/>
        </p:nvSpPr>
        <p:spPr>
          <a:xfrm>
            <a:off x="2216434" y="136368"/>
            <a:ext cx="8571930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What is Assessment for Learning?</a:t>
            </a:r>
          </a:p>
        </p:txBody>
      </p:sp>
      <p:pic>
        <p:nvPicPr>
          <p:cNvPr id="125" name="image2.png"/>
          <p:cNvPicPr>
            <a:picLocks noChangeAspect="1"/>
          </p:cNvPicPr>
          <p:nvPr/>
        </p:nvPicPr>
        <p:blipFill>
          <a:blip r:embed="rId3">
            <a:extLst/>
          </a:blip>
          <a:srcRect l="18367" t="508" r="18367" b="507"/>
          <a:stretch>
            <a:fillRect/>
          </a:stretch>
        </p:blipFill>
        <p:spPr>
          <a:xfrm>
            <a:off x="3715145" y="5224453"/>
            <a:ext cx="5847542" cy="376678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  <a:reflection blurRad="0" stA="100000" stPos="0" endA="0" endPos="40000" dist="0" dir="5400000" fadeDir="5400000" sx="100000" sy="-100000" kx="0" ky="0" algn="bl" rotWithShape="0"/>
          </a:effectLst>
        </p:spPr>
      </p:pic>
    </p:spTree>
  </p:cSld>
  <p:clrMapOvr>
    <a:masterClrMapping/>
  </p:clrMapOvr>
  <p:transition xmlns:p14="http://schemas.microsoft.com/office/powerpoint/2010/main" spd="med" advClick="1" p14:dur="1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30" name="Group 130"/>
          <p:cNvGrpSpPr/>
          <p:nvPr/>
        </p:nvGrpSpPr>
        <p:grpSpPr>
          <a:xfrm>
            <a:off x="1077825" y="547804"/>
            <a:ext cx="3302063" cy="4688316"/>
            <a:chOff x="0" y="0"/>
            <a:chExt cx="3302062" cy="4688314"/>
          </a:xfrm>
        </p:grpSpPr>
        <p:pic>
          <p:nvPicPr>
            <p:cNvPr id="128" name="image2.ti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7000" y="88899"/>
              <a:ext cx="3048063" cy="435811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29" name="image3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-1"/>
              <a:ext cx="3302063" cy="468831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33" name="Group 133"/>
          <p:cNvGrpSpPr/>
          <p:nvPr/>
        </p:nvGrpSpPr>
        <p:grpSpPr>
          <a:xfrm>
            <a:off x="1347698" y="5688624"/>
            <a:ext cx="5346918" cy="4061555"/>
            <a:chOff x="0" y="0"/>
            <a:chExt cx="5346917" cy="4061554"/>
          </a:xfrm>
        </p:grpSpPr>
        <p:pic>
          <p:nvPicPr>
            <p:cNvPr id="131" name="image3.tif"/>
            <p:cNvPicPr>
              <a:picLocks noChangeAspect="1"/>
            </p:cNvPicPr>
            <p:nvPr/>
          </p:nvPicPr>
          <p:blipFill>
            <a:blip r:embed="rId5">
              <a:extLst/>
            </a:blip>
            <a:srcRect l="2797" t="0" r="2796" b="0"/>
            <a:stretch>
              <a:fillRect/>
            </a:stretch>
          </p:blipFill>
          <p:spPr>
            <a:xfrm>
              <a:off x="126999" y="88900"/>
              <a:ext cx="5092918" cy="373135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32" name="image4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-1" y="-1"/>
              <a:ext cx="5346918" cy="406155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36" name="Group 136"/>
          <p:cNvGrpSpPr/>
          <p:nvPr/>
        </p:nvGrpSpPr>
        <p:grpSpPr>
          <a:xfrm>
            <a:off x="8821036" y="547804"/>
            <a:ext cx="3371932" cy="4688316"/>
            <a:chOff x="0" y="0"/>
            <a:chExt cx="3371931" cy="4688314"/>
          </a:xfrm>
        </p:grpSpPr>
        <p:pic>
          <p:nvPicPr>
            <p:cNvPr id="134" name="image4.tif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126999" y="88899"/>
              <a:ext cx="3117932" cy="435811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35" name="image5.png"/>
            <p:cNvPicPr>
              <a:picLocks noChangeAspect="1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-1" y="-1"/>
              <a:ext cx="3371932" cy="468831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39" name="Group 139"/>
          <p:cNvGrpSpPr/>
          <p:nvPr/>
        </p:nvGrpSpPr>
        <p:grpSpPr>
          <a:xfrm>
            <a:off x="6966949" y="5613568"/>
            <a:ext cx="4864423" cy="4146606"/>
            <a:chOff x="0" y="0"/>
            <a:chExt cx="4864421" cy="4146604"/>
          </a:xfrm>
        </p:grpSpPr>
        <p:pic>
          <p:nvPicPr>
            <p:cNvPr id="137" name="image5.tif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126999" y="88899"/>
              <a:ext cx="4610423" cy="381640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38" name="image6.png"/>
            <p:cNvPicPr>
              <a:picLocks noChangeAspect="1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-1" y="-1"/>
              <a:ext cx="4864423" cy="414660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42" name="Group 142"/>
          <p:cNvGrpSpPr/>
          <p:nvPr/>
        </p:nvGrpSpPr>
        <p:grpSpPr>
          <a:xfrm>
            <a:off x="4780957" y="569049"/>
            <a:ext cx="3442887" cy="4645827"/>
            <a:chOff x="0" y="0"/>
            <a:chExt cx="3442885" cy="4645825"/>
          </a:xfrm>
        </p:grpSpPr>
        <p:pic>
          <p:nvPicPr>
            <p:cNvPr id="140" name="image6.tif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27000" y="88900"/>
              <a:ext cx="3188886" cy="431562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41" name="image7.png"/>
            <p:cNvPicPr>
              <a:picLocks noChangeAspect="1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-1" y="-1"/>
              <a:ext cx="3442887" cy="464582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</p:cSld>
  <p:clrMapOvr>
    <a:masterClrMapping/>
  </p:clrMapOvr>
  <p:transition xmlns:p14="http://schemas.microsoft.com/office/powerpoint/2010/main" spd="med" advClick="1" p14:dur="1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45" name="Shape 145"/>
          <p:cNvSpPr/>
          <p:nvPr/>
        </p:nvSpPr>
        <p:spPr>
          <a:xfrm>
            <a:off x="1902968" y="136368"/>
            <a:ext cx="9198865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Formative &amp; Summative Assessment</a:t>
            </a:r>
          </a:p>
        </p:txBody>
      </p:sp>
      <p:pic>
        <p:nvPicPr>
          <p:cNvPr id="146" name="image8.png"/>
          <p:cNvPicPr>
            <a:picLocks noChangeAspect="1"/>
          </p:cNvPicPr>
          <p:nvPr/>
        </p:nvPicPr>
        <p:blipFill>
          <a:blip r:embed="rId3">
            <a:extLst/>
          </a:blip>
          <a:srcRect l="19216" t="5777" r="5203" b="8576"/>
          <a:stretch>
            <a:fillRect/>
          </a:stretch>
        </p:blipFill>
        <p:spPr>
          <a:xfrm>
            <a:off x="860225" y="2720943"/>
            <a:ext cx="11284372" cy="5435297"/>
          </a:xfrm>
          <a:prstGeom prst="rect">
            <a:avLst/>
          </a:prstGeom>
          <a:ln w="50800">
            <a:solidFill>
              <a:srgbClr val="000000"/>
            </a:solidFill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  <a:reflection blurRad="0" stA="50000" stPos="0" endA="0" endPos="40000" dist="0" dir="5400000" fadeDir="5400000" sx="100000" sy="-100000" kx="0" ky="0" algn="bl" rotWithShape="0"/>
          </a:effectLst>
        </p:spPr>
      </p:pic>
      <p:sp>
        <p:nvSpPr>
          <p:cNvPr id="147" name="Shape 147"/>
          <p:cNvSpPr/>
          <p:nvPr/>
        </p:nvSpPr>
        <p:spPr>
          <a:xfrm>
            <a:off x="5466145" y="1636504"/>
            <a:ext cx="476299" cy="282992"/>
          </a:xfrm>
          <a:prstGeom prst="rightArrow">
            <a:avLst>
              <a:gd name="adj1" fmla="val 32000"/>
              <a:gd name="adj2" fmla="val 71503"/>
            </a:avLst>
          </a:prstGeom>
          <a:solidFill>
            <a:srgbClr val="000000"/>
          </a:solidFill>
          <a:ln w="12700">
            <a:miter lim="400000"/>
          </a:ln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</a:p>
        </p:txBody>
      </p:sp>
      <p:sp>
        <p:nvSpPr>
          <p:cNvPr id="148" name="Shape 148"/>
          <p:cNvSpPr/>
          <p:nvPr/>
        </p:nvSpPr>
        <p:spPr>
          <a:xfrm>
            <a:off x="1758567" y="1536606"/>
            <a:ext cx="9487663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Formative Assessment        Summative Assessment = Success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75" y="-1786"/>
            <a:ext cx="12998817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51" name="Shape 151"/>
          <p:cNvSpPr/>
          <p:nvPr/>
        </p:nvSpPr>
        <p:spPr>
          <a:xfrm>
            <a:off x="1229168" y="334447"/>
            <a:ext cx="10546462" cy="1422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What are the benefits for Assessment for Learning?</a:t>
            </a:r>
          </a:p>
        </p:txBody>
      </p:sp>
      <p:sp>
        <p:nvSpPr>
          <p:cNvPr id="152" name="Shape 152"/>
          <p:cNvSpPr/>
          <p:nvPr/>
        </p:nvSpPr>
        <p:spPr>
          <a:xfrm>
            <a:off x="481708" y="2060432"/>
            <a:ext cx="12041384" cy="56327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improves achievement because it encourages the learner to take personal responsibility for their own learning.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builds self-belief and confidence.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works well with the students who receive poor grades for a test.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Teachers give their learners feedback tasks which focuses on their work.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increases independence as it enables learners to become less passive in the classroom.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can develop the ability to assess themselves.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This approach helps teachers because they have more time to talk to each and every pupil individually as they also reflect on what is going on within their classroom.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55" name="Shape 155"/>
          <p:cNvSpPr/>
          <p:nvPr/>
        </p:nvSpPr>
        <p:spPr>
          <a:xfrm>
            <a:off x="3485143" y="99700"/>
            <a:ext cx="6272785" cy="1422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pPr>
            <a:r>
              <a:t>Misconceptions about </a:t>
            </a:r>
          </a:p>
          <a:p>
            <a: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pPr>
            <a:r>
              <a:t>Assessment for Learning</a:t>
            </a:r>
          </a:p>
        </p:txBody>
      </p:sp>
      <p:sp>
        <p:nvSpPr>
          <p:cNvPr id="156" name="Shape 156"/>
          <p:cNvSpPr/>
          <p:nvPr/>
        </p:nvSpPr>
        <p:spPr>
          <a:xfrm>
            <a:off x="600845" y="2061976"/>
            <a:ext cx="12041383" cy="23764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Teachers that use Assessment for Learning will lose control of their class.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Exams are the only type of assessment that matters.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Assessment is a one way process: teachers giving feedback.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Work should always be given a final grade.</a:t>
            </a:r>
          </a:p>
        </p:txBody>
      </p:sp>
      <p:pic>
        <p:nvPicPr>
          <p:cNvPr id="157" name="image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67929" y="4978289"/>
            <a:ext cx="4294530" cy="3667530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pic>
        <p:nvPicPr>
          <p:cNvPr id="158" name="image2.jpeg"/>
          <p:cNvPicPr>
            <a:picLocks noChangeAspect="1"/>
          </p:cNvPicPr>
          <p:nvPr/>
        </p:nvPicPr>
        <p:blipFill>
          <a:blip r:embed="rId4">
            <a:extLst/>
          </a:blip>
          <a:srcRect l="19184" t="0" r="14097" b="0"/>
          <a:stretch>
            <a:fillRect/>
          </a:stretch>
        </p:blipFill>
        <p:spPr>
          <a:xfrm>
            <a:off x="1404832" y="4975709"/>
            <a:ext cx="4763471" cy="3672505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</p:spTree>
  </p:cSld>
  <p:clrMapOvr>
    <a:masterClrMapping/>
  </p:clrMapOvr>
  <p:transition xmlns:p14="http://schemas.microsoft.com/office/powerpoint/2010/main" spd="med" advClick="1" p14:dur="1000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61" name="Shape 161"/>
          <p:cNvSpPr/>
          <p:nvPr/>
        </p:nvSpPr>
        <p:spPr>
          <a:xfrm>
            <a:off x="2847371" y="194859"/>
            <a:ext cx="7310057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1: Peer Assessment </a:t>
            </a:r>
          </a:p>
        </p:txBody>
      </p:sp>
      <p:sp>
        <p:nvSpPr>
          <p:cNvPr id="162" name="Shape 162"/>
          <p:cNvSpPr/>
          <p:nvPr/>
        </p:nvSpPr>
        <p:spPr>
          <a:xfrm>
            <a:off x="481708" y="1409172"/>
            <a:ext cx="12041384" cy="6935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Learners assess each others work and give each other feedback. This gives them an idea of what makes a successful piece of work.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encourages reflection and thought about the learning as it allows each student to see the marking criteria.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can help each pupil develop their critical and reflective thinking skills.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gives pupils independence and it is a great way for them to take responsibility. To ‘act and think like a teacher’.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can help them to develop social skills.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increases their own understanding of what makes their work better.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Primary schools could also use this strategy by using pictures to show positive and negative parts by using for example, sad or happy faces.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Shape 165"/>
          <p:cNvSpPr/>
          <p:nvPr/>
        </p:nvSpPr>
        <p:spPr>
          <a:xfrm>
            <a:off x="2893090" y="233853"/>
            <a:ext cx="7218618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2: Self-Assessment</a:t>
            </a:r>
          </a:p>
        </p:txBody>
      </p:sp>
      <p:sp>
        <p:nvSpPr>
          <p:cNvPr id="166" name="Shape 166"/>
          <p:cNvSpPr/>
          <p:nvPr/>
        </p:nvSpPr>
        <p:spPr>
          <a:xfrm>
            <a:off x="911428" y="1734802"/>
            <a:ext cx="11181944" cy="62839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need to learn for themselves, that is how they will improve in their work.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get a chance to experience it in the teachers shoes.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shows them how they can improve next time and they can see where they are going wrong. 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This enables learners to set their own learning goals.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need to be aware what made sense and what did not, and self-assessment does just that. 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Questions can be asked, such as what could be improved? What did you need more help with? What are you pleased about? What have you learnt? 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gets the learners to reflect on their work and thoughts.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69" name="Shape 169"/>
          <p:cNvSpPr/>
          <p:nvPr/>
        </p:nvSpPr>
        <p:spPr>
          <a:xfrm>
            <a:off x="2451892" y="233853"/>
            <a:ext cx="8101014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3: Traffic Light System</a:t>
            </a:r>
          </a:p>
        </p:txBody>
      </p:sp>
      <p:sp>
        <p:nvSpPr>
          <p:cNvPr id="170" name="Shape 170"/>
          <p:cNvSpPr/>
          <p:nvPr/>
        </p:nvSpPr>
        <p:spPr>
          <a:xfrm>
            <a:off x="481708" y="1409172"/>
            <a:ext cx="12041384" cy="43302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 traffic light system links to self-assessment.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a way of getting to assess the level of confidence in the students work.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gets them to understand and learn a popular technique that can be used by the teacher as well as the pupils.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have the chance to report difficulties without being noticed by other peers.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to provide quick and visual feedback either during lessons or when marking work.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If it is explained properly then it should be a positive and successful approach.</a:t>
            </a:r>
          </a:p>
        </p:txBody>
      </p:sp>
      <p:grpSp>
        <p:nvGrpSpPr>
          <p:cNvPr id="173" name="Group 173"/>
          <p:cNvGrpSpPr/>
          <p:nvPr/>
        </p:nvGrpSpPr>
        <p:grpSpPr>
          <a:xfrm>
            <a:off x="8712840" y="7500610"/>
            <a:ext cx="4100358" cy="1801426"/>
            <a:chOff x="0" y="-1"/>
            <a:chExt cx="4100357" cy="1801425"/>
          </a:xfrm>
        </p:grpSpPr>
        <p:pic>
          <p:nvPicPr>
            <p:cNvPr id="171" name="image7.tif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2394" t="5007" r="2393" b="69224"/>
            <a:stretch>
              <a:fillRect/>
            </a:stretch>
          </p:blipFill>
          <p:spPr>
            <a:xfrm>
              <a:off x="127000" y="88900"/>
              <a:ext cx="3846357" cy="147122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2" name="image9.png"/>
            <p:cNvPicPr>
              <a:picLocks noChangeAspect="1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-1" y="-2"/>
              <a:ext cx="4100358" cy="180142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76" name="Group 176"/>
          <p:cNvGrpSpPr/>
          <p:nvPr/>
        </p:nvGrpSpPr>
        <p:grpSpPr>
          <a:xfrm>
            <a:off x="182113" y="6152706"/>
            <a:ext cx="4112467" cy="1794045"/>
            <a:chOff x="0" y="0"/>
            <a:chExt cx="4112465" cy="1794044"/>
          </a:xfrm>
        </p:grpSpPr>
        <p:pic>
          <p:nvPicPr>
            <p:cNvPr id="174" name="image7.tif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2394" t="65380" r="2393" b="9061"/>
            <a:stretch>
              <a:fillRect/>
            </a:stretch>
          </p:blipFill>
          <p:spPr>
            <a:xfrm>
              <a:off x="126999" y="88900"/>
              <a:ext cx="3858467" cy="146384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5" name="image10.png"/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-1" y="-1"/>
              <a:ext cx="4112467" cy="179404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grpSp>
        <p:nvGrpSpPr>
          <p:cNvPr id="179" name="Group 179"/>
          <p:cNvGrpSpPr/>
          <p:nvPr/>
        </p:nvGrpSpPr>
        <p:grpSpPr>
          <a:xfrm>
            <a:off x="4440831" y="6711725"/>
            <a:ext cx="4100358" cy="1794047"/>
            <a:chOff x="0" y="0"/>
            <a:chExt cx="4100357" cy="1794045"/>
          </a:xfrm>
        </p:grpSpPr>
        <p:pic>
          <p:nvPicPr>
            <p:cNvPr id="177" name="image7.tif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2394" t="34945" r="2393" b="39416"/>
            <a:stretch>
              <a:fillRect/>
            </a:stretch>
          </p:blipFill>
          <p:spPr>
            <a:xfrm>
              <a:off x="127000" y="88900"/>
              <a:ext cx="3846357" cy="146384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8" name="image11.png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-1" y="-1"/>
              <a:ext cx="4100358" cy="1794046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</p:cSld>
  <p:clrMapOvr>
    <a:masterClrMapping/>
  </p:clrMapOvr>
  <p:transition xmlns:p14="http://schemas.microsoft.com/office/powerpoint/2010/main" spd="med" advClick="1" p14:dur="100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82" name="Shape 182"/>
          <p:cNvSpPr/>
          <p:nvPr/>
        </p:nvSpPr>
        <p:spPr>
          <a:xfrm>
            <a:off x="3497166" y="233853"/>
            <a:ext cx="6010467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4: Questioning</a:t>
            </a:r>
          </a:p>
        </p:txBody>
      </p:sp>
      <p:sp>
        <p:nvSpPr>
          <p:cNvPr id="183" name="Shape 183"/>
          <p:cNvSpPr/>
          <p:nvPr/>
        </p:nvSpPr>
        <p:spPr>
          <a:xfrm>
            <a:off x="481708" y="1409172"/>
            <a:ext cx="12041384" cy="6935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an important way of finding out what your learner knows or what they understand about a subject.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Questioning is essential within the classroom.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“No matter how well a teaching and learning session is planed, or how well a teacher may feel at the conclusion to the session it is not how well the teacher has performed, but the reaction of the learners that matters”. (Cheryl Jones, 2005).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one of the most common methods of checking that a pupil is learning.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comes naturally.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can help to involve learners with the session and to provide teachers with what level of learning is taking place.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There are open and closed questions. 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86" name="Shape 186"/>
          <p:cNvSpPr/>
          <p:nvPr/>
        </p:nvSpPr>
        <p:spPr>
          <a:xfrm>
            <a:off x="1584071" y="284653"/>
            <a:ext cx="9836659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5: Students Writing Questions</a:t>
            </a:r>
          </a:p>
        </p:txBody>
      </p:sp>
      <p:sp>
        <p:nvSpPr>
          <p:cNvPr id="187" name="Shape 187"/>
          <p:cNvSpPr/>
          <p:nvPr/>
        </p:nvSpPr>
        <p:spPr>
          <a:xfrm>
            <a:off x="481708" y="1386994"/>
            <a:ext cx="12041384" cy="49814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Getting students to come up with their own questions, it gives the teacher a chance to see where the majority of their class is.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There could be a question box, where they would write down any questions they have and post it inside the box at the end of each lesson.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gives the students a chance to think about what they want to post.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 teacher can choose whether to go through them as a whole class or individually.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This approach can improve performance as each learner who is struggling with something can have the confidence to write it down. 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90" name="Shape 190"/>
          <p:cNvSpPr/>
          <p:nvPr/>
        </p:nvSpPr>
        <p:spPr>
          <a:xfrm>
            <a:off x="5101652" y="233853"/>
            <a:ext cx="2801494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Conclusion</a:t>
            </a:r>
          </a:p>
        </p:txBody>
      </p:sp>
      <p:sp>
        <p:nvSpPr>
          <p:cNvPr id="191" name="Shape 191"/>
          <p:cNvSpPr/>
          <p:nvPr/>
        </p:nvSpPr>
        <p:spPr>
          <a:xfrm>
            <a:off x="257583" y="1247157"/>
            <a:ext cx="12489634" cy="36789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Meeting the learning needs of all students is a demanding task for schools.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 assessment of student achievement or understand what students know is fundamental to effective teaching.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Assessment for Learning is one of the most powerful ways of teaching through assessing the students.</a:t>
            </a:r>
          </a:p>
          <a:p>
            <a:pPr marL="172860" indent="-172860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Most of these strategies are not new to teachers so it can be easily adapted within the classroom. </a:t>
            </a:r>
          </a:p>
        </p:txBody>
      </p:sp>
      <p:pic>
        <p:nvPicPr>
          <p:cNvPr id="192" name="image1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153209" y="5177418"/>
            <a:ext cx="5153908" cy="4000403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pic>
        <p:nvPicPr>
          <p:cNvPr id="193" name="image1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20514" y="5177418"/>
            <a:ext cx="6068587" cy="4000403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</p:spTree>
  </p:cSld>
  <p:clrMapOvr>
    <a:masterClrMapping/>
  </p:clrMapOvr>
  <p:transition xmlns:p14="http://schemas.microsoft.com/office/powerpoint/2010/main" spd="med" advClick="1" p14:dur="1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96" name="Shape 196"/>
          <p:cNvSpPr/>
          <p:nvPr/>
        </p:nvSpPr>
        <p:spPr>
          <a:xfrm>
            <a:off x="1657094" y="2998868"/>
            <a:ext cx="9690609" cy="299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7000">
                <a:latin typeface="Marker Felt"/>
                <a:ea typeface="Marker Felt"/>
                <a:cs typeface="Marker Felt"/>
                <a:sym typeface="Marker Felt"/>
              </a:defRPr>
            </a:pPr>
            <a:r>
              <a:t>Thanks for watching. </a:t>
            </a:r>
          </a:p>
          <a:p>
            <a:pPr>
              <a:defRPr sz="7000">
                <a:latin typeface="Marker Felt"/>
                <a:ea typeface="Marker Felt"/>
                <a:cs typeface="Marker Felt"/>
                <a:sym typeface="Marker Felt"/>
              </a:defRPr>
            </a:pPr>
          </a:p>
          <a:p>
            <a:pPr>
              <a:defRPr sz="7000">
                <a:latin typeface="Marker Felt"/>
                <a:ea typeface="Marker Felt"/>
                <a:cs typeface="Marker Felt"/>
                <a:sym typeface="Marker Felt"/>
              </a:defRPr>
            </a:pPr>
            <a:r>
              <a:t>Do you have any questions?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image1.ti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5"/>
            <a:ext cx="12998816" cy="9757349"/>
          </a:xfrm>
          <a:prstGeom prst="rect">
            <a:avLst/>
          </a:prstGeom>
          <a:ln w="12700">
            <a:miter lim="400000"/>
          </a:ln>
        </p:spPr>
      </p:pic>
      <p:sp>
        <p:nvSpPr>
          <p:cNvPr id="199" name="Shape 199"/>
          <p:cNvSpPr/>
          <p:nvPr/>
        </p:nvSpPr>
        <p:spPr>
          <a:xfrm>
            <a:off x="5037987" y="233555"/>
            <a:ext cx="2928825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Reference list:</a:t>
            </a:r>
          </a:p>
        </p:txBody>
      </p:sp>
      <p:sp>
        <p:nvSpPr>
          <p:cNvPr id="200" name="Shape 200"/>
          <p:cNvSpPr/>
          <p:nvPr/>
        </p:nvSpPr>
        <p:spPr>
          <a:xfrm>
            <a:off x="479918" y="1721090"/>
            <a:ext cx="12044964" cy="72928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Black, P. &amp; William, D. (1990). Inside the Black Box: Revising Standards Through Classroom Assessment. United Kingdom.</a:t>
            </a:r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Hattie, J. (2011)</a:t>
            </a:r>
            <a:r>
              <a:rPr i="1"/>
              <a:t> Visible Learning for Teachers. </a:t>
            </a:r>
            <a:r>
              <a:t>United Kingdom.</a:t>
            </a:r>
            <a:endParaRPr i="1"/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sz="2200">
                <a:uFill>
                  <a:solidFill>
                    <a:srgbClr val="E4AF09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t>Jones, C. (2005). Assessment for Learning. United Kingdom.</a:t>
            </a:r>
          </a:p>
          <a:p>
            <a:pPr algn="l" defTabSz="457200">
              <a:lnSpc>
                <a:spcPct val="150000"/>
              </a:lnSpc>
              <a:defRPr sz="2200">
                <a:uFill>
                  <a:solidFill>
                    <a:srgbClr val="E4AF09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t>   (Last accessed 2005).</a:t>
            </a:r>
          </a:p>
          <a:p>
            <a:pPr algn="l" defTabSz="457200">
              <a:lnSpc>
                <a:spcPct val="150000"/>
              </a:lnSpc>
              <a:defRPr i="1" sz="2200">
                <a:solidFill>
                  <a:srgbClr val="0433FF"/>
                </a:solidFill>
                <a:uFill>
                  <a:solidFill>
                    <a:srgbClr val="E4AF09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t>  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http://dera.ioe.ac.uk/7800/1/AssessmentforLearning.pdf</a:t>
            </a:r>
            <a:endParaRPr u="sng"/>
          </a:p>
          <a:p>
            <a:pPr algn="l" defTabSz="457200">
              <a:lnSpc>
                <a:spcPct val="150000"/>
              </a:lnSpc>
              <a:defRPr sz="2200">
                <a:uFill>
                  <a:solidFill>
                    <a:srgbClr val="E4AF09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t>IMAGES</a:t>
            </a:r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rPr>
              <a:t>https://www.triumph30.org/2017/05/03/misconceptions-about-tongues/</a:t>
            </a:r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5" invalidUrl="" action="" tgtFrame="" tooltip="" history="1" highlightClick="0" endSnd="0"/>
              </a:rPr>
              <a:t>https://www.pinterest.com/pin/556687203930317918/</a:t>
            </a:r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6" invalidUrl="" action="" tgtFrame="" tooltip="" history="1" highlightClick="0" endSnd="0"/>
              </a:rPr>
              <a:t>http://www.learningspy.co.uk/featured/john-hattie-think-education/</a:t>
            </a:r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7" invalidUrl="" action="" tgtFrame="" tooltip="" history="1" highlightClick="0" endSnd="0"/>
              </a:rPr>
              <a:t>https://gineersnow.com/engineering/common-misconceptions-engineers</a:t>
            </a:r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8" invalidUrl="" action="" tgtFrame="" tooltip="" history="1" highlightClick="0" endSnd="0"/>
              </a:rPr>
              <a:t>https://www.bamradionetwork.com/edwords-blog/more-on-hattie-and-marzano-we-know-what-works</a:t>
            </a:r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9" invalidUrl="" action="" tgtFrame="" tooltip="" history="1" highlightClick="0" endSnd="0"/>
              </a:rPr>
              <a:t>https://www.slideshare.net/fatcatlovestoeat/assessment-of-learning-26426666</a:t>
            </a:r>
          </a:p>
          <a:p>
            <a:pPr marL="172860" indent="-172860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https://anemergingeducator.wordpress.com/2013/02/04/part-2-assessing-creativity/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Light"/>
            <a:ea typeface="Helvetica Light"/>
            <a:cs typeface="Helvetica Light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Light"/>
            <a:ea typeface="Helvetica Light"/>
            <a:cs typeface="Helvetica Light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Light"/>
            <a:ea typeface="Helvetica Light"/>
            <a:cs typeface="Helvetica Light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Light"/>
            <a:ea typeface="Helvetica Light"/>
            <a:cs typeface="Helvetica Light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