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2" r:id="rId9"/>
    <p:sldId id="266" r:id="rId10"/>
    <p:sldId id="264" r:id="rId11"/>
    <p:sldId id="265" r:id="rId12"/>
    <p:sldId id="268" r:id="rId13"/>
    <p:sldId id="269" r:id="rId14"/>
    <p:sldId id="270" r:id="rId15"/>
    <p:sldId id="271" r:id="rId16"/>
    <p:sldId id="272" r:id="rId17"/>
    <p:sldId id="274" r:id="rId18"/>
    <p:sldId id="273" r:id="rId19"/>
    <p:sldId id="275" r:id="rId20"/>
    <p:sldId id="276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14B67D-8C1A-428F-8005-E8812F124B0C}" type="datetimeFigureOut">
              <a:rPr lang="en-GB" smtClean="0"/>
              <a:t>05/11/2015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5456F-F632-4C3D-9578-CFF99CB7C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3430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F4323-46FC-43DF-8F4F-DE07E3E87143}" type="datetimeFigureOut">
              <a:rPr lang="en-GB" smtClean="0"/>
              <a:t>05/11/2015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96C35-BE4F-4AF8-B813-EE954EB31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448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F4323-46FC-43DF-8F4F-DE07E3E87143}" type="datetimeFigureOut">
              <a:rPr lang="en-GB" smtClean="0"/>
              <a:t>05/11/2015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96C35-BE4F-4AF8-B813-EE954EB31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356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F4323-46FC-43DF-8F4F-DE07E3E87143}" type="datetimeFigureOut">
              <a:rPr lang="en-GB" smtClean="0"/>
              <a:t>05/11/2015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96C35-BE4F-4AF8-B813-EE954EB31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098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F4323-46FC-43DF-8F4F-DE07E3E87143}" type="datetimeFigureOut">
              <a:rPr lang="en-GB" smtClean="0"/>
              <a:t>05/11/2015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96C35-BE4F-4AF8-B813-EE954EB31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372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F4323-46FC-43DF-8F4F-DE07E3E87143}" type="datetimeFigureOut">
              <a:rPr lang="en-GB" smtClean="0"/>
              <a:t>05/11/2015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96C35-BE4F-4AF8-B813-EE954EB31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84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F4323-46FC-43DF-8F4F-DE07E3E87143}" type="datetimeFigureOut">
              <a:rPr lang="en-GB" smtClean="0"/>
              <a:t>05/11/2015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96C35-BE4F-4AF8-B813-EE954EB31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341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F4323-46FC-43DF-8F4F-DE07E3E87143}" type="datetimeFigureOut">
              <a:rPr lang="en-GB" smtClean="0"/>
              <a:t>05/11/2015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96C35-BE4F-4AF8-B813-EE954EB31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719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F4323-46FC-43DF-8F4F-DE07E3E87143}" type="datetimeFigureOut">
              <a:rPr lang="en-GB" smtClean="0"/>
              <a:t>05/11/2015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96C35-BE4F-4AF8-B813-EE954EB31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821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F4323-46FC-43DF-8F4F-DE07E3E87143}" type="datetimeFigureOut">
              <a:rPr lang="en-GB" smtClean="0"/>
              <a:t>05/11/2015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96C35-BE4F-4AF8-B813-EE954EB31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25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F4323-46FC-43DF-8F4F-DE07E3E87143}" type="datetimeFigureOut">
              <a:rPr lang="en-GB" smtClean="0"/>
              <a:t>05/11/2015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96C35-BE4F-4AF8-B813-EE954EB31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379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F4323-46FC-43DF-8F4F-DE07E3E87143}" type="datetimeFigureOut">
              <a:rPr lang="en-GB" smtClean="0"/>
              <a:t>05/11/2015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96C35-BE4F-4AF8-B813-EE954EB31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107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F4323-46FC-43DF-8F4F-DE07E3E87143}" type="datetimeFigureOut">
              <a:rPr lang="en-GB" smtClean="0"/>
              <a:t>05/11/2015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96C35-BE4F-4AF8-B813-EE954EB31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307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analyticsacademy.withgoogle.com/course01/cours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icktracks.com/products/pro/index.php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ebtrends.com/products-solutions/analytics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-03.ibm.com/software/products/en/digital-analytics" TargetMode="External"/><Relationship Id="rId2" Type="http://schemas.openxmlformats.org/officeDocument/2006/relationships/hyperlink" Target="http://www-01.ibm.com/software/uk/marketing-solutions/unica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dobe.com/uk/marketing-cloud/web-analytics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Google Analytics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47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Collection</a:t>
            </a:r>
          </a:p>
          <a:p>
            <a:pPr lvl="1"/>
            <a:r>
              <a:rPr lang="en-GB" dirty="0" err="1" smtClean="0"/>
              <a:t>Javascript</a:t>
            </a:r>
            <a:r>
              <a:rPr lang="en-GB" dirty="0" smtClean="0"/>
              <a:t> on each web page</a:t>
            </a:r>
          </a:p>
          <a:p>
            <a:pPr lvl="2"/>
            <a:r>
              <a:rPr lang="en-GB" dirty="0" smtClean="0"/>
              <a:t>Tags </a:t>
            </a:r>
            <a:r>
              <a:rPr lang="en-GB" b="1" dirty="0" smtClean="0"/>
              <a:t>pages</a:t>
            </a:r>
          </a:p>
          <a:p>
            <a:pPr lvl="1"/>
            <a:r>
              <a:rPr lang="en-GB" dirty="0" smtClean="0"/>
              <a:t>Native code on each mobile page</a:t>
            </a:r>
          </a:p>
          <a:p>
            <a:pPr lvl="2"/>
            <a:r>
              <a:rPr lang="en-GB" dirty="0" smtClean="0"/>
              <a:t>Tags </a:t>
            </a:r>
            <a:r>
              <a:rPr lang="en-GB" b="1" dirty="0" smtClean="0"/>
              <a:t>activities</a:t>
            </a:r>
          </a:p>
          <a:p>
            <a:r>
              <a:rPr lang="en-GB" dirty="0" smtClean="0"/>
              <a:t>Configuration</a:t>
            </a:r>
          </a:p>
          <a:p>
            <a:r>
              <a:rPr lang="en-GB" dirty="0" smtClean="0"/>
              <a:t>Processing</a:t>
            </a:r>
          </a:p>
          <a:p>
            <a:r>
              <a:rPr lang="en-GB" dirty="0" smtClean="0"/>
              <a:t>Reporting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227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Metrics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Dimensions</a:t>
            </a:r>
          </a:p>
          <a:p>
            <a:pPr lvl="1"/>
            <a:r>
              <a:rPr lang="en-GB" dirty="0" smtClean="0"/>
              <a:t>User details of users, sessions and actions</a:t>
            </a:r>
          </a:p>
          <a:p>
            <a:pPr lvl="2"/>
            <a:r>
              <a:rPr lang="en-GB" dirty="0" smtClean="0"/>
              <a:t>Geographical location, traffic source, page name</a:t>
            </a:r>
          </a:p>
          <a:p>
            <a:r>
              <a:rPr lang="en-GB" dirty="0" smtClean="0"/>
              <a:t>Metrics</a:t>
            </a:r>
          </a:p>
          <a:p>
            <a:pPr lvl="1"/>
            <a:r>
              <a:rPr lang="en-GB" dirty="0" smtClean="0"/>
              <a:t>Quantitative measures of users, sessions and actions</a:t>
            </a:r>
          </a:p>
          <a:p>
            <a:pPr lvl="2"/>
            <a:r>
              <a:rPr lang="en-GB" dirty="0" smtClean="0"/>
              <a:t>Total number of users, average page dwell, conversions (where users undertake valuable actions)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69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Duration of interaction with the site (if &gt;30mins, times out at 30 </a:t>
            </a:r>
            <a:r>
              <a:rPr lang="en-GB" dirty="0" err="1" smtClean="0"/>
              <a:t>mins</a:t>
            </a:r>
            <a:r>
              <a:rPr lang="en-GB" dirty="0" smtClean="0"/>
              <a:t>)</a:t>
            </a:r>
          </a:p>
          <a:p>
            <a:r>
              <a:rPr lang="en-GB" dirty="0" smtClean="0"/>
              <a:t>Can customise time out time</a:t>
            </a:r>
          </a:p>
          <a:p>
            <a:pPr lvl="1"/>
            <a:r>
              <a:rPr lang="en-GB" dirty="0" smtClean="0"/>
              <a:t>Obviously video streaming might last &gt; 30 </a:t>
            </a:r>
            <a:r>
              <a:rPr lang="en-GB" dirty="0" err="1" smtClean="0"/>
              <a:t>mins</a:t>
            </a:r>
            <a:r>
              <a:rPr lang="en-GB" dirty="0" smtClean="0"/>
              <a:t>!</a:t>
            </a:r>
          </a:p>
          <a:p>
            <a:r>
              <a:rPr lang="en-GB" dirty="0" smtClean="0"/>
              <a:t>Interactions at page level recorded as page views (every time, including repeats)</a:t>
            </a:r>
          </a:p>
          <a:p>
            <a:r>
              <a:rPr lang="en-GB" dirty="0" smtClean="0"/>
              <a:t>Can track events, but this is custom</a:t>
            </a:r>
          </a:p>
          <a:p>
            <a:r>
              <a:rPr lang="en-GB" dirty="0" smtClean="0"/>
              <a:t>Bounce – one interaction only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489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Google Analytics Academy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https://analyticsacademy.withgoogle.com/course01/course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Six short (roughly 5 </a:t>
            </a:r>
            <a:r>
              <a:rPr lang="en-GB" dirty="0" err="1" smtClean="0"/>
              <a:t>mins</a:t>
            </a:r>
            <a:r>
              <a:rPr lang="en-GB" dirty="0" smtClean="0"/>
              <a:t>) sessions plus a couple of conversation pieces</a:t>
            </a:r>
          </a:p>
          <a:p>
            <a:r>
              <a:rPr lang="en-GB" dirty="0" smtClean="0"/>
              <a:t>Very basic, but a good place to start!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492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Google Analytics Reports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786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Other Analytics Tools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5358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ClickTracks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http://www.clicktracks.com/products/pro/index.php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262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Webtrends</a:t>
            </a:r>
            <a:r>
              <a:rPr lang="en-GB" dirty="0" smtClean="0"/>
              <a:t> Analytics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https://www.webtrends.com/products-solutions/analytics/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00626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Unica</a:t>
            </a:r>
            <a:r>
              <a:rPr lang="en-GB" dirty="0" smtClean="0"/>
              <a:t>, </a:t>
            </a:r>
            <a:r>
              <a:rPr lang="en-GB" dirty="0" err="1" smtClean="0"/>
              <a:t>Coremetrics</a:t>
            </a:r>
            <a:r>
              <a:rPr lang="en-GB" dirty="0" smtClean="0"/>
              <a:t> – IBM Acquired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http://www-01.ibm.com/software/uk/marketing-solutions/unica/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http://www-03.ibm.com/software/products/en/digital-analytics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61874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Adobe Analytics (formerly Omniture)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http://www.adobe.com/uk/marketing-cloud/web-analytics.html</a:t>
            </a:r>
            <a:endParaRPr lang="en-GB" dirty="0" smtClean="0"/>
          </a:p>
          <a:p>
            <a:r>
              <a:rPr lang="en-GB" dirty="0" smtClean="0"/>
              <a:t>Omniture had already acquired HBX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5037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Error Drivers – Web 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Web </a:t>
            </a:r>
            <a:r>
              <a:rPr lang="en-GB" dirty="0"/>
              <a:t>logs </a:t>
            </a:r>
            <a:r>
              <a:rPr lang="en-GB" dirty="0" smtClean="0"/>
              <a:t>need effective </a:t>
            </a:r>
            <a:r>
              <a:rPr lang="en-GB" dirty="0"/>
              <a:t>and extensive filtering of </a:t>
            </a:r>
            <a:r>
              <a:rPr lang="en-GB" dirty="0" smtClean="0"/>
              <a:t>robots (big issue)</a:t>
            </a:r>
          </a:p>
          <a:p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definition of unique </a:t>
            </a:r>
            <a:r>
              <a:rPr lang="en-GB" dirty="0" smtClean="0"/>
              <a:t>visitors</a:t>
            </a:r>
          </a:p>
          <a:p>
            <a:pPr lvl="1"/>
            <a:r>
              <a:rPr lang="en-GB" dirty="0" err="1" smtClean="0"/>
              <a:t>How?cookies</a:t>
            </a:r>
            <a:r>
              <a:rPr lang="en-GB" dirty="0"/>
              <a:t>? just IP? IP + User Agent ids?) and, this is increasingly minor, but </a:t>
            </a:r>
            <a:endParaRPr lang="en-GB" dirty="0" smtClean="0"/>
          </a:p>
          <a:p>
            <a:r>
              <a:rPr lang="en-GB" dirty="0"/>
              <a:t>D</a:t>
            </a:r>
            <a:r>
              <a:rPr lang="en-GB" dirty="0" smtClean="0"/>
              <a:t>ata </a:t>
            </a:r>
            <a:r>
              <a:rPr lang="en-GB" dirty="0"/>
              <a:t>caching </a:t>
            </a:r>
            <a:r>
              <a:rPr lang="en-GB" dirty="0" smtClean="0"/>
              <a:t>(browser </a:t>
            </a:r>
            <a:r>
              <a:rPr lang="en-GB" dirty="0"/>
              <a:t>or server level) </a:t>
            </a:r>
            <a:r>
              <a:rPr lang="en-GB" dirty="0" smtClean="0"/>
              <a:t>means use without entries in data logs</a:t>
            </a:r>
          </a:p>
          <a:p>
            <a:r>
              <a:rPr lang="en-GB" dirty="0" smtClean="0"/>
              <a:t>Rich </a:t>
            </a:r>
            <a:r>
              <a:rPr lang="en-GB" dirty="0"/>
              <a:t>Media </a:t>
            </a:r>
            <a:r>
              <a:rPr lang="en-GB" dirty="0" smtClean="0"/>
              <a:t>content</a:t>
            </a:r>
          </a:p>
          <a:p>
            <a:pPr lvl="1"/>
            <a:r>
              <a:rPr lang="en-GB" dirty="0" smtClean="0"/>
              <a:t>Flash</a:t>
            </a:r>
            <a:r>
              <a:rPr lang="en-GB" dirty="0"/>
              <a:t>, </a:t>
            </a:r>
            <a:r>
              <a:rPr lang="en-GB" dirty="0" smtClean="0"/>
              <a:t>video</a:t>
            </a:r>
            <a:r>
              <a:rPr lang="en-GB" dirty="0"/>
              <a:t>, Flex, a</a:t>
            </a:r>
            <a:r>
              <a:rPr lang="en-GB" dirty="0" smtClean="0"/>
              <a:t>pps, etc. </a:t>
            </a:r>
          </a:p>
          <a:p>
            <a:pPr lvl="1"/>
            <a:r>
              <a:rPr lang="en-GB" dirty="0" smtClean="0"/>
              <a:t>Rich </a:t>
            </a:r>
            <a:r>
              <a:rPr lang="en-GB" dirty="0"/>
              <a:t>media experience (time spent, interactions </a:t>
            </a:r>
            <a:r>
              <a:rPr lang="en-GB" dirty="0" err="1" smtClean="0"/>
              <a:t>etc</a:t>
            </a:r>
            <a:r>
              <a:rPr lang="en-GB" dirty="0" smtClean="0"/>
              <a:t>) require extensive web log custom coding</a:t>
            </a:r>
          </a:p>
          <a:p>
            <a:pPr lvl="1"/>
            <a:r>
              <a:rPr lang="en-GB" dirty="0" smtClean="0"/>
              <a:t>Tag </a:t>
            </a:r>
            <a:r>
              <a:rPr lang="en-GB" dirty="0"/>
              <a:t>based solutions </a:t>
            </a:r>
            <a:r>
              <a:rPr lang="en-GB" dirty="0" smtClean="0"/>
              <a:t>come </a:t>
            </a:r>
            <a:r>
              <a:rPr lang="en-GB" dirty="0"/>
              <a:t>with easy to implement solutions </a:t>
            </a:r>
            <a:r>
              <a:rPr lang="en-GB" dirty="0" smtClean="0"/>
              <a:t>to track </a:t>
            </a:r>
            <a:r>
              <a:rPr lang="en-GB" dirty="0"/>
              <a:t>rich </a:t>
            </a:r>
            <a:r>
              <a:rPr lang="en-GB" dirty="0" smtClean="0"/>
              <a:t>media</a:t>
            </a:r>
          </a:p>
          <a:p>
            <a:pPr lvl="2"/>
            <a:r>
              <a:rPr lang="en-GB" dirty="0"/>
              <a:t>E</a:t>
            </a:r>
            <a:r>
              <a:rPr lang="en-GB" dirty="0" smtClean="0"/>
              <a:t>xpect big differences between tags data and logs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50581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Error Drivers – </a:t>
            </a:r>
            <a:r>
              <a:rPr lang="en-GB" dirty="0" err="1" smtClean="0"/>
              <a:t>Javascript</a:t>
            </a:r>
            <a:r>
              <a:rPr lang="en-GB" dirty="0" smtClean="0"/>
              <a:t> Tags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Browsers with </a:t>
            </a:r>
            <a:r>
              <a:rPr lang="en-GB" dirty="0" err="1"/>
              <a:t>javascript</a:t>
            </a:r>
            <a:r>
              <a:rPr lang="en-GB" dirty="0"/>
              <a:t> turned off </a:t>
            </a:r>
            <a:endParaRPr lang="en-GB" dirty="0" smtClean="0"/>
          </a:p>
          <a:p>
            <a:pPr lvl="1"/>
            <a:r>
              <a:rPr lang="en-GB" dirty="0" smtClean="0"/>
              <a:t>Kaushik estimates 2-3</a:t>
            </a:r>
            <a:r>
              <a:rPr lang="en-GB" dirty="0"/>
              <a:t>% </a:t>
            </a:r>
            <a:r>
              <a:rPr lang="en-GB" dirty="0" smtClean="0"/>
              <a:t>of browsers is typical</a:t>
            </a:r>
          </a:p>
          <a:p>
            <a:r>
              <a:rPr lang="en-GB" dirty="0" smtClean="0"/>
              <a:t>If so, their data </a:t>
            </a:r>
            <a:r>
              <a:rPr lang="en-GB" dirty="0"/>
              <a:t>missing from tag based </a:t>
            </a:r>
            <a:r>
              <a:rPr lang="en-GB" dirty="0" smtClean="0"/>
              <a:t>files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6764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Error Drivers - Cookies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Cookies affect metrics</a:t>
            </a:r>
          </a:p>
          <a:p>
            <a:pPr lvl="1"/>
            <a:r>
              <a:rPr lang="en-GB" dirty="0" smtClean="0"/>
              <a:t>Differences between 1</a:t>
            </a:r>
            <a:r>
              <a:rPr lang="en-GB" baseline="30000" dirty="0" smtClean="0"/>
              <a:t>st</a:t>
            </a:r>
            <a:r>
              <a:rPr lang="en-GB" dirty="0" smtClean="0"/>
              <a:t> party and 3</a:t>
            </a:r>
            <a:r>
              <a:rPr lang="en-GB" baseline="30000" dirty="0" smtClean="0"/>
              <a:t>rd</a:t>
            </a:r>
            <a:r>
              <a:rPr lang="en-GB" dirty="0" smtClean="0"/>
              <a:t> party cookies</a:t>
            </a:r>
          </a:p>
          <a:p>
            <a:pPr lvl="1"/>
            <a:r>
              <a:rPr lang="en-GB" dirty="0" smtClean="0"/>
              <a:t>Unique </a:t>
            </a:r>
            <a:r>
              <a:rPr lang="en-GB" dirty="0"/>
              <a:t>Visitors, Returning </a:t>
            </a:r>
            <a:r>
              <a:rPr lang="en-GB" dirty="0" smtClean="0"/>
              <a:t>Visits</a:t>
            </a:r>
          </a:p>
          <a:p>
            <a:r>
              <a:rPr lang="en-GB" dirty="0" smtClean="0"/>
              <a:t>Typically 3rd </a:t>
            </a:r>
            <a:r>
              <a:rPr lang="en-GB" dirty="0"/>
              <a:t>party </a:t>
            </a:r>
            <a:r>
              <a:rPr lang="en-GB" dirty="0" smtClean="0"/>
              <a:t>return higher numbers than 1st </a:t>
            </a:r>
            <a:r>
              <a:rPr lang="en-GB" dirty="0"/>
              <a:t>party </a:t>
            </a:r>
            <a:r>
              <a:rPr lang="en-GB" dirty="0" smtClean="0"/>
              <a:t>cookie-based tools</a:t>
            </a:r>
            <a:endParaRPr lang="en-GB" dirty="0"/>
          </a:p>
          <a:p>
            <a:r>
              <a:rPr lang="en-GB" dirty="0" smtClean="0"/>
              <a:t>Cookie </a:t>
            </a:r>
            <a:r>
              <a:rPr lang="en-GB" dirty="0"/>
              <a:t>flushing </a:t>
            </a:r>
            <a:r>
              <a:rPr lang="en-GB" dirty="0" smtClean="0"/>
              <a:t>obviously affects both</a:t>
            </a:r>
          </a:p>
          <a:p>
            <a:pPr lvl="1"/>
            <a:r>
              <a:rPr lang="en-GB" dirty="0" smtClean="0"/>
              <a:t>Clearing </a:t>
            </a:r>
            <a:r>
              <a:rPr lang="en-GB" dirty="0"/>
              <a:t>cookies </a:t>
            </a:r>
            <a:r>
              <a:rPr lang="en-GB" dirty="0" smtClean="0"/>
              <a:t>on browser </a:t>
            </a:r>
            <a:r>
              <a:rPr lang="en-GB" dirty="0"/>
              <a:t>closing </a:t>
            </a:r>
            <a:endParaRPr lang="en-GB" dirty="0" smtClean="0"/>
          </a:p>
          <a:p>
            <a:pPr lvl="1"/>
            <a:r>
              <a:rPr lang="en-GB" dirty="0" smtClean="0"/>
              <a:t>Spyware protection tools in Norton, etc.</a:t>
            </a:r>
            <a:endParaRPr lang="en-GB" dirty="0"/>
          </a:p>
          <a:p>
            <a:r>
              <a:rPr lang="en-GB" dirty="0" smtClean="0"/>
              <a:t>Cookie rejection</a:t>
            </a:r>
          </a:p>
          <a:p>
            <a:pPr lvl="1"/>
            <a:r>
              <a:rPr lang="en-GB" dirty="0" smtClean="0"/>
              <a:t>New </a:t>
            </a:r>
            <a:r>
              <a:rPr lang="en-GB" dirty="0"/>
              <a:t>browsers don't </a:t>
            </a:r>
            <a:r>
              <a:rPr lang="en-GB" dirty="0" smtClean="0"/>
              <a:t>accept </a:t>
            </a:r>
            <a:r>
              <a:rPr lang="en-GB" dirty="0"/>
              <a:t>3rd party </a:t>
            </a:r>
            <a:r>
              <a:rPr lang="en-GB" dirty="0" smtClean="0"/>
              <a:t>cookies</a:t>
            </a:r>
          </a:p>
          <a:p>
            <a:pPr lvl="1"/>
            <a:r>
              <a:rPr lang="en-GB" dirty="0" smtClean="0"/>
              <a:t>Some </a:t>
            </a:r>
            <a:r>
              <a:rPr lang="en-GB" dirty="0"/>
              <a:t>users set </a:t>
            </a:r>
            <a:r>
              <a:rPr lang="en-GB" dirty="0" smtClean="0"/>
              <a:t>browsers not to accept cookies of any type</a:t>
            </a:r>
          </a:p>
          <a:p>
            <a:r>
              <a:rPr lang="en-GB" b="1" dirty="0" smtClean="0"/>
              <a:t>Net outcome?  Avoid 3</a:t>
            </a:r>
            <a:r>
              <a:rPr lang="en-GB" b="1" baseline="30000" dirty="0" smtClean="0"/>
              <a:t>rd</a:t>
            </a:r>
            <a:r>
              <a:rPr lang="en-GB" b="1" dirty="0" smtClean="0"/>
              <a:t> party cookies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078613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Error Drivers – Badly Formed Code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Badly formed websites commonplace – why expect </a:t>
            </a:r>
            <a:r>
              <a:rPr lang="en-GB" dirty="0" err="1" smtClean="0"/>
              <a:t>javascript</a:t>
            </a:r>
            <a:r>
              <a:rPr lang="en-GB" dirty="0" smtClean="0"/>
              <a:t> tags to be better?</a:t>
            </a:r>
          </a:p>
          <a:p>
            <a:pPr lvl="1"/>
            <a:r>
              <a:rPr lang="en-GB" dirty="0" smtClean="0"/>
              <a:t>Incorrect tags</a:t>
            </a:r>
          </a:p>
          <a:p>
            <a:pPr lvl="1"/>
            <a:r>
              <a:rPr lang="en-GB" dirty="0" smtClean="0"/>
              <a:t>Incomplete tags</a:t>
            </a:r>
          </a:p>
          <a:p>
            <a:r>
              <a:rPr lang="en-GB" dirty="0" smtClean="0"/>
              <a:t>Check with developer tools</a:t>
            </a:r>
          </a:p>
          <a:p>
            <a:pPr lvl="1"/>
            <a:r>
              <a:rPr lang="en-GB" dirty="0"/>
              <a:t> </a:t>
            </a:r>
            <a:r>
              <a:rPr lang="en-GB" dirty="0" err="1"/>
              <a:t>IEWatch</a:t>
            </a:r>
            <a:r>
              <a:rPr lang="en-GB" dirty="0"/>
              <a:t> </a:t>
            </a:r>
            <a:r>
              <a:rPr lang="en-GB" dirty="0" smtClean="0"/>
              <a:t>Professional</a:t>
            </a:r>
          </a:p>
          <a:p>
            <a:pPr lvl="1"/>
            <a:r>
              <a:rPr lang="en-GB" dirty="0" smtClean="0"/>
              <a:t>Firebug</a:t>
            </a:r>
          </a:p>
          <a:p>
            <a:pPr lvl="1"/>
            <a:r>
              <a:rPr lang="en-GB" dirty="0" smtClean="0"/>
              <a:t>Web </a:t>
            </a:r>
            <a:r>
              <a:rPr lang="en-GB" dirty="0"/>
              <a:t>Developer </a:t>
            </a:r>
            <a:r>
              <a:rPr lang="en-GB" dirty="0" smtClean="0"/>
              <a:t>Toolkit</a:t>
            </a:r>
          </a:p>
          <a:p>
            <a:pPr lvl="1"/>
            <a:r>
              <a:rPr lang="en-GB" dirty="0" smtClean="0"/>
              <a:t>Web </a:t>
            </a:r>
            <a:r>
              <a:rPr lang="en-GB" dirty="0"/>
              <a:t>Bug</a:t>
            </a:r>
          </a:p>
        </p:txBody>
      </p:sp>
    </p:spTree>
    <p:extLst>
      <p:ext uri="{BB962C8B-B14F-4D97-AF65-F5344CB8AC3E}">
        <p14:creationId xmlns:p14="http://schemas.microsoft.com/office/powerpoint/2010/main" val="30937903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Error Drivers – Not Understanding What the Metrics Actually Measure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Not simple ignorance – different analytics tools define the same things differently</a:t>
            </a:r>
          </a:p>
          <a:p>
            <a:pPr lvl="1"/>
            <a:r>
              <a:rPr lang="en-GB" dirty="0" smtClean="0"/>
              <a:t>E.g. (Kaushik) – conversion</a:t>
            </a:r>
          </a:p>
          <a:p>
            <a:pPr lvl="2"/>
            <a:r>
              <a:rPr lang="en-GB" dirty="0"/>
              <a:t>Conversion = Orders / Unique Visitors</a:t>
            </a:r>
          </a:p>
          <a:p>
            <a:pPr lvl="2"/>
            <a:r>
              <a:rPr lang="en-GB" dirty="0"/>
              <a:t>Conversion = Orders / Visits</a:t>
            </a:r>
          </a:p>
          <a:p>
            <a:pPr lvl="2"/>
            <a:r>
              <a:rPr lang="en-GB" dirty="0"/>
              <a:t>Conversion = Items Ordered / </a:t>
            </a:r>
            <a:r>
              <a:rPr lang="en-GB" dirty="0" smtClean="0"/>
              <a:t>Clicks</a:t>
            </a:r>
          </a:p>
          <a:p>
            <a:pPr lvl="1"/>
            <a:r>
              <a:rPr lang="en-GB" dirty="0" smtClean="0"/>
              <a:t>Main issue: the same name may not mean the same metric calculation</a:t>
            </a:r>
          </a:p>
          <a:p>
            <a:r>
              <a:rPr lang="en-GB" dirty="0" smtClean="0"/>
              <a:t>Risk escalates on comparing outcomes from different tools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68347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Error Drivers - Sessions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Timeouts</a:t>
            </a:r>
          </a:p>
          <a:p>
            <a:pPr lvl="1"/>
            <a:r>
              <a:rPr lang="en-GB" dirty="0" smtClean="0"/>
              <a:t>Google default 30 </a:t>
            </a:r>
            <a:r>
              <a:rPr lang="en-GB" dirty="0" err="1" smtClean="0"/>
              <a:t>mins</a:t>
            </a:r>
            <a:endParaRPr lang="en-GB" dirty="0" smtClean="0"/>
          </a:p>
          <a:p>
            <a:r>
              <a:rPr lang="en-GB" dirty="0" smtClean="0"/>
              <a:t>Conversion to sessions</a:t>
            </a:r>
          </a:p>
          <a:p>
            <a:r>
              <a:rPr lang="en-GB" dirty="0" smtClean="0"/>
              <a:t>Differences in defaults have major effects on dwell time estimates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90923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Error Drivers – Dynamic URLs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same URL displayed differently on different browsers</a:t>
            </a:r>
          </a:p>
          <a:p>
            <a:r>
              <a:rPr lang="en-GB" dirty="0" smtClean="0"/>
              <a:t>Will the analytics tool be able to resolve these to each other?</a:t>
            </a:r>
          </a:p>
          <a:p>
            <a:r>
              <a:rPr lang="en-GB" dirty="0" smtClean="0"/>
              <a:t>If not, missed visits (maybe lots of missed visits) or two entries</a:t>
            </a:r>
          </a:p>
          <a:p>
            <a:pPr lvl="1"/>
            <a:r>
              <a:rPr lang="en-GB" dirty="0" smtClean="0"/>
              <a:t>Only a very serious investigator would think to check for this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3839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Error Drivers – Major Corporations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Campaign </a:t>
            </a:r>
            <a:r>
              <a:rPr lang="en-GB" dirty="0" smtClean="0"/>
              <a:t>parameter configuration</a:t>
            </a:r>
          </a:p>
          <a:p>
            <a:pPr lvl="1"/>
            <a:r>
              <a:rPr lang="en-GB" dirty="0" smtClean="0"/>
              <a:t>Correct tagging and configuration crucial</a:t>
            </a:r>
          </a:p>
          <a:p>
            <a:pPr lvl="1"/>
            <a:r>
              <a:rPr lang="en-GB" dirty="0" smtClean="0"/>
              <a:t>Need to teach tools hierarchy, etc.</a:t>
            </a:r>
          </a:p>
          <a:p>
            <a:r>
              <a:rPr lang="en-GB" dirty="0" smtClean="0"/>
              <a:t>Data Sampling – Source and Run Time</a:t>
            </a:r>
          </a:p>
          <a:p>
            <a:pPr lvl="1"/>
            <a:r>
              <a:rPr lang="en-GB" dirty="0" smtClean="0"/>
              <a:t>Data </a:t>
            </a:r>
            <a:r>
              <a:rPr lang="en-GB" dirty="0"/>
              <a:t>Sampling at </a:t>
            </a:r>
            <a:r>
              <a:rPr lang="en-GB" dirty="0" smtClean="0"/>
              <a:t>Source</a:t>
            </a:r>
            <a:endParaRPr lang="en-GB" dirty="0"/>
          </a:p>
          <a:p>
            <a:pPr lvl="2"/>
            <a:r>
              <a:rPr lang="en-GB" dirty="0" smtClean="0"/>
              <a:t>Web </a:t>
            </a:r>
            <a:r>
              <a:rPr lang="en-GB" dirty="0"/>
              <a:t>Analytics </a:t>
            </a:r>
            <a:r>
              <a:rPr lang="en-GB" dirty="0" smtClean="0"/>
              <a:t>expensive for a large site</a:t>
            </a:r>
          </a:p>
          <a:p>
            <a:pPr lvl="3"/>
            <a:r>
              <a:rPr lang="en-GB" dirty="0" smtClean="0"/>
              <a:t>Web </a:t>
            </a:r>
            <a:r>
              <a:rPr lang="en-GB" dirty="0"/>
              <a:t>analytics bill is based on </a:t>
            </a:r>
            <a:r>
              <a:rPr lang="en-GB" dirty="0" smtClean="0"/>
              <a:t>no. of page views</a:t>
            </a:r>
            <a:endParaRPr lang="en-GB" dirty="0"/>
          </a:p>
          <a:p>
            <a:pPr lvl="2"/>
            <a:r>
              <a:rPr lang="en-GB" dirty="0" smtClean="0"/>
              <a:t>Typical cost management strategy </a:t>
            </a:r>
            <a:r>
              <a:rPr lang="en-GB" dirty="0"/>
              <a:t>from </a:t>
            </a:r>
            <a:r>
              <a:rPr lang="en-GB" dirty="0" smtClean="0"/>
              <a:t>paid </a:t>
            </a:r>
            <a:r>
              <a:rPr lang="en-GB" dirty="0"/>
              <a:t>web analytics </a:t>
            </a:r>
            <a:r>
              <a:rPr lang="en-GB" dirty="0" smtClean="0"/>
              <a:t>vendors </a:t>
            </a:r>
            <a:r>
              <a:rPr lang="en-GB" dirty="0"/>
              <a:t>is not to collect all your </a:t>
            </a:r>
            <a:r>
              <a:rPr lang="en-GB" dirty="0" smtClean="0"/>
              <a:t>data</a:t>
            </a:r>
            <a:endParaRPr lang="en-GB" dirty="0"/>
          </a:p>
          <a:p>
            <a:pPr lvl="3"/>
            <a:r>
              <a:rPr lang="en-GB" dirty="0" smtClean="0"/>
              <a:t>Don't </a:t>
            </a:r>
            <a:r>
              <a:rPr lang="en-GB" dirty="0"/>
              <a:t>tag all </a:t>
            </a:r>
            <a:r>
              <a:rPr lang="en-GB" dirty="0" smtClean="0"/>
              <a:t>pages, </a:t>
            </a:r>
            <a:r>
              <a:rPr lang="en-GB" dirty="0"/>
              <a:t>or </a:t>
            </a:r>
            <a:r>
              <a:rPr lang="en-GB" dirty="0" smtClean="0"/>
              <a:t>tag </a:t>
            </a:r>
            <a:r>
              <a:rPr lang="en-GB" dirty="0"/>
              <a:t>all </a:t>
            </a:r>
            <a:r>
              <a:rPr lang="en-GB" dirty="0" smtClean="0"/>
              <a:t>pages </a:t>
            </a:r>
            <a:r>
              <a:rPr lang="en-GB" dirty="0"/>
              <a:t>but </a:t>
            </a:r>
            <a:r>
              <a:rPr lang="en-GB" dirty="0" smtClean="0"/>
              <a:t>store </a:t>
            </a:r>
            <a:r>
              <a:rPr lang="en-GB" dirty="0"/>
              <a:t>a sample of </a:t>
            </a:r>
            <a:r>
              <a:rPr lang="en-GB" dirty="0" smtClean="0"/>
              <a:t>data</a:t>
            </a:r>
          </a:p>
          <a:p>
            <a:pPr lvl="2"/>
            <a:r>
              <a:rPr lang="en-GB" dirty="0" smtClean="0"/>
              <a:t>This </a:t>
            </a:r>
            <a:r>
              <a:rPr lang="en-GB" dirty="0"/>
              <a:t>can cause a data reconciliation </a:t>
            </a:r>
            <a:r>
              <a:rPr lang="en-GB" dirty="0" smtClean="0"/>
              <a:t>issue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9708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Error Drivers - Majors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Data Sampling </a:t>
            </a:r>
            <a:r>
              <a:rPr lang="en-GB" dirty="0" smtClean="0"/>
              <a:t>– Run </a:t>
            </a:r>
            <a:r>
              <a:rPr lang="en-GB" dirty="0"/>
              <a:t>Time</a:t>
            </a:r>
          </a:p>
          <a:p>
            <a:pPr lvl="1"/>
            <a:r>
              <a:rPr lang="en-GB" dirty="0" smtClean="0"/>
              <a:t>All </a:t>
            </a:r>
            <a:r>
              <a:rPr lang="en-GB" dirty="0"/>
              <a:t>data is collected (by your free or paid tool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 Sampled when reports/queries </a:t>
            </a:r>
            <a:r>
              <a:rPr lang="en-GB" dirty="0"/>
              <a:t>run </a:t>
            </a:r>
            <a:r>
              <a:rPr lang="en-GB" dirty="0" smtClean="0"/>
              <a:t>for speed</a:t>
            </a:r>
            <a:endParaRPr lang="en-GB" dirty="0"/>
          </a:p>
          <a:p>
            <a:pPr lvl="1"/>
            <a:r>
              <a:rPr lang="en-GB" dirty="0" smtClean="0"/>
              <a:t>Control over sampling?</a:t>
            </a:r>
          </a:p>
          <a:p>
            <a:pPr lvl="2"/>
            <a:r>
              <a:rPr lang="en-GB" dirty="0" smtClean="0"/>
              <a:t>Full (</a:t>
            </a:r>
            <a:r>
              <a:rPr lang="en-GB" dirty="0" err="1" smtClean="0"/>
              <a:t>ClickTracks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Partial (Omniture, </a:t>
            </a:r>
            <a:r>
              <a:rPr lang="en-GB" dirty="0" err="1" smtClean="0"/>
              <a:t>WebTrends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None (</a:t>
            </a:r>
            <a:r>
              <a:rPr lang="en-GB" dirty="0"/>
              <a:t>Google </a:t>
            </a:r>
            <a:r>
              <a:rPr lang="en-GB" dirty="0" smtClean="0"/>
              <a:t>Analytics)</a:t>
            </a:r>
            <a:endParaRPr lang="en-GB" dirty="0"/>
          </a:p>
          <a:p>
            <a:pPr lvl="1"/>
            <a:r>
              <a:rPr lang="en-GB" dirty="0"/>
              <a:t>Sampling at "run time" </a:t>
            </a:r>
            <a:r>
              <a:rPr lang="en-GB" dirty="0" smtClean="0"/>
              <a:t>has all </a:t>
            </a:r>
            <a:r>
              <a:rPr lang="en-GB" dirty="0"/>
              <a:t>the data </a:t>
            </a:r>
            <a:r>
              <a:rPr lang="en-GB" dirty="0" smtClean="0"/>
              <a:t>available</a:t>
            </a:r>
            <a:endParaRPr lang="en-GB" dirty="0"/>
          </a:p>
          <a:p>
            <a:pPr lvl="1"/>
            <a:r>
              <a:rPr lang="en-GB" dirty="0"/>
              <a:t>D</a:t>
            </a:r>
            <a:r>
              <a:rPr lang="en-GB" dirty="0" smtClean="0"/>
              <a:t>ata </a:t>
            </a:r>
            <a:r>
              <a:rPr lang="en-GB" dirty="0"/>
              <a:t>sampling </a:t>
            </a:r>
            <a:r>
              <a:rPr lang="en-GB" dirty="0" smtClean="0"/>
              <a:t>effect on Key </a:t>
            </a:r>
            <a:r>
              <a:rPr lang="en-GB" dirty="0"/>
              <a:t>Performance </a:t>
            </a:r>
            <a:r>
              <a:rPr lang="en-GB" dirty="0" smtClean="0"/>
              <a:t>Indicators?  A concern!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9137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749</Words>
  <Application>Microsoft Office PowerPoint</Application>
  <PresentationFormat>On-screen Show (4:3)</PresentationFormat>
  <Paragraphs>116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Google Analytics</vt:lpstr>
      <vt:lpstr>Structure</vt:lpstr>
      <vt:lpstr>Key Metrics</vt:lpstr>
      <vt:lpstr>Sessions</vt:lpstr>
      <vt:lpstr>Google Analytics Academy</vt:lpstr>
      <vt:lpstr>Google Analytics Reports</vt:lpstr>
      <vt:lpstr>Other Analytics Tools</vt:lpstr>
      <vt:lpstr>ClickTracks</vt:lpstr>
      <vt:lpstr>Webtrends Analytics</vt:lpstr>
      <vt:lpstr>Unica, Coremetrics – IBM Acquired</vt:lpstr>
      <vt:lpstr>Adobe Analytics (formerly Omniture) </vt:lpstr>
      <vt:lpstr>Error Drivers – Web Logs</vt:lpstr>
      <vt:lpstr>Error Drivers – Javascript Tags</vt:lpstr>
      <vt:lpstr>Error Drivers - Cookies</vt:lpstr>
      <vt:lpstr>Error Drivers – Badly Formed Code</vt:lpstr>
      <vt:lpstr>Error Drivers – Not Understanding What the Metrics Actually Measure</vt:lpstr>
      <vt:lpstr>Error Drivers - Sessions</vt:lpstr>
      <vt:lpstr>Error Drivers – Dynamic URLs</vt:lpstr>
      <vt:lpstr>Error Drivers – Major Corporations</vt:lpstr>
      <vt:lpstr>Error Drivers - Majors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Google Analytics</dc:title>
  <dc:creator>Rees, John</dc:creator>
  <cp:lastModifiedBy>Rees, John</cp:lastModifiedBy>
  <cp:revision>18</cp:revision>
  <cp:lastPrinted>2015-11-05T11:00:17Z</cp:lastPrinted>
  <dcterms:created xsi:type="dcterms:W3CDTF">2015-10-30T09:55:46Z</dcterms:created>
  <dcterms:modified xsi:type="dcterms:W3CDTF">2015-11-05T11:00:30Z</dcterms:modified>
</cp:coreProperties>
</file>