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57" r:id="rId3"/>
    <p:sldId id="258" r:id="rId4"/>
    <p:sldId id="267" r:id="rId5"/>
    <p:sldId id="287" r:id="rId6"/>
    <p:sldId id="288" r:id="rId7"/>
    <p:sldId id="260" r:id="rId8"/>
    <p:sldId id="289" r:id="rId9"/>
    <p:sldId id="292" r:id="rId10"/>
    <p:sldId id="269" r:id="rId11"/>
    <p:sldId id="304" r:id="rId12"/>
    <p:sldId id="294" r:id="rId13"/>
    <p:sldId id="295" r:id="rId14"/>
    <p:sldId id="283" r:id="rId15"/>
    <p:sldId id="284" r:id="rId16"/>
    <p:sldId id="272" r:id="rId17"/>
    <p:sldId id="307" r:id="rId18"/>
    <p:sldId id="306" r:id="rId19"/>
    <p:sldId id="297" r:id="rId20"/>
    <p:sldId id="299" r:id="rId21"/>
    <p:sldId id="308" r:id="rId22"/>
    <p:sldId id="316" r:id="rId23"/>
    <p:sldId id="317" r:id="rId24"/>
    <p:sldId id="318" r:id="rId25"/>
    <p:sldId id="319" r:id="rId26"/>
    <p:sldId id="286" r:id="rId27"/>
    <p:sldId id="277" r:id="rId28"/>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29837" cy="497126"/>
          </a:xfrm>
          <a:prstGeom prst="rect">
            <a:avLst/>
          </a:prstGeom>
        </p:spPr>
        <p:txBody>
          <a:bodyPr vert="horz" lIns="91605" tIns="45802" rIns="91605" bIns="45802"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05" tIns="45802" rIns="91605" bIns="45802" rtlCol="0"/>
          <a:lstStyle>
            <a:lvl1pPr algn="r">
              <a:defRPr sz="1200"/>
            </a:lvl1pPr>
          </a:lstStyle>
          <a:p>
            <a:fld id="{5D1C3DFA-69A8-4469-8E01-E5DAE897E152}" type="datetimeFigureOut">
              <a:rPr lang="en-GB" smtClean="0"/>
              <a:pPr/>
              <a:t>23/10/2016</a:t>
            </a:fld>
            <a:endParaRPr lang="en-GB"/>
          </a:p>
        </p:txBody>
      </p:sp>
      <p:sp>
        <p:nvSpPr>
          <p:cNvPr id="4" name="Footer Placeholder 3"/>
          <p:cNvSpPr>
            <a:spLocks noGrp="1"/>
          </p:cNvSpPr>
          <p:nvPr>
            <p:ph type="ftr" sz="quarter" idx="2"/>
          </p:nvPr>
        </p:nvSpPr>
        <p:spPr>
          <a:xfrm>
            <a:off x="2" y="9443661"/>
            <a:ext cx="2929837" cy="497126"/>
          </a:xfrm>
          <a:prstGeom prst="rect">
            <a:avLst/>
          </a:prstGeom>
        </p:spPr>
        <p:txBody>
          <a:bodyPr vert="horz" lIns="91605" tIns="45802" rIns="91605" bIns="45802"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05" tIns="45802" rIns="91605" bIns="45802" rtlCol="0" anchor="b"/>
          <a:lstStyle>
            <a:lvl1pPr algn="r">
              <a:defRPr sz="1200"/>
            </a:lvl1pPr>
          </a:lstStyle>
          <a:p>
            <a:fld id="{1567CE3D-B557-45BD-8751-2E5AF32EDA8D}" type="slidenum">
              <a:rPr lang="en-GB" smtClean="0"/>
              <a:pPr/>
              <a:t>‹#›</a:t>
            </a:fld>
            <a:endParaRPr lang="en-GB"/>
          </a:p>
        </p:txBody>
      </p:sp>
    </p:spTree>
    <p:extLst>
      <p:ext uri="{BB962C8B-B14F-4D97-AF65-F5344CB8AC3E}">
        <p14:creationId xmlns:p14="http://schemas.microsoft.com/office/powerpoint/2010/main" val="2372203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29837" cy="497126"/>
          </a:xfrm>
          <a:prstGeom prst="rect">
            <a:avLst/>
          </a:prstGeom>
        </p:spPr>
        <p:txBody>
          <a:bodyPr vert="horz" lIns="91605" tIns="45802" rIns="91605" bIns="45802"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05" tIns="45802" rIns="91605" bIns="45802" rtlCol="0"/>
          <a:lstStyle>
            <a:lvl1pPr algn="r">
              <a:defRPr sz="1200"/>
            </a:lvl1pPr>
          </a:lstStyle>
          <a:p>
            <a:fld id="{D6EAA4D5-94FE-46B3-A67E-DC09251709E1}" type="datetimeFigureOut">
              <a:rPr lang="en-US" smtClean="0"/>
              <a:pPr/>
              <a:t>10/23/2016</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05" tIns="45802" rIns="91605" bIns="45802" rtlCol="0" anchor="ctr"/>
          <a:lstStyle/>
          <a:p>
            <a:endParaRPr lang="en-GB"/>
          </a:p>
        </p:txBody>
      </p:sp>
      <p:sp>
        <p:nvSpPr>
          <p:cNvPr id="5" name="Notes Placeholder 4"/>
          <p:cNvSpPr>
            <a:spLocks noGrp="1"/>
          </p:cNvSpPr>
          <p:nvPr>
            <p:ph type="body" sz="quarter" idx="3"/>
          </p:nvPr>
        </p:nvSpPr>
        <p:spPr>
          <a:xfrm>
            <a:off x="676117" y="4722696"/>
            <a:ext cx="5408930" cy="4474131"/>
          </a:xfrm>
          <a:prstGeom prst="rect">
            <a:avLst/>
          </a:prstGeom>
        </p:spPr>
        <p:txBody>
          <a:bodyPr vert="horz" lIns="91605" tIns="45802" rIns="91605" bIns="4580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9443661"/>
            <a:ext cx="2929837" cy="497126"/>
          </a:xfrm>
          <a:prstGeom prst="rect">
            <a:avLst/>
          </a:prstGeom>
        </p:spPr>
        <p:txBody>
          <a:bodyPr vert="horz" lIns="91605" tIns="45802" rIns="91605" bIns="45802"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05" tIns="45802" rIns="91605" bIns="45802" rtlCol="0" anchor="b"/>
          <a:lstStyle>
            <a:lvl1pPr algn="r">
              <a:defRPr sz="1200"/>
            </a:lvl1pPr>
          </a:lstStyle>
          <a:p>
            <a:fld id="{D516BD8D-1DDC-47D4-8A64-CE1CB47A4C3E}" type="slidenum">
              <a:rPr lang="en-GB" smtClean="0"/>
              <a:pPr/>
              <a:t>‹#›</a:t>
            </a:fld>
            <a:endParaRPr lang="en-GB"/>
          </a:p>
        </p:txBody>
      </p:sp>
    </p:spTree>
    <p:extLst>
      <p:ext uri="{BB962C8B-B14F-4D97-AF65-F5344CB8AC3E}">
        <p14:creationId xmlns:p14="http://schemas.microsoft.com/office/powerpoint/2010/main" val="4232299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A2473E28-7D6C-4CCB-A5AD-785602683130}" type="slidenum">
              <a:rPr lang="en-US"/>
              <a:pPr/>
              <a:t>2</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518ED879-6906-4742-9186-963C399BECAB}" type="slidenum">
              <a:rPr lang="en-US"/>
              <a:pPr/>
              <a:t>3</a:t>
            </a:fld>
            <a:endParaRPr lang="en-US"/>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3E506246-F11E-4AA6-A5A0-8133C9626325}" type="slidenum">
              <a:rPr lang="en-GB" smtClean="0"/>
              <a:pPr/>
              <a:t>5</a:t>
            </a:fld>
            <a:endParaRPr lang="en-GB"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r>
              <a:rPr lang="en-GB" smtClean="0"/>
              <a:t>A </a:t>
            </a:r>
            <a:r>
              <a:rPr lang="en-GB" u="sng" smtClean="0"/>
              <a:t>business</a:t>
            </a:r>
            <a:r>
              <a:rPr lang="en-GB" smtClean="0"/>
              <a:t> is any activity that seeks </a:t>
            </a:r>
            <a:r>
              <a:rPr lang="en-GB" u="sng" smtClean="0"/>
              <a:t>profit</a:t>
            </a:r>
            <a:r>
              <a:rPr lang="en-GB" smtClean="0"/>
              <a:t> by providing goods and services to others (Schaller, 2001). </a:t>
            </a:r>
            <a:r>
              <a:rPr lang="en-GB" u="sng" smtClean="0"/>
              <a:t>Ethics in business</a:t>
            </a:r>
            <a:r>
              <a:rPr lang="en-GB" smtClean="0"/>
              <a:t> in dealing with stakeholders: customers, employees, investors, the community, and society.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524FA63-B2ED-4C94-B1B2-15FBF45F0D21}" type="slidenum">
              <a:rPr lang="en-GB" smtClean="0"/>
              <a:pPr/>
              <a:t>6</a:t>
            </a:fld>
            <a:endParaRPr lang="en-GB"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US" smtClean="0"/>
              <a:t>How the business does its ethics is known as CSR.</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B0E4F849-60E1-473F-92B2-5F5027682EC1}" type="slidenum">
              <a:rPr lang="en-US"/>
              <a:pPr/>
              <a:t>7</a:t>
            </a:fld>
            <a:endParaRPr lang="en-US"/>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AAC161AB-D029-484C-A50A-C65CBD558C76}" type="slidenum">
              <a:rPr lang="en-GB" smtClean="0"/>
              <a:pPr/>
              <a:t>9</a:t>
            </a:fld>
            <a:endParaRPr lang="en-GB"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44939455-B435-4B46-A52E-2843C73B5E19}" type="slidenum">
              <a:rPr lang="en-GB" smtClean="0"/>
              <a:pPr/>
              <a:t>12</a:t>
            </a:fld>
            <a:endParaRPr lang="en-GB"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lnSpc>
                <a:spcPct val="90000"/>
              </a:lnSpc>
            </a:pPr>
            <a:r>
              <a:rPr lang="en-GB" dirty="0" smtClean="0"/>
              <a:t>These three trends combine with the growing importance of brands and brand value to corporate success (particularly lifestyle brands) to produce a shift in the relationship between corporation and consumer, in particular, and between corporation and all stakeholder groups, in general.</a:t>
            </a:r>
          </a:p>
          <a:p>
            <a:pPr eaLnBrk="1" hangingPunct="1">
              <a:lnSpc>
                <a:spcPct val="90000"/>
              </a:lnSpc>
            </a:pPr>
            <a:r>
              <a:rPr lang="en-GB" dirty="0" smtClean="0"/>
              <a:t>The result of this mix is that consumers today are better informed and feel more empowered to put their beliefs into action. From the corporate point of view, the market parameters within which companies must operate are increasingly being shaped by bottom-up, grassroots campaigns. NGOs and consumer activists are feeding, and often driving, this changing relationship between consumer and company.</a:t>
            </a:r>
          </a:p>
          <a:p>
            <a:pPr eaLnBrk="1" hangingPunct="1">
              <a:lnSpc>
                <a:spcPct val="90000"/>
              </a:lnSpc>
            </a:pPr>
            <a:r>
              <a:rPr lang="en-GB" dirty="0" smtClean="0"/>
              <a:t>CSR is particularly important within a globalising world because of the way brands are built—on perceptions, ideals and concepts that usually appeal to higher values. CSR is a means of matching corporate operations with stakeholder values and demands, at a time when these values and demands are constantly evolving.</a:t>
            </a:r>
          </a:p>
          <a:p>
            <a:pPr eaLnBrk="1" hangingPunct="1">
              <a:lnSpc>
                <a:spcPct val="90000"/>
              </a:lnSpc>
            </a:pPr>
            <a:r>
              <a:rPr lang="en-GB" dirty="0" smtClean="0"/>
              <a:t>CSR can therefore best be described as a total approach to business. CSR creeps into all aspects of operations. Like quality, it is something that you know when you see it. It is something that businesses today should be genuinely and wholeheartedly committed to. The dangers of ignoring CSR are too dangerous when it is remembered how important brands are to overall company value; how difficult it is to build brand strength; yet how easy it can be to lose brand dominance. CSR is, therefore, also something that a company should try and get right in implementation.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3CEEA4F7-9236-4FA1-8569-93EAFFDEA99F}" type="slidenum">
              <a:rPr lang="en-GB" smtClean="0"/>
              <a:pPr/>
              <a:t>13</a:t>
            </a:fld>
            <a:endParaRPr lang="en-GB"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r>
              <a:rPr lang="en-GB" dirty="0" smtClean="0"/>
              <a:t>I honestly believe that the winning companies of this century will be those who prove with their actions that they can be profitable and increase social value—companies that both do well and do good….Increasingly, shareowners, customers, partners and employees are going to vote with their feet—rewarding those companies that fuel social change through business. This is simply the new reality of business—one that we should and must embrace.</a:t>
            </a:r>
          </a:p>
          <a:p>
            <a:pPr eaLnBrk="1" hangingPunct="1"/>
            <a:r>
              <a:rPr lang="en-GB" dirty="0" err="1" smtClean="0"/>
              <a:t>Carly</a:t>
            </a:r>
            <a:r>
              <a:rPr lang="en-GB" dirty="0" smtClean="0"/>
              <a:t> </a:t>
            </a:r>
            <a:r>
              <a:rPr lang="en-GB" dirty="0" err="1" smtClean="0"/>
              <a:t>Fiorina</a:t>
            </a:r>
            <a:r>
              <a:rPr lang="en-GB" dirty="0" smtClean="0"/>
              <a:t>, Chairman and Chief Executive Officer, Hewlett Packard Company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2F5C2B3D-BCC2-4C30-99A5-6DB1C859FFF9}" type="slidenum">
              <a:rPr lang="en-GB" smtClean="0"/>
              <a:pPr/>
              <a:t>19</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F8F98D3-5B65-4412-BFAD-B6A6C2E4272A}" type="slidenum">
              <a:rPr lang="en-GB" smtClean="0"/>
              <a:pPr/>
              <a:t>20</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26</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27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F92F44-4C5D-4AEF-AD1D-D315CD0E1B0C}" type="datetime1">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68F8D3-0C17-4235-9DE2-CEA468C1E2EA}" type="datetime1">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39D86C-9419-427E-8FDF-7BC354F76BB4}" type="datetime1">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810625B-2EDB-4885-B3B9-8E3E664726E8}" type="datetime1">
              <a:rPr lang="en-US" smtClean="0"/>
              <a:pPr/>
              <a:t>10/23/2016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D1890F-196A-43B0-9FBE-10BF97D9F5D6}" type="datetime1">
              <a:rPr lang="en-US" smtClean="0"/>
              <a:pPr/>
              <a:t>10/23/2016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1221F0-9D0F-4A68-8260-58367EFBC1C4}" type="datetime1">
              <a:rPr lang="en-US" smtClean="0"/>
              <a:pPr/>
              <a:t>10/23/2016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08B50-7D8C-4AEB-9694-51A8F5B43DDC}" type="datetime1">
              <a:rPr lang="en-US" smtClean="0"/>
              <a:pPr/>
              <a:t>10/23/2016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9F3697-90F4-496A-AF3F-F39A98FB147E}" type="datetime1">
              <a:rPr lang="en-US" smtClean="0"/>
              <a:pPr/>
              <a:t>10/23/2016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9D135A-8FA0-41F6-A0AE-98E18FE5D0FF}" type="datetime1">
              <a:rPr lang="en-US" smtClean="0"/>
              <a:pPr/>
              <a:t>10/23/2016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D6506B-1DB9-4CF3-9640-F5620C8C679E}" type="datetime1">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5E9813-4EC6-4320-A19C-0D90BF756E16}" type="datetime1">
              <a:rPr lang="en-US" smtClean="0"/>
              <a:pPr/>
              <a:t>10/23/2016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7E6DC0-FA01-4FB8-9179-C01AFB4FEE38}" type="datetime1">
              <a:rPr lang="en-US" smtClean="0"/>
              <a:pPr/>
              <a:t>10/23/2016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D317B-AB3D-478B-A7D8-4BCE6A6C1D4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ninemillion.or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shell.co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shell.co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easyjet.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asda.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omic Sans MS" pitchFamily="66" charset="0"/>
              </a:rPr>
              <a:t>Business Ethics and Social Responsibility</a:t>
            </a:r>
            <a:endParaRPr lang="en-GB" dirty="0">
              <a:latin typeface="Comic Sans MS" pitchFamily="66" charset="0"/>
            </a:endParaRPr>
          </a:p>
        </p:txBody>
      </p:sp>
      <p:sp>
        <p:nvSpPr>
          <p:cNvPr id="3" name="Subtitle 2"/>
          <p:cNvSpPr>
            <a:spLocks noGrp="1"/>
          </p:cNvSpPr>
          <p:nvPr>
            <p:ph type="subTitle" idx="1"/>
          </p:nvPr>
        </p:nvSpPr>
        <p:spPr/>
        <p:txBody>
          <a:bodyPr/>
          <a:lstStyle/>
          <a:p>
            <a:r>
              <a:rPr lang="en-GB" dirty="0" smtClean="0">
                <a:solidFill>
                  <a:schemeClr val="tx1"/>
                </a:solidFill>
                <a:latin typeface="Comic Sans MS" pitchFamily="66" charset="0"/>
              </a:rPr>
              <a:t>Glenn </a:t>
            </a:r>
            <a:r>
              <a:rPr lang="en-GB" dirty="0" err="1" smtClean="0">
                <a:solidFill>
                  <a:schemeClr val="tx1"/>
                </a:solidFill>
                <a:latin typeface="Comic Sans MS" pitchFamily="66" charset="0"/>
              </a:rPr>
              <a:t>Behenna</a:t>
            </a:r>
            <a:endParaRPr lang="en-GB" dirty="0">
              <a:solidFill>
                <a:schemeClr val="tx1"/>
              </a:solidFill>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p:txBody>
          <a:bodyPr/>
          <a:lstStyle/>
          <a:p>
            <a:pPr eaLnBrk="1" hangingPunct="1"/>
            <a:r>
              <a:rPr lang="en-US" dirty="0" smtClean="0">
                <a:latin typeface="Comic Sans MS" pitchFamily="66" charset="0"/>
              </a:rPr>
              <a:t>What are Stakeholders?</a:t>
            </a:r>
          </a:p>
        </p:txBody>
      </p:sp>
      <p:sp>
        <p:nvSpPr>
          <p:cNvPr id="302083" name="Rectangle 3"/>
          <p:cNvSpPr>
            <a:spLocks noGrp="1" noChangeArrowheads="1"/>
          </p:cNvSpPr>
          <p:nvPr>
            <p:ph idx="1"/>
          </p:nvPr>
        </p:nvSpPr>
        <p:spPr/>
        <p:txBody>
          <a:bodyPr>
            <a:normAutofit/>
          </a:bodyPr>
          <a:lstStyle/>
          <a:p>
            <a:pPr indent="7938" eaLnBrk="1" hangingPunct="1">
              <a:buFont typeface="Wingdings" pitchFamily="2" charset="2"/>
              <a:buNone/>
            </a:pPr>
            <a:r>
              <a:rPr lang="en-GB" sz="2800" b="1" dirty="0" smtClean="0">
                <a:solidFill>
                  <a:srgbClr val="CC0099"/>
                </a:solidFill>
                <a:latin typeface="Comic Sans MS" pitchFamily="66" charset="0"/>
              </a:rPr>
              <a:t>Stakeholders</a:t>
            </a:r>
            <a:r>
              <a:rPr lang="en-GB" sz="2800" b="1" dirty="0" smtClean="0">
                <a:latin typeface="Comic Sans MS" pitchFamily="66" charset="0"/>
              </a:rPr>
              <a:t> </a:t>
            </a:r>
            <a:r>
              <a:rPr lang="en-GB" sz="2800" dirty="0" smtClean="0">
                <a:latin typeface="Comic Sans MS" pitchFamily="66" charset="0"/>
              </a:rPr>
              <a:t>are those individuals or groups who depend on an organisation to fulfil their own goals and on whom, in turn, the organisation depends (Johnson </a:t>
            </a:r>
            <a:r>
              <a:rPr lang="en-GB" sz="2800" i="1" dirty="0" smtClean="0">
                <a:latin typeface="Comic Sans MS" pitchFamily="66" charset="0"/>
              </a:rPr>
              <a:t>et al </a:t>
            </a:r>
            <a:r>
              <a:rPr lang="en-GB" sz="2800" dirty="0" smtClean="0">
                <a:latin typeface="Comic Sans MS" pitchFamily="66" charset="0"/>
              </a:rPr>
              <a:t>2011).</a:t>
            </a:r>
            <a:endParaRPr lang="en-US" sz="2800" dirty="0" smtClean="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additive="base">
                                        <p:cTn id="7" dur="1000" fill="hold"/>
                                        <p:tgtEl>
                                          <p:spTgt spid="7171"/>
                                        </p:tgtEl>
                                        <p:attrNameLst>
                                          <p:attrName>ppt_x</p:attrName>
                                        </p:attrNameLst>
                                      </p:cBhvr>
                                      <p:tavLst>
                                        <p:tav tm="0">
                                          <p:val>
                                            <p:strVal val="0-#ppt_w/2"/>
                                          </p:val>
                                        </p:tav>
                                        <p:tav tm="100000">
                                          <p:val>
                                            <p:strVal val="#ppt_x"/>
                                          </p:val>
                                        </p:tav>
                                      </p:tavLst>
                                    </p:anim>
                                    <p:anim calcmode="lin" valueType="num">
                                      <p:cBhvr additive="base">
                                        <p:cTn id="8" dur="1000" fill="hold"/>
                                        <p:tgtEl>
                                          <p:spTgt spid="717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2083">
                                            <p:txEl>
                                              <p:pRg st="0" end="0"/>
                                            </p:txEl>
                                          </p:spTgt>
                                        </p:tgtEl>
                                        <p:attrNameLst>
                                          <p:attrName>style.visibility</p:attrName>
                                        </p:attrNameLst>
                                      </p:cBhvr>
                                      <p:to>
                                        <p:strVal val="visible"/>
                                      </p:to>
                                    </p:set>
                                    <p:anim calcmode="lin" valueType="num">
                                      <p:cBhvr additive="base">
                                        <p:cTn id="13" dur="1000" fill="hold"/>
                                        <p:tgtEl>
                                          <p:spTgt spid="30208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0208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30208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p:txBody>
          <a:bodyPr>
            <a:noAutofit/>
          </a:bodyPr>
          <a:lstStyle/>
          <a:p>
            <a:pPr eaLnBrk="1" hangingPunct="1"/>
            <a:r>
              <a:rPr lang="en-US" sz="4000" dirty="0" smtClean="0">
                <a:latin typeface="Comic Sans MS" pitchFamily="66" charset="0"/>
              </a:rPr>
              <a:t>Stakeholders of a </a:t>
            </a:r>
            <a:br>
              <a:rPr lang="en-US" sz="4000" dirty="0" smtClean="0">
                <a:latin typeface="Comic Sans MS" pitchFamily="66" charset="0"/>
              </a:rPr>
            </a:br>
            <a:r>
              <a:rPr lang="en-US" sz="4000" dirty="0" smtClean="0">
                <a:latin typeface="Comic Sans MS" pitchFamily="66" charset="0"/>
              </a:rPr>
              <a:t>Large </a:t>
            </a:r>
            <a:r>
              <a:rPr lang="en-US" sz="4000" dirty="0" err="1" smtClean="0">
                <a:latin typeface="Comic Sans MS" pitchFamily="66" charset="0"/>
              </a:rPr>
              <a:t>Organisation</a:t>
            </a:r>
            <a:endParaRPr lang="en-US" sz="4000" dirty="0" smtClean="0">
              <a:latin typeface="Comic Sans MS" pitchFamily="66" charset="0"/>
            </a:endParaRPr>
          </a:p>
        </p:txBody>
      </p:sp>
      <p:pic>
        <p:nvPicPr>
          <p:cNvPr id="19460" name="Picture 5"/>
          <p:cNvPicPr>
            <a:picLocks noGrp="1" noChangeAspect="1" noChangeArrowheads="1"/>
          </p:cNvPicPr>
          <p:nvPr>
            <p:ph sz="half" idx="4294967295"/>
          </p:nvPr>
        </p:nvPicPr>
        <p:blipFill>
          <a:blip r:embed="rId3">
            <a:clrChange>
              <a:clrFrom>
                <a:srgbClr val="E5F7F7"/>
              </a:clrFrom>
              <a:clrTo>
                <a:srgbClr val="E5F7F7">
                  <a:alpha val="0"/>
                </a:srgbClr>
              </a:clrTo>
            </a:clrChange>
          </a:blip>
          <a:srcRect/>
          <a:stretch>
            <a:fillRect/>
          </a:stretch>
        </p:blipFill>
        <p:spPr>
          <a:xfrm>
            <a:off x="571472" y="1524000"/>
            <a:ext cx="7786742" cy="5029200"/>
          </a:xfrm>
          <a:noFill/>
        </p:spPr>
      </p:pic>
      <p:sp>
        <p:nvSpPr>
          <p:cNvPr id="4" name="Slide Number Placeholder 3"/>
          <p:cNvSpPr>
            <a:spLocks noGrp="1"/>
          </p:cNvSpPr>
          <p:nvPr>
            <p:ph type="sldNum" sz="quarter" idx="12"/>
          </p:nvPr>
        </p:nvSpPr>
        <p:spPr/>
        <p:txBody>
          <a:bodyPr/>
          <a:lstStyle/>
          <a:p>
            <a:fld id="{AC5D317B-AB3D-478B-A7D8-4BCE6A6C1D4B}" type="slidenum">
              <a:rPr lang="en-GB" smtClean="0"/>
              <a:pPr/>
              <a:t>3</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 calcmode="lin" valueType="num">
                                      <p:cBhvr additive="base">
                                        <p:cTn id="7" dur="1000" fill="hold"/>
                                        <p:tgtEl>
                                          <p:spTgt spid="19459"/>
                                        </p:tgtEl>
                                        <p:attrNameLst>
                                          <p:attrName>ppt_x</p:attrName>
                                        </p:attrNameLst>
                                      </p:cBhvr>
                                      <p:tavLst>
                                        <p:tav tm="0">
                                          <p:val>
                                            <p:strVal val="0-#ppt_w/2"/>
                                          </p:val>
                                        </p:tav>
                                        <p:tav tm="100000">
                                          <p:val>
                                            <p:strVal val="#ppt_x"/>
                                          </p:val>
                                        </p:tav>
                                      </p:tavLst>
                                    </p:anim>
                                    <p:anim calcmode="lin" valueType="num">
                                      <p:cBhvr additive="base">
                                        <p:cTn id="8" dur="1000" fill="hold"/>
                                        <p:tgtEl>
                                          <p:spTgt spid="1945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460"/>
                                        </p:tgtEl>
                                        <p:attrNameLst>
                                          <p:attrName>style.visibility</p:attrName>
                                        </p:attrNameLst>
                                      </p:cBhvr>
                                      <p:to>
                                        <p:strVal val="visible"/>
                                      </p:to>
                                    </p:set>
                                    <p:anim calcmode="lin" valueType="num">
                                      <p:cBhvr additive="base">
                                        <p:cTn id="13" dur="1000" fill="hold"/>
                                        <p:tgtEl>
                                          <p:spTgt spid="19460"/>
                                        </p:tgtEl>
                                        <p:attrNameLst>
                                          <p:attrName>ppt_x</p:attrName>
                                        </p:attrNameLst>
                                      </p:cBhvr>
                                      <p:tavLst>
                                        <p:tav tm="0">
                                          <p:val>
                                            <p:strVal val="0-#ppt_w/2"/>
                                          </p:val>
                                        </p:tav>
                                        <p:tav tm="100000">
                                          <p:val>
                                            <p:strVal val="#ppt_x"/>
                                          </p:val>
                                        </p:tav>
                                      </p:tavLst>
                                    </p:anim>
                                    <p:anim calcmode="lin" valueType="num">
                                      <p:cBhvr additive="base">
                                        <p:cTn id="14" dur="1000" fill="hold"/>
                                        <p:tgtEl>
                                          <p:spTgt spid="1946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Stakeholder Expectations</a:t>
            </a:r>
            <a:endParaRPr lang="en-GB" sz="4000" dirty="0">
              <a:latin typeface="Comic Sans MS" pitchFamily="66" charset="0"/>
            </a:endParaRPr>
          </a:p>
        </p:txBody>
      </p:sp>
      <p:sp>
        <p:nvSpPr>
          <p:cNvPr id="3" name="Content Placeholder 2"/>
          <p:cNvSpPr>
            <a:spLocks noGrp="1"/>
          </p:cNvSpPr>
          <p:nvPr>
            <p:ph idx="1"/>
          </p:nvPr>
        </p:nvSpPr>
        <p:spPr/>
        <p:txBody>
          <a:bodyPr>
            <a:normAutofit fontScale="85000" lnSpcReduction="20000"/>
          </a:bodyPr>
          <a:lstStyle/>
          <a:p>
            <a:r>
              <a:rPr lang="en-GB" dirty="0" smtClean="0">
                <a:latin typeface="Comic Sans MS" pitchFamily="66" charset="0"/>
              </a:rPr>
              <a:t>Decisions taken by managers are influenced by stakeholders (CIM 2010).</a:t>
            </a:r>
          </a:p>
          <a:p>
            <a:r>
              <a:rPr lang="en-GB" dirty="0" smtClean="0">
                <a:latin typeface="Comic Sans MS" pitchFamily="66" charset="0"/>
              </a:rPr>
              <a:t>This poses a challenge as there are many different stakeholders with different, perhaps conflicting, expectations.</a:t>
            </a:r>
          </a:p>
          <a:p>
            <a:r>
              <a:rPr lang="en-GB" dirty="0" smtClean="0">
                <a:latin typeface="Comic Sans MS" pitchFamily="66" charset="0"/>
              </a:rPr>
              <a:t>Managers will need to take a view on:</a:t>
            </a:r>
          </a:p>
          <a:p>
            <a:pPr marL="571500" indent="-571500">
              <a:buFont typeface="+mj-lt"/>
              <a:buAutoNum type="romanLcPeriod"/>
            </a:pPr>
            <a:r>
              <a:rPr lang="en-GB" dirty="0" smtClean="0">
                <a:latin typeface="Comic Sans MS" pitchFamily="66" charset="0"/>
              </a:rPr>
              <a:t>Which stakeholders have the greatest influence.</a:t>
            </a:r>
          </a:p>
          <a:p>
            <a:pPr marL="571500" indent="-571500">
              <a:buFont typeface="+mj-lt"/>
              <a:buAutoNum type="romanLcPeriod"/>
            </a:pPr>
            <a:r>
              <a:rPr lang="en-GB" dirty="0" smtClean="0">
                <a:latin typeface="Comic Sans MS" pitchFamily="66" charset="0"/>
              </a:rPr>
              <a:t>What stakeholder expectations do managers need to pay most attention to.</a:t>
            </a:r>
          </a:p>
          <a:p>
            <a:pPr marL="571500" indent="-571500">
              <a:buFont typeface="+mj-lt"/>
              <a:buAutoNum type="romanLcPeriod"/>
            </a:pPr>
            <a:r>
              <a:rPr lang="en-GB" dirty="0" smtClean="0">
                <a:latin typeface="Comic Sans MS" pitchFamily="66" charset="0"/>
              </a:rPr>
              <a:t>To what extent the influence and expectations of different stakeholders vary.</a:t>
            </a:r>
            <a:endParaRPr lang="en-GB"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GB" sz="4000" dirty="0" smtClean="0">
                <a:latin typeface="Comic Sans MS" pitchFamily="66" charset="0"/>
              </a:rPr>
              <a:t>Ethics</a:t>
            </a:r>
          </a:p>
        </p:txBody>
      </p:sp>
      <p:sp>
        <p:nvSpPr>
          <p:cNvPr id="4099" name="Rectangle 3"/>
          <p:cNvSpPr>
            <a:spLocks noGrp="1" noChangeArrowheads="1"/>
          </p:cNvSpPr>
          <p:nvPr>
            <p:ph type="body" idx="1"/>
          </p:nvPr>
        </p:nvSpPr>
        <p:spPr/>
        <p:txBody>
          <a:bodyPr>
            <a:normAutofit/>
          </a:bodyPr>
          <a:lstStyle/>
          <a:p>
            <a:pPr eaLnBrk="1" hangingPunct="1"/>
            <a:r>
              <a:rPr lang="en-GB" sz="2800" dirty="0" smtClean="0">
                <a:latin typeface="Comic Sans MS" pitchFamily="66" charset="0"/>
              </a:rPr>
              <a:t>Ethics is a branch of philosophy that deals with what is considered to be right or wrong. </a:t>
            </a:r>
          </a:p>
          <a:p>
            <a:pPr eaLnBrk="1" hangingPunct="1"/>
            <a:r>
              <a:rPr lang="en-GB" sz="2800" dirty="0" smtClean="0">
                <a:latin typeface="Comic Sans MS" pitchFamily="66" charset="0"/>
              </a:rPr>
              <a:t>Business ethics addresses what can be regarded as morally right and wrong in the way businesses make decisions and conduct their activities (Crane and </a:t>
            </a:r>
            <a:r>
              <a:rPr lang="en-GB" sz="2800" dirty="0" err="1" smtClean="0">
                <a:latin typeface="Comic Sans MS" pitchFamily="66" charset="0"/>
              </a:rPr>
              <a:t>Matten</a:t>
            </a:r>
            <a:r>
              <a:rPr lang="en-GB" sz="2800" dirty="0" smtClean="0">
                <a:latin typeface="Comic Sans MS" pitchFamily="66" charset="0"/>
              </a:rPr>
              <a:t> 2007). </a:t>
            </a:r>
          </a:p>
        </p:txBody>
      </p:sp>
      <p:sp>
        <p:nvSpPr>
          <p:cNvPr id="4" name="Slide Number Placeholder 3"/>
          <p:cNvSpPr>
            <a:spLocks noGrp="1"/>
          </p:cNvSpPr>
          <p:nvPr>
            <p:ph type="sldNum" sz="quarter" idx="12"/>
          </p:nvPr>
        </p:nvSpPr>
        <p:spPr/>
        <p:txBody>
          <a:bodyPr/>
          <a:lstStyle/>
          <a:p>
            <a:fld id="{AC5D317B-AB3D-478B-A7D8-4BCE6A6C1D4B}" type="slidenum">
              <a:rPr lang="en-GB" smtClean="0"/>
              <a:pPr/>
              <a:t>5</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1000" fill="hold"/>
                                        <p:tgtEl>
                                          <p:spTgt spid="4098"/>
                                        </p:tgtEl>
                                        <p:attrNameLst>
                                          <p:attrName>ppt_x</p:attrName>
                                        </p:attrNameLst>
                                      </p:cBhvr>
                                      <p:tavLst>
                                        <p:tav tm="0">
                                          <p:val>
                                            <p:strVal val="0-#ppt_w/2"/>
                                          </p:val>
                                        </p:tav>
                                        <p:tav tm="100000">
                                          <p:val>
                                            <p:strVal val="#ppt_x"/>
                                          </p:val>
                                        </p:tav>
                                      </p:tavLst>
                                    </p:anim>
                                    <p:anim calcmode="lin" valueType="num">
                                      <p:cBhvr additive="base">
                                        <p:cTn id="8" dur="10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850" y="476250"/>
            <a:ext cx="8229600" cy="1143000"/>
          </a:xfrm>
        </p:spPr>
        <p:txBody>
          <a:bodyPr>
            <a:noAutofit/>
          </a:bodyPr>
          <a:lstStyle/>
          <a:p>
            <a:pPr eaLnBrk="1" hangingPunct="1"/>
            <a:r>
              <a:rPr lang="en-GB" sz="3200" b="1" dirty="0" smtClean="0">
                <a:latin typeface="Comic Sans MS" pitchFamily="66" charset="0"/>
              </a:rPr>
              <a:t>How Does Business Ethics Relate to Corporate Social Responsibility (CSR)? </a:t>
            </a:r>
            <a:br>
              <a:rPr lang="en-GB" sz="3200" b="1" dirty="0" smtClean="0">
                <a:latin typeface="Comic Sans MS" pitchFamily="66" charset="0"/>
              </a:rPr>
            </a:br>
            <a:endParaRPr lang="en-GB" sz="3200" b="1" dirty="0" smtClean="0">
              <a:latin typeface="Comic Sans MS" pitchFamily="66" charset="0"/>
            </a:endParaRPr>
          </a:p>
        </p:txBody>
      </p:sp>
      <p:sp>
        <p:nvSpPr>
          <p:cNvPr id="5123" name="Rectangle 3"/>
          <p:cNvSpPr>
            <a:spLocks noGrp="1" noChangeArrowheads="1"/>
          </p:cNvSpPr>
          <p:nvPr>
            <p:ph type="body" idx="1"/>
          </p:nvPr>
        </p:nvSpPr>
        <p:spPr/>
        <p:txBody>
          <a:bodyPr>
            <a:normAutofit lnSpcReduction="10000"/>
          </a:bodyPr>
          <a:lstStyle/>
          <a:p>
            <a:pPr eaLnBrk="1" hangingPunct="1">
              <a:lnSpc>
                <a:spcPct val="80000"/>
              </a:lnSpc>
            </a:pPr>
            <a:r>
              <a:rPr lang="en-GB" sz="2400" dirty="0" smtClean="0">
                <a:latin typeface="Comic Sans MS" pitchFamily="66" charset="0"/>
              </a:rPr>
              <a:t>An organisation's core ethical values and standards should underpin everything that it does and the way its employees conduct their everyday business. </a:t>
            </a:r>
          </a:p>
          <a:p>
            <a:pPr eaLnBrk="1" hangingPunct="1">
              <a:lnSpc>
                <a:spcPct val="80000"/>
              </a:lnSpc>
            </a:pPr>
            <a:r>
              <a:rPr lang="en-GB" sz="2400" dirty="0" smtClean="0">
                <a:latin typeface="Comic Sans MS" pitchFamily="66" charset="0"/>
              </a:rPr>
              <a:t>Business ethics is about "doing things ethically". How an organisation approaches the social and environmental impacts of its business operations and its voluntary contribution to the wellbeing of the global and local communities in which it operates, is often known as Corporate Social Responsibility (CSR); it is often about "doing ethical things".</a:t>
            </a:r>
          </a:p>
          <a:p>
            <a:pPr eaLnBrk="1" hangingPunct="1">
              <a:lnSpc>
                <a:spcPct val="80000"/>
              </a:lnSpc>
            </a:pPr>
            <a:r>
              <a:rPr lang="en-GB" sz="2400" dirty="0" smtClean="0">
                <a:latin typeface="Comic Sans MS" pitchFamily="66" charset="0"/>
              </a:rPr>
              <a:t>Can an organisation be responsible without a culture that is based on ethical values such as trust, openness, respect and integrity?</a:t>
            </a:r>
          </a:p>
          <a:p>
            <a:pPr eaLnBrk="1" hangingPunct="1">
              <a:lnSpc>
                <a:spcPct val="80000"/>
              </a:lnSpc>
              <a:buFont typeface="Wingdings" pitchFamily="2" charset="2"/>
              <a:buNone/>
            </a:pPr>
            <a:r>
              <a:rPr lang="en-GB" sz="2400" dirty="0" smtClean="0"/>
              <a:t/>
            </a:r>
            <a:br>
              <a:rPr lang="en-GB" sz="2400" dirty="0" smtClean="0"/>
            </a:br>
            <a:endParaRPr lang="en-GB" sz="2400" dirty="0" smtClean="0"/>
          </a:p>
        </p:txBody>
      </p:sp>
      <p:sp>
        <p:nvSpPr>
          <p:cNvPr id="4" name="Slide Number Placeholder 3"/>
          <p:cNvSpPr>
            <a:spLocks noGrp="1"/>
          </p:cNvSpPr>
          <p:nvPr>
            <p:ph type="sldNum" sz="quarter" idx="12"/>
          </p:nvPr>
        </p:nvSpPr>
        <p:spPr/>
        <p:txBody>
          <a:bodyPr/>
          <a:lstStyle/>
          <a:p>
            <a:fld id="{AC5D317B-AB3D-478B-A7D8-4BCE6A6C1D4B}" type="slidenum">
              <a:rPr lang="en-GB" smtClean="0"/>
              <a:pPr/>
              <a:t>6</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noAutofit/>
          </a:bodyPr>
          <a:lstStyle/>
          <a:p>
            <a:pPr eaLnBrk="1" hangingPunct="1"/>
            <a:r>
              <a:rPr lang="en-US" sz="4000" dirty="0" smtClean="0">
                <a:latin typeface="Comic Sans MS" pitchFamily="66" charset="0"/>
              </a:rPr>
              <a:t>What is </a:t>
            </a:r>
            <a:br>
              <a:rPr lang="en-US" sz="4000" dirty="0" smtClean="0">
                <a:latin typeface="Comic Sans MS" pitchFamily="66" charset="0"/>
              </a:rPr>
            </a:br>
            <a:r>
              <a:rPr lang="en-US" sz="4000" dirty="0" smtClean="0">
                <a:latin typeface="Comic Sans MS" pitchFamily="66" charset="0"/>
              </a:rPr>
              <a:t>Corporate Social Responsibility?</a:t>
            </a:r>
          </a:p>
        </p:txBody>
      </p:sp>
      <p:sp>
        <p:nvSpPr>
          <p:cNvPr id="318467" name="Rectangle 3"/>
          <p:cNvSpPr>
            <a:spLocks noGrp="1" noChangeArrowheads="1"/>
          </p:cNvSpPr>
          <p:nvPr>
            <p:ph idx="1"/>
          </p:nvPr>
        </p:nvSpPr>
        <p:spPr/>
        <p:txBody>
          <a:bodyPr>
            <a:normAutofit/>
          </a:bodyPr>
          <a:lstStyle/>
          <a:p>
            <a:pPr indent="7938" eaLnBrk="1" hangingPunct="1">
              <a:buFont typeface="Wingdings" pitchFamily="2" charset="2"/>
              <a:buNone/>
            </a:pPr>
            <a:r>
              <a:rPr lang="en-GB" sz="2800" b="1" dirty="0" smtClean="0">
                <a:solidFill>
                  <a:srgbClr val="CC0099"/>
                </a:solidFill>
                <a:latin typeface="Comic Sans MS" pitchFamily="66" charset="0"/>
              </a:rPr>
              <a:t>Corporate social responsibility (CSR)</a:t>
            </a:r>
            <a:r>
              <a:rPr lang="en-GB" sz="2800" b="1" dirty="0" smtClean="0">
                <a:latin typeface="Comic Sans MS" pitchFamily="66" charset="0"/>
              </a:rPr>
              <a:t> </a:t>
            </a:r>
            <a:r>
              <a:rPr lang="en-GB" sz="2800" dirty="0" smtClean="0">
                <a:latin typeface="Comic Sans MS" pitchFamily="66" charset="0"/>
              </a:rPr>
              <a:t>is concerned with the ways in which an organisation exceeds its minimum obligations to stakeholders specified through regulation (Johnson </a:t>
            </a:r>
            <a:r>
              <a:rPr lang="en-GB" sz="2800" i="1" dirty="0" smtClean="0">
                <a:latin typeface="Comic Sans MS" pitchFamily="66" charset="0"/>
              </a:rPr>
              <a:t>et al </a:t>
            </a:r>
            <a:r>
              <a:rPr lang="en-GB" sz="2800" dirty="0" smtClean="0">
                <a:latin typeface="Comic Sans MS" pitchFamily="66" charset="0"/>
              </a:rPr>
              <a:t>2011).</a:t>
            </a:r>
            <a:endParaRPr lang="en-US" sz="2800" dirty="0" smtClean="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7</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3"/>
                                        </p:tgtEl>
                                        <p:attrNameLst>
                                          <p:attrName>style.visibility</p:attrName>
                                        </p:attrNameLst>
                                      </p:cBhvr>
                                      <p:to>
                                        <p:strVal val="visible"/>
                                      </p:to>
                                    </p:set>
                                    <p:anim calcmode="lin" valueType="num">
                                      <p:cBhvr additive="base">
                                        <p:cTn id="7" dur="1000" fill="hold"/>
                                        <p:tgtEl>
                                          <p:spTgt spid="15363"/>
                                        </p:tgtEl>
                                        <p:attrNameLst>
                                          <p:attrName>ppt_x</p:attrName>
                                        </p:attrNameLst>
                                      </p:cBhvr>
                                      <p:tavLst>
                                        <p:tav tm="0">
                                          <p:val>
                                            <p:strVal val="0-#ppt_w/2"/>
                                          </p:val>
                                        </p:tav>
                                        <p:tav tm="100000">
                                          <p:val>
                                            <p:strVal val="#ppt_x"/>
                                          </p:val>
                                        </p:tav>
                                      </p:tavLst>
                                    </p:anim>
                                    <p:anim calcmode="lin" valueType="num">
                                      <p:cBhvr additive="base">
                                        <p:cTn id="8" dur="1000" fill="hold"/>
                                        <p:tgtEl>
                                          <p:spTgt spid="1536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18467">
                                            <p:txEl>
                                              <p:pRg st="0" end="0"/>
                                            </p:txEl>
                                          </p:spTgt>
                                        </p:tgtEl>
                                        <p:attrNameLst>
                                          <p:attrName>style.visibility</p:attrName>
                                        </p:attrNameLst>
                                      </p:cBhvr>
                                      <p:to>
                                        <p:strVal val="visible"/>
                                      </p:to>
                                    </p:set>
                                    <p:anim calcmode="lin" valueType="num">
                                      <p:cBhvr additive="base">
                                        <p:cTn id="13" dur="1000" fill="hold"/>
                                        <p:tgtEl>
                                          <p:spTgt spid="3184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1846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pPr eaLnBrk="1" hangingPunct="1"/>
            <a:r>
              <a:rPr lang="en-GB" sz="4000" dirty="0" smtClean="0">
                <a:latin typeface="Comic Sans MS" pitchFamily="66" charset="0"/>
              </a:rPr>
              <a:t>What is CSR?</a:t>
            </a:r>
          </a:p>
        </p:txBody>
      </p:sp>
      <p:sp>
        <p:nvSpPr>
          <p:cNvPr id="6147" name="Rectangle 3"/>
          <p:cNvSpPr>
            <a:spLocks noGrp="1" noChangeArrowheads="1"/>
          </p:cNvSpPr>
          <p:nvPr>
            <p:ph type="body" idx="1"/>
          </p:nvPr>
        </p:nvSpPr>
        <p:spPr>
          <a:xfrm>
            <a:off x="468313" y="1196975"/>
            <a:ext cx="8229600" cy="4852988"/>
          </a:xfrm>
        </p:spPr>
        <p:txBody>
          <a:bodyPr>
            <a:normAutofit lnSpcReduction="10000"/>
          </a:bodyPr>
          <a:lstStyle/>
          <a:p>
            <a:pPr eaLnBrk="1" hangingPunct="1">
              <a:lnSpc>
                <a:spcPct val="80000"/>
              </a:lnSpc>
            </a:pPr>
            <a:endParaRPr lang="en-GB" sz="2400" dirty="0" smtClean="0"/>
          </a:p>
          <a:p>
            <a:pPr eaLnBrk="1" hangingPunct="1">
              <a:lnSpc>
                <a:spcPct val="80000"/>
              </a:lnSpc>
            </a:pPr>
            <a:r>
              <a:rPr lang="en-GB" sz="2400" dirty="0" smtClean="0">
                <a:latin typeface="Comic Sans MS" pitchFamily="66" charset="0"/>
              </a:rPr>
              <a:t>The entirety of CSR can be discerned from the three words contained within its title phrase: ‘corporate,’ ‘social,’ and ‘responsibility.’ </a:t>
            </a:r>
          </a:p>
          <a:p>
            <a:pPr eaLnBrk="1" hangingPunct="1">
              <a:lnSpc>
                <a:spcPct val="80000"/>
              </a:lnSpc>
            </a:pPr>
            <a:r>
              <a:rPr lang="en-GB" sz="2400" dirty="0" smtClean="0">
                <a:latin typeface="Comic Sans MS" pitchFamily="66" charset="0"/>
              </a:rPr>
              <a:t>CSR covers the responsibilities corporations (or other for-profit organisations) have to the societies within which they are based and operate.</a:t>
            </a:r>
          </a:p>
          <a:p>
            <a:pPr eaLnBrk="1" hangingPunct="1">
              <a:lnSpc>
                <a:spcPct val="80000"/>
              </a:lnSpc>
            </a:pPr>
            <a:r>
              <a:rPr lang="en-GB" sz="2400" dirty="0" smtClean="0">
                <a:latin typeface="Comic Sans MS" pitchFamily="66" charset="0"/>
              </a:rPr>
              <a:t>More specifically, CSR involves a business identifying its stakeholder groups and incorporating their needs and values within the strategic and day-to-day decision-making process. </a:t>
            </a:r>
          </a:p>
          <a:p>
            <a:pPr eaLnBrk="1" hangingPunct="1">
              <a:lnSpc>
                <a:spcPct val="80000"/>
              </a:lnSpc>
            </a:pPr>
            <a:r>
              <a:rPr lang="en-GB" sz="2400" dirty="0" smtClean="0">
                <a:latin typeface="Comic Sans MS" pitchFamily="66" charset="0"/>
              </a:rPr>
              <a:t>A business’ ‘society’ within which it operates, defines the number of stakeholders to which the organisation has a ‘responsibility,’ may be broad or narrow depending on the industry in which the firm operates and its perspective.</a:t>
            </a:r>
          </a:p>
        </p:txBody>
      </p:sp>
      <p:sp>
        <p:nvSpPr>
          <p:cNvPr id="4" name="Slide Number Placeholder 3"/>
          <p:cNvSpPr>
            <a:spLocks noGrp="1"/>
          </p:cNvSpPr>
          <p:nvPr>
            <p:ph type="sldNum" sz="quarter" idx="12"/>
          </p:nvPr>
        </p:nvSpPr>
        <p:spPr/>
        <p:txBody>
          <a:bodyPr/>
          <a:lstStyle/>
          <a:p>
            <a:fld id="{AC5D317B-AB3D-478B-A7D8-4BCE6A6C1D4B}" type="slidenum">
              <a:rPr lang="en-GB" smtClean="0"/>
              <a:pPr/>
              <a:t>8</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1000" fill="hold"/>
                                        <p:tgtEl>
                                          <p:spTgt spid="6146"/>
                                        </p:tgtEl>
                                        <p:attrNameLst>
                                          <p:attrName>ppt_x</p:attrName>
                                        </p:attrNameLst>
                                      </p:cBhvr>
                                      <p:tavLst>
                                        <p:tav tm="0">
                                          <p:val>
                                            <p:strVal val="0-#ppt_w/2"/>
                                          </p:val>
                                        </p:tav>
                                        <p:tav tm="100000">
                                          <p:val>
                                            <p:strVal val="#ppt_x"/>
                                          </p:val>
                                        </p:tav>
                                      </p:tavLst>
                                    </p:anim>
                                    <p:anim calcmode="lin" valueType="num">
                                      <p:cBhvr additive="base">
                                        <p:cTn id="8" dur="10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10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10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 calcmode="lin" valueType="num">
                                      <p:cBhvr additive="base">
                                        <p:cTn id="25" dur="10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4" end="4"/>
                                            </p:txEl>
                                          </p:spTgt>
                                        </p:tgtEl>
                                        <p:attrNameLst>
                                          <p:attrName>style.visibility</p:attrName>
                                        </p:attrNameLst>
                                      </p:cBhvr>
                                      <p:to>
                                        <p:strVal val="visible"/>
                                      </p:to>
                                    </p:set>
                                    <p:anim calcmode="lin" valueType="num">
                                      <p:cBhvr additive="base">
                                        <p:cTn id="31" dur="10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sz="4000" dirty="0" smtClean="0">
                <a:latin typeface="Comic Sans MS" pitchFamily="66" charset="0"/>
              </a:rPr>
              <a:t>What Business Areas Does CSR Cover?</a:t>
            </a:r>
          </a:p>
        </p:txBody>
      </p:sp>
      <p:sp>
        <p:nvSpPr>
          <p:cNvPr id="9219" name="Rectangle 4"/>
          <p:cNvSpPr>
            <a:spLocks noGrp="1" noChangeArrowheads="1"/>
          </p:cNvSpPr>
          <p:nvPr>
            <p:ph sz="half" idx="1"/>
          </p:nvPr>
        </p:nvSpPr>
        <p:spPr>
          <a:xfrm>
            <a:off x="428596" y="1571612"/>
            <a:ext cx="4038600" cy="4525963"/>
          </a:xfrm>
        </p:spPr>
        <p:txBody>
          <a:bodyPr>
            <a:normAutofit lnSpcReduction="10000"/>
          </a:bodyPr>
          <a:lstStyle/>
          <a:p>
            <a:pPr eaLnBrk="1" hangingPunct="1">
              <a:lnSpc>
                <a:spcPct val="80000"/>
              </a:lnSpc>
            </a:pPr>
            <a:r>
              <a:rPr lang="en-GB" sz="2000" dirty="0" smtClean="0">
                <a:latin typeface="Comic Sans MS" pitchFamily="66" charset="0"/>
              </a:rPr>
              <a:t>Ethics - discretionary actions.</a:t>
            </a:r>
          </a:p>
          <a:p>
            <a:pPr eaLnBrk="1" hangingPunct="1">
              <a:lnSpc>
                <a:spcPct val="80000"/>
              </a:lnSpc>
            </a:pPr>
            <a:r>
              <a:rPr lang="en-GB" sz="2000" dirty="0" smtClean="0">
                <a:latin typeface="Comic Sans MS" pitchFamily="66" charset="0"/>
              </a:rPr>
              <a:t>Strategic brand management - Brand building, Brand insurance.’</a:t>
            </a:r>
          </a:p>
          <a:p>
            <a:pPr>
              <a:lnSpc>
                <a:spcPct val="80000"/>
              </a:lnSpc>
            </a:pPr>
            <a:r>
              <a:rPr lang="en-GB" sz="2000" dirty="0" smtClean="0">
                <a:latin typeface="Comic Sans MS" pitchFamily="66" charset="0"/>
              </a:rPr>
              <a:t>Stakeholder relations - Internal (employees) - External (suppliers, distributors, investors, NGOs, government, media, consumers).</a:t>
            </a:r>
          </a:p>
          <a:p>
            <a:pPr eaLnBrk="1" hangingPunct="1">
              <a:lnSpc>
                <a:spcPct val="80000"/>
              </a:lnSpc>
            </a:pPr>
            <a:r>
              <a:rPr lang="en-GB" sz="2000" dirty="0" smtClean="0">
                <a:latin typeface="Comic Sans MS" pitchFamily="66" charset="0"/>
              </a:rPr>
              <a:t>Crisis management.</a:t>
            </a:r>
          </a:p>
          <a:p>
            <a:pPr eaLnBrk="1" hangingPunct="1">
              <a:lnSpc>
                <a:spcPct val="80000"/>
              </a:lnSpc>
            </a:pPr>
            <a:r>
              <a:rPr lang="en-GB" sz="2000" dirty="0" smtClean="0">
                <a:latin typeface="Comic Sans MS" pitchFamily="66" charset="0"/>
              </a:rPr>
              <a:t>Community engagement.</a:t>
            </a:r>
          </a:p>
          <a:p>
            <a:pPr eaLnBrk="1" hangingPunct="1">
              <a:lnSpc>
                <a:spcPct val="80000"/>
              </a:lnSpc>
            </a:pPr>
            <a:r>
              <a:rPr lang="en-GB" sz="2000" dirty="0" smtClean="0">
                <a:latin typeface="Comic Sans MS" pitchFamily="66" charset="0"/>
              </a:rPr>
              <a:t>Community Relations.</a:t>
            </a:r>
          </a:p>
          <a:p>
            <a:pPr eaLnBrk="1" hangingPunct="1">
              <a:lnSpc>
                <a:spcPct val="80000"/>
              </a:lnSpc>
            </a:pPr>
            <a:r>
              <a:rPr lang="en-GB" sz="2000" dirty="0" smtClean="0">
                <a:latin typeface="Comic Sans MS" pitchFamily="66" charset="0"/>
              </a:rPr>
              <a:t>Day-to-day operations - Environmental sustainability, Workplace issues.</a:t>
            </a:r>
          </a:p>
        </p:txBody>
      </p:sp>
      <p:sp>
        <p:nvSpPr>
          <p:cNvPr id="9220" name="Rectangle 5"/>
          <p:cNvSpPr>
            <a:spLocks noGrp="1" noChangeArrowheads="1"/>
          </p:cNvSpPr>
          <p:nvPr>
            <p:ph sz="half" idx="2"/>
          </p:nvPr>
        </p:nvSpPr>
        <p:spPr/>
        <p:txBody>
          <a:bodyPr>
            <a:normAutofit lnSpcReduction="10000"/>
          </a:bodyPr>
          <a:lstStyle/>
          <a:p>
            <a:pPr eaLnBrk="1" hangingPunct="1">
              <a:lnSpc>
                <a:spcPct val="80000"/>
              </a:lnSpc>
            </a:pPr>
            <a:r>
              <a:rPr lang="en-GB" sz="2000" dirty="0" smtClean="0">
                <a:latin typeface="Comic Sans MS" pitchFamily="66" charset="0"/>
              </a:rPr>
              <a:t>Moral righteousness.</a:t>
            </a:r>
          </a:p>
          <a:p>
            <a:pPr eaLnBrk="1" hangingPunct="1">
              <a:lnSpc>
                <a:spcPct val="80000"/>
              </a:lnSpc>
            </a:pPr>
            <a:r>
              <a:rPr lang="en-GB" sz="2000" dirty="0" smtClean="0">
                <a:latin typeface="Comic Sans MS" pitchFamily="66" charset="0"/>
              </a:rPr>
              <a:t>External PR/ad - Meet consumer expectations, Cause-related marketing.</a:t>
            </a:r>
          </a:p>
          <a:p>
            <a:pPr eaLnBrk="1" hangingPunct="1">
              <a:lnSpc>
                <a:spcPct val="80000"/>
              </a:lnSpc>
            </a:pPr>
            <a:r>
              <a:rPr lang="en-GB" sz="2000" dirty="0" smtClean="0">
                <a:latin typeface="Comic Sans MS" pitchFamily="66" charset="0"/>
              </a:rPr>
              <a:t>Corporate governance – transparency, social audits</a:t>
            </a:r>
          </a:p>
          <a:p>
            <a:pPr eaLnBrk="1" hangingPunct="1">
              <a:lnSpc>
                <a:spcPct val="80000"/>
              </a:lnSpc>
            </a:pPr>
            <a:r>
              <a:rPr lang="en-GB" sz="2000" dirty="0" smtClean="0">
                <a:latin typeface="Comic Sans MS" pitchFamily="66" charset="0"/>
              </a:rPr>
              <a:t>SRI (Sustainable and Responsible Investment).</a:t>
            </a:r>
          </a:p>
          <a:p>
            <a:pPr eaLnBrk="1" hangingPunct="1">
              <a:lnSpc>
                <a:spcPct val="80000"/>
              </a:lnSpc>
            </a:pPr>
            <a:r>
              <a:rPr lang="en-GB" sz="2000" dirty="0" smtClean="0">
                <a:latin typeface="Comic Sans MS" pitchFamily="66" charset="0"/>
              </a:rPr>
              <a:t>Diversity.</a:t>
            </a:r>
          </a:p>
          <a:p>
            <a:pPr eaLnBrk="1" hangingPunct="1">
              <a:lnSpc>
                <a:spcPct val="80000"/>
              </a:lnSpc>
            </a:pPr>
            <a:r>
              <a:rPr lang="en-GB" sz="2000" dirty="0" smtClean="0">
                <a:latin typeface="Comic Sans MS" pitchFamily="66" charset="0"/>
              </a:rPr>
              <a:t>Legislation and litigation.</a:t>
            </a:r>
          </a:p>
          <a:p>
            <a:pPr eaLnBrk="1" hangingPunct="1">
              <a:lnSpc>
                <a:spcPct val="80000"/>
              </a:lnSpc>
            </a:pPr>
            <a:r>
              <a:rPr lang="en-GB" sz="2000" dirty="0" smtClean="0">
                <a:latin typeface="Comic Sans MS" pitchFamily="66" charset="0"/>
              </a:rPr>
              <a:t>Cultural conflict. </a:t>
            </a:r>
          </a:p>
        </p:txBody>
      </p:sp>
      <p:sp>
        <p:nvSpPr>
          <p:cNvPr id="5" name="Slide Number Placeholder 4"/>
          <p:cNvSpPr>
            <a:spLocks noGrp="1"/>
          </p:cNvSpPr>
          <p:nvPr>
            <p:ph type="sldNum" sz="quarter" idx="12"/>
          </p:nvPr>
        </p:nvSpPr>
        <p:spPr/>
        <p:txBody>
          <a:bodyPr/>
          <a:lstStyle/>
          <a:p>
            <a:fld id="{AC5D317B-AB3D-478B-A7D8-4BCE6A6C1D4B}" type="slidenum">
              <a:rPr lang="en-GB" smtClean="0"/>
              <a:pPr/>
              <a:t>9</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1000" fill="hold"/>
                                        <p:tgtEl>
                                          <p:spTgt spid="9218"/>
                                        </p:tgtEl>
                                        <p:attrNameLst>
                                          <p:attrName>ppt_x</p:attrName>
                                        </p:attrNameLst>
                                      </p:cBhvr>
                                      <p:tavLst>
                                        <p:tav tm="0">
                                          <p:val>
                                            <p:strVal val="0-#ppt_w/2"/>
                                          </p:val>
                                        </p:tav>
                                        <p:tav tm="100000">
                                          <p:val>
                                            <p:strVal val="#ppt_x"/>
                                          </p:val>
                                        </p:tav>
                                      </p:tavLst>
                                    </p:anim>
                                    <p:anim calcmode="lin" valueType="num">
                                      <p:cBhvr additive="base">
                                        <p:cTn id="8" dur="10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additive="base">
                                        <p:cTn id="13" dur="10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 calcmode="lin" valueType="num">
                                      <p:cBhvr additive="base">
                                        <p:cTn id="19" dur="10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9">
                                            <p:txEl>
                                              <p:pRg st="2" end="2"/>
                                            </p:txEl>
                                          </p:spTgt>
                                        </p:tgtEl>
                                        <p:attrNameLst>
                                          <p:attrName>style.visibility</p:attrName>
                                        </p:attrNameLst>
                                      </p:cBhvr>
                                      <p:to>
                                        <p:strVal val="visible"/>
                                      </p:to>
                                    </p:set>
                                    <p:anim calcmode="lin" valueType="num">
                                      <p:cBhvr additive="base">
                                        <p:cTn id="25" dur="10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9">
                                            <p:txEl>
                                              <p:pRg st="3" end="3"/>
                                            </p:txEl>
                                          </p:spTgt>
                                        </p:tgtEl>
                                        <p:attrNameLst>
                                          <p:attrName>style.visibility</p:attrName>
                                        </p:attrNameLst>
                                      </p:cBhvr>
                                      <p:to>
                                        <p:strVal val="visible"/>
                                      </p:to>
                                    </p:set>
                                    <p:anim calcmode="lin" valueType="num">
                                      <p:cBhvr additive="base">
                                        <p:cTn id="31" dur="1000" fill="hold"/>
                                        <p:tgtEl>
                                          <p:spTgt spid="921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92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9">
                                            <p:txEl>
                                              <p:pRg st="4" end="4"/>
                                            </p:txEl>
                                          </p:spTgt>
                                        </p:tgtEl>
                                        <p:attrNameLst>
                                          <p:attrName>style.visibility</p:attrName>
                                        </p:attrNameLst>
                                      </p:cBhvr>
                                      <p:to>
                                        <p:strVal val="visible"/>
                                      </p:to>
                                    </p:set>
                                    <p:anim calcmode="lin" valueType="num">
                                      <p:cBhvr additive="base">
                                        <p:cTn id="37" dur="1000" fill="hold"/>
                                        <p:tgtEl>
                                          <p:spTgt spid="921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921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9">
                                            <p:txEl>
                                              <p:pRg st="5" end="5"/>
                                            </p:txEl>
                                          </p:spTgt>
                                        </p:tgtEl>
                                        <p:attrNameLst>
                                          <p:attrName>style.visibility</p:attrName>
                                        </p:attrNameLst>
                                      </p:cBhvr>
                                      <p:to>
                                        <p:strVal val="visible"/>
                                      </p:to>
                                    </p:set>
                                    <p:anim calcmode="lin" valueType="num">
                                      <p:cBhvr additive="base">
                                        <p:cTn id="43" dur="1000" fill="hold"/>
                                        <p:tgtEl>
                                          <p:spTgt spid="921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921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219">
                                            <p:txEl>
                                              <p:pRg st="6" end="6"/>
                                            </p:txEl>
                                          </p:spTgt>
                                        </p:tgtEl>
                                        <p:attrNameLst>
                                          <p:attrName>style.visibility</p:attrName>
                                        </p:attrNameLst>
                                      </p:cBhvr>
                                      <p:to>
                                        <p:strVal val="visible"/>
                                      </p:to>
                                    </p:set>
                                    <p:anim calcmode="lin" valueType="num">
                                      <p:cBhvr additive="base">
                                        <p:cTn id="49" dur="1000" fill="hold"/>
                                        <p:tgtEl>
                                          <p:spTgt spid="921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921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9220">
                                            <p:txEl>
                                              <p:pRg st="0" end="0"/>
                                            </p:txEl>
                                          </p:spTgt>
                                        </p:tgtEl>
                                        <p:attrNameLst>
                                          <p:attrName>style.visibility</p:attrName>
                                        </p:attrNameLst>
                                      </p:cBhvr>
                                      <p:to>
                                        <p:strVal val="visible"/>
                                      </p:to>
                                    </p:set>
                                    <p:anim calcmode="lin" valueType="num">
                                      <p:cBhvr additive="base">
                                        <p:cTn id="55" dur="1000" fill="hold"/>
                                        <p:tgtEl>
                                          <p:spTgt spid="9220">
                                            <p:txEl>
                                              <p:pRg st="0" end="0"/>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922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9220">
                                            <p:txEl>
                                              <p:pRg st="1" end="1"/>
                                            </p:txEl>
                                          </p:spTgt>
                                        </p:tgtEl>
                                        <p:attrNameLst>
                                          <p:attrName>style.visibility</p:attrName>
                                        </p:attrNameLst>
                                      </p:cBhvr>
                                      <p:to>
                                        <p:strVal val="visible"/>
                                      </p:to>
                                    </p:set>
                                    <p:anim calcmode="lin" valueType="num">
                                      <p:cBhvr additive="base">
                                        <p:cTn id="61" dur="1000" fill="hold"/>
                                        <p:tgtEl>
                                          <p:spTgt spid="9220">
                                            <p:txEl>
                                              <p:pRg st="1" end="1"/>
                                            </p:txEl>
                                          </p:spTgt>
                                        </p:tgtEl>
                                        <p:attrNameLst>
                                          <p:attrName>ppt_x</p:attrName>
                                        </p:attrNameLst>
                                      </p:cBhvr>
                                      <p:tavLst>
                                        <p:tav tm="0">
                                          <p:val>
                                            <p:strVal val="0-#ppt_w/2"/>
                                          </p:val>
                                        </p:tav>
                                        <p:tav tm="100000">
                                          <p:val>
                                            <p:strVal val="#ppt_x"/>
                                          </p:val>
                                        </p:tav>
                                      </p:tavLst>
                                    </p:anim>
                                    <p:anim calcmode="lin" valueType="num">
                                      <p:cBhvr additive="base">
                                        <p:cTn id="62" dur="1000" fill="hold"/>
                                        <p:tgtEl>
                                          <p:spTgt spid="922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9220">
                                            <p:txEl>
                                              <p:pRg st="2" end="2"/>
                                            </p:txEl>
                                          </p:spTgt>
                                        </p:tgtEl>
                                        <p:attrNameLst>
                                          <p:attrName>style.visibility</p:attrName>
                                        </p:attrNameLst>
                                      </p:cBhvr>
                                      <p:to>
                                        <p:strVal val="visible"/>
                                      </p:to>
                                    </p:set>
                                    <p:anim calcmode="lin" valueType="num">
                                      <p:cBhvr additive="base">
                                        <p:cTn id="67" dur="1000" fill="hold"/>
                                        <p:tgtEl>
                                          <p:spTgt spid="9220">
                                            <p:txEl>
                                              <p:pRg st="2" end="2"/>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922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9220">
                                            <p:txEl>
                                              <p:pRg st="3" end="3"/>
                                            </p:txEl>
                                          </p:spTgt>
                                        </p:tgtEl>
                                        <p:attrNameLst>
                                          <p:attrName>style.visibility</p:attrName>
                                        </p:attrNameLst>
                                      </p:cBhvr>
                                      <p:to>
                                        <p:strVal val="visible"/>
                                      </p:to>
                                    </p:set>
                                    <p:anim calcmode="lin" valueType="num">
                                      <p:cBhvr additive="base">
                                        <p:cTn id="73" dur="1000" fill="hold"/>
                                        <p:tgtEl>
                                          <p:spTgt spid="9220">
                                            <p:txEl>
                                              <p:pRg st="3" end="3"/>
                                            </p:txEl>
                                          </p:spTgt>
                                        </p:tgtEl>
                                        <p:attrNameLst>
                                          <p:attrName>ppt_x</p:attrName>
                                        </p:attrNameLst>
                                      </p:cBhvr>
                                      <p:tavLst>
                                        <p:tav tm="0">
                                          <p:val>
                                            <p:strVal val="0-#ppt_w/2"/>
                                          </p:val>
                                        </p:tav>
                                        <p:tav tm="100000">
                                          <p:val>
                                            <p:strVal val="#ppt_x"/>
                                          </p:val>
                                        </p:tav>
                                      </p:tavLst>
                                    </p:anim>
                                    <p:anim calcmode="lin" valueType="num">
                                      <p:cBhvr additive="base">
                                        <p:cTn id="74" dur="1000" fill="hold"/>
                                        <p:tgtEl>
                                          <p:spTgt spid="9220">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9220">
                                            <p:txEl>
                                              <p:pRg st="4" end="4"/>
                                            </p:txEl>
                                          </p:spTgt>
                                        </p:tgtEl>
                                        <p:attrNameLst>
                                          <p:attrName>style.visibility</p:attrName>
                                        </p:attrNameLst>
                                      </p:cBhvr>
                                      <p:to>
                                        <p:strVal val="visible"/>
                                      </p:to>
                                    </p:set>
                                    <p:anim calcmode="lin" valueType="num">
                                      <p:cBhvr additive="base">
                                        <p:cTn id="79" dur="1000" fill="hold"/>
                                        <p:tgtEl>
                                          <p:spTgt spid="9220">
                                            <p:txEl>
                                              <p:pRg st="4" end="4"/>
                                            </p:txEl>
                                          </p:spTgt>
                                        </p:tgtEl>
                                        <p:attrNameLst>
                                          <p:attrName>ppt_x</p:attrName>
                                        </p:attrNameLst>
                                      </p:cBhvr>
                                      <p:tavLst>
                                        <p:tav tm="0">
                                          <p:val>
                                            <p:strVal val="0-#ppt_w/2"/>
                                          </p:val>
                                        </p:tav>
                                        <p:tav tm="100000">
                                          <p:val>
                                            <p:strVal val="#ppt_x"/>
                                          </p:val>
                                        </p:tav>
                                      </p:tavLst>
                                    </p:anim>
                                    <p:anim calcmode="lin" valueType="num">
                                      <p:cBhvr additive="base">
                                        <p:cTn id="80" dur="1000" fill="hold"/>
                                        <p:tgtEl>
                                          <p:spTgt spid="9220">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9220">
                                            <p:txEl>
                                              <p:pRg st="5" end="5"/>
                                            </p:txEl>
                                          </p:spTgt>
                                        </p:tgtEl>
                                        <p:attrNameLst>
                                          <p:attrName>style.visibility</p:attrName>
                                        </p:attrNameLst>
                                      </p:cBhvr>
                                      <p:to>
                                        <p:strVal val="visible"/>
                                      </p:to>
                                    </p:set>
                                    <p:anim calcmode="lin" valueType="num">
                                      <p:cBhvr additive="base">
                                        <p:cTn id="85" dur="1000" fill="hold"/>
                                        <p:tgtEl>
                                          <p:spTgt spid="9220">
                                            <p:txEl>
                                              <p:pRg st="5" end="5"/>
                                            </p:txEl>
                                          </p:spTgt>
                                        </p:tgtEl>
                                        <p:attrNameLst>
                                          <p:attrName>ppt_x</p:attrName>
                                        </p:attrNameLst>
                                      </p:cBhvr>
                                      <p:tavLst>
                                        <p:tav tm="0">
                                          <p:val>
                                            <p:strVal val="0-#ppt_w/2"/>
                                          </p:val>
                                        </p:tav>
                                        <p:tav tm="100000">
                                          <p:val>
                                            <p:strVal val="#ppt_x"/>
                                          </p:val>
                                        </p:tav>
                                      </p:tavLst>
                                    </p:anim>
                                    <p:anim calcmode="lin" valueType="num">
                                      <p:cBhvr additive="base">
                                        <p:cTn id="86" dur="1000" fill="hold"/>
                                        <p:tgtEl>
                                          <p:spTgt spid="9220">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9220">
                                            <p:txEl>
                                              <p:pRg st="6" end="6"/>
                                            </p:txEl>
                                          </p:spTgt>
                                        </p:tgtEl>
                                        <p:attrNameLst>
                                          <p:attrName>style.visibility</p:attrName>
                                        </p:attrNameLst>
                                      </p:cBhvr>
                                      <p:to>
                                        <p:strVal val="visible"/>
                                      </p:to>
                                    </p:set>
                                    <p:anim calcmode="lin" valueType="num">
                                      <p:cBhvr additive="base">
                                        <p:cTn id="91" dur="1000" fill="hold"/>
                                        <p:tgtEl>
                                          <p:spTgt spid="9220">
                                            <p:txEl>
                                              <p:pRg st="6" end="6"/>
                                            </p:txEl>
                                          </p:spTgt>
                                        </p:tgtEl>
                                        <p:attrNameLst>
                                          <p:attrName>ppt_x</p:attrName>
                                        </p:attrNameLst>
                                      </p:cBhvr>
                                      <p:tavLst>
                                        <p:tav tm="0">
                                          <p:val>
                                            <p:strVal val="0-#ppt_w/2"/>
                                          </p:val>
                                        </p:tav>
                                        <p:tav tm="100000">
                                          <p:val>
                                            <p:strVal val="#ppt_x"/>
                                          </p:val>
                                        </p:tav>
                                      </p:tavLst>
                                    </p:anim>
                                    <p:anim calcmode="lin" valueType="num">
                                      <p:cBhvr additive="base">
                                        <p:cTn id="92" dur="1000" fill="hold"/>
                                        <p:tgtEl>
                                          <p:spTgt spid="922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P spid="922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latin typeface="Comic Sans MS" pitchFamily="66" charset="0"/>
              </a:rPr>
              <a:t>Why is CSR relevant?</a:t>
            </a:r>
            <a:br>
              <a:rPr lang="en-GB" dirty="0" smtClean="0">
                <a:latin typeface="Comic Sans MS" pitchFamily="66" charset="0"/>
              </a:rPr>
            </a:br>
            <a:endParaRPr lang="en-GB" dirty="0">
              <a:latin typeface="Comic Sans MS" pitchFamily="66" charset="0"/>
            </a:endParaRPr>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Whilst it addresses </a:t>
            </a:r>
            <a:r>
              <a:rPr lang="en-GB" sz="2800" dirty="0">
                <a:latin typeface="Comic Sans MS" pitchFamily="66" charset="0"/>
              </a:rPr>
              <a:t>the expectations of </a:t>
            </a:r>
            <a:r>
              <a:rPr lang="en-GB" sz="2800" dirty="0" smtClean="0">
                <a:latin typeface="Comic Sans MS" pitchFamily="66" charset="0"/>
              </a:rPr>
              <a:t>customers </a:t>
            </a:r>
            <a:r>
              <a:rPr lang="en-GB" sz="2800" dirty="0">
                <a:latin typeface="Comic Sans MS" pitchFamily="66" charset="0"/>
              </a:rPr>
              <a:t>and </a:t>
            </a:r>
            <a:r>
              <a:rPr lang="en-GB" sz="2800" dirty="0" smtClean="0">
                <a:latin typeface="Comic Sans MS" pitchFamily="66" charset="0"/>
              </a:rPr>
              <a:t>shareholders/owners it also addresses </a:t>
            </a:r>
            <a:r>
              <a:rPr lang="en-GB" sz="2800" dirty="0">
                <a:latin typeface="Comic Sans MS" pitchFamily="66" charset="0"/>
              </a:rPr>
              <a:t>the expectations of the other stakeholders:</a:t>
            </a:r>
          </a:p>
          <a:p>
            <a:pPr>
              <a:buNone/>
            </a:pPr>
            <a:r>
              <a:rPr lang="en-GB" sz="2800" dirty="0">
                <a:latin typeface="Comic Sans MS" pitchFamily="66" charset="0"/>
              </a:rPr>
              <a:t>–Society at </a:t>
            </a:r>
            <a:r>
              <a:rPr lang="en-GB" sz="2800" dirty="0" smtClean="0">
                <a:latin typeface="Comic Sans MS" pitchFamily="66" charset="0"/>
              </a:rPr>
              <a:t>large.</a:t>
            </a:r>
            <a:endParaRPr lang="en-GB" sz="2800" dirty="0">
              <a:latin typeface="Comic Sans MS" pitchFamily="66" charset="0"/>
            </a:endParaRPr>
          </a:p>
          <a:p>
            <a:pPr>
              <a:buNone/>
            </a:pPr>
            <a:r>
              <a:rPr lang="en-GB" sz="2800" dirty="0">
                <a:latin typeface="Comic Sans MS" pitchFamily="66" charset="0"/>
              </a:rPr>
              <a:t>–</a:t>
            </a:r>
            <a:r>
              <a:rPr lang="en-GB" sz="2800" dirty="0" smtClean="0">
                <a:latin typeface="Comic Sans MS" pitchFamily="66" charset="0"/>
              </a:rPr>
              <a:t>Community.</a:t>
            </a:r>
            <a:endParaRPr lang="en-GB" sz="2800" dirty="0">
              <a:latin typeface="Comic Sans MS" pitchFamily="66" charset="0"/>
            </a:endParaRPr>
          </a:p>
          <a:p>
            <a:pPr>
              <a:buNone/>
            </a:pPr>
            <a:r>
              <a:rPr lang="en-GB" sz="2800" dirty="0">
                <a:latin typeface="Comic Sans MS" pitchFamily="66" charset="0"/>
              </a:rPr>
              <a:t>–The </a:t>
            </a:r>
            <a:r>
              <a:rPr lang="en-GB" sz="2800" dirty="0" smtClean="0">
                <a:latin typeface="Comic Sans MS" pitchFamily="66" charset="0"/>
              </a:rPr>
              <a:t>environment.</a:t>
            </a:r>
            <a:endParaRPr lang="en-GB" sz="2800" dirty="0">
              <a:latin typeface="Comic Sans MS" pitchFamily="66" charset="0"/>
            </a:endParaRPr>
          </a:p>
          <a:p>
            <a:pPr>
              <a:buNone/>
            </a:pPr>
            <a:r>
              <a:rPr lang="en-GB" sz="2800" dirty="0">
                <a:latin typeface="Comic Sans MS" pitchFamily="66" charset="0"/>
              </a:rPr>
              <a:t>–Interest </a:t>
            </a:r>
            <a:r>
              <a:rPr lang="en-GB" sz="2800" dirty="0" smtClean="0">
                <a:latin typeface="Comic Sans MS" pitchFamily="66" charset="0"/>
              </a:rPr>
              <a:t>groups.</a:t>
            </a: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Key Drivers in CSR</a:t>
            </a:r>
            <a:endParaRPr lang="en-GB" sz="4000" dirty="0"/>
          </a:p>
        </p:txBody>
      </p:sp>
      <p:sp>
        <p:nvSpPr>
          <p:cNvPr id="3" name="Content Placeholder 2"/>
          <p:cNvSpPr>
            <a:spLocks noGrp="1"/>
          </p:cNvSpPr>
          <p:nvPr>
            <p:ph idx="1"/>
          </p:nvPr>
        </p:nvSpPr>
        <p:spPr/>
        <p:txBody>
          <a:bodyPr/>
          <a:lstStyle/>
          <a:p>
            <a:r>
              <a:rPr lang="en-GB" sz="2800" dirty="0" smtClean="0">
                <a:latin typeface="Comic Sans MS" pitchFamily="66" charset="0"/>
              </a:rPr>
              <a:t>Environmental concerns.</a:t>
            </a:r>
          </a:p>
          <a:p>
            <a:r>
              <a:rPr lang="en-GB" sz="2800" dirty="0" smtClean="0">
                <a:latin typeface="Comic Sans MS" pitchFamily="66" charset="0"/>
              </a:rPr>
              <a:t>Globalisation and concerns for sustainable development in LDCs.</a:t>
            </a:r>
          </a:p>
          <a:p>
            <a:r>
              <a:rPr lang="en-GB" sz="2800" dirty="0" smtClean="0">
                <a:latin typeface="Comic Sans MS" pitchFamily="66" charset="0"/>
              </a:rPr>
              <a:t>Importance of global brands and corporate reputations.</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11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a:bodyPr>
          <a:lstStyle/>
          <a:p>
            <a:pPr eaLnBrk="1" hangingPunct="1"/>
            <a:r>
              <a:rPr lang="en-GB" sz="4000" dirty="0" smtClean="0">
                <a:latin typeface="Comic Sans MS" pitchFamily="66" charset="0"/>
              </a:rPr>
              <a:t>Key Drivers in CSR</a:t>
            </a:r>
          </a:p>
        </p:txBody>
      </p:sp>
      <p:sp>
        <p:nvSpPr>
          <p:cNvPr id="31747" name="Rectangle 3"/>
          <p:cNvSpPr>
            <a:spLocks noGrp="1" noChangeArrowheads="1"/>
          </p:cNvSpPr>
          <p:nvPr>
            <p:ph type="body" idx="1"/>
          </p:nvPr>
        </p:nvSpPr>
        <p:spPr/>
        <p:txBody>
          <a:bodyPr>
            <a:noAutofit/>
          </a:bodyPr>
          <a:lstStyle/>
          <a:p>
            <a:pPr eaLnBrk="1" hangingPunct="1">
              <a:lnSpc>
                <a:spcPct val="80000"/>
              </a:lnSpc>
            </a:pPr>
            <a:r>
              <a:rPr lang="en-GB" sz="2000" b="1" dirty="0" smtClean="0">
                <a:latin typeface="Comic Sans MS" pitchFamily="66" charset="0"/>
              </a:rPr>
              <a:t>Changing social expectations - </a:t>
            </a:r>
            <a:r>
              <a:rPr lang="en-GB" sz="2000" dirty="0" smtClean="0">
                <a:latin typeface="Comic Sans MS" pitchFamily="66" charset="0"/>
              </a:rPr>
              <a:t>Consumers and society in general expect more from the companies whose products they buy. This sense has increased in the light of recent corporate scandals, which reduced public trust of corporations, and reduced public confidence in the ability of regulatory bodies and organisations to control corporate excess.</a:t>
            </a:r>
          </a:p>
          <a:p>
            <a:pPr eaLnBrk="1" hangingPunct="1">
              <a:lnSpc>
                <a:spcPct val="80000"/>
              </a:lnSpc>
            </a:pPr>
            <a:r>
              <a:rPr lang="en-GB" sz="2000" b="1" dirty="0" smtClean="0">
                <a:latin typeface="Comic Sans MS" pitchFamily="66" charset="0"/>
              </a:rPr>
              <a:t>Increasing affluence - </a:t>
            </a:r>
            <a:r>
              <a:rPr lang="en-GB" sz="2000" dirty="0" smtClean="0">
                <a:latin typeface="Comic Sans MS" pitchFamily="66" charset="0"/>
              </a:rPr>
              <a:t>This is true within developed nations, but also in comparison to developing nations.  Affluent consumers can afford to pick and choose the products they buy. A society in need of work and inward investment is less likely to enforce strict regulations and penalise organisations that might take their business and money elsewhere.</a:t>
            </a:r>
          </a:p>
          <a:p>
            <a:pPr eaLnBrk="1" hangingPunct="1">
              <a:lnSpc>
                <a:spcPct val="80000"/>
              </a:lnSpc>
            </a:pPr>
            <a:r>
              <a:rPr lang="en-GB" sz="2000" b="1" dirty="0" smtClean="0">
                <a:latin typeface="Comic Sans MS" pitchFamily="66" charset="0"/>
              </a:rPr>
              <a:t>Globalisation - </a:t>
            </a:r>
            <a:r>
              <a:rPr lang="en-GB" sz="2000" dirty="0" smtClean="0">
                <a:latin typeface="Comic Sans MS" pitchFamily="66" charset="0"/>
              </a:rPr>
              <a:t>The growing influence of the media sees any ‘mistakes’ by companies brought immediately to the attention of the public. In addition, the Internet fuels communication among like-minded groups and consumers—empowering them to spread their message, while giving them the means to co-ordinate collective action (i.e. a product boycott).</a:t>
            </a:r>
          </a:p>
        </p:txBody>
      </p:sp>
      <p:sp>
        <p:nvSpPr>
          <p:cNvPr id="4" name="Slide Number Placeholder 3"/>
          <p:cNvSpPr>
            <a:spLocks noGrp="1"/>
          </p:cNvSpPr>
          <p:nvPr>
            <p:ph type="sldNum" sz="quarter" idx="12"/>
          </p:nvPr>
        </p:nvSpPr>
        <p:spPr/>
        <p:txBody>
          <a:bodyPr/>
          <a:lstStyle/>
          <a:p>
            <a:fld id="{AC5D317B-AB3D-478B-A7D8-4BCE6A6C1D4B}" type="slidenum">
              <a:rPr lang="en-GB" smtClean="0"/>
              <a:pPr/>
              <a:t>12</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additive="base">
                                        <p:cTn id="7" dur="1000" fill="hold"/>
                                        <p:tgtEl>
                                          <p:spTgt spid="31746"/>
                                        </p:tgtEl>
                                        <p:attrNameLst>
                                          <p:attrName>ppt_x</p:attrName>
                                        </p:attrNameLst>
                                      </p:cBhvr>
                                      <p:tavLst>
                                        <p:tav tm="0">
                                          <p:val>
                                            <p:strVal val="0-#ppt_w/2"/>
                                          </p:val>
                                        </p:tav>
                                        <p:tav tm="100000">
                                          <p:val>
                                            <p:strVal val="#ppt_x"/>
                                          </p:val>
                                        </p:tav>
                                      </p:tavLst>
                                    </p:anim>
                                    <p:anim calcmode="lin" valueType="num">
                                      <p:cBhvr additive="base">
                                        <p:cTn id="8" dur="1000" fill="hold"/>
                                        <p:tgtEl>
                                          <p:spTgt spid="317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 calcmode="lin" valueType="num">
                                      <p:cBhvr additive="base">
                                        <p:cTn id="13" dur="1000" fill="hold"/>
                                        <p:tgtEl>
                                          <p:spTgt spid="3174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 calcmode="lin" valueType="num">
                                      <p:cBhvr additive="base">
                                        <p:cTn id="19" dur="1000" fill="hold"/>
                                        <p:tgtEl>
                                          <p:spTgt spid="3174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1747">
                                            <p:txEl>
                                              <p:pRg st="2" end="2"/>
                                            </p:txEl>
                                          </p:spTgt>
                                        </p:tgtEl>
                                        <p:attrNameLst>
                                          <p:attrName>style.visibility</p:attrName>
                                        </p:attrNameLst>
                                      </p:cBhvr>
                                      <p:to>
                                        <p:strVal val="visible"/>
                                      </p:to>
                                    </p:set>
                                    <p:anim calcmode="lin" valueType="num">
                                      <p:cBhvr additive="base">
                                        <p:cTn id="25" dur="1000" fill="hold"/>
                                        <p:tgtEl>
                                          <p:spTgt spid="3174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eaLnBrk="1" hangingPunct="1"/>
            <a:r>
              <a:rPr lang="en-GB" sz="4000" dirty="0" smtClean="0"/>
              <a:t/>
            </a:r>
            <a:br>
              <a:rPr lang="en-GB" sz="4000" dirty="0" smtClean="0"/>
            </a:br>
            <a:r>
              <a:rPr lang="en-GB" dirty="0" smtClean="0">
                <a:latin typeface="Comic Sans MS" pitchFamily="66" charset="0"/>
              </a:rPr>
              <a:t>Why is CSR Important?</a:t>
            </a:r>
            <a:br>
              <a:rPr lang="en-GB" dirty="0" smtClean="0">
                <a:latin typeface="Comic Sans MS" pitchFamily="66" charset="0"/>
              </a:rPr>
            </a:br>
            <a:endParaRPr lang="en-GB" dirty="0" smtClean="0">
              <a:latin typeface="Comic Sans MS" pitchFamily="66" charset="0"/>
            </a:endParaRPr>
          </a:p>
        </p:txBody>
      </p:sp>
      <p:sp>
        <p:nvSpPr>
          <p:cNvPr id="30723" name="Rectangle 3"/>
          <p:cNvSpPr>
            <a:spLocks noGrp="1" noChangeArrowheads="1"/>
          </p:cNvSpPr>
          <p:nvPr>
            <p:ph idx="1"/>
          </p:nvPr>
        </p:nvSpPr>
        <p:spPr/>
        <p:txBody>
          <a:bodyPr/>
          <a:lstStyle/>
          <a:p>
            <a:pPr eaLnBrk="1" hangingPunct="1">
              <a:lnSpc>
                <a:spcPct val="80000"/>
              </a:lnSpc>
            </a:pPr>
            <a:r>
              <a:rPr lang="en-GB" sz="2400" dirty="0" smtClean="0">
                <a:latin typeface="Comic Sans MS" pitchFamily="66" charset="0"/>
              </a:rPr>
              <a:t>CSR is an important business strategy because, wherever possible, consumers want to buy products from companies they trust; suppliers want to form business partnerships with companies they can rely on; employees want to work for companies they respect; and </a:t>
            </a:r>
            <a:r>
              <a:rPr lang="en-GB" sz="2400" dirty="0" err="1" smtClean="0">
                <a:latin typeface="Comic Sans MS" pitchFamily="66" charset="0"/>
              </a:rPr>
              <a:t>NGO’s,increasingly</a:t>
            </a:r>
            <a:r>
              <a:rPr lang="en-GB" sz="2400" dirty="0" smtClean="0">
                <a:latin typeface="Comic Sans MS" pitchFamily="66" charset="0"/>
              </a:rPr>
              <a:t>, want to work together with companies seeking feasible solutions and innovations in areas of common concern. </a:t>
            </a:r>
          </a:p>
          <a:p>
            <a:pPr eaLnBrk="1" hangingPunct="1">
              <a:lnSpc>
                <a:spcPct val="80000"/>
              </a:lnSpc>
            </a:pPr>
            <a:r>
              <a:rPr lang="en-GB" sz="2400" dirty="0" smtClean="0">
                <a:latin typeface="Comic Sans MS" pitchFamily="66" charset="0"/>
              </a:rPr>
              <a:t>“The 21st century will be the century of the social sector organisation. The more economy, money, and information become global, the more community will matter.”</a:t>
            </a:r>
          </a:p>
          <a:p>
            <a:pPr eaLnBrk="1" hangingPunct="1">
              <a:lnSpc>
                <a:spcPct val="80000"/>
              </a:lnSpc>
              <a:buFont typeface="Wingdings" pitchFamily="2" charset="2"/>
              <a:buNone/>
            </a:pPr>
            <a:r>
              <a:rPr lang="en-GB" sz="2400" dirty="0" smtClean="0">
                <a:latin typeface="Comic Sans MS" pitchFamily="66" charset="0"/>
              </a:rPr>
              <a:t>	</a:t>
            </a:r>
            <a:r>
              <a:rPr lang="en-GB" sz="2400" i="1" dirty="0" smtClean="0">
                <a:latin typeface="Comic Sans MS" pitchFamily="66" charset="0"/>
              </a:rPr>
              <a:t>Peter F. </a:t>
            </a:r>
            <a:r>
              <a:rPr lang="en-GB" sz="2400" i="1" dirty="0" err="1" smtClean="0">
                <a:latin typeface="Comic Sans MS" pitchFamily="66" charset="0"/>
              </a:rPr>
              <a:t>Drucker</a:t>
            </a:r>
            <a:r>
              <a:rPr lang="en-GB" sz="2400" i="1" dirty="0" smtClean="0">
                <a:latin typeface="Comic Sans MS" pitchFamily="66" charset="0"/>
              </a:rPr>
              <a:t>, Founder of the </a:t>
            </a:r>
            <a:r>
              <a:rPr lang="en-GB" sz="2400" i="1" dirty="0" err="1" smtClean="0">
                <a:latin typeface="Comic Sans MS" pitchFamily="66" charset="0"/>
              </a:rPr>
              <a:t>Drucker</a:t>
            </a:r>
            <a:r>
              <a:rPr lang="en-GB" sz="2400" i="1" dirty="0" smtClean="0">
                <a:latin typeface="Comic Sans MS" pitchFamily="66" charset="0"/>
              </a:rPr>
              <a:t> Foundation</a:t>
            </a:r>
          </a:p>
          <a:p>
            <a:pPr eaLnBrk="1" hangingPunct="1">
              <a:lnSpc>
                <a:spcPct val="80000"/>
              </a:lnSpc>
              <a:buFont typeface="Wingdings" pitchFamily="2" charset="2"/>
              <a:buNone/>
            </a:pPr>
            <a:endParaRPr lang="en-GB" sz="2400" i="1" dirty="0" smtClean="0"/>
          </a:p>
          <a:p>
            <a:pPr eaLnBrk="1" hangingPunct="1">
              <a:lnSpc>
                <a:spcPct val="80000"/>
              </a:lnSpc>
            </a:pPr>
            <a:endParaRPr lang="en-GB" sz="2400" dirty="0" smtClean="0"/>
          </a:p>
        </p:txBody>
      </p:sp>
      <p:sp>
        <p:nvSpPr>
          <p:cNvPr id="4" name="Slide Number Placeholder 3"/>
          <p:cNvSpPr>
            <a:spLocks noGrp="1"/>
          </p:cNvSpPr>
          <p:nvPr>
            <p:ph type="sldNum" sz="quarter" idx="12"/>
          </p:nvPr>
        </p:nvSpPr>
        <p:spPr/>
        <p:txBody>
          <a:bodyPr/>
          <a:lstStyle/>
          <a:p>
            <a:fld id="{AC5D317B-AB3D-478B-A7D8-4BCE6A6C1D4B}" type="slidenum">
              <a:rPr lang="en-GB" smtClean="0"/>
              <a:pPr/>
              <a:t>13</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additive="base">
                                        <p:cTn id="7" dur="1000" fill="hold"/>
                                        <p:tgtEl>
                                          <p:spTgt spid="30722"/>
                                        </p:tgtEl>
                                        <p:attrNameLst>
                                          <p:attrName>ppt_x</p:attrName>
                                        </p:attrNameLst>
                                      </p:cBhvr>
                                      <p:tavLst>
                                        <p:tav tm="0">
                                          <p:val>
                                            <p:strVal val="0-#ppt_w/2"/>
                                          </p:val>
                                        </p:tav>
                                        <p:tav tm="100000">
                                          <p:val>
                                            <p:strVal val="#ppt_x"/>
                                          </p:val>
                                        </p:tav>
                                      </p:tavLst>
                                    </p:anim>
                                    <p:anim calcmode="lin" valueType="num">
                                      <p:cBhvr additive="base">
                                        <p:cTn id="8" dur="1000" fill="hold"/>
                                        <p:tgtEl>
                                          <p:spTgt spid="307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3">
                                            <p:txEl>
                                              <p:pRg st="0" end="0"/>
                                            </p:txEl>
                                          </p:spTgt>
                                        </p:tgtEl>
                                        <p:attrNameLst>
                                          <p:attrName>style.visibility</p:attrName>
                                        </p:attrNameLst>
                                      </p:cBhvr>
                                      <p:to>
                                        <p:strVal val="visible"/>
                                      </p:to>
                                    </p:set>
                                    <p:anim calcmode="lin" valueType="num">
                                      <p:cBhvr additive="base">
                                        <p:cTn id="13" dur="1000" fill="hold"/>
                                        <p:tgtEl>
                                          <p:spTgt spid="307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07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3">
                                            <p:txEl>
                                              <p:pRg st="1" end="1"/>
                                            </p:txEl>
                                          </p:spTgt>
                                        </p:tgtEl>
                                        <p:attrNameLst>
                                          <p:attrName>style.visibility</p:attrName>
                                        </p:attrNameLst>
                                      </p:cBhvr>
                                      <p:to>
                                        <p:strVal val="visible"/>
                                      </p:to>
                                    </p:set>
                                    <p:anim calcmode="lin" valueType="num">
                                      <p:cBhvr additive="base">
                                        <p:cTn id="19" dur="1000" fill="hold"/>
                                        <p:tgtEl>
                                          <p:spTgt spid="307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07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723">
                                            <p:txEl>
                                              <p:pRg st="2" end="2"/>
                                            </p:txEl>
                                          </p:spTgt>
                                        </p:tgtEl>
                                        <p:attrNameLst>
                                          <p:attrName>style.visibility</p:attrName>
                                        </p:attrNameLst>
                                      </p:cBhvr>
                                      <p:to>
                                        <p:strVal val="visible"/>
                                      </p:to>
                                    </p:set>
                                    <p:anim calcmode="lin" valueType="num">
                                      <p:cBhvr additive="base">
                                        <p:cTn id="25" dur="1000" fill="hold"/>
                                        <p:tgtEl>
                                          <p:spTgt spid="307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072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Key Issue is Sustainability</a:t>
            </a:r>
            <a:endParaRPr lang="en-GB" sz="4000" dirty="0"/>
          </a:p>
        </p:txBody>
      </p:sp>
      <p:sp>
        <p:nvSpPr>
          <p:cNvPr id="3" name="Content Placeholder 2"/>
          <p:cNvSpPr>
            <a:spLocks noGrp="1"/>
          </p:cNvSpPr>
          <p:nvPr>
            <p:ph idx="1"/>
          </p:nvPr>
        </p:nvSpPr>
        <p:spPr/>
        <p:txBody>
          <a:bodyPr/>
          <a:lstStyle/>
          <a:p>
            <a:r>
              <a:rPr lang="en-GB" sz="2800" dirty="0" smtClean="0">
                <a:latin typeface="Comic Sans MS" pitchFamily="66" charset="0"/>
              </a:rPr>
              <a:t>Sustainability issues – for the benefit of the global environment and society (and so organisational reputation). </a:t>
            </a:r>
          </a:p>
          <a:p>
            <a:pPr>
              <a:buNone/>
            </a:pPr>
            <a:endParaRPr lang="en-GB" sz="2800" dirty="0" smtClean="0">
              <a:latin typeface="Comic Sans MS" pitchFamily="66" charset="0"/>
            </a:endParaRPr>
          </a:p>
          <a:p>
            <a:r>
              <a:rPr lang="en-GB" sz="2800" dirty="0" smtClean="0">
                <a:latin typeface="Comic Sans MS" pitchFamily="66" charset="0"/>
              </a:rPr>
              <a:t>Sustainability issues – for the survival of the organisation.</a:t>
            </a:r>
          </a:p>
          <a:p>
            <a:pPr>
              <a:buNone/>
            </a:pPr>
            <a:endParaRPr lang="en-GB" dirty="0" smtClean="0"/>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14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Key Issues in Sustainability</a:t>
            </a:r>
            <a:endParaRPr lang="en-GB" sz="4000" dirty="0"/>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Population pressure.</a:t>
            </a:r>
          </a:p>
          <a:p>
            <a:r>
              <a:rPr lang="en-GB" sz="2800" dirty="0" smtClean="0">
                <a:latin typeface="Comic Sans MS" pitchFamily="66" charset="0"/>
              </a:rPr>
              <a:t>Production and consumption.</a:t>
            </a:r>
          </a:p>
          <a:p>
            <a:r>
              <a:rPr lang="en-GB" sz="2800" dirty="0" smtClean="0">
                <a:latin typeface="Comic Sans MS" pitchFamily="66" charset="0"/>
              </a:rPr>
              <a:t>Globalisation.</a:t>
            </a:r>
          </a:p>
          <a:p>
            <a:r>
              <a:rPr lang="en-GB" sz="2800" dirty="0" smtClean="0">
                <a:latin typeface="Comic Sans MS" pitchFamily="66" charset="0"/>
              </a:rPr>
              <a:t>Global warming and climate change.</a:t>
            </a:r>
          </a:p>
          <a:p>
            <a:r>
              <a:rPr lang="en-GB" sz="2800" dirty="0" smtClean="0">
                <a:latin typeface="Comic Sans MS" pitchFamily="66" charset="0"/>
              </a:rPr>
              <a:t>Ozone depletion.</a:t>
            </a:r>
          </a:p>
          <a:p>
            <a:r>
              <a:rPr lang="en-GB" sz="2800" dirty="0" smtClean="0">
                <a:latin typeface="Comic Sans MS" pitchFamily="66" charset="0"/>
              </a:rPr>
              <a:t>Acid rain.</a:t>
            </a:r>
          </a:p>
          <a:p>
            <a:r>
              <a:rPr lang="en-GB" sz="2800" dirty="0" smtClean="0">
                <a:latin typeface="Comic Sans MS" pitchFamily="66" charset="0"/>
              </a:rPr>
              <a:t>Genetic engineering.</a:t>
            </a:r>
          </a:p>
          <a:p>
            <a:r>
              <a:rPr lang="en-GB" sz="2800" dirty="0" smtClean="0">
                <a:latin typeface="Comic Sans MS" pitchFamily="66" charset="0"/>
              </a:rPr>
              <a:t>Loss of habits and species diversity.</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Impact on Organisations</a:t>
            </a:r>
            <a:endParaRPr lang="en-GB" sz="4000" dirty="0">
              <a:latin typeface="Comic Sans MS" pitchFamily="66" charset="0"/>
            </a:endParaRPr>
          </a:p>
        </p:txBody>
      </p:sp>
      <p:sp>
        <p:nvSpPr>
          <p:cNvPr id="3" name="Content Placeholder 2"/>
          <p:cNvSpPr>
            <a:spLocks noGrp="1"/>
          </p:cNvSpPr>
          <p:nvPr>
            <p:ph idx="1"/>
          </p:nvPr>
        </p:nvSpPr>
        <p:spPr/>
        <p:txBody>
          <a:bodyPr>
            <a:normAutofit fontScale="70000" lnSpcReduction="20000"/>
          </a:bodyPr>
          <a:lstStyle/>
          <a:p>
            <a:endParaRPr lang="en-GB" dirty="0"/>
          </a:p>
          <a:p>
            <a:r>
              <a:rPr lang="en-GB" sz="3600" dirty="0" smtClean="0">
                <a:latin typeface="Comic Sans MS" pitchFamily="66" charset="0"/>
              </a:rPr>
              <a:t>Importance </a:t>
            </a:r>
            <a:r>
              <a:rPr lang="en-GB" sz="3600" dirty="0">
                <a:latin typeface="Comic Sans MS" pitchFamily="66" charset="0"/>
              </a:rPr>
              <a:t>of assessing the true social, ethical and environmental impact of its </a:t>
            </a:r>
            <a:r>
              <a:rPr lang="en-GB" sz="3600" dirty="0" smtClean="0">
                <a:latin typeface="Comic Sans MS" pitchFamily="66" charset="0"/>
              </a:rPr>
              <a:t>products/services.</a:t>
            </a:r>
            <a:endParaRPr lang="en-GB" sz="3600" dirty="0">
              <a:latin typeface="Comic Sans MS" pitchFamily="66" charset="0"/>
            </a:endParaRPr>
          </a:p>
          <a:p>
            <a:r>
              <a:rPr lang="en-GB" sz="3600" dirty="0" smtClean="0">
                <a:latin typeface="Comic Sans MS" pitchFamily="66" charset="0"/>
              </a:rPr>
              <a:t>Higher </a:t>
            </a:r>
            <a:r>
              <a:rPr lang="en-GB" sz="3600" dirty="0">
                <a:latin typeface="Comic Sans MS" pitchFamily="66" charset="0"/>
              </a:rPr>
              <a:t>profile of corporate ‘</a:t>
            </a:r>
            <a:r>
              <a:rPr lang="en-GB" sz="3600" dirty="0" smtClean="0">
                <a:latin typeface="Comic Sans MS" pitchFamily="66" charset="0"/>
              </a:rPr>
              <a:t>values.’</a:t>
            </a:r>
            <a:endParaRPr lang="en-GB" sz="3600" dirty="0">
              <a:latin typeface="Comic Sans MS" pitchFamily="66" charset="0"/>
            </a:endParaRPr>
          </a:p>
          <a:p>
            <a:r>
              <a:rPr lang="en-GB" sz="3600" dirty="0" smtClean="0">
                <a:latin typeface="Comic Sans MS" pitchFamily="66" charset="0"/>
              </a:rPr>
              <a:t>Increased </a:t>
            </a:r>
            <a:r>
              <a:rPr lang="en-GB" sz="3600" dirty="0">
                <a:latin typeface="Comic Sans MS" pitchFamily="66" charset="0"/>
              </a:rPr>
              <a:t>importance of sustainability of business and product/brand </a:t>
            </a:r>
            <a:r>
              <a:rPr lang="en-GB" sz="3600" dirty="0" smtClean="0">
                <a:latin typeface="Comic Sans MS" pitchFamily="66" charset="0"/>
              </a:rPr>
              <a:t>strategies.</a:t>
            </a:r>
            <a:endParaRPr lang="en-GB" sz="3600" dirty="0">
              <a:latin typeface="Comic Sans MS" pitchFamily="66" charset="0"/>
            </a:endParaRPr>
          </a:p>
          <a:p>
            <a:r>
              <a:rPr lang="en-GB" sz="3600" dirty="0" smtClean="0">
                <a:latin typeface="Comic Sans MS" pitchFamily="66" charset="0"/>
              </a:rPr>
              <a:t>Increased </a:t>
            </a:r>
            <a:r>
              <a:rPr lang="en-GB" sz="3600" dirty="0">
                <a:latin typeface="Comic Sans MS" pitchFamily="66" charset="0"/>
              </a:rPr>
              <a:t>significance of other stakeholder audiences for </a:t>
            </a:r>
            <a:r>
              <a:rPr lang="en-GB" sz="3600" dirty="0" smtClean="0">
                <a:latin typeface="Comic Sans MS" pitchFamily="66" charset="0"/>
              </a:rPr>
              <a:t>communications.</a:t>
            </a:r>
            <a:endParaRPr lang="en-GB" sz="3600" dirty="0">
              <a:latin typeface="Comic Sans MS" pitchFamily="66" charset="0"/>
            </a:endParaRPr>
          </a:p>
          <a:p>
            <a:r>
              <a:rPr lang="en-GB" sz="3600" dirty="0" smtClean="0">
                <a:latin typeface="Comic Sans MS" pitchFamily="66" charset="0"/>
              </a:rPr>
              <a:t>Drawn </a:t>
            </a:r>
            <a:r>
              <a:rPr lang="en-GB" sz="3600" dirty="0">
                <a:latin typeface="Comic Sans MS" pitchFamily="66" charset="0"/>
              </a:rPr>
              <a:t>into corporate governance as guardians of brand </a:t>
            </a:r>
            <a:r>
              <a:rPr lang="en-GB" sz="3600" dirty="0" smtClean="0">
                <a:latin typeface="Comic Sans MS" pitchFamily="66" charset="0"/>
              </a:rPr>
              <a:t>reputation.</a:t>
            </a:r>
            <a:endParaRPr lang="en-GB" sz="3600" dirty="0">
              <a:latin typeface="Comic Sans MS" pitchFamily="66" charset="0"/>
            </a:endParaRPr>
          </a:p>
          <a:p>
            <a:pPr>
              <a:buNone/>
            </a:pPr>
            <a:r>
              <a:rPr lang="en-GB" sz="3600" dirty="0">
                <a:latin typeface="Comic Sans MS" pitchFamily="66" charset="0"/>
              </a:rPr>
              <a:t>–Crisis management and contingency </a:t>
            </a:r>
            <a:r>
              <a:rPr lang="en-GB" sz="3600" dirty="0" smtClean="0">
                <a:latin typeface="Comic Sans MS" pitchFamily="66" charset="0"/>
              </a:rPr>
              <a:t>planning.</a:t>
            </a:r>
            <a:endParaRPr lang="en-GB" sz="36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16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r>
              <a:rPr lang="en-GB" sz="4000" dirty="0" smtClean="0"/>
              <a:t/>
            </a:r>
            <a:br>
              <a:rPr lang="en-GB" sz="4000" dirty="0" smtClean="0"/>
            </a:br>
            <a:r>
              <a:rPr lang="en-GB" dirty="0" smtClean="0">
                <a:latin typeface="Comic Sans MS" pitchFamily="66" charset="0"/>
              </a:rPr>
              <a:t>CSR &amp; Corporate Brands</a:t>
            </a:r>
            <a:br>
              <a:rPr lang="en-GB" dirty="0" smtClean="0">
                <a:latin typeface="Comic Sans MS" pitchFamily="66" charset="0"/>
              </a:rPr>
            </a:br>
            <a:endParaRPr lang="en-GB" dirty="0" smtClean="0">
              <a:latin typeface="Comic Sans MS" pitchFamily="66" charset="0"/>
            </a:endParaRPr>
          </a:p>
        </p:txBody>
      </p:sp>
      <p:sp>
        <p:nvSpPr>
          <p:cNvPr id="27651" name="Rectangle 3"/>
          <p:cNvSpPr>
            <a:spLocks noGrp="1" noChangeArrowheads="1"/>
          </p:cNvSpPr>
          <p:nvPr>
            <p:ph type="body" idx="1"/>
          </p:nvPr>
        </p:nvSpPr>
        <p:spPr/>
        <p:txBody>
          <a:bodyPr>
            <a:normAutofit lnSpcReduction="10000"/>
          </a:bodyPr>
          <a:lstStyle/>
          <a:p>
            <a:pPr eaLnBrk="1" hangingPunct="1"/>
            <a:r>
              <a:rPr lang="en-GB" sz="2800" dirty="0" smtClean="0">
                <a:latin typeface="Comic Sans MS" pitchFamily="66" charset="0"/>
              </a:rPr>
              <a:t>Brands today are one of the key focal points of corporate success. </a:t>
            </a:r>
          </a:p>
          <a:p>
            <a:pPr eaLnBrk="1" hangingPunct="1"/>
            <a:r>
              <a:rPr lang="en-GB" sz="2800" dirty="0" smtClean="0">
                <a:latin typeface="Comic Sans MS" pitchFamily="66" charset="0"/>
              </a:rPr>
              <a:t>Companies try to establish popular brands in consumer minds because it increases leverage, which is directly reflected in sales and revenue.  </a:t>
            </a:r>
          </a:p>
          <a:p>
            <a:pPr eaLnBrk="1" hangingPunct="1"/>
            <a:r>
              <a:rPr lang="en-GB" sz="2800" dirty="0" smtClean="0">
                <a:latin typeface="Comic Sans MS" pitchFamily="66" charset="0"/>
              </a:rPr>
              <a:t>All aspects of a company’s operations today feed into helping build the corporate brand.  Crucial is how a brand is perceived by all stakeholders (Fill 2010).</a:t>
            </a:r>
          </a:p>
        </p:txBody>
      </p:sp>
      <p:sp>
        <p:nvSpPr>
          <p:cNvPr id="4" name="Slide Number Placeholder 3"/>
          <p:cNvSpPr>
            <a:spLocks noGrp="1"/>
          </p:cNvSpPr>
          <p:nvPr>
            <p:ph type="sldNum" sz="quarter" idx="12"/>
          </p:nvPr>
        </p:nvSpPr>
        <p:spPr/>
        <p:txBody>
          <a:bodyPr/>
          <a:lstStyle/>
          <a:p>
            <a:fld id="{AC5D317B-AB3D-478B-A7D8-4BCE6A6C1D4B}" type="slidenum">
              <a:rPr lang="en-GB" smtClean="0"/>
              <a:pPr/>
              <a:t>17</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anim calcmode="lin" valueType="num">
                                      <p:cBhvr additive="base">
                                        <p:cTn id="7" dur="1000" fill="hold"/>
                                        <p:tgtEl>
                                          <p:spTgt spid="27650"/>
                                        </p:tgtEl>
                                        <p:attrNameLst>
                                          <p:attrName>ppt_x</p:attrName>
                                        </p:attrNameLst>
                                      </p:cBhvr>
                                      <p:tavLst>
                                        <p:tav tm="0">
                                          <p:val>
                                            <p:strVal val="0-#ppt_w/2"/>
                                          </p:val>
                                        </p:tav>
                                        <p:tav tm="100000">
                                          <p:val>
                                            <p:strVal val="#ppt_x"/>
                                          </p:val>
                                        </p:tav>
                                      </p:tavLst>
                                    </p:anim>
                                    <p:anim calcmode="lin" valueType="num">
                                      <p:cBhvr additive="base">
                                        <p:cTn id="8" dur="1000" fill="hold"/>
                                        <p:tgtEl>
                                          <p:spTgt spid="2765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7651">
                                            <p:txEl>
                                              <p:pRg st="0" end="0"/>
                                            </p:txEl>
                                          </p:spTgt>
                                        </p:tgtEl>
                                        <p:attrNameLst>
                                          <p:attrName>style.visibility</p:attrName>
                                        </p:attrNameLst>
                                      </p:cBhvr>
                                      <p:to>
                                        <p:strVal val="visible"/>
                                      </p:to>
                                    </p:set>
                                    <p:anim calcmode="lin" valueType="num">
                                      <p:cBhvr additive="base">
                                        <p:cTn id="13" dur="10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7651">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27651">
                                            <p:txEl>
                                              <p:pRg st="1" end="1"/>
                                            </p:txEl>
                                          </p:spTgt>
                                        </p:tgtEl>
                                        <p:attrNameLst>
                                          <p:attrName>style.visibility</p:attrName>
                                        </p:attrNameLst>
                                      </p:cBhvr>
                                      <p:to>
                                        <p:strVal val="visible"/>
                                      </p:to>
                                    </p:set>
                                    <p:anim calcmode="lin" valueType="num">
                                      <p:cBhvr additive="base">
                                        <p:cTn id="17" dur="1000" fill="hold"/>
                                        <p:tgtEl>
                                          <p:spTgt spid="27651">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7651">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7651">
                                            <p:txEl>
                                              <p:pRg st="2" end="2"/>
                                            </p:txEl>
                                          </p:spTgt>
                                        </p:tgtEl>
                                        <p:attrNameLst>
                                          <p:attrName>style.visibility</p:attrName>
                                        </p:attrNameLst>
                                      </p:cBhvr>
                                      <p:to>
                                        <p:strVal val="visible"/>
                                      </p:to>
                                    </p:set>
                                    <p:anim calcmode="lin" valueType="num">
                                      <p:cBhvr additive="base">
                                        <p:cTn id="21" dur="10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CSR &amp; Corporate Brands</a:t>
            </a:r>
            <a:endParaRPr lang="en-GB" sz="4000" dirty="0"/>
          </a:p>
        </p:txBody>
      </p:sp>
      <p:sp>
        <p:nvSpPr>
          <p:cNvPr id="4" name="Content Placeholder 3"/>
          <p:cNvSpPr>
            <a:spLocks noGrp="1"/>
          </p:cNvSpPr>
          <p:nvPr>
            <p:ph idx="1"/>
          </p:nvPr>
        </p:nvSpPr>
        <p:spPr/>
        <p:txBody>
          <a:bodyPr>
            <a:normAutofit/>
          </a:bodyPr>
          <a:lstStyle/>
          <a:p>
            <a:r>
              <a:rPr lang="en-GB" sz="2800" dirty="0" smtClean="0">
                <a:latin typeface="Comic Sans MS" pitchFamily="66" charset="0"/>
              </a:rPr>
              <a:t>Organisations have been making increasing use of corporate communications in order to make known their attitudes, policies and strategies towards their corporate responsibilities.</a:t>
            </a:r>
          </a:p>
          <a:p>
            <a:r>
              <a:rPr lang="en-GB" sz="2800" dirty="0" smtClean="0">
                <a:latin typeface="Comic Sans MS" pitchFamily="66" charset="0"/>
              </a:rPr>
              <a:t>This has been partly as a result of stronger regulatory and social pressures for organisations to be more transparent (Fill 2010). </a:t>
            </a:r>
            <a:endParaRPr lang="en-GB" sz="2800" dirty="0">
              <a:latin typeface="Comic Sans MS" pitchFamily="66" charset="0"/>
            </a:endParaRPr>
          </a:p>
        </p:txBody>
      </p:sp>
      <p:sp>
        <p:nvSpPr>
          <p:cNvPr id="3" name="Slide Number Placeholder 2"/>
          <p:cNvSpPr>
            <a:spLocks noGrp="1"/>
          </p:cNvSpPr>
          <p:nvPr>
            <p:ph type="sldNum" sz="quarter" idx="12"/>
          </p:nvPr>
        </p:nvSpPr>
        <p:spPr/>
        <p:txBody>
          <a:bodyPr/>
          <a:lstStyle/>
          <a:p>
            <a:fld id="{AC5D317B-AB3D-478B-A7D8-4BCE6A6C1D4B}" type="slidenum">
              <a:rPr lang="en-GB" smtClean="0"/>
              <a:pPr/>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10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10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pPr eaLnBrk="1" hangingPunct="1"/>
            <a:r>
              <a:rPr lang="en-GB" sz="4000" dirty="0" smtClean="0">
                <a:latin typeface="Comic Sans MS" pitchFamily="66" charset="0"/>
              </a:rPr>
              <a:t>CSR &amp; Corporate Brands</a:t>
            </a:r>
          </a:p>
        </p:txBody>
      </p:sp>
      <p:sp>
        <p:nvSpPr>
          <p:cNvPr id="26627"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sz="2800" b="1" dirty="0" smtClean="0">
                <a:latin typeface="Comic Sans MS" pitchFamily="66" charset="0"/>
              </a:rPr>
              <a:t>Positive marketing/brand-building </a:t>
            </a:r>
            <a:r>
              <a:rPr lang="en-GB" sz="2800" dirty="0" smtClean="0">
                <a:latin typeface="Comic Sans MS" pitchFamily="66" charset="0"/>
              </a:rPr>
              <a:t>– BP</a:t>
            </a:r>
          </a:p>
          <a:p>
            <a:pPr eaLnBrk="1" hangingPunct="1">
              <a:lnSpc>
                <a:spcPct val="90000"/>
              </a:lnSpc>
            </a:pPr>
            <a:r>
              <a:rPr lang="en-GB" sz="2800" dirty="0" smtClean="0">
                <a:latin typeface="Comic Sans MS" pitchFamily="66" charset="0"/>
              </a:rPr>
              <a:t>BP, with a $200 million re-branding exercise, has effectively re-positioned itself as the most environmentally sound and socially responsible of the extraction companies. </a:t>
            </a:r>
          </a:p>
          <a:p>
            <a:pPr eaLnBrk="1" hangingPunct="1">
              <a:lnSpc>
                <a:spcPct val="90000"/>
              </a:lnSpc>
            </a:pPr>
            <a:r>
              <a:rPr lang="en-GB" sz="2800" dirty="0" smtClean="0">
                <a:latin typeface="Comic Sans MS" pitchFamily="66" charset="0"/>
              </a:rPr>
              <a:t>The company stands in stark contrast today with Exxon Mobil that faces on-going NGO attacks, consumer boycotts, and activist-led litigation because of its decision to fight the environmental movement, and its failure to recognise the wider importance of CSR as a corporate strategy.</a:t>
            </a:r>
          </a:p>
          <a:p>
            <a:pPr>
              <a:lnSpc>
                <a:spcPct val="90000"/>
              </a:lnSpc>
            </a:pPr>
            <a:r>
              <a:rPr lang="en-GB" sz="2800" b="1" i="1" dirty="0" smtClean="0">
                <a:latin typeface="Comic Sans MS" pitchFamily="66" charset="0"/>
              </a:rPr>
              <a:t>N.B. This was until the BP Deepwater Horizon oil spill in the Gulf of Mexico 2010.</a:t>
            </a:r>
          </a:p>
          <a:p>
            <a:pPr eaLnBrk="1" hangingPunct="1">
              <a:lnSpc>
                <a:spcPct val="90000"/>
              </a:lnSpc>
            </a:pPr>
            <a:endParaRPr lang="en-GB" sz="2800" dirty="0" smtClean="0"/>
          </a:p>
        </p:txBody>
      </p:sp>
      <p:sp>
        <p:nvSpPr>
          <p:cNvPr id="4" name="Slide Number Placeholder 3"/>
          <p:cNvSpPr>
            <a:spLocks noGrp="1"/>
          </p:cNvSpPr>
          <p:nvPr>
            <p:ph type="sldNum" sz="quarter" idx="12"/>
          </p:nvPr>
        </p:nvSpPr>
        <p:spPr/>
        <p:txBody>
          <a:bodyPr/>
          <a:lstStyle/>
          <a:p>
            <a:fld id="{AC5D317B-AB3D-478B-A7D8-4BCE6A6C1D4B}" type="slidenum">
              <a:rPr lang="en-GB" smtClean="0"/>
              <a:pPr/>
              <a:t>19</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additive="base">
                                        <p:cTn id="7" dur="1000" fill="hold"/>
                                        <p:tgtEl>
                                          <p:spTgt spid="26626"/>
                                        </p:tgtEl>
                                        <p:attrNameLst>
                                          <p:attrName>ppt_x</p:attrName>
                                        </p:attrNameLst>
                                      </p:cBhvr>
                                      <p:tavLst>
                                        <p:tav tm="0">
                                          <p:val>
                                            <p:strVal val="0-#ppt_w/2"/>
                                          </p:val>
                                        </p:tav>
                                        <p:tav tm="100000">
                                          <p:val>
                                            <p:strVal val="#ppt_x"/>
                                          </p:val>
                                        </p:tav>
                                      </p:tavLst>
                                    </p:anim>
                                    <p:anim calcmode="lin" valueType="num">
                                      <p:cBhvr additive="base">
                                        <p:cTn id="8" dur="1000" fill="hold"/>
                                        <p:tgtEl>
                                          <p:spTgt spid="2662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0" end="0"/>
                                            </p:txEl>
                                          </p:spTgt>
                                        </p:tgtEl>
                                        <p:attrNameLst>
                                          <p:attrName>style.visibility</p:attrName>
                                        </p:attrNameLst>
                                      </p:cBhvr>
                                      <p:to>
                                        <p:strVal val="visible"/>
                                      </p:to>
                                    </p:set>
                                    <p:anim calcmode="lin" valueType="num">
                                      <p:cBhvr additive="base">
                                        <p:cTn id="13" dur="10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66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1" end="1"/>
                                            </p:txEl>
                                          </p:spTgt>
                                        </p:tgtEl>
                                        <p:attrNameLst>
                                          <p:attrName>style.visibility</p:attrName>
                                        </p:attrNameLst>
                                      </p:cBhvr>
                                      <p:to>
                                        <p:strVal val="visible"/>
                                      </p:to>
                                    </p:set>
                                    <p:anim calcmode="lin" valueType="num">
                                      <p:cBhvr additive="base">
                                        <p:cTn id="19" dur="10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66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627">
                                            <p:txEl>
                                              <p:pRg st="2" end="2"/>
                                            </p:txEl>
                                          </p:spTgt>
                                        </p:tgtEl>
                                        <p:attrNameLst>
                                          <p:attrName>style.visibility</p:attrName>
                                        </p:attrNameLst>
                                      </p:cBhvr>
                                      <p:to>
                                        <p:strVal val="visible"/>
                                      </p:to>
                                    </p:set>
                                    <p:anim calcmode="lin" valueType="num">
                                      <p:cBhvr additive="base">
                                        <p:cTn id="25" dur="10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662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627">
                                            <p:txEl>
                                              <p:pRg st="3" end="3"/>
                                            </p:txEl>
                                          </p:spTgt>
                                        </p:tgtEl>
                                        <p:attrNameLst>
                                          <p:attrName>style.visibility</p:attrName>
                                        </p:attrNameLst>
                                      </p:cBhvr>
                                      <p:to>
                                        <p:strVal val="visible"/>
                                      </p:to>
                                    </p:set>
                                    <p:anim calcmode="lin" valueType="num">
                                      <p:cBhvr additive="base">
                                        <p:cTn id="31" dur="10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6627">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eaLnBrk="1" hangingPunct="1"/>
            <a:r>
              <a:rPr lang="en-GB" sz="4000" dirty="0" smtClean="0">
                <a:latin typeface="Comic Sans MS" pitchFamily="66" charset="0"/>
              </a:rPr>
              <a:t>CSR &amp; Corporate Brands</a:t>
            </a:r>
          </a:p>
        </p:txBody>
      </p:sp>
      <p:sp>
        <p:nvSpPr>
          <p:cNvPr id="28675" name="Rectangle 3"/>
          <p:cNvSpPr>
            <a:spLocks noGrp="1" noChangeArrowheads="1"/>
          </p:cNvSpPr>
          <p:nvPr>
            <p:ph type="body" idx="1"/>
          </p:nvPr>
        </p:nvSpPr>
        <p:spPr/>
        <p:txBody>
          <a:bodyPr/>
          <a:lstStyle/>
          <a:p>
            <a:pPr eaLnBrk="1" hangingPunct="1">
              <a:lnSpc>
                <a:spcPct val="90000"/>
              </a:lnSpc>
            </a:pPr>
            <a:r>
              <a:rPr lang="en-GB" sz="2400" b="1" dirty="0" smtClean="0">
                <a:latin typeface="Comic Sans MS" pitchFamily="66" charset="0"/>
              </a:rPr>
              <a:t>Brand insurance </a:t>
            </a:r>
            <a:r>
              <a:rPr lang="en-GB" sz="2400" dirty="0" smtClean="0">
                <a:latin typeface="Comic Sans MS" pitchFamily="66" charset="0"/>
              </a:rPr>
              <a:t>– NIKE</a:t>
            </a:r>
          </a:p>
          <a:p>
            <a:pPr eaLnBrk="1" hangingPunct="1">
              <a:lnSpc>
                <a:spcPct val="90000"/>
              </a:lnSpc>
            </a:pPr>
            <a:r>
              <a:rPr lang="en-GB" sz="2400" dirty="0" smtClean="0">
                <a:latin typeface="Comic Sans MS" pitchFamily="66" charset="0"/>
              </a:rPr>
              <a:t>NIKE has emerged as one of the most progressive global corporations in terms of CSR because it has learned from its past mistakes and attacks by NGOs. </a:t>
            </a:r>
          </a:p>
          <a:p>
            <a:pPr eaLnBrk="1" hangingPunct="1">
              <a:lnSpc>
                <a:spcPct val="90000"/>
              </a:lnSpc>
            </a:pPr>
            <a:r>
              <a:rPr lang="en-GB" sz="2400" dirty="0" smtClean="0">
                <a:latin typeface="Comic Sans MS" pitchFamily="66" charset="0"/>
              </a:rPr>
              <a:t>As one of the first corporations to have a Vice-President for Corporate Responsibility and to publish an annual CSR Report, the company has done a lot to mitigate public opinion, establish its brand as representative of a much more committed corporate citizen, and ‘insure’ itself against any repeat of the consumer boycotts it faced in the mid-1990s.</a:t>
            </a:r>
          </a:p>
        </p:txBody>
      </p:sp>
      <p:sp>
        <p:nvSpPr>
          <p:cNvPr id="4" name="Slide Number Placeholder 3"/>
          <p:cNvSpPr>
            <a:spLocks noGrp="1"/>
          </p:cNvSpPr>
          <p:nvPr>
            <p:ph type="sldNum" sz="quarter" idx="12"/>
          </p:nvPr>
        </p:nvSpPr>
        <p:spPr/>
        <p:txBody>
          <a:bodyPr/>
          <a:lstStyle/>
          <a:p>
            <a:fld id="{AC5D317B-AB3D-478B-A7D8-4BCE6A6C1D4B}" type="slidenum">
              <a:rPr lang="en-GB" smtClean="0"/>
              <a:pPr/>
              <a:t>20</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anim calcmode="lin" valueType="num">
                                      <p:cBhvr additive="base">
                                        <p:cTn id="7" dur="1000" fill="hold"/>
                                        <p:tgtEl>
                                          <p:spTgt spid="28674"/>
                                        </p:tgtEl>
                                        <p:attrNameLst>
                                          <p:attrName>ppt_x</p:attrName>
                                        </p:attrNameLst>
                                      </p:cBhvr>
                                      <p:tavLst>
                                        <p:tav tm="0">
                                          <p:val>
                                            <p:strVal val="0-#ppt_w/2"/>
                                          </p:val>
                                        </p:tav>
                                        <p:tav tm="100000">
                                          <p:val>
                                            <p:strVal val="#ppt_x"/>
                                          </p:val>
                                        </p:tav>
                                      </p:tavLst>
                                    </p:anim>
                                    <p:anim calcmode="lin" valueType="num">
                                      <p:cBhvr additive="base">
                                        <p:cTn id="8" dur="1000" fill="hold"/>
                                        <p:tgtEl>
                                          <p:spTgt spid="2867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8675">
                                            <p:txEl>
                                              <p:pRg st="0" end="0"/>
                                            </p:txEl>
                                          </p:spTgt>
                                        </p:tgtEl>
                                        <p:attrNameLst>
                                          <p:attrName>style.visibility</p:attrName>
                                        </p:attrNameLst>
                                      </p:cBhvr>
                                      <p:to>
                                        <p:strVal val="visible"/>
                                      </p:to>
                                    </p:set>
                                    <p:anim calcmode="lin" valueType="num">
                                      <p:cBhvr additive="base">
                                        <p:cTn id="13" dur="1000" fill="hold"/>
                                        <p:tgtEl>
                                          <p:spTgt spid="2867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8675">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28675">
                                            <p:txEl>
                                              <p:pRg st="1" end="1"/>
                                            </p:txEl>
                                          </p:spTgt>
                                        </p:tgtEl>
                                        <p:attrNameLst>
                                          <p:attrName>style.visibility</p:attrName>
                                        </p:attrNameLst>
                                      </p:cBhvr>
                                      <p:to>
                                        <p:strVal val="visible"/>
                                      </p:to>
                                    </p:set>
                                    <p:anim calcmode="lin" valueType="num">
                                      <p:cBhvr additive="base">
                                        <p:cTn id="17" dur="1000" fill="hold"/>
                                        <p:tgtEl>
                                          <p:spTgt spid="28675">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8675">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8675">
                                            <p:txEl>
                                              <p:pRg st="2" end="2"/>
                                            </p:txEl>
                                          </p:spTgt>
                                        </p:tgtEl>
                                        <p:attrNameLst>
                                          <p:attrName>style.visibility</p:attrName>
                                        </p:attrNameLst>
                                      </p:cBhvr>
                                      <p:to>
                                        <p:strVal val="visible"/>
                                      </p:to>
                                    </p:set>
                                    <p:anim calcmode="lin" valueType="num">
                                      <p:cBhvr additive="base">
                                        <p:cTn id="21" dur="1000" fill="hold"/>
                                        <p:tgtEl>
                                          <p:spTgt spid="28675">
                                            <p:txEl>
                                              <p:pRg st="2" end="2"/>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867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CSR &amp; Corporate Brands</a:t>
            </a:r>
            <a:endParaRPr lang="en-GB" sz="4000" dirty="0"/>
          </a:p>
        </p:txBody>
      </p:sp>
      <p:sp>
        <p:nvSpPr>
          <p:cNvPr id="3" name="Content Placeholder 2"/>
          <p:cNvSpPr>
            <a:spLocks noGrp="1"/>
          </p:cNvSpPr>
          <p:nvPr>
            <p:ph idx="1"/>
          </p:nvPr>
        </p:nvSpPr>
        <p:spPr>
          <a:xfrm>
            <a:off x="457200" y="1600200"/>
            <a:ext cx="8229600" cy="4853136"/>
          </a:xfrm>
        </p:spPr>
        <p:txBody>
          <a:bodyPr>
            <a:normAutofit fontScale="25000" lnSpcReduction="20000"/>
          </a:bodyPr>
          <a:lstStyle/>
          <a:p>
            <a:r>
              <a:rPr lang="en-GB" sz="6400" dirty="0" smtClean="0">
                <a:latin typeface="Comic Sans MS" pitchFamily="66" charset="0"/>
              </a:rPr>
              <a:t>To a 2006 article in Business Week called Nike Goes Green, the company spent millions of dollars throughout a 14 year period to eliminate an environmentally harmful chemical that was being used in the heel of its Nike Air line of running shoes.  To quote the article directly: “Nike sees the effort as part of a broader strategy to embrace social responsibility without compromising profits or product performance.”  </a:t>
            </a:r>
          </a:p>
          <a:p>
            <a:r>
              <a:rPr lang="en-GB" sz="6400" dirty="0" smtClean="0">
                <a:latin typeface="Comic Sans MS" pitchFamily="66" charset="0"/>
              </a:rPr>
              <a:t>Also, according to another 2006 article called Nike: Not just doing it for themselves, Nike partnered with the United Nations as well as Microsoft to create a global awareness campaign called </a:t>
            </a:r>
            <a:r>
              <a:rPr lang="en-GB" sz="6400" dirty="0" smtClean="0">
                <a:latin typeface="Comic Sans MS" pitchFamily="66" charset="0"/>
                <a:hlinkClick r:id="rId2"/>
              </a:rPr>
              <a:t>ninemillion.org</a:t>
            </a:r>
            <a:r>
              <a:rPr lang="en-GB" sz="6400" dirty="0" smtClean="0">
                <a:latin typeface="Comic Sans MS" pitchFamily="66" charset="0"/>
              </a:rPr>
              <a:t>.  This campaign is aimed to increase awareness about young global refugees and raise money for education and refugee camps.  Another direct quote: “Once viewed more as a silo function, managing risks and reputation, corporate responsibility is increasingly embraced throughout &lt;Nike&gt; as a source of growth and innovation.”</a:t>
            </a:r>
          </a:p>
          <a:p>
            <a:r>
              <a:rPr lang="en-GB" sz="6400" dirty="0" smtClean="0">
                <a:latin typeface="Comic Sans MS" pitchFamily="66" charset="0"/>
              </a:rPr>
              <a:t>Although these are just two quick examples, they are enough to demonstrate that Nike has seriously responded to the harsh criticism it once received concerning CSR. It is important to point out that Nike chose to remain relatively quiet about the positive changes it has made in terms of its strategies and initiatives.  This displays a degree of humility within the company and the intentions for “good” CSR.  On that note, I would also like to add that I did not come across any articles relating directly to the issue of sweat shops…</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normAutofit/>
          </a:bodyPr>
          <a:lstStyle/>
          <a:p>
            <a:r>
              <a:rPr lang="en-GB" sz="4000" dirty="0" smtClean="0">
                <a:latin typeface="Comic Sans MS" pitchFamily="66" charset="0"/>
              </a:rPr>
              <a:t>CSR &amp; Corporate Brands</a:t>
            </a:r>
            <a:endParaRPr lang="en-GB" sz="4000" dirty="0"/>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There is a great deal of interesting material on the </a:t>
            </a:r>
            <a:r>
              <a:rPr lang="en-GB" sz="2800" dirty="0" smtClean="0">
                <a:latin typeface="Comic Sans MS" pitchFamily="66" charset="0"/>
                <a:hlinkClick r:id="rId2"/>
              </a:rPr>
              <a:t>www.shell.com</a:t>
            </a:r>
            <a:r>
              <a:rPr lang="en-GB" sz="2800" dirty="0" smtClean="0">
                <a:latin typeface="Comic Sans MS" pitchFamily="66" charset="0"/>
              </a:rPr>
              <a:t> site that can be used to discuss corporate responsibility issues.</a:t>
            </a:r>
          </a:p>
          <a:p>
            <a:r>
              <a:rPr lang="en-GB" sz="2800" dirty="0" smtClean="0">
                <a:latin typeface="Comic Sans MS" pitchFamily="66" charset="0"/>
              </a:rPr>
              <a:t>The website, as well as various films and archived files such as ‘Snake,’ demonstrates a number of issues about Shell’s identity and how they are developing their brand.</a:t>
            </a: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CSR &amp; Corporate Brands</a:t>
            </a:r>
            <a:endParaRPr lang="en-GB" sz="4000" dirty="0"/>
          </a:p>
        </p:txBody>
      </p:sp>
      <p:sp>
        <p:nvSpPr>
          <p:cNvPr id="3" name="Content Placeholder 2"/>
          <p:cNvSpPr>
            <a:spLocks noGrp="1"/>
          </p:cNvSpPr>
          <p:nvPr>
            <p:ph idx="1"/>
          </p:nvPr>
        </p:nvSpPr>
        <p:spPr/>
        <p:txBody>
          <a:bodyPr>
            <a:normAutofit lnSpcReduction="10000"/>
          </a:bodyPr>
          <a:lstStyle/>
          <a:p>
            <a:pPr>
              <a:buNone/>
            </a:pPr>
            <a:r>
              <a:rPr lang="en-GB" sz="2800" dirty="0" smtClean="0">
                <a:latin typeface="Comic Sans MS" pitchFamily="66" charset="0"/>
              </a:rPr>
              <a:t>Visit </a:t>
            </a:r>
            <a:r>
              <a:rPr lang="en-GB" sz="2800" dirty="0" smtClean="0">
                <a:latin typeface="Comic Sans MS" pitchFamily="66" charset="0"/>
                <a:hlinkClick r:id="rId2"/>
              </a:rPr>
              <a:t>www.shell.com</a:t>
            </a:r>
            <a:r>
              <a:rPr lang="en-GB" sz="2800" dirty="0" smtClean="0">
                <a:latin typeface="Comic Sans MS" pitchFamily="66" charset="0"/>
              </a:rPr>
              <a:t> </a:t>
            </a:r>
          </a:p>
          <a:p>
            <a:pPr marL="514350" indent="-514350">
              <a:buFont typeface="+mj-lt"/>
              <a:buAutoNum type="arabicPeriod"/>
            </a:pPr>
            <a:r>
              <a:rPr lang="en-GB" sz="2800" dirty="0" smtClean="0">
                <a:latin typeface="Comic Sans MS" pitchFamily="66" charset="0"/>
              </a:rPr>
              <a:t>Identify what Shell are trying to say about their identity and how they are developing their brand.</a:t>
            </a:r>
          </a:p>
          <a:p>
            <a:pPr marL="514350" indent="-514350">
              <a:buFont typeface="+mj-lt"/>
              <a:buAutoNum type="arabicPeriod"/>
            </a:pPr>
            <a:r>
              <a:rPr lang="en-GB" sz="2800" dirty="0" smtClean="0">
                <a:latin typeface="Comic Sans MS" pitchFamily="66" charset="0"/>
              </a:rPr>
              <a:t>Explore the various ways in which Shell communicate their corporate social responsibilities.</a:t>
            </a:r>
          </a:p>
          <a:p>
            <a:pPr marL="514350" indent="-514350">
              <a:buFont typeface="+mj-lt"/>
              <a:buAutoNum type="arabicPeriod"/>
            </a:pPr>
            <a:r>
              <a:rPr lang="en-GB" sz="2800" dirty="0" smtClean="0">
                <a:latin typeface="Comic Sans MS" pitchFamily="66" charset="0"/>
              </a:rPr>
              <a:t>Confirm the perceived importance that Shell have attached to their corporate responsibilities.</a:t>
            </a:r>
          </a:p>
          <a:p>
            <a:pPr marL="514350" indent="-514350">
              <a:buFont typeface="+mj-lt"/>
              <a:buAutoNum type="arabicPeriod"/>
            </a:pP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CSR &amp; Corporate Brands</a:t>
            </a:r>
            <a:endParaRPr lang="en-GB" sz="4000" dirty="0"/>
          </a:p>
        </p:txBody>
      </p:sp>
      <p:sp>
        <p:nvSpPr>
          <p:cNvPr id="3" name="Content Placeholder 2"/>
          <p:cNvSpPr>
            <a:spLocks noGrp="1"/>
          </p:cNvSpPr>
          <p:nvPr>
            <p:ph idx="1"/>
          </p:nvPr>
        </p:nvSpPr>
        <p:spPr/>
        <p:txBody>
          <a:bodyPr>
            <a:normAutofit lnSpcReduction="10000"/>
          </a:bodyPr>
          <a:lstStyle/>
          <a:p>
            <a:pPr>
              <a:buNone/>
            </a:pPr>
            <a:r>
              <a:rPr lang="en-GB" sz="2800" dirty="0" smtClean="0">
                <a:latin typeface="Comic Sans MS" pitchFamily="66" charset="0"/>
              </a:rPr>
              <a:t>Visit </a:t>
            </a:r>
            <a:r>
              <a:rPr lang="en-GB" sz="2800" dirty="0" smtClean="0">
                <a:latin typeface="Comic Sans MS" pitchFamily="66" charset="0"/>
                <a:hlinkClick r:id="rId2"/>
              </a:rPr>
              <a:t>www.easyjet.com</a:t>
            </a:r>
            <a:r>
              <a:rPr lang="en-GB" sz="2800" dirty="0" smtClean="0">
                <a:latin typeface="Comic Sans MS" pitchFamily="66" charset="0"/>
              </a:rPr>
              <a:t> </a:t>
            </a:r>
          </a:p>
          <a:p>
            <a:pPr marL="514350" indent="-514350">
              <a:buFont typeface="+mj-lt"/>
              <a:buAutoNum type="arabicPeriod"/>
            </a:pPr>
            <a:r>
              <a:rPr lang="en-GB" sz="2800" dirty="0" smtClean="0">
                <a:latin typeface="Comic Sans MS" pitchFamily="66" charset="0"/>
              </a:rPr>
              <a:t>Identify what </a:t>
            </a:r>
            <a:r>
              <a:rPr lang="en-GB" sz="2800" dirty="0" err="1" smtClean="0">
                <a:latin typeface="Comic Sans MS" pitchFamily="66" charset="0"/>
              </a:rPr>
              <a:t>easyJet</a:t>
            </a:r>
            <a:r>
              <a:rPr lang="en-GB" sz="2800" dirty="0" smtClean="0">
                <a:latin typeface="Comic Sans MS" pitchFamily="66" charset="0"/>
              </a:rPr>
              <a:t> are trying to say about their identity and how they are developing their brand.</a:t>
            </a:r>
          </a:p>
          <a:p>
            <a:pPr marL="514350" indent="-514350">
              <a:buFont typeface="+mj-lt"/>
              <a:buAutoNum type="arabicPeriod"/>
            </a:pPr>
            <a:r>
              <a:rPr lang="en-GB" sz="2800" dirty="0" smtClean="0">
                <a:latin typeface="Comic Sans MS" pitchFamily="66" charset="0"/>
              </a:rPr>
              <a:t>Explore the various ways in which </a:t>
            </a:r>
            <a:r>
              <a:rPr lang="en-GB" sz="2800" dirty="0" err="1" smtClean="0">
                <a:latin typeface="Comic Sans MS" pitchFamily="66" charset="0"/>
              </a:rPr>
              <a:t>easyJet</a:t>
            </a:r>
            <a:r>
              <a:rPr lang="en-GB" sz="2800" dirty="0" smtClean="0">
                <a:latin typeface="Comic Sans MS" pitchFamily="66" charset="0"/>
              </a:rPr>
              <a:t> communicate their corporate social responsibilities.</a:t>
            </a:r>
          </a:p>
          <a:p>
            <a:pPr marL="514350" indent="-514350">
              <a:buFont typeface="+mj-lt"/>
              <a:buAutoNum type="arabicPeriod"/>
            </a:pPr>
            <a:r>
              <a:rPr lang="en-GB" sz="2800" dirty="0" smtClean="0">
                <a:latin typeface="Comic Sans MS" pitchFamily="66" charset="0"/>
              </a:rPr>
              <a:t>Confirm the perceived importance that </a:t>
            </a:r>
            <a:r>
              <a:rPr lang="en-GB" sz="2800" dirty="0" err="1" smtClean="0">
                <a:latin typeface="Comic Sans MS" pitchFamily="66" charset="0"/>
              </a:rPr>
              <a:t>easyJet</a:t>
            </a:r>
            <a:r>
              <a:rPr lang="en-GB" sz="2800" dirty="0" smtClean="0">
                <a:latin typeface="Comic Sans MS" pitchFamily="66" charset="0"/>
              </a:rPr>
              <a:t> have attached to their corporate responsibilities.</a:t>
            </a:r>
          </a:p>
          <a:p>
            <a:pPr marL="514350" indent="-514350">
              <a:buFont typeface="+mj-lt"/>
              <a:buAutoNum type="arabicPeriod"/>
            </a:pP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omic Sans MS" pitchFamily="66" charset="0"/>
              </a:rPr>
              <a:t>CSR &amp; Corporate Brands</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dirty="0" smtClean="0">
                <a:latin typeface="Comic Sans MS" pitchFamily="66" charset="0"/>
              </a:rPr>
              <a:t>Visit </a:t>
            </a:r>
            <a:r>
              <a:rPr lang="en-GB" dirty="0" smtClean="0">
                <a:latin typeface="Comic Sans MS" pitchFamily="66" charset="0"/>
                <a:hlinkClick r:id="rId2"/>
              </a:rPr>
              <a:t>www.asda.com</a:t>
            </a:r>
            <a:r>
              <a:rPr lang="en-GB" dirty="0" smtClean="0">
                <a:latin typeface="Comic Sans MS" pitchFamily="66" charset="0"/>
              </a:rPr>
              <a:t> </a:t>
            </a:r>
          </a:p>
          <a:p>
            <a:pPr marL="514350" indent="-514350">
              <a:buFont typeface="+mj-lt"/>
              <a:buAutoNum type="arabicPeriod"/>
            </a:pPr>
            <a:r>
              <a:rPr lang="en-GB" dirty="0" smtClean="0">
                <a:latin typeface="Comic Sans MS" pitchFamily="66" charset="0"/>
              </a:rPr>
              <a:t>Identify what </a:t>
            </a:r>
            <a:r>
              <a:rPr lang="en-GB" dirty="0" err="1" smtClean="0">
                <a:latin typeface="Comic Sans MS" pitchFamily="66" charset="0"/>
              </a:rPr>
              <a:t>Asda</a:t>
            </a:r>
            <a:r>
              <a:rPr lang="en-GB" dirty="0" smtClean="0">
                <a:latin typeface="Comic Sans MS" pitchFamily="66" charset="0"/>
              </a:rPr>
              <a:t> are trying to say about their identity and how they are developing their brand.</a:t>
            </a:r>
          </a:p>
          <a:p>
            <a:pPr marL="514350" indent="-514350">
              <a:buFont typeface="+mj-lt"/>
              <a:buAutoNum type="arabicPeriod"/>
            </a:pPr>
            <a:r>
              <a:rPr lang="en-GB" dirty="0" smtClean="0">
                <a:latin typeface="Comic Sans MS" pitchFamily="66" charset="0"/>
              </a:rPr>
              <a:t>Explore the various ways in which </a:t>
            </a:r>
            <a:r>
              <a:rPr lang="en-GB" dirty="0" err="1" smtClean="0">
                <a:latin typeface="Comic Sans MS" pitchFamily="66" charset="0"/>
              </a:rPr>
              <a:t>Asda</a:t>
            </a:r>
            <a:r>
              <a:rPr lang="en-GB" dirty="0" smtClean="0">
                <a:latin typeface="Comic Sans MS" pitchFamily="66" charset="0"/>
              </a:rPr>
              <a:t> communicate their corporate social responsibilities.</a:t>
            </a:r>
          </a:p>
          <a:p>
            <a:pPr marL="514350" indent="-514350">
              <a:buFont typeface="+mj-lt"/>
              <a:buAutoNum type="arabicPeriod"/>
            </a:pPr>
            <a:r>
              <a:rPr lang="en-GB" dirty="0" smtClean="0">
                <a:latin typeface="Comic Sans MS" pitchFamily="66" charset="0"/>
              </a:rPr>
              <a:t>Confirm the perceived importance that </a:t>
            </a:r>
            <a:r>
              <a:rPr lang="en-GB" dirty="0" err="1" smtClean="0">
                <a:latin typeface="Comic Sans MS" pitchFamily="66" charset="0"/>
              </a:rPr>
              <a:t>Asda</a:t>
            </a:r>
            <a:r>
              <a:rPr lang="en-GB" dirty="0" smtClean="0">
                <a:latin typeface="Comic Sans MS" pitchFamily="66" charset="0"/>
              </a:rPr>
              <a:t> have attached to their corporate responsibilities.</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Student Activity</a:t>
            </a:r>
            <a:endParaRPr lang="en-GB" sz="4000" dirty="0">
              <a:latin typeface="Comic Sans MS" pitchFamily="66" charset="0"/>
            </a:endParaRPr>
          </a:p>
        </p:txBody>
      </p:sp>
      <p:sp>
        <p:nvSpPr>
          <p:cNvPr id="3" name="Content Placeholder 2"/>
          <p:cNvSpPr>
            <a:spLocks noGrp="1"/>
          </p:cNvSpPr>
          <p:nvPr>
            <p:ph idx="1"/>
          </p:nvPr>
        </p:nvSpPr>
        <p:spPr>
          <a:xfrm>
            <a:off x="457200" y="1214422"/>
            <a:ext cx="8229600" cy="4911741"/>
          </a:xfrm>
        </p:spPr>
        <p:txBody>
          <a:bodyPr>
            <a:normAutofit fontScale="25000" lnSpcReduction="20000"/>
          </a:bodyPr>
          <a:lstStyle/>
          <a:p>
            <a:endParaRPr lang="en-GB" dirty="0"/>
          </a:p>
          <a:p>
            <a:r>
              <a:rPr lang="en-GB" sz="7200" dirty="0" smtClean="0">
                <a:latin typeface="Comic Sans MS" pitchFamily="66" charset="0"/>
              </a:rPr>
              <a:t>Explore the sustainability and CSR issues  your own organisations are facing.  The focal point for discussion should be the process of identifying relevant issues and taking them into account when planning and managing marketing activities.  Specific questions to explore might be: </a:t>
            </a:r>
          </a:p>
          <a:p>
            <a:endParaRPr lang="en-GB" sz="7200" dirty="0" smtClean="0">
              <a:latin typeface="Comic Sans MS" pitchFamily="66" charset="0"/>
            </a:endParaRPr>
          </a:p>
          <a:p>
            <a:r>
              <a:rPr lang="en-GB" sz="7200" dirty="0" smtClean="0">
                <a:latin typeface="Comic Sans MS" pitchFamily="66" charset="0"/>
              </a:rPr>
              <a:t>What does ‘sustainability’ mean in the context of your company ?  How significant an issue is it for your company?  What are the sustainability issues for marketing to address? </a:t>
            </a:r>
          </a:p>
          <a:p>
            <a:endParaRPr lang="en-GB" sz="7200" dirty="0" smtClean="0">
              <a:latin typeface="Comic Sans MS" pitchFamily="66" charset="0"/>
            </a:endParaRPr>
          </a:p>
          <a:p>
            <a:r>
              <a:rPr lang="en-GB" sz="7200" dirty="0" smtClean="0">
                <a:latin typeface="Comic Sans MS" pitchFamily="66" charset="0"/>
              </a:rPr>
              <a:t>How important is corporate reputation to your company?  If reputation is important in its own right, how might your company enhance its reputation? </a:t>
            </a:r>
          </a:p>
          <a:p>
            <a:endParaRPr lang="en-GB" sz="7200" dirty="0" smtClean="0">
              <a:latin typeface="Comic Sans MS" pitchFamily="66" charset="0"/>
            </a:endParaRPr>
          </a:p>
          <a:p>
            <a:r>
              <a:rPr lang="en-GB" sz="7200" dirty="0" smtClean="0">
                <a:latin typeface="Comic Sans MS" pitchFamily="66" charset="0"/>
              </a:rPr>
              <a:t>What ethical issues or threats might have a negative impact on your company’s reputation?  How might the company go about preparing a contingency plan to deal with a crisis?  What might marketing’s role and contribution be? </a:t>
            </a:r>
          </a:p>
          <a:p>
            <a:endParaRPr lang="en-GB" sz="7200" dirty="0" smtClean="0">
              <a:latin typeface="Comic Sans MS" pitchFamily="66" charset="0"/>
            </a:endParaRPr>
          </a:p>
          <a:p>
            <a:r>
              <a:rPr lang="en-GB" sz="7200" dirty="0" smtClean="0">
                <a:latin typeface="Comic Sans MS" pitchFamily="66" charset="0"/>
              </a:rPr>
              <a:t>What marketing activities are needed for the organisation to handle the issues identified above?  </a:t>
            </a:r>
          </a:p>
          <a:p>
            <a:pPr>
              <a:buNone/>
            </a:pPr>
            <a:r>
              <a:rPr lang="en-GB" dirty="0"/>
              <a:t>	</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100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Student Activity</a:t>
            </a:r>
            <a:endParaRPr lang="en-GB" sz="4000" dirty="0">
              <a:latin typeface="Comic Sans MS" pitchFamily="66" charset="0"/>
            </a:endParaRPr>
          </a:p>
        </p:txBody>
      </p:sp>
      <p:sp>
        <p:nvSpPr>
          <p:cNvPr id="3" name="Content Placeholder 2"/>
          <p:cNvSpPr>
            <a:spLocks noGrp="1"/>
          </p:cNvSpPr>
          <p:nvPr>
            <p:ph idx="1"/>
          </p:nvPr>
        </p:nvSpPr>
        <p:spPr>
          <a:xfrm>
            <a:off x="457200" y="1600200"/>
            <a:ext cx="8229600" cy="4900634"/>
          </a:xfrm>
        </p:spPr>
        <p:txBody>
          <a:bodyPr>
            <a:normAutofit fontScale="47500" lnSpcReduction="20000"/>
          </a:bodyPr>
          <a:lstStyle/>
          <a:p>
            <a:endParaRPr lang="en-GB" dirty="0"/>
          </a:p>
          <a:p>
            <a:r>
              <a:rPr lang="en-GB" sz="4200" dirty="0" smtClean="0">
                <a:latin typeface="Comic Sans MS" pitchFamily="66" charset="0"/>
              </a:rPr>
              <a:t>In small groups discuss the </a:t>
            </a:r>
            <a:r>
              <a:rPr lang="en-GB" sz="4200" dirty="0">
                <a:latin typeface="Comic Sans MS" pitchFamily="66" charset="0"/>
              </a:rPr>
              <a:t>extent to which </a:t>
            </a:r>
            <a:r>
              <a:rPr lang="en-GB" sz="4200" dirty="0" smtClean="0">
                <a:latin typeface="Comic Sans MS" pitchFamily="66" charset="0"/>
              </a:rPr>
              <a:t>your </a:t>
            </a:r>
            <a:r>
              <a:rPr lang="en-GB" sz="4200" dirty="0">
                <a:latin typeface="Comic Sans MS" pitchFamily="66" charset="0"/>
              </a:rPr>
              <a:t>own organisations use techniques and policies such as </a:t>
            </a:r>
            <a:r>
              <a:rPr lang="en-GB" sz="4200" dirty="0" smtClean="0">
                <a:latin typeface="Comic Sans MS" pitchFamily="66" charset="0"/>
              </a:rPr>
              <a:t>CSR and </a:t>
            </a:r>
            <a:r>
              <a:rPr lang="en-GB" sz="4200" dirty="0">
                <a:latin typeface="Comic Sans MS" pitchFamily="66" charset="0"/>
              </a:rPr>
              <a:t>ethics to satisfy stakeholders’ </a:t>
            </a:r>
            <a:r>
              <a:rPr lang="en-GB" sz="4200" dirty="0" smtClean="0">
                <a:latin typeface="Comic Sans MS" pitchFamily="66" charset="0"/>
              </a:rPr>
              <a:t>expectations and report back with your findings to the main group. </a:t>
            </a:r>
            <a:r>
              <a:rPr lang="en-GB" sz="4200" dirty="0">
                <a:latin typeface="Comic Sans MS" pitchFamily="66" charset="0"/>
              </a:rPr>
              <a:t>The discussion should explore: </a:t>
            </a:r>
          </a:p>
          <a:p>
            <a:endParaRPr lang="en-GB" sz="4200" dirty="0">
              <a:latin typeface="Comic Sans MS" pitchFamily="66" charset="0"/>
            </a:endParaRPr>
          </a:p>
          <a:p>
            <a:r>
              <a:rPr lang="en-GB" sz="4200" dirty="0" smtClean="0">
                <a:latin typeface="Comic Sans MS" pitchFamily="66" charset="0"/>
              </a:rPr>
              <a:t>Who are the </a:t>
            </a:r>
            <a:r>
              <a:rPr lang="en-GB" sz="4200" dirty="0">
                <a:latin typeface="Comic Sans MS" pitchFamily="66" charset="0"/>
              </a:rPr>
              <a:t>key stakeholders </a:t>
            </a:r>
            <a:r>
              <a:rPr lang="en-GB" sz="4200" dirty="0" smtClean="0">
                <a:latin typeface="Comic Sans MS" pitchFamily="66" charset="0"/>
              </a:rPr>
              <a:t>and </a:t>
            </a:r>
            <a:r>
              <a:rPr lang="en-GB" sz="4200" dirty="0">
                <a:latin typeface="Comic Sans MS" pitchFamily="66" charset="0"/>
              </a:rPr>
              <a:t>what </a:t>
            </a:r>
            <a:r>
              <a:rPr lang="en-GB" sz="4200" dirty="0" smtClean="0">
                <a:latin typeface="Comic Sans MS" pitchFamily="66" charset="0"/>
              </a:rPr>
              <a:t>are their expectations?</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What </a:t>
            </a:r>
            <a:r>
              <a:rPr lang="en-GB" sz="4200" dirty="0">
                <a:latin typeface="Comic Sans MS" pitchFamily="66" charset="0"/>
              </a:rPr>
              <a:t>policies </a:t>
            </a:r>
            <a:r>
              <a:rPr lang="en-GB" sz="4200" dirty="0" smtClean="0">
                <a:latin typeface="Comic Sans MS" pitchFamily="66" charset="0"/>
              </a:rPr>
              <a:t>are there?</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Why do they </a:t>
            </a:r>
            <a:r>
              <a:rPr lang="en-GB" sz="4200" dirty="0">
                <a:latin typeface="Comic Sans MS" pitchFamily="66" charset="0"/>
              </a:rPr>
              <a:t>use </a:t>
            </a:r>
            <a:r>
              <a:rPr lang="en-GB" sz="4200" dirty="0" smtClean="0">
                <a:latin typeface="Comic Sans MS" pitchFamily="66" charset="0"/>
              </a:rPr>
              <a:t>them? </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What </a:t>
            </a:r>
            <a:r>
              <a:rPr lang="en-GB" sz="4200" dirty="0">
                <a:latin typeface="Comic Sans MS" pitchFamily="66" charset="0"/>
              </a:rPr>
              <a:t>practical </a:t>
            </a:r>
            <a:r>
              <a:rPr lang="en-GB" sz="4200" dirty="0" smtClean="0">
                <a:latin typeface="Comic Sans MS" pitchFamily="66" charset="0"/>
              </a:rPr>
              <a:t>difficulties have </a:t>
            </a:r>
            <a:r>
              <a:rPr lang="en-GB" sz="4200" dirty="0">
                <a:latin typeface="Comic Sans MS" pitchFamily="66" charset="0"/>
              </a:rPr>
              <a:t>they faced in applying </a:t>
            </a:r>
            <a:r>
              <a:rPr lang="en-GB" sz="4200" dirty="0" smtClean="0">
                <a:latin typeface="Comic Sans MS" pitchFamily="66" charset="0"/>
              </a:rPr>
              <a:t>them? </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What lessons </a:t>
            </a:r>
            <a:r>
              <a:rPr lang="en-GB" sz="4200" dirty="0">
                <a:latin typeface="Comic Sans MS" pitchFamily="66" charset="0"/>
              </a:rPr>
              <a:t>have </a:t>
            </a:r>
            <a:r>
              <a:rPr lang="en-GB" sz="4200" dirty="0" smtClean="0">
                <a:latin typeface="Comic Sans MS" pitchFamily="66" charset="0"/>
              </a:rPr>
              <a:t>they learned </a:t>
            </a:r>
            <a:r>
              <a:rPr lang="en-GB" sz="4200" dirty="0">
                <a:latin typeface="Comic Sans MS" pitchFamily="66" charset="0"/>
              </a:rPr>
              <a:t>from applying </a:t>
            </a:r>
            <a:r>
              <a:rPr lang="en-GB" sz="4200" dirty="0" smtClean="0">
                <a:latin typeface="Comic Sans MS" pitchFamily="66" charset="0"/>
              </a:rPr>
              <a:t>them? </a:t>
            </a:r>
            <a:endParaRPr lang="en-GB" sz="4200" dirty="0">
              <a:latin typeface="Comic Sans MS" pitchFamily="66" charset="0"/>
            </a:endParaRPr>
          </a:p>
          <a:p>
            <a:pPr>
              <a:buNone/>
            </a:pPr>
            <a:r>
              <a:rPr lang="en-GB" dirty="0"/>
              <a:t>	</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1000" fill="hold"/>
                                        <p:tgtEl>
                                          <p:spTgt spid="3">
                                            <p:txEl>
                                              <p:pRg st="11" end="11"/>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494</TotalTime>
  <Words>2268</Words>
  <Application>Microsoft Office PowerPoint</Application>
  <PresentationFormat>On-screen Show (4:3)</PresentationFormat>
  <Paragraphs>199</Paragraphs>
  <Slides>27</Slides>
  <Notes>18</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Business Ethics and Social Responsibility</vt:lpstr>
      <vt:lpstr>What are Stakeholders?</vt:lpstr>
      <vt:lpstr>Stakeholders of a  Large Organisation</vt:lpstr>
      <vt:lpstr>Stakeholder Expectations</vt:lpstr>
      <vt:lpstr>Ethics</vt:lpstr>
      <vt:lpstr>How Does Business Ethics Relate to Corporate Social Responsibility (CSR)?  </vt:lpstr>
      <vt:lpstr>What is  Corporate Social Responsibility?</vt:lpstr>
      <vt:lpstr>What is CSR?</vt:lpstr>
      <vt:lpstr>What Business Areas Does CSR Cover?</vt:lpstr>
      <vt:lpstr> Why is CSR relevant? </vt:lpstr>
      <vt:lpstr>Key Drivers in CSR</vt:lpstr>
      <vt:lpstr>Key Drivers in CSR</vt:lpstr>
      <vt:lpstr> Why is CSR Important? </vt:lpstr>
      <vt:lpstr>Key Issue is Sustainability</vt:lpstr>
      <vt:lpstr>Key Issues in Sustainability</vt:lpstr>
      <vt:lpstr>Impact on Organisations</vt:lpstr>
      <vt:lpstr> CSR &amp; Corporate Brands </vt:lpstr>
      <vt:lpstr>CSR &amp; Corporate Brands</vt:lpstr>
      <vt:lpstr>CSR &amp; Corporate Brands</vt:lpstr>
      <vt:lpstr>CSR &amp; Corporate Brands</vt:lpstr>
      <vt:lpstr>CSR &amp; Corporate Brands</vt:lpstr>
      <vt:lpstr>CSR &amp; Corporate Brands</vt:lpstr>
      <vt:lpstr>CSR &amp; Corporate Brands</vt:lpstr>
      <vt:lpstr>CSR &amp; Corporate Brands</vt:lpstr>
      <vt:lpstr>CSR &amp; Corporate Brands</vt:lpstr>
      <vt:lpstr>Student Activity</vt:lpstr>
      <vt:lpstr>Student Activity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Ethics and Social Responsibility</dc:title>
  <dc:creator>Windows User</dc:creator>
  <cp:lastModifiedBy>Glenn Behenna</cp:lastModifiedBy>
  <cp:revision>51</cp:revision>
  <dcterms:created xsi:type="dcterms:W3CDTF">2009-03-07T13:59:21Z</dcterms:created>
  <dcterms:modified xsi:type="dcterms:W3CDTF">2016-10-23T15:38:41Z</dcterms:modified>
</cp:coreProperties>
</file>